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18" r:id="rId2"/>
    <p:sldId id="408" r:id="rId3"/>
    <p:sldId id="422" r:id="rId4"/>
    <p:sldId id="423" r:id="rId5"/>
    <p:sldId id="426" r:id="rId6"/>
    <p:sldId id="390" r:id="rId7"/>
    <p:sldId id="389" r:id="rId8"/>
    <p:sldId id="433" r:id="rId9"/>
    <p:sldId id="420" r:id="rId10"/>
    <p:sldId id="326" r:id="rId11"/>
    <p:sldId id="415" r:id="rId12"/>
    <p:sldId id="257" r:id="rId13"/>
    <p:sldId id="360" r:id="rId14"/>
    <p:sldId id="367" r:id="rId15"/>
    <p:sldId id="377" r:id="rId16"/>
    <p:sldId id="378" r:id="rId17"/>
    <p:sldId id="330" r:id="rId18"/>
    <p:sldId id="336" r:id="rId19"/>
    <p:sldId id="332" r:id="rId20"/>
    <p:sldId id="391" r:id="rId21"/>
    <p:sldId id="434" r:id="rId22"/>
    <p:sldId id="435" r:id="rId23"/>
    <p:sldId id="436" r:id="rId24"/>
    <p:sldId id="437" r:id="rId25"/>
    <p:sldId id="438" r:id="rId26"/>
    <p:sldId id="439" r:id="rId27"/>
    <p:sldId id="440" r:id="rId28"/>
    <p:sldId id="441" r:id="rId29"/>
    <p:sldId id="442" r:id="rId30"/>
    <p:sldId id="381" r:id="rId3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2" userDrawn="1">
          <p15:clr>
            <a:srgbClr val="A4A3A4"/>
          </p15:clr>
        </p15:guide>
        <p15:guide id="2" orient="horz" pos="849" userDrawn="1">
          <p15:clr>
            <a:srgbClr val="A4A3A4"/>
          </p15:clr>
        </p15:guide>
        <p15:guide id="3" orient="horz" pos="1673" userDrawn="1">
          <p15:clr>
            <a:srgbClr val="A4A3A4"/>
          </p15:clr>
        </p15:guide>
        <p15:guide id="4" orient="horz" pos="1302" userDrawn="1">
          <p15:clr>
            <a:srgbClr val="A4A3A4"/>
          </p15:clr>
        </p15:guide>
        <p15:guide id="5" orient="horz" pos="2981" userDrawn="1">
          <p15:clr>
            <a:srgbClr val="A4A3A4"/>
          </p15:clr>
        </p15:guide>
        <p15:guide id="6" pos="385" userDrawn="1">
          <p15:clr>
            <a:srgbClr val="A4A3A4"/>
          </p15:clr>
        </p15:guide>
        <p15:guide id="7" pos="5465" userDrawn="1">
          <p15:clr>
            <a:srgbClr val="A4A3A4"/>
          </p15:clr>
        </p15:guide>
        <p15:guide id="8" pos="4740" userDrawn="1">
          <p15:clr>
            <a:srgbClr val="A4A3A4"/>
          </p15:clr>
        </p15:guide>
        <p15:guide id="9" pos="295" userDrawn="1">
          <p15:clr>
            <a:srgbClr val="A4A3A4"/>
          </p15:clr>
        </p15:guide>
        <p15:guide id="10" pos="2517" userDrawn="1">
          <p15:clr>
            <a:srgbClr val="A4A3A4"/>
          </p15:clr>
        </p15:guide>
        <p15:guide id="11" pos="4468" userDrawn="1">
          <p15:clr>
            <a:srgbClr val="A4A3A4"/>
          </p15:clr>
        </p15:guide>
        <p15:guide id="12" pos="52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ane Rathmann" initials="CR" lastIdx="50" clrIdx="0"/>
  <p:cmAuthor id="1" name="Denise Appel" initials="DA" lastIdx="20" clrIdx="1">
    <p:extLst>
      <p:ext uri="{19B8F6BF-5375-455C-9EA6-DF929625EA0E}">
        <p15:presenceInfo xmlns:p15="http://schemas.microsoft.com/office/powerpoint/2012/main" userId="8a73bc79c7f72e0a" providerId="Windows Live"/>
      </p:ext>
    </p:extLst>
  </p:cmAuthor>
  <p:cmAuthor id="2" name="Elke Weiser - Weiser Design" initials="EWWD" lastIdx="10" clrIdx="2">
    <p:extLst>
      <p:ext uri="{19B8F6BF-5375-455C-9EA6-DF929625EA0E}">
        <p15:presenceInfo xmlns:p15="http://schemas.microsoft.com/office/powerpoint/2012/main" userId="S::e.weiser@weiser-design.de::ee302e30-0954-4afc-8688-df2b3877adf7" providerId="AD"/>
      </p:ext>
    </p:extLst>
  </p:cmAuthor>
  <p:cmAuthor id="3" name="Valerie" initials="V" lastIdx="10" clrIdx="3">
    <p:extLst>
      <p:ext uri="{19B8F6BF-5375-455C-9EA6-DF929625EA0E}">
        <p15:presenceInfo xmlns:p15="http://schemas.microsoft.com/office/powerpoint/2012/main" userId="Valer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117D"/>
    <a:srgbClr val="002D58"/>
    <a:srgbClr val="D9D9D9"/>
    <a:srgbClr val="D7193C"/>
    <a:srgbClr val="D6EAFF"/>
    <a:srgbClr val="DCDCDC"/>
    <a:srgbClr val="00AADC"/>
    <a:srgbClr val="F0F0F0"/>
    <a:srgbClr val="F0F0BF"/>
    <a:srgbClr val="002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61" autoAdjust="0"/>
    <p:restoredTop sz="94694" autoAdjust="0"/>
  </p:normalViewPr>
  <p:slideViewPr>
    <p:cSldViewPr snapToObjects="1">
      <p:cViewPr varScale="1">
        <p:scale>
          <a:sx n="144" d="100"/>
          <a:sy n="144" d="100"/>
        </p:scale>
        <p:origin x="2724" y="114"/>
      </p:cViewPr>
      <p:guideLst>
        <p:guide orient="horz" pos="3162"/>
        <p:guide orient="horz" pos="849"/>
        <p:guide orient="horz" pos="1673"/>
        <p:guide orient="horz" pos="1302"/>
        <p:guide orient="horz" pos="2981"/>
        <p:guide pos="385"/>
        <p:guide pos="5465"/>
        <p:guide pos="4740"/>
        <p:guide pos="295"/>
        <p:guide pos="2517"/>
        <p:guide pos="4468"/>
        <p:guide pos="5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52" d="100"/>
          <a:sy n="152" d="100"/>
        </p:scale>
        <p:origin x="-260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ECF31-C7BA-3840-9E49-396C4FF5ADE4}" type="datetime1">
              <a:rPr lang="de-DE" smtClean="0"/>
              <a:pPr/>
              <a:t>07.05.2025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C0731-9C6E-3649-80FC-5EF22C04ECE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51267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36A0F-4E10-8743-AD0A-5EA187029AB8}" type="datetime1">
              <a:rPr lang="de-DE" smtClean="0"/>
              <a:pPr/>
              <a:t>07.05.2025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92414-D832-EB4D-A3A9-67B0F14CFB4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38510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92414-D832-EB4D-A3A9-67B0F14CFB44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066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92414-D832-EB4D-A3A9-67B0F14CFB44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824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92414-D832-EB4D-A3A9-67B0F14CFB44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0028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92414-D832-EB4D-A3A9-67B0F14CFB4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099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92414-D832-EB4D-A3A9-67B0F14CFB44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9599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92414-D832-EB4D-A3A9-67B0F14CFB44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2831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92414-D832-EB4D-A3A9-67B0F14CFB44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0106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92414-D832-EB4D-A3A9-67B0F14CFB44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3995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92414-D832-EB4D-A3A9-67B0F14CFB44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4220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92414-D832-EB4D-A3A9-67B0F14CFB44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0554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92414-D832-EB4D-A3A9-67B0F14CFB44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4240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92414-D832-EB4D-A3A9-67B0F14CFB44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2018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92414-D832-EB4D-A3A9-67B0F14CFB44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067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92414-D832-EB4D-A3A9-67B0F14CFB44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9214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92414-D832-EB4D-A3A9-67B0F14CFB44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0571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92414-D832-EB4D-A3A9-67B0F14CFB44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0150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92414-D832-EB4D-A3A9-67B0F14CFB44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3023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92414-D832-EB4D-A3A9-67B0F14CFB44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3936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92414-D832-EB4D-A3A9-67B0F14CFB44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4423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92414-D832-EB4D-A3A9-67B0F14CFB44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7228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92414-D832-EB4D-A3A9-67B0F14CFB44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1795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Titelfolie">
    <p:bg>
      <p:bgPr>
        <a:gradFill flip="none" rotWithShape="1">
          <a:gsLst>
            <a:gs pos="35000">
              <a:srgbClr val="002D58"/>
            </a:gs>
            <a:gs pos="100000">
              <a:srgbClr val="00AADC"/>
            </a:gs>
          </a:gsLst>
          <a:lin ang="75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2"/>
          <p:cNvSpPr>
            <a:spLocks noGrp="1"/>
          </p:cNvSpPr>
          <p:nvPr userDrawn="1">
            <p:ph type="subTitle" idx="1"/>
          </p:nvPr>
        </p:nvSpPr>
        <p:spPr>
          <a:xfrm>
            <a:off x="457203" y="2441006"/>
            <a:ext cx="6472237" cy="2302445"/>
          </a:xfrm>
          <a:prstGeom prst="rect">
            <a:avLst/>
          </a:prstGeom>
          <a:ln>
            <a:noFill/>
          </a:ln>
        </p:spPr>
        <p:txBody>
          <a:bodyPr/>
          <a:lstStyle>
            <a:lvl1pPr marL="27000" marR="0" indent="0" algn="l" defTabSz="342900" rtl="0" eaLnBrk="1" fontAlgn="auto" latinLnBrk="0" hangingPunct="1">
              <a:lnSpc>
                <a:spcPts val="3285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 typeface="Lucida Grande"/>
              <a:buNone/>
              <a:tabLst/>
              <a:defRPr lang="de-DE" sz="1350" kern="1200" cap="all" spc="75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ts val="4380"/>
              </a:lnSpc>
            </a:pPr>
            <a:endParaRPr lang="de-DE" sz="4050" cap="all" dirty="0">
              <a:solidFill>
                <a:srgbClr val="FFFFFF"/>
              </a:solidFill>
              <a:latin typeface="+mn-lt"/>
              <a:cs typeface="Calibri"/>
            </a:endParaRPr>
          </a:p>
          <a:p>
            <a:pPr>
              <a:lnSpc>
                <a:spcPts val="4380"/>
              </a:lnSpc>
            </a:pPr>
            <a:r>
              <a:rPr lang="de-DE" sz="4050" cap="all" dirty="0">
                <a:solidFill>
                  <a:srgbClr val="FFFFFF"/>
                </a:solidFill>
                <a:latin typeface="+mn-lt"/>
                <a:cs typeface="Calibri"/>
              </a:rPr>
              <a:t>Hochschule </a:t>
            </a:r>
          </a:p>
          <a:p>
            <a:pPr>
              <a:lnSpc>
                <a:spcPts val="4380"/>
              </a:lnSpc>
            </a:pPr>
            <a:r>
              <a:rPr lang="de-DE" sz="4050" cap="all" dirty="0">
                <a:solidFill>
                  <a:srgbClr val="FFFFFF"/>
                </a:solidFill>
                <a:latin typeface="+mn-lt"/>
                <a:cs typeface="Calibri"/>
              </a:rPr>
              <a:t>Esslingen</a:t>
            </a:r>
          </a:p>
        </p:txBody>
      </p:sp>
      <p:sp>
        <p:nvSpPr>
          <p:cNvPr id="11" name="Bildplatzhalter 20"/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6929440" y="728234"/>
            <a:ext cx="2035173" cy="4226891"/>
          </a:xfrm>
          <a:prstGeom prst="rect">
            <a:avLst/>
          </a:prstGeom>
          <a:ln>
            <a:noFill/>
          </a:ln>
          <a:effectLst/>
        </p:spPr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42F00550-D4E0-4741-8792-BC108D3EB2A6}"/>
              </a:ext>
            </a:extLst>
          </p:cNvPr>
          <p:cNvSpPr/>
          <p:nvPr userDrawn="1"/>
        </p:nvSpPr>
        <p:spPr>
          <a:xfrm>
            <a:off x="7524329" y="-2"/>
            <a:ext cx="1619671" cy="5143502"/>
          </a:xfrm>
          <a:custGeom>
            <a:avLst/>
            <a:gdLst>
              <a:gd name="connsiteX0" fmla="*/ 0 w 1619671"/>
              <a:gd name="connsiteY0" fmla="*/ 0 h 5143502"/>
              <a:gd name="connsiteX1" fmla="*/ 1619671 w 1619671"/>
              <a:gd name="connsiteY1" fmla="*/ 0 h 5143502"/>
              <a:gd name="connsiteX2" fmla="*/ 1619671 w 1619671"/>
              <a:gd name="connsiteY2" fmla="*/ 722711 h 5143502"/>
              <a:gd name="connsiteX3" fmla="*/ 1619671 w 1619671"/>
              <a:gd name="connsiteY3" fmla="*/ 722711 h 5143502"/>
              <a:gd name="connsiteX4" fmla="*/ 1619671 w 1619671"/>
              <a:gd name="connsiteY4" fmla="*/ 4952068 h 5143502"/>
              <a:gd name="connsiteX5" fmla="*/ 1619671 w 1619671"/>
              <a:gd name="connsiteY5" fmla="*/ 4952068 h 5143502"/>
              <a:gd name="connsiteX6" fmla="*/ 1619671 w 1619671"/>
              <a:gd name="connsiteY6" fmla="*/ 5143501 h 5143502"/>
              <a:gd name="connsiteX7" fmla="*/ 1619671 w 1619671"/>
              <a:gd name="connsiteY7" fmla="*/ 5143501 h 5143502"/>
              <a:gd name="connsiteX8" fmla="*/ 1619671 w 1619671"/>
              <a:gd name="connsiteY8" fmla="*/ 5143502 h 5143502"/>
              <a:gd name="connsiteX9" fmla="*/ 1428238 w 1619671"/>
              <a:gd name="connsiteY9" fmla="*/ 5143502 h 5143502"/>
              <a:gd name="connsiteX10" fmla="*/ 1428238 w 1619671"/>
              <a:gd name="connsiteY10" fmla="*/ 5143501 h 5143502"/>
              <a:gd name="connsiteX11" fmla="*/ 0 w 1619671"/>
              <a:gd name="connsiteY11" fmla="*/ 5143501 h 5143502"/>
              <a:gd name="connsiteX12" fmla="*/ 0 w 1619671"/>
              <a:gd name="connsiteY12" fmla="*/ 4952068 h 5143502"/>
              <a:gd name="connsiteX13" fmla="*/ 1428238 w 1619671"/>
              <a:gd name="connsiteY13" fmla="*/ 4952068 h 5143502"/>
              <a:gd name="connsiteX14" fmla="*/ 1428238 w 1619671"/>
              <a:gd name="connsiteY14" fmla="*/ 722711 h 5143502"/>
              <a:gd name="connsiteX15" fmla="*/ 0 w 1619671"/>
              <a:gd name="connsiteY15" fmla="*/ 722711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Bild 25">
            <a:extLst>
              <a:ext uri="{FF2B5EF4-FFF2-40B4-BE49-F238E27FC236}">
                <a16:creationId xmlns:a16="http://schemas.microsoft.com/office/drawing/2014/main" id="{732CA677-D073-484D-984D-8817F8FEAB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1" b="4997"/>
          <a:stretch/>
        </p:blipFill>
        <p:spPr>
          <a:xfrm>
            <a:off x="7687922" y="123478"/>
            <a:ext cx="1226297" cy="50405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EDAEC14-4A84-0F42-A394-446AE0F2B1BA}"/>
              </a:ext>
            </a:extLst>
          </p:cNvPr>
          <p:cNvSpPr txBox="1"/>
          <p:nvPr userDrawn="1"/>
        </p:nvSpPr>
        <p:spPr>
          <a:xfrm>
            <a:off x="6259484" y="-257695"/>
            <a:ext cx="0" cy="0"/>
          </a:xfrm>
          <a:prstGeom prst="rect">
            <a:avLst/>
          </a:prstGeom>
          <a:noFill/>
        </p:spPr>
        <p:txBody>
          <a:bodyPr vert="horz" wrap="none" lIns="0" tIns="46800" rIns="91440" bIns="45720" rtlCol="0" anchor="t">
            <a:noAutofit/>
          </a:bodyPr>
          <a:lstStyle/>
          <a:p>
            <a:pPr>
              <a:lnSpc>
                <a:spcPts val="1000"/>
              </a:lnSpc>
            </a:pPr>
            <a:endParaRPr lang="de-DE" sz="2000" cap="none" baseline="0" dirty="0"/>
          </a:p>
        </p:txBody>
      </p:sp>
    </p:spTree>
    <p:extLst>
      <p:ext uri="{BB962C8B-B14F-4D97-AF65-F5344CB8AC3E}">
        <p14:creationId xmlns:p14="http://schemas.microsoft.com/office/powerpoint/2010/main" val="59693571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_Inhal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 13">
            <a:extLst>
              <a:ext uri="{FF2B5EF4-FFF2-40B4-BE49-F238E27FC236}">
                <a16:creationId xmlns:a16="http://schemas.microsoft.com/office/drawing/2014/main" id="{CB887E83-A9A5-3341-9D46-5228F618DECC}"/>
              </a:ext>
            </a:extLst>
          </p:cNvPr>
          <p:cNvSpPr/>
          <p:nvPr userDrawn="1"/>
        </p:nvSpPr>
        <p:spPr>
          <a:xfrm>
            <a:off x="7524329" y="-2"/>
            <a:ext cx="1619671" cy="5143502"/>
          </a:xfrm>
          <a:custGeom>
            <a:avLst/>
            <a:gdLst>
              <a:gd name="connsiteX0" fmla="*/ 0 w 1619671"/>
              <a:gd name="connsiteY0" fmla="*/ 0 h 5143502"/>
              <a:gd name="connsiteX1" fmla="*/ 1619671 w 1619671"/>
              <a:gd name="connsiteY1" fmla="*/ 0 h 5143502"/>
              <a:gd name="connsiteX2" fmla="*/ 1619671 w 1619671"/>
              <a:gd name="connsiteY2" fmla="*/ 722711 h 5143502"/>
              <a:gd name="connsiteX3" fmla="*/ 1619671 w 1619671"/>
              <a:gd name="connsiteY3" fmla="*/ 722711 h 5143502"/>
              <a:gd name="connsiteX4" fmla="*/ 1619671 w 1619671"/>
              <a:gd name="connsiteY4" fmla="*/ 4952068 h 5143502"/>
              <a:gd name="connsiteX5" fmla="*/ 1619671 w 1619671"/>
              <a:gd name="connsiteY5" fmla="*/ 4952068 h 5143502"/>
              <a:gd name="connsiteX6" fmla="*/ 1619671 w 1619671"/>
              <a:gd name="connsiteY6" fmla="*/ 5143501 h 5143502"/>
              <a:gd name="connsiteX7" fmla="*/ 1619671 w 1619671"/>
              <a:gd name="connsiteY7" fmla="*/ 5143501 h 5143502"/>
              <a:gd name="connsiteX8" fmla="*/ 1619671 w 1619671"/>
              <a:gd name="connsiteY8" fmla="*/ 5143502 h 5143502"/>
              <a:gd name="connsiteX9" fmla="*/ 1428238 w 1619671"/>
              <a:gd name="connsiteY9" fmla="*/ 5143502 h 5143502"/>
              <a:gd name="connsiteX10" fmla="*/ 1428238 w 1619671"/>
              <a:gd name="connsiteY10" fmla="*/ 5143501 h 5143502"/>
              <a:gd name="connsiteX11" fmla="*/ 0 w 1619671"/>
              <a:gd name="connsiteY11" fmla="*/ 5143501 h 5143502"/>
              <a:gd name="connsiteX12" fmla="*/ 0 w 1619671"/>
              <a:gd name="connsiteY12" fmla="*/ 4952068 h 5143502"/>
              <a:gd name="connsiteX13" fmla="*/ 1428238 w 1619671"/>
              <a:gd name="connsiteY13" fmla="*/ 4952068 h 5143502"/>
              <a:gd name="connsiteX14" fmla="*/ 1428238 w 1619671"/>
              <a:gd name="connsiteY14" fmla="*/ 722711 h 5143502"/>
              <a:gd name="connsiteX15" fmla="*/ 0 w 1619671"/>
              <a:gd name="connsiteY15" fmla="*/ 722711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Bildplatzhalter 20"/>
          <p:cNvSpPr>
            <a:spLocks noGrp="1"/>
          </p:cNvSpPr>
          <p:nvPr userDrawn="1">
            <p:ph type="pic" sz="quarter" idx="13"/>
          </p:nvPr>
        </p:nvSpPr>
        <p:spPr>
          <a:xfrm>
            <a:off x="7264401" y="699542"/>
            <a:ext cx="1699545" cy="4285674"/>
          </a:xfrm>
          <a:prstGeom prst="rect">
            <a:avLst/>
          </a:prstGeom>
          <a:ln>
            <a:noFill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4" name="SmartArt-Platzhalter 3"/>
          <p:cNvSpPr>
            <a:spLocks noGrp="1"/>
          </p:cNvSpPr>
          <p:nvPr userDrawn="1">
            <p:ph type="dgm" sz="quarter" idx="17"/>
          </p:nvPr>
        </p:nvSpPr>
        <p:spPr>
          <a:xfrm>
            <a:off x="457200" y="1252537"/>
            <a:ext cx="6756400" cy="357663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3552" y="881676"/>
            <a:ext cx="6775389" cy="296864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D7193C"/>
                </a:solidFill>
              </a:defRPr>
            </a:lvl1pPr>
          </a:lstStyle>
          <a:p>
            <a:pPr lvl="0"/>
            <a:r>
              <a:rPr lang="de-DE" dirty="0"/>
              <a:t>Einzeilige Unterüberschrift</a:t>
            </a:r>
          </a:p>
        </p:txBody>
      </p:sp>
      <p:sp>
        <p:nvSpPr>
          <p:cNvPr id="25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57200" y="343562"/>
            <a:ext cx="6781800" cy="590349"/>
          </a:xfrm>
          <a:prstGeom prst="rect">
            <a:avLst/>
          </a:prstGeom>
          <a:noFill/>
        </p:spPr>
        <p:txBody>
          <a:bodyPr vert="horz" wrap="square" lIns="0" tIns="36000" rIns="91440" bIns="0" rtlCol="0" anchor="t">
            <a:spAutoFit/>
          </a:bodyPr>
          <a:lstStyle>
            <a:lvl1pPr>
              <a:lnSpc>
                <a:spcPct val="90000"/>
              </a:lnSpc>
              <a:defRPr sz="2000"/>
            </a:lvl1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zweizeilige Überschrift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EA180F96-B0BB-4D73-AA32-260F63D43F64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 dirty="0" smtClean="0"/>
              <a:t>PR presentation of Esslingen University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830B18F-4F82-A045-A0ED-A29D94E671BC}"/>
              </a:ext>
            </a:extLst>
          </p:cNvPr>
          <p:cNvSpPr txBox="1"/>
          <p:nvPr userDrawn="1"/>
        </p:nvSpPr>
        <p:spPr>
          <a:xfrm>
            <a:off x="9010185" y="-189571"/>
            <a:ext cx="0" cy="0"/>
          </a:xfrm>
          <a:prstGeom prst="rect">
            <a:avLst/>
          </a:prstGeom>
          <a:noFill/>
        </p:spPr>
        <p:txBody>
          <a:bodyPr vert="horz" wrap="none" lIns="0" tIns="46800" rIns="91440" bIns="45720" rtlCol="0" anchor="t">
            <a:noAutofit/>
          </a:bodyPr>
          <a:lstStyle/>
          <a:p>
            <a:pPr>
              <a:lnSpc>
                <a:spcPts val="1000"/>
              </a:lnSpc>
            </a:pPr>
            <a:endParaRPr lang="de-DE" sz="2000" cap="none" baseline="0" dirty="0"/>
          </a:p>
        </p:txBody>
      </p:sp>
      <p:pic>
        <p:nvPicPr>
          <p:cNvPr id="16" name="Bild 25">
            <a:extLst>
              <a:ext uri="{FF2B5EF4-FFF2-40B4-BE49-F238E27FC236}">
                <a16:creationId xmlns:a16="http://schemas.microsoft.com/office/drawing/2014/main" id="{D7DFE512-4EE0-1946-9882-8E73A3A5BB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1" b="4997"/>
          <a:stretch/>
        </p:blipFill>
        <p:spPr>
          <a:xfrm>
            <a:off x="7687922" y="123478"/>
            <a:ext cx="1226297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8087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62551"/>
          </a:xfrm>
          <a:prstGeom prst="rect">
            <a:avLst/>
          </a:prstGeom>
          <a:ln>
            <a:noFill/>
          </a:ln>
          <a:effectLst/>
        </p:spPr>
        <p:txBody>
          <a:bodyPr/>
          <a:lstStyle/>
          <a:p>
            <a:r>
              <a:rPr lang="de-DE" dirty="0"/>
              <a:t>   z  </a:t>
            </a:r>
          </a:p>
        </p:txBody>
      </p:sp>
      <p:sp>
        <p:nvSpPr>
          <p:cNvPr id="22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457202" y="287120"/>
            <a:ext cx="6807198" cy="772107"/>
          </a:xfrm>
          <a:prstGeom prst="rect">
            <a:avLst/>
          </a:prstGeom>
          <a:solidFill>
            <a:srgbClr val="D7193C">
              <a:alpha val="85000"/>
            </a:srgbClr>
          </a:solidFill>
        </p:spPr>
        <p:txBody>
          <a:bodyPr vert="horz" wrap="square" lIns="108000" tIns="108000" rIns="91440" bIns="108000" rtlCol="0" anchor="t">
            <a:spAutoFit/>
          </a:bodyPr>
          <a:lstStyle>
            <a:lvl1pPr>
              <a:lnSpc>
                <a:spcPct val="90000"/>
              </a:lnSpc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zweizeilige Überschrift</a:t>
            </a:r>
          </a:p>
        </p:txBody>
      </p:sp>
      <p:sp>
        <p:nvSpPr>
          <p:cNvPr id="3" name="Datumsplatzhalter 2"/>
          <p:cNvSpPr>
            <a:spLocks noGrp="1"/>
          </p:cNvSpPr>
          <p:nvPr userDrawn="1">
            <p:ph type="dt" sz="half" idx="14"/>
          </p:nvPr>
        </p:nvSpPr>
        <p:spPr/>
        <p:txBody>
          <a:bodyPr/>
          <a:lstStyle/>
          <a:p>
            <a:fld id="{09A47110-FF60-4D8E-9A05-3431BB7A1F3B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/>
          <a:p>
            <a:r>
              <a:rPr lang="de-DE" dirty="0" smtClean="0"/>
              <a:t>PR presentation of Esslingen University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9650619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2" pos="4888" userDrawn="1">
          <p15:clr>
            <a:srgbClr val="FBAE40"/>
          </p15:clr>
        </p15:guide>
        <p15:guide id="3" orient="horz" pos="3162" userDrawn="1">
          <p15:clr>
            <a:srgbClr val="FBAE40"/>
          </p15:clr>
        </p15:guide>
        <p15:guide id="5" orient="horz" pos="38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HE_Textse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feld 5"/>
          <p:cNvSpPr/>
          <p:nvPr/>
        </p:nvSpPr>
        <p:spPr>
          <a:xfrm>
            <a:off x="8779680" y="4721040"/>
            <a:ext cx="186120" cy="21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Freihandform 8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3" name="PlaceHolder 1"/>
          <p:cNvSpPr>
            <a:spLocks noGrp="1"/>
          </p:cNvSpPr>
          <p:nvPr>
            <p:ph type="body"/>
          </p:nvPr>
        </p:nvSpPr>
        <p:spPr>
          <a:xfrm>
            <a:off x="463680" y="88164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Mastertitelformat bearbeiten</a:t>
            </a:r>
            <a:r>
              <a:rPr sz="2000"/>
              <a:t/>
            </a:r>
            <a:br>
              <a:rPr sz="2000"/>
            </a:b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zweizeilige Überschrift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63680" y="1273320"/>
            <a:ext cx="6775200" cy="3555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Mastertextformat bearbeiten</a:t>
            </a:r>
          </a:p>
          <a:p>
            <a:pPr marL="257040" lvl="1" indent="-257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Zweite Ebene</a:t>
            </a:r>
          </a:p>
          <a:p>
            <a:pPr marL="535680" lvl="2" indent="-2678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Dritte Ebene</a:t>
            </a:r>
          </a:p>
          <a:p>
            <a:pPr marL="804960" lvl="3" indent="-26892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Vierte Ebene</a:t>
            </a:r>
          </a:p>
          <a:p>
            <a:pPr marL="1080000" lvl="4" indent="-275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Fünfte Ebene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dt" idx="10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ftr" idx="11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 type="sldNum" idx="12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231A3DE4-EB0C-4BB8-849F-FFEC6AD10E68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913544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Inhaltsverzeichnis ">
    <p:bg>
      <p:bgPr>
        <a:gradFill flip="none" rotWithShape="1">
          <a:gsLst>
            <a:gs pos="35000">
              <a:srgbClr val="002D58"/>
            </a:gs>
            <a:gs pos="100000">
              <a:srgbClr val="00AADC"/>
            </a:gs>
          </a:gsLst>
          <a:lin ang="75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20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7201" y="2901950"/>
            <a:ext cx="6290732" cy="19812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385763" indent="-385763">
              <a:buFont typeface="Wingdings" charset="2"/>
              <a:buAutoNum type="arabicPlain"/>
              <a:defRPr sz="2100" baseline="0">
                <a:solidFill>
                  <a:schemeClr val="bg1"/>
                </a:solidFill>
              </a:defRPr>
            </a:lvl1pPr>
            <a:lvl2pPr>
              <a:defRPr sz="2100">
                <a:solidFill>
                  <a:schemeClr val="bg1"/>
                </a:solidFill>
              </a:defRPr>
            </a:lvl2pPr>
            <a:lvl3pPr>
              <a:defRPr sz="2100">
                <a:solidFill>
                  <a:schemeClr val="bg1"/>
                </a:solidFill>
              </a:defRPr>
            </a:lvl3pPr>
            <a:lvl4pPr>
              <a:defRPr sz="2100">
                <a:solidFill>
                  <a:schemeClr val="bg1"/>
                </a:solidFill>
              </a:defRPr>
            </a:lvl4pPr>
            <a:lvl5pPr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Inhalte einfügen</a:t>
            </a:r>
          </a:p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Inhalte einfügen</a:t>
            </a:r>
          </a:p>
          <a:p>
            <a:pPr lvl="0"/>
            <a:r>
              <a:rPr lang="de-DE" dirty="0"/>
              <a:t>Inhalte sind unten bündig</a:t>
            </a:r>
          </a:p>
          <a:p>
            <a:pPr lvl="0"/>
            <a:r>
              <a:rPr lang="de-DE" dirty="0"/>
              <a:t>Weitere Inhalte</a:t>
            </a:r>
          </a:p>
        </p:txBody>
      </p:sp>
      <p:sp>
        <p:nvSpPr>
          <p:cNvPr id="9" name="Titel 7"/>
          <p:cNvSpPr>
            <a:spLocks noGrp="1"/>
          </p:cNvSpPr>
          <p:nvPr userDrawn="1">
            <p:ph type="title" hasCustomPrompt="1"/>
          </p:nvPr>
        </p:nvSpPr>
        <p:spPr>
          <a:xfrm>
            <a:off x="457201" y="2625275"/>
            <a:ext cx="6290732" cy="276677"/>
          </a:xfrm>
          <a:prstGeom prst="rect">
            <a:avLst/>
          </a:prstGeom>
        </p:spPr>
        <p:txBody>
          <a:bodyPr>
            <a:normAutofit/>
          </a:bodyPr>
          <a:lstStyle>
            <a:lvl1pPr marL="27000" indent="0">
              <a:defRPr sz="1350" spc="75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Inhalt</a:t>
            </a:r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EA2AB4BF-C0D5-4543-9058-E8A0F97350BB}"/>
              </a:ext>
            </a:extLst>
          </p:cNvPr>
          <p:cNvSpPr/>
          <p:nvPr userDrawn="1"/>
        </p:nvSpPr>
        <p:spPr>
          <a:xfrm>
            <a:off x="7524329" y="-2"/>
            <a:ext cx="1619671" cy="5143502"/>
          </a:xfrm>
          <a:custGeom>
            <a:avLst/>
            <a:gdLst>
              <a:gd name="connsiteX0" fmla="*/ 0 w 1619671"/>
              <a:gd name="connsiteY0" fmla="*/ 0 h 5143502"/>
              <a:gd name="connsiteX1" fmla="*/ 1619671 w 1619671"/>
              <a:gd name="connsiteY1" fmla="*/ 0 h 5143502"/>
              <a:gd name="connsiteX2" fmla="*/ 1619671 w 1619671"/>
              <a:gd name="connsiteY2" fmla="*/ 722711 h 5143502"/>
              <a:gd name="connsiteX3" fmla="*/ 1619671 w 1619671"/>
              <a:gd name="connsiteY3" fmla="*/ 722711 h 5143502"/>
              <a:gd name="connsiteX4" fmla="*/ 1619671 w 1619671"/>
              <a:gd name="connsiteY4" fmla="*/ 4952068 h 5143502"/>
              <a:gd name="connsiteX5" fmla="*/ 1619671 w 1619671"/>
              <a:gd name="connsiteY5" fmla="*/ 4952068 h 5143502"/>
              <a:gd name="connsiteX6" fmla="*/ 1619671 w 1619671"/>
              <a:gd name="connsiteY6" fmla="*/ 5143501 h 5143502"/>
              <a:gd name="connsiteX7" fmla="*/ 1619671 w 1619671"/>
              <a:gd name="connsiteY7" fmla="*/ 5143501 h 5143502"/>
              <a:gd name="connsiteX8" fmla="*/ 1619671 w 1619671"/>
              <a:gd name="connsiteY8" fmla="*/ 5143502 h 5143502"/>
              <a:gd name="connsiteX9" fmla="*/ 1428238 w 1619671"/>
              <a:gd name="connsiteY9" fmla="*/ 5143502 h 5143502"/>
              <a:gd name="connsiteX10" fmla="*/ 1428238 w 1619671"/>
              <a:gd name="connsiteY10" fmla="*/ 5143501 h 5143502"/>
              <a:gd name="connsiteX11" fmla="*/ 0 w 1619671"/>
              <a:gd name="connsiteY11" fmla="*/ 5143501 h 5143502"/>
              <a:gd name="connsiteX12" fmla="*/ 0 w 1619671"/>
              <a:gd name="connsiteY12" fmla="*/ 4952068 h 5143502"/>
              <a:gd name="connsiteX13" fmla="*/ 1428238 w 1619671"/>
              <a:gd name="connsiteY13" fmla="*/ 4952068 h 5143502"/>
              <a:gd name="connsiteX14" fmla="*/ 1428238 w 1619671"/>
              <a:gd name="connsiteY14" fmla="*/ 722711 h 5143502"/>
              <a:gd name="connsiteX15" fmla="*/ 0 w 1619671"/>
              <a:gd name="connsiteY15" fmla="*/ 722711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Bildplatzhalter 20">
            <a:extLst>
              <a:ext uri="{FF2B5EF4-FFF2-40B4-BE49-F238E27FC236}">
                <a16:creationId xmlns:a16="http://schemas.microsoft.com/office/drawing/2014/main" id="{1EF8B91A-7E8E-B64F-A0E0-8992BB53C5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67334" y="736600"/>
            <a:ext cx="1997153" cy="4205684"/>
          </a:xfrm>
          <a:prstGeom prst="rect">
            <a:avLst/>
          </a:prstGeom>
          <a:ln>
            <a:noFill/>
          </a:ln>
          <a:effectLst/>
        </p:spPr>
        <p:txBody>
          <a:bodyPr/>
          <a:lstStyle/>
          <a:p>
            <a:endParaRPr lang="de-DE" dirty="0"/>
          </a:p>
        </p:txBody>
      </p:sp>
      <p:pic>
        <p:nvPicPr>
          <p:cNvPr id="8" name="Bild 25">
            <a:extLst>
              <a:ext uri="{FF2B5EF4-FFF2-40B4-BE49-F238E27FC236}">
                <a16:creationId xmlns:a16="http://schemas.microsoft.com/office/drawing/2014/main" id="{EFF931CA-C6F4-334E-8BE4-CE6862EB9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1" b="4997"/>
          <a:stretch/>
        </p:blipFill>
        <p:spPr>
          <a:xfrm>
            <a:off x="7687922" y="123478"/>
            <a:ext cx="1226297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63128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4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Kapiteltrenner und besondere Inhalte">
    <p:bg>
      <p:bgPr>
        <a:gradFill flip="none" rotWithShape="1">
          <a:gsLst>
            <a:gs pos="35000">
              <a:schemeClr val="tx1"/>
            </a:gs>
            <a:gs pos="100000">
              <a:schemeClr val="accent1"/>
            </a:gs>
          </a:gsLst>
          <a:lin ang="75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ihandform 18">
            <a:extLst>
              <a:ext uri="{FF2B5EF4-FFF2-40B4-BE49-F238E27FC236}">
                <a16:creationId xmlns:a16="http://schemas.microsoft.com/office/drawing/2014/main" id="{B4D069BE-621D-C643-A5A2-6C51C7AF2DBF}"/>
              </a:ext>
            </a:extLst>
          </p:cNvPr>
          <p:cNvSpPr/>
          <p:nvPr userDrawn="1"/>
        </p:nvSpPr>
        <p:spPr>
          <a:xfrm>
            <a:off x="7524329" y="-2"/>
            <a:ext cx="1619671" cy="5143502"/>
          </a:xfrm>
          <a:custGeom>
            <a:avLst/>
            <a:gdLst>
              <a:gd name="connsiteX0" fmla="*/ 0 w 1619671"/>
              <a:gd name="connsiteY0" fmla="*/ 0 h 5143502"/>
              <a:gd name="connsiteX1" fmla="*/ 1619671 w 1619671"/>
              <a:gd name="connsiteY1" fmla="*/ 0 h 5143502"/>
              <a:gd name="connsiteX2" fmla="*/ 1619671 w 1619671"/>
              <a:gd name="connsiteY2" fmla="*/ 722711 h 5143502"/>
              <a:gd name="connsiteX3" fmla="*/ 1619671 w 1619671"/>
              <a:gd name="connsiteY3" fmla="*/ 722711 h 5143502"/>
              <a:gd name="connsiteX4" fmla="*/ 1619671 w 1619671"/>
              <a:gd name="connsiteY4" fmla="*/ 4952068 h 5143502"/>
              <a:gd name="connsiteX5" fmla="*/ 1619671 w 1619671"/>
              <a:gd name="connsiteY5" fmla="*/ 4952068 h 5143502"/>
              <a:gd name="connsiteX6" fmla="*/ 1619671 w 1619671"/>
              <a:gd name="connsiteY6" fmla="*/ 5143501 h 5143502"/>
              <a:gd name="connsiteX7" fmla="*/ 1619671 w 1619671"/>
              <a:gd name="connsiteY7" fmla="*/ 5143501 h 5143502"/>
              <a:gd name="connsiteX8" fmla="*/ 1619671 w 1619671"/>
              <a:gd name="connsiteY8" fmla="*/ 5143502 h 5143502"/>
              <a:gd name="connsiteX9" fmla="*/ 1428238 w 1619671"/>
              <a:gd name="connsiteY9" fmla="*/ 5143502 h 5143502"/>
              <a:gd name="connsiteX10" fmla="*/ 1428238 w 1619671"/>
              <a:gd name="connsiteY10" fmla="*/ 5143501 h 5143502"/>
              <a:gd name="connsiteX11" fmla="*/ 0 w 1619671"/>
              <a:gd name="connsiteY11" fmla="*/ 5143501 h 5143502"/>
              <a:gd name="connsiteX12" fmla="*/ 0 w 1619671"/>
              <a:gd name="connsiteY12" fmla="*/ 4952068 h 5143502"/>
              <a:gd name="connsiteX13" fmla="*/ 1428238 w 1619671"/>
              <a:gd name="connsiteY13" fmla="*/ 4952068 h 5143502"/>
              <a:gd name="connsiteX14" fmla="*/ 1428238 w 1619671"/>
              <a:gd name="connsiteY14" fmla="*/ 722711 h 5143502"/>
              <a:gd name="connsiteX15" fmla="*/ 0 w 1619671"/>
              <a:gd name="connsiteY15" fmla="*/ 722711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Bildplatzhalter 20">
            <a:extLst>
              <a:ext uri="{FF2B5EF4-FFF2-40B4-BE49-F238E27FC236}">
                <a16:creationId xmlns:a16="http://schemas.microsoft.com/office/drawing/2014/main" id="{B7ACAD0D-18C6-8D46-AFF5-836A3C1310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67334" y="736600"/>
            <a:ext cx="1997153" cy="4205684"/>
          </a:xfrm>
          <a:prstGeom prst="rect">
            <a:avLst/>
          </a:prstGeom>
          <a:ln>
            <a:noFill/>
          </a:ln>
          <a:effectLst/>
        </p:spPr>
        <p:txBody>
          <a:bodyPr/>
          <a:lstStyle/>
          <a:p>
            <a:endParaRPr lang="de-DE" dirty="0"/>
          </a:p>
        </p:txBody>
      </p:sp>
      <p:pic>
        <p:nvPicPr>
          <p:cNvPr id="5" name="Bild 25">
            <a:extLst>
              <a:ext uri="{FF2B5EF4-FFF2-40B4-BE49-F238E27FC236}">
                <a16:creationId xmlns:a16="http://schemas.microsoft.com/office/drawing/2014/main" id="{9CE46FA8-BDA3-4243-B4C3-F62E8D10E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1" b="4997"/>
          <a:stretch/>
        </p:blipFill>
        <p:spPr>
          <a:xfrm>
            <a:off x="7687922" y="123478"/>
            <a:ext cx="1226297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7227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64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Tex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 8">
            <a:extLst>
              <a:ext uri="{FF2B5EF4-FFF2-40B4-BE49-F238E27FC236}">
                <a16:creationId xmlns:a16="http://schemas.microsoft.com/office/drawing/2014/main" id="{99413D60-DCD7-354C-9F3D-6EAE51617DFB}"/>
              </a:ext>
            </a:extLst>
          </p:cNvPr>
          <p:cNvSpPr/>
          <p:nvPr userDrawn="1"/>
        </p:nvSpPr>
        <p:spPr>
          <a:xfrm>
            <a:off x="7524329" y="-2"/>
            <a:ext cx="1619671" cy="5143502"/>
          </a:xfrm>
          <a:custGeom>
            <a:avLst/>
            <a:gdLst>
              <a:gd name="connsiteX0" fmla="*/ 0 w 1619671"/>
              <a:gd name="connsiteY0" fmla="*/ 0 h 5143502"/>
              <a:gd name="connsiteX1" fmla="*/ 1619671 w 1619671"/>
              <a:gd name="connsiteY1" fmla="*/ 0 h 5143502"/>
              <a:gd name="connsiteX2" fmla="*/ 1619671 w 1619671"/>
              <a:gd name="connsiteY2" fmla="*/ 722711 h 5143502"/>
              <a:gd name="connsiteX3" fmla="*/ 1619671 w 1619671"/>
              <a:gd name="connsiteY3" fmla="*/ 722711 h 5143502"/>
              <a:gd name="connsiteX4" fmla="*/ 1619671 w 1619671"/>
              <a:gd name="connsiteY4" fmla="*/ 4952068 h 5143502"/>
              <a:gd name="connsiteX5" fmla="*/ 1619671 w 1619671"/>
              <a:gd name="connsiteY5" fmla="*/ 4952068 h 5143502"/>
              <a:gd name="connsiteX6" fmla="*/ 1619671 w 1619671"/>
              <a:gd name="connsiteY6" fmla="*/ 5143501 h 5143502"/>
              <a:gd name="connsiteX7" fmla="*/ 1619671 w 1619671"/>
              <a:gd name="connsiteY7" fmla="*/ 5143501 h 5143502"/>
              <a:gd name="connsiteX8" fmla="*/ 1619671 w 1619671"/>
              <a:gd name="connsiteY8" fmla="*/ 5143502 h 5143502"/>
              <a:gd name="connsiteX9" fmla="*/ 1428238 w 1619671"/>
              <a:gd name="connsiteY9" fmla="*/ 5143502 h 5143502"/>
              <a:gd name="connsiteX10" fmla="*/ 1428238 w 1619671"/>
              <a:gd name="connsiteY10" fmla="*/ 5143501 h 5143502"/>
              <a:gd name="connsiteX11" fmla="*/ 0 w 1619671"/>
              <a:gd name="connsiteY11" fmla="*/ 5143501 h 5143502"/>
              <a:gd name="connsiteX12" fmla="*/ 0 w 1619671"/>
              <a:gd name="connsiteY12" fmla="*/ 4952068 h 5143502"/>
              <a:gd name="connsiteX13" fmla="*/ 1428238 w 1619671"/>
              <a:gd name="connsiteY13" fmla="*/ 4952068 h 5143502"/>
              <a:gd name="connsiteX14" fmla="*/ 1428238 w 1619671"/>
              <a:gd name="connsiteY14" fmla="*/ 722711 h 5143502"/>
              <a:gd name="connsiteX15" fmla="*/ 0 w 1619671"/>
              <a:gd name="connsiteY15" fmla="*/ 722711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63552" y="881676"/>
            <a:ext cx="6775389" cy="296864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1650">
                <a:solidFill>
                  <a:srgbClr val="D7193C"/>
                </a:solidFill>
              </a:defRPr>
            </a:lvl1pPr>
          </a:lstStyle>
          <a:p>
            <a:pPr lvl="0"/>
            <a:r>
              <a:rPr lang="de-DE" dirty="0"/>
              <a:t>Einzeilige Unterüberschrift</a:t>
            </a:r>
          </a:p>
        </p:txBody>
      </p:sp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57200" y="343562"/>
            <a:ext cx="6781800" cy="590349"/>
          </a:xfrm>
          <a:prstGeom prst="rect">
            <a:avLst/>
          </a:prstGeom>
          <a:noFill/>
        </p:spPr>
        <p:txBody>
          <a:bodyPr vert="horz" wrap="square" lIns="0" tIns="36000" rIns="91440" bIns="0" rtlCol="0" anchor="t">
            <a:spAutoFit/>
          </a:bodyPr>
          <a:lstStyle>
            <a:lvl1pPr>
              <a:lnSpc>
                <a:spcPct val="90000"/>
              </a:lnSpc>
              <a:defRPr sz="2000"/>
            </a:lvl1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zweizeilige Überschrift</a:t>
            </a:r>
          </a:p>
        </p:txBody>
      </p:sp>
      <p:sp>
        <p:nvSpPr>
          <p:cNvPr id="36" name="Inhaltsplatzhalter 35"/>
          <p:cNvSpPr>
            <a:spLocks noGrp="1"/>
          </p:cNvSpPr>
          <p:nvPr>
            <p:ph sz="quarter" idx="21"/>
          </p:nvPr>
        </p:nvSpPr>
        <p:spPr>
          <a:xfrm>
            <a:off x="463550" y="1273176"/>
            <a:ext cx="6775450" cy="3556000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C2CB86AE-C138-411D-8B85-06CEE3B44721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750" smtClean="0">
                <a:effectLst/>
              </a:defRPr>
            </a:lvl1pPr>
          </a:lstStyle>
          <a:p>
            <a:r>
              <a:rPr lang="de-DE" dirty="0" smtClean="0"/>
              <a:t>PR presentation of Esslingen University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Bild 25">
            <a:extLst>
              <a:ext uri="{FF2B5EF4-FFF2-40B4-BE49-F238E27FC236}">
                <a16:creationId xmlns:a16="http://schemas.microsoft.com/office/drawing/2014/main" id="{1EE32C1C-7826-C44D-A2C9-BFC4AF7A68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1" b="4997"/>
          <a:stretch/>
        </p:blipFill>
        <p:spPr>
          <a:xfrm>
            <a:off x="7687922" y="123478"/>
            <a:ext cx="1226297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39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64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_Textseite Einzeilige 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 8">
            <a:extLst>
              <a:ext uri="{FF2B5EF4-FFF2-40B4-BE49-F238E27FC236}">
                <a16:creationId xmlns:a16="http://schemas.microsoft.com/office/drawing/2014/main" id="{99413D60-DCD7-354C-9F3D-6EAE51617DFB}"/>
              </a:ext>
            </a:extLst>
          </p:cNvPr>
          <p:cNvSpPr/>
          <p:nvPr userDrawn="1"/>
        </p:nvSpPr>
        <p:spPr>
          <a:xfrm>
            <a:off x="7524329" y="-2"/>
            <a:ext cx="1619671" cy="5143502"/>
          </a:xfrm>
          <a:custGeom>
            <a:avLst/>
            <a:gdLst>
              <a:gd name="connsiteX0" fmla="*/ 0 w 1619671"/>
              <a:gd name="connsiteY0" fmla="*/ 0 h 5143502"/>
              <a:gd name="connsiteX1" fmla="*/ 1619671 w 1619671"/>
              <a:gd name="connsiteY1" fmla="*/ 0 h 5143502"/>
              <a:gd name="connsiteX2" fmla="*/ 1619671 w 1619671"/>
              <a:gd name="connsiteY2" fmla="*/ 722711 h 5143502"/>
              <a:gd name="connsiteX3" fmla="*/ 1619671 w 1619671"/>
              <a:gd name="connsiteY3" fmla="*/ 722711 h 5143502"/>
              <a:gd name="connsiteX4" fmla="*/ 1619671 w 1619671"/>
              <a:gd name="connsiteY4" fmla="*/ 4952068 h 5143502"/>
              <a:gd name="connsiteX5" fmla="*/ 1619671 w 1619671"/>
              <a:gd name="connsiteY5" fmla="*/ 4952068 h 5143502"/>
              <a:gd name="connsiteX6" fmla="*/ 1619671 w 1619671"/>
              <a:gd name="connsiteY6" fmla="*/ 5143501 h 5143502"/>
              <a:gd name="connsiteX7" fmla="*/ 1619671 w 1619671"/>
              <a:gd name="connsiteY7" fmla="*/ 5143501 h 5143502"/>
              <a:gd name="connsiteX8" fmla="*/ 1619671 w 1619671"/>
              <a:gd name="connsiteY8" fmla="*/ 5143502 h 5143502"/>
              <a:gd name="connsiteX9" fmla="*/ 1428238 w 1619671"/>
              <a:gd name="connsiteY9" fmla="*/ 5143502 h 5143502"/>
              <a:gd name="connsiteX10" fmla="*/ 1428238 w 1619671"/>
              <a:gd name="connsiteY10" fmla="*/ 5143501 h 5143502"/>
              <a:gd name="connsiteX11" fmla="*/ 0 w 1619671"/>
              <a:gd name="connsiteY11" fmla="*/ 5143501 h 5143502"/>
              <a:gd name="connsiteX12" fmla="*/ 0 w 1619671"/>
              <a:gd name="connsiteY12" fmla="*/ 4952068 h 5143502"/>
              <a:gd name="connsiteX13" fmla="*/ 1428238 w 1619671"/>
              <a:gd name="connsiteY13" fmla="*/ 4952068 h 5143502"/>
              <a:gd name="connsiteX14" fmla="*/ 1428238 w 1619671"/>
              <a:gd name="connsiteY14" fmla="*/ 722711 h 5143502"/>
              <a:gd name="connsiteX15" fmla="*/ 0 w 1619671"/>
              <a:gd name="connsiteY15" fmla="*/ 722711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63552" y="699542"/>
            <a:ext cx="6775389" cy="296864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1650">
                <a:solidFill>
                  <a:srgbClr val="D7193C"/>
                </a:solidFill>
              </a:defRPr>
            </a:lvl1pPr>
          </a:lstStyle>
          <a:p>
            <a:pPr lvl="0"/>
            <a:r>
              <a:rPr lang="de-DE" dirty="0"/>
              <a:t>Einzeilige Unterüberschrift</a:t>
            </a:r>
          </a:p>
        </p:txBody>
      </p:sp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57200" y="343562"/>
            <a:ext cx="6781800" cy="590349"/>
          </a:xfrm>
          <a:prstGeom prst="rect">
            <a:avLst/>
          </a:prstGeom>
          <a:noFill/>
        </p:spPr>
        <p:txBody>
          <a:bodyPr vert="horz" wrap="square" lIns="0" tIns="36000" rIns="91440" bIns="0" rtlCol="0" anchor="t">
            <a:spAutoFit/>
          </a:bodyPr>
          <a:lstStyle>
            <a:lvl1pPr>
              <a:lnSpc>
                <a:spcPct val="90000"/>
              </a:lnSpc>
              <a:defRPr sz="2000"/>
            </a:lvl1pPr>
          </a:lstStyle>
          <a:p>
            <a:r>
              <a:rPr lang="de-DE" dirty="0"/>
              <a:t>Mastertitelformat Einzeilig</a:t>
            </a:r>
            <a:br>
              <a:rPr lang="de-DE" dirty="0"/>
            </a:br>
            <a:endParaRPr lang="de-DE" dirty="0"/>
          </a:p>
        </p:txBody>
      </p:sp>
      <p:sp>
        <p:nvSpPr>
          <p:cNvPr id="36" name="Inhaltsplatzhalter 35"/>
          <p:cNvSpPr>
            <a:spLocks noGrp="1"/>
          </p:cNvSpPr>
          <p:nvPr>
            <p:ph sz="quarter" idx="21"/>
          </p:nvPr>
        </p:nvSpPr>
        <p:spPr>
          <a:xfrm>
            <a:off x="463550" y="1273176"/>
            <a:ext cx="6775450" cy="3556000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414CD607-BF1B-40D9-AC15-C7DC94526E3C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PR presentation of Esslingen University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Bild 25">
            <a:extLst>
              <a:ext uri="{FF2B5EF4-FFF2-40B4-BE49-F238E27FC236}">
                <a16:creationId xmlns:a16="http://schemas.microsoft.com/office/drawing/2014/main" id="{4C896DAB-2565-5B42-91DE-B6F874DF3D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1" b="4997"/>
          <a:stretch/>
        </p:blipFill>
        <p:spPr>
          <a:xfrm>
            <a:off x="7687922" y="123478"/>
            <a:ext cx="1226297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34331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pos="5647">
          <p15:clr>
            <a:srgbClr val="FBAE40"/>
          </p15:clr>
        </p15:guide>
        <p15:guide id="2" pos="552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_Textseite Einzeilige 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 8">
            <a:extLst>
              <a:ext uri="{FF2B5EF4-FFF2-40B4-BE49-F238E27FC236}">
                <a16:creationId xmlns:a16="http://schemas.microsoft.com/office/drawing/2014/main" id="{99413D60-DCD7-354C-9F3D-6EAE51617DFB}"/>
              </a:ext>
            </a:extLst>
          </p:cNvPr>
          <p:cNvSpPr/>
          <p:nvPr userDrawn="1"/>
        </p:nvSpPr>
        <p:spPr>
          <a:xfrm>
            <a:off x="7524329" y="-2"/>
            <a:ext cx="1619671" cy="5143502"/>
          </a:xfrm>
          <a:custGeom>
            <a:avLst/>
            <a:gdLst>
              <a:gd name="connsiteX0" fmla="*/ 0 w 1619671"/>
              <a:gd name="connsiteY0" fmla="*/ 0 h 5143502"/>
              <a:gd name="connsiteX1" fmla="*/ 1619671 w 1619671"/>
              <a:gd name="connsiteY1" fmla="*/ 0 h 5143502"/>
              <a:gd name="connsiteX2" fmla="*/ 1619671 w 1619671"/>
              <a:gd name="connsiteY2" fmla="*/ 722711 h 5143502"/>
              <a:gd name="connsiteX3" fmla="*/ 1619671 w 1619671"/>
              <a:gd name="connsiteY3" fmla="*/ 722711 h 5143502"/>
              <a:gd name="connsiteX4" fmla="*/ 1619671 w 1619671"/>
              <a:gd name="connsiteY4" fmla="*/ 4952068 h 5143502"/>
              <a:gd name="connsiteX5" fmla="*/ 1619671 w 1619671"/>
              <a:gd name="connsiteY5" fmla="*/ 4952068 h 5143502"/>
              <a:gd name="connsiteX6" fmla="*/ 1619671 w 1619671"/>
              <a:gd name="connsiteY6" fmla="*/ 5143501 h 5143502"/>
              <a:gd name="connsiteX7" fmla="*/ 1619671 w 1619671"/>
              <a:gd name="connsiteY7" fmla="*/ 5143501 h 5143502"/>
              <a:gd name="connsiteX8" fmla="*/ 1619671 w 1619671"/>
              <a:gd name="connsiteY8" fmla="*/ 5143502 h 5143502"/>
              <a:gd name="connsiteX9" fmla="*/ 1428238 w 1619671"/>
              <a:gd name="connsiteY9" fmla="*/ 5143502 h 5143502"/>
              <a:gd name="connsiteX10" fmla="*/ 1428238 w 1619671"/>
              <a:gd name="connsiteY10" fmla="*/ 5143501 h 5143502"/>
              <a:gd name="connsiteX11" fmla="*/ 0 w 1619671"/>
              <a:gd name="connsiteY11" fmla="*/ 5143501 h 5143502"/>
              <a:gd name="connsiteX12" fmla="*/ 0 w 1619671"/>
              <a:gd name="connsiteY12" fmla="*/ 4952068 h 5143502"/>
              <a:gd name="connsiteX13" fmla="*/ 1428238 w 1619671"/>
              <a:gd name="connsiteY13" fmla="*/ 4952068 h 5143502"/>
              <a:gd name="connsiteX14" fmla="*/ 1428238 w 1619671"/>
              <a:gd name="connsiteY14" fmla="*/ 722711 h 5143502"/>
              <a:gd name="connsiteX15" fmla="*/ 0 w 1619671"/>
              <a:gd name="connsiteY15" fmla="*/ 722711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63552" y="699542"/>
            <a:ext cx="6775389" cy="296864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1650">
                <a:solidFill>
                  <a:srgbClr val="D7193C"/>
                </a:solidFill>
              </a:defRPr>
            </a:lvl1pPr>
          </a:lstStyle>
          <a:p>
            <a:pPr lvl="0"/>
            <a:r>
              <a:rPr lang="de-DE" dirty="0"/>
              <a:t>Einzeilige Unterüberschrift</a:t>
            </a:r>
          </a:p>
        </p:txBody>
      </p:sp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57200" y="343562"/>
            <a:ext cx="6781800" cy="590349"/>
          </a:xfrm>
          <a:prstGeom prst="rect">
            <a:avLst/>
          </a:prstGeom>
          <a:noFill/>
        </p:spPr>
        <p:txBody>
          <a:bodyPr vert="horz" wrap="square" lIns="0" tIns="36000" rIns="91440" bIns="0" rtlCol="0" anchor="t">
            <a:spAutoFit/>
          </a:bodyPr>
          <a:lstStyle>
            <a:lvl1pPr>
              <a:lnSpc>
                <a:spcPct val="90000"/>
              </a:lnSpc>
              <a:defRPr sz="2000"/>
            </a:lvl1pPr>
          </a:lstStyle>
          <a:p>
            <a:r>
              <a:rPr lang="de-DE" dirty="0"/>
              <a:t>Mastertitelformat Einzeilig</a:t>
            </a:r>
            <a:br>
              <a:rPr lang="de-DE" dirty="0"/>
            </a:br>
            <a:endParaRPr lang="de-DE" dirty="0"/>
          </a:p>
        </p:txBody>
      </p:sp>
      <p:sp>
        <p:nvSpPr>
          <p:cNvPr id="36" name="Inhaltsplatzhalter 35"/>
          <p:cNvSpPr>
            <a:spLocks noGrp="1"/>
          </p:cNvSpPr>
          <p:nvPr>
            <p:ph sz="quarter" idx="21"/>
          </p:nvPr>
        </p:nvSpPr>
        <p:spPr>
          <a:xfrm>
            <a:off x="463550" y="1273176"/>
            <a:ext cx="6775450" cy="3556000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7E2A415F-1E53-4933-A944-0399C214A0D9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PR presentation of Esslingen University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0908277-D936-7646-A4F1-37CC873A3216}"/>
              </a:ext>
            </a:extLst>
          </p:cNvPr>
          <p:cNvSpPr txBox="1"/>
          <p:nvPr userDrawn="1"/>
        </p:nvSpPr>
        <p:spPr>
          <a:xfrm>
            <a:off x="7419234" y="4818395"/>
            <a:ext cx="0" cy="0"/>
          </a:xfrm>
          <a:prstGeom prst="rect">
            <a:avLst/>
          </a:prstGeom>
          <a:noFill/>
        </p:spPr>
        <p:txBody>
          <a:bodyPr vert="horz" wrap="none" lIns="0" tIns="46800" rIns="91440" bIns="45720" rtlCol="0" anchor="t">
            <a:noAutofit/>
          </a:bodyPr>
          <a:lstStyle/>
          <a:p>
            <a:pPr>
              <a:lnSpc>
                <a:spcPts val="1000"/>
              </a:lnSpc>
            </a:pPr>
            <a:endParaRPr lang="de-DE" sz="2000" cap="none" baseline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E3C8A99-2D11-7746-BC5B-A7DAC42B1906}"/>
              </a:ext>
            </a:extLst>
          </p:cNvPr>
          <p:cNvSpPr txBox="1"/>
          <p:nvPr userDrawn="1"/>
        </p:nvSpPr>
        <p:spPr>
          <a:xfrm>
            <a:off x="9554659" y="4829346"/>
            <a:ext cx="0" cy="0"/>
          </a:xfrm>
          <a:prstGeom prst="rect">
            <a:avLst/>
          </a:prstGeom>
          <a:noFill/>
        </p:spPr>
        <p:txBody>
          <a:bodyPr vert="horz" wrap="none" lIns="0" tIns="46800" rIns="91440" bIns="45720" rtlCol="0" anchor="t">
            <a:noAutofit/>
          </a:bodyPr>
          <a:lstStyle/>
          <a:p>
            <a:pPr>
              <a:lnSpc>
                <a:spcPts val="1000"/>
              </a:lnSpc>
            </a:pPr>
            <a:endParaRPr lang="de-DE" sz="2000" cap="none" baseline="0" dirty="0"/>
          </a:p>
        </p:txBody>
      </p:sp>
      <p:pic>
        <p:nvPicPr>
          <p:cNvPr id="14" name="Bild 25">
            <a:extLst>
              <a:ext uri="{FF2B5EF4-FFF2-40B4-BE49-F238E27FC236}">
                <a16:creationId xmlns:a16="http://schemas.microsoft.com/office/drawing/2014/main" id="{676DC7CC-44FE-E340-85D4-21A0501CDB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1" b="4997"/>
          <a:stretch/>
        </p:blipFill>
        <p:spPr>
          <a:xfrm>
            <a:off x="7687922" y="123478"/>
            <a:ext cx="1226297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97736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pos="5647">
          <p15:clr>
            <a:srgbClr val="FBAE40"/>
          </p15:clr>
        </p15:guide>
        <p15:guide id="2" pos="55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Text-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 13">
            <a:extLst>
              <a:ext uri="{FF2B5EF4-FFF2-40B4-BE49-F238E27FC236}">
                <a16:creationId xmlns:a16="http://schemas.microsoft.com/office/drawing/2014/main" id="{D35F48DD-AD46-8642-856C-93BCB8DF32D6}"/>
              </a:ext>
            </a:extLst>
          </p:cNvPr>
          <p:cNvSpPr/>
          <p:nvPr userDrawn="1"/>
        </p:nvSpPr>
        <p:spPr>
          <a:xfrm>
            <a:off x="7524329" y="-2"/>
            <a:ext cx="1619671" cy="5143502"/>
          </a:xfrm>
          <a:custGeom>
            <a:avLst/>
            <a:gdLst>
              <a:gd name="connsiteX0" fmla="*/ 0 w 1619671"/>
              <a:gd name="connsiteY0" fmla="*/ 0 h 5143502"/>
              <a:gd name="connsiteX1" fmla="*/ 1619671 w 1619671"/>
              <a:gd name="connsiteY1" fmla="*/ 0 h 5143502"/>
              <a:gd name="connsiteX2" fmla="*/ 1619671 w 1619671"/>
              <a:gd name="connsiteY2" fmla="*/ 722711 h 5143502"/>
              <a:gd name="connsiteX3" fmla="*/ 1619671 w 1619671"/>
              <a:gd name="connsiteY3" fmla="*/ 722711 h 5143502"/>
              <a:gd name="connsiteX4" fmla="*/ 1619671 w 1619671"/>
              <a:gd name="connsiteY4" fmla="*/ 4952068 h 5143502"/>
              <a:gd name="connsiteX5" fmla="*/ 1619671 w 1619671"/>
              <a:gd name="connsiteY5" fmla="*/ 4952068 h 5143502"/>
              <a:gd name="connsiteX6" fmla="*/ 1619671 w 1619671"/>
              <a:gd name="connsiteY6" fmla="*/ 5143501 h 5143502"/>
              <a:gd name="connsiteX7" fmla="*/ 1619671 w 1619671"/>
              <a:gd name="connsiteY7" fmla="*/ 5143501 h 5143502"/>
              <a:gd name="connsiteX8" fmla="*/ 1619671 w 1619671"/>
              <a:gd name="connsiteY8" fmla="*/ 5143502 h 5143502"/>
              <a:gd name="connsiteX9" fmla="*/ 1428238 w 1619671"/>
              <a:gd name="connsiteY9" fmla="*/ 5143502 h 5143502"/>
              <a:gd name="connsiteX10" fmla="*/ 1428238 w 1619671"/>
              <a:gd name="connsiteY10" fmla="*/ 5143501 h 5143502"/>
              <a:gd name="connsiteX11" fmla="*/ 0 w 1619671"/>
              <a:gd name="connsiteY11" fmla="*/ 5143501 h 5143502"/>
              <a:gd name="connsiteX12" fmla="*/ 0 w 1619671"/>
              <a:gd name="connsiteY12" fmla="*/ 4952068 h 5143502"/>
              <a:gd name="connsiteX13" fmla="*/ 1428238 w 1619671"/>
              <a:gd name="connsiteY13" fmla="*/ 4952068 h 5143502"/>
              <a:gd name="connsiteX14" fmla="*/ 1428238 w 1619671"/>
              <a:gd name="connsiteY14" fmla="*/ 722711 h 5143502"/>
              <a:gd name="connsiteX15" fmla="*/ 0 w 1619671"/>
              <a:gd name="connsiteY15" fmla="*/ 722711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Bildplatzhalter 20"/>
          <p:cNvSpPr>
            <a:spLocks noGrp="1"/>
          </p:cNvSpPr>
          <p:nvPr>
            <p:ph type="pic" sz="quarter" idx="13"/>
          </p:nvPr>
        </p:nvSpPr>
        <p:spPr>
          <a:xfrm>
            <a:off x="7264400" y="699542"/>
            <a:ext cx="1701800" cy="4251599"/>
          </a:xfrm>
          <a:prstGeom prst="rect">
            <a:avLst/>
          </a:prstGeom>
          <a:ln>
            <a:noFill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63552" y="881676"/>
            <a:ext cx="6775389" cy="296864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D7193C"/>
                </a:solidFill>
              </a:defRPr>
            </a:lvl1pPr>
          </a:lstStyle>
          <a:p>
            <a:pPr lvl="0"/>
            <a:r>
              <a:rPr lang="de-DE" dirty="0"/>
              <a:t>Einzeilige Unterüberschrift</a:t>
            </a:r>
          </a:p>
        </p:txBody>
      </p:sp>
      <p:sp>
        <p:nvSpPr>
          <p:cNvPr id="1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57200" y="343562"/>
            <a:ext cx="6781800" cy="590349"/>
          </a:xfrm>
          <a:prstGeom prst="rect">
            <a:avLst/>
          </a:prstGeom>
          <a:noFill/>
        </p:spPr>
        <p:txBody>
          <a:bodyPr vert="horz" wrap="square" lIns="0" tIns="36000" rIns="91440" bIns="0" rtlCol="0" anchor="t">
            <a:spAutoFit/>
          </a:bodyPr>
          <a:lstStyle>
            <a:lvl1pPr>
              <a:lnSpc>
                <a:spcPct val="90000"/>
              </a:lnSpc>
              <a:defRPr sz="2000"/>
            </a:lvl1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zweizeilige Überschrift</a:t>
            </a:r>
          </a:p>
        </p:txBody>
      </p:sp>
      <p:sp>
        <p:nvSpPr>
          <p:cNvPr id="36" name="Inhaltsplatzhalter 35"/>
          <p:cNvSpPr>
            <a:spLocks noGrp="1"/>
          </p:cNvSpPr>
          <p:nvPr>
            <p:ph sz="quarter" idx="21"/>
          </p:nvPr>
        </p:nvSpPr>
        <p:spPr>
          <a:xfrm>
            <a:off x="463550" y="1273176"/>
            <a:ext cx="6775450" cy="3556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5CA7C7E8-AEBC-4EA3-8FCA-FDFE2C83C18D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/>
              <a:t>PR presentation of Esslingen University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25">
            <a:extLst>
              <a:ext uri="{FF2B5EF4-FFF2-40B4-BE49-F238E27FC236}">
                <a16:creationId xmlns:a16="http://schemas.microsoft.com/office/drawing/2014/main" id="{4E7D04BD-8492-6E48-A96F-074BAFDAB3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1" b="4997"/>
          <a:stretch/>
        </p:blipFill>
        <p:spPr>
          <a:xfrm>
            <a:off x="7687922" y="123478"/>
            <a:ext cx="1226297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850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Bildvor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ihandform 20">
            <a:extLst>
              <a:ext uri="{FF2B5EF4-FFF2-40B4-BE49-F238E27FC236}">
                <a16:creationId xmlns:a16="http://schemas.microsoft.com/office/drawing/2014/main" id="{370CC0EA-1020-A746-B3DC-E7747EFE5ED7}"/>
              </a:ext>
            </a:extLst>
          </p:cNvPr>
          <p:cNvSpPr/>
          <p:nvPr userDrawn="1"/>
        </p:nvSpPr>
        <p:spPr>
          <a:xfrm>
            <a:off x="7524329" y="-2"/>
            <a:ext cx="1619671" cy="5143502"/>
          </a:xfrm>
          <a:custGeom>
            <a:avLst/>
            <a:gdLst>
              <a:gd name="connsiteX0" fmla="*/ 0 w 1619671"/>
              <a:gd name="connsiteY0" fmla="*/ 0 h 5143502"/>
              <a:gd name="connsiteX1" fmla="*/ 1619671 w 1619671"/>
              <a:gd name="connsiteY1" fmla="*/ 0 h 5143502"/>
              <a:gd name="connsiteX2" fmla="*/ 1619671 w 1619671"/>
              <a:gd name="connsiteY2" fmla="*/ 722711 h 5143502"/>
              <a:gd name="connsiteX3" fmla="*/ 1619671 w 1619671"/>
              <a:gd name="connsiteY3" fmla="*/ 722711 h 5143502"/>
              <a:gd name="connsiteX4" fmla="*/ 1619671 w 1619671"/>
              <a:gd name="connsiteY4" fmla="*/ 4952068 h 5143502"/>
              <a:gd name="connsiteX5" fmla="*/ 1619671 w 1619671"/>
              <a:gd name="connsiteY5" fmla="*/ 4952068 h 5143502"/>
              <a:gd name="connsiteX6" fmla="*/ 1619671 w 1619671"/>
              <a:gd name="connsiteY6" fmla="*/ 5143501 h 5143502"/>
              <a:gd name="connsiteX7" fmla="*/ 1619671 w 1619671"/>
              <a:gd name="connsiteY7" fmla="*/ 5143501 h 5143502"/>
              <a:gd name="connsiteX8" fmla="*/ 1619671 w 1619671"/>
              <a:gd name="connsiteY8" fmla="*/ 5143502 h 5143502"/>
              <a:gd name="connsiteX9" fmla="*/ 1428238 w 1619671"/>
              <a:gd name="connsiteY9" fmla="*/ 5143502 h 5143502"/>
              <a:gd name="connsiteX10" fmla="*/ 1428238 w 1619671"/>
              <a:gd name="connsiteY10" fmla="*/ 5143501 h 5143502"/>
              <a:gd name="connsiteX11" fmla="*/ 0 w 1619671"/>
              <a:gd name="connsiteY11" fmla="*/ 5143501 h 5143502"/>
              <a:gd name="connsiteX12" fmla="*/ 0 w 1619671"/>
              <a:gd name="connsiteY12" fmla="*/ 4952068 h 5143502"/>
              <a:gd name="connsiteX13" fmla="*/ 1428238 w 1619671"/>
              <a:gd name="connsiteY13" fmla="*/ 4952068 h 5143502"/>
              <a:gd name="connsiteX14" fmla="*/ 1428238 w 1619671"/>
              <a:gd name="connsiteY14" fmla="*/ 722711 h 5143502"/>
              <a:gd name="connsiteX15" fmla="*/ 0 w 1619671"/>
              <a:gd name="connsiteY15" fmla="*/ 722711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idx="1"/>
          </p:nvPr>
        </p:nvSpPr>
        <p:spPr>
          <a:xfrm>
            <a:off x="464107" y="1252539"/>
            <a:ext cx="8258761" cy="391504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/>
            </a:lvl1pPr>
            <a:lvl2pPr>
              <a:defRPr lang="de-DE" sz="1500" kern="1200" dirty="0" smtClean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20"/>
          <p:cNvSpPr>
            <a:spLocks noGrp="1"/>
          </p:cNvSpPr>
          <p:nvPr>
            <p:ph type="pic" sz="quarter" idx="13"/>
          </p:nvPr>
        </p:nvSpPr>
        <p:spPr>
          <a:xfrm>
            <a:off x="6075139" y="1656304"/>
            <a:ext cx="2647726" cy="2577188"/>
          </a:xfrm>
          <a:prstGeom prst="rect">
            <a:avLst/>
          </a:prstGeom>
          <a:ln>
            <a:noFill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17" name="Bildplatzhalter 20"/>
          <p:cNvSpPr>
            <a:spLocks noGrp="1"/>
          </p:cNvSpPr>
          <p:nvPr>
            <p:ph type="pic" sz="quarter" idx="18"/>
          </p:nvPr>
        </p:nvSpPr>
        <p:spPr>
          <a:xfrm>
            <a:off x="3275856" y="1656304"/>
            <a:ext cx="2647726" cy="2577188"/>
          </a:xfrm>
          <a:prstGeom prst="rect">
            <a:avLst/>
          </a:prstGeom>
          <a:ln>
            <a:noFill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18" name="Bildplatzhalter 20"/>
          <p:cNvSpPr>
            <a:spLocks noGrp="1"/>
          </p:cNvSpPr>
          <p:nvPr>
            <p:ph type="pic" sz="quarter" idx="19"/>
          </p:nvPr>
        </p:nvSpPr>
        <p:spPr>
          <a:xfrm>
            <a:off x="467544" y="1656304"/>
            <a:ext cx="2647726" cy="2577188"/>
          </a:xfrm>
          <a:prstGeom prst="rect">
            <a:avLst/>
          </a:prstGeom>
          <a:ln>
            <a:noFill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idx="20" hasCustomPrompt="1"/>
          </p:nvPr>
        </p:nvSpPr>
        <p:spPr>
          <a:xfrm>
            <a:off x="464105" y="4235245"/>
            <a:ext cx="2651166" cy="14935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>
              <a:buNone/>
              <a:defRPr sz="900"/>
            </a:lvl1pPr>
            <a:lvl2pPr>
              <a:defRPr lang="de-DE" sz="1500" kern="1200" dirty="0" smtClean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idx="21" hasCustomPrompt="1"/>
          </p:nvPr>
        </p:nvSpPr>
        <p:spPr>
          <a:xfrm>
            <a:off x="3283226" y="4235245"/>
            <a:ext cx="2651166" cy="14935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>
              <a:buNone/>
              <a:defRPr sz="900"/>
            </a:lvl1pPr>
            <a:lvl2pPr>
              <a:defRPr lang="de-DE" sz="1500" kern="1200" dirty="0" smtClean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27" name="Textplatzhalter 2"/>
          <p:cNvSpPr>
            <a:spLocks noGrp="1"/>
          </p:cNvSpPr>
          <p:nvPr>
            <p:ph idx="22" hasCustomPrompt="1"/>
          </p:nvPr>
        </p:nvSpPr>
        <p:spPr>
          <a:xfrm>
            <a:off x="6084168" y="4235245"/>
            <a:ext cx="2651166" cy="14935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>
              <a:buNone/>
              <a:defRPr sz="900"/>
            </a:lvl1pPr>
            <a:lvl2pPr>
              <a:defRPr lang="de-DE" sz="1500" kern="1200" dirty="0" smtClean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076BABDB-5E50-488A-9532-93A2385F2014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 dirty="0" smtClean="0"/>
              <a:t>PR presentation of Esslingen University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2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63552" y="881676"/>
            <a:ext cx="6775389" cy="296864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D7193C"/>
                </a:solidFill>
              </a:defRPr>
            </a:lvl1pPr>
          </a:lstStyle>
          <a:p>
            <a:pPr lvl="0"/>
            <a:r>
              <a:rPr lang="de-DE" dirty="0"/>
              <a:t>Einzeilige Unterüberschrift</a:t>
            </a:r>
          </a:p>
        </p:txBody>
      </p:sp>
      <p:sp>
        <p:nvSpPr>
          <p:cNvPr id="3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457200" y="343562"/>
            <a:ext cx="6781800" cy="590349"/>
          </a:xfrm>
          <a:prstGeom prst="rect">
            <a:avLst/>
          </a:prstGeom>
          <a:noFill/>
        </p:spPr>
        <p:txBody>
          <a:bodyPr vert="horz" wrap="square" lIns="0" tIns="36000" rIns="91440" bIns="0" rtlCol="0" anchor="t">
            <a:spAutoFit/>
          </a:bodyPr>
          <a:lstStyle>
            <a:lvl1pPr>
              <a:lnSpc>
                <a:spcPct val="90000"/>
              </a:lnSpc>
              <a:defRPr sz="2000"/>
            </a:lvl1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zweizeilige Überschrift</a:t>
            </a:r>
          </a:p>
        </p:txBody>
      </p:sp>
      <p:pic>
        <p:nvPicPr>
          <p:cNvPr id="20" name="Bild 25">
            <a:extLst>
              <a:ext uri="{FF2B5EF4-FFF2-40B4-BE49-F238E27FC236}">
                <a16:creationId xmlns:a16="http://schemas.microsoft.com/office/drawing/2014/main" id="{D10E859A-007B-DD48-970E-D4BA74E42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1" b="4997"/>
          <a:stretch/>
        </p:blipFill>
        <p:spPr>
          <a:xfrm>
            <a:off x="7687922" y="123478"/>
            <a:ext cx="1226297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3422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_ rotes Textfeld v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 13">
            <a:extLst>
              <a:ext uri="{FF2B5EF4-FFF2-40B4-BE49-F238E27FC236}">
                <a16:creationId xmlns:a16="http://schemas.microsoft.com/office/drawing/2014/main" id="{6F3BE422-4914-9D4E-89A9-1E970C9D60FE}"/>
              </a:ext>
            </a:extLst>
          </p:cNvPr>
          <p:cNvSpPr/>
          <p:nvPr userDrawn="1"/>
        </p:nvSpPr>
        <p:spPr>
          <a:xfrm>
            <a:off x="7524329" y="-2"/>
            <a:ext cx="1619671" cy="5143502"/>
          </a:xfrm>
          <a:custGeom>
            <a:avLst/>
            <a:gdLst>
              <a:gd name="connsiteX0" fmla="*/ 0 w 1619671"/>
              <a:gd name="connsiteY0" fmla="*/ 0 h 5143502"/>
              <a:gd name="connsiteX1" fmla="*/ 1619671 w 1619671"/>
              <a:gd name="connsiteY1" fmla="*/ 0 h 5143502"/>
              <a:gd name="connsiteX2" fmla="*/ 1619671 w 1619671"/>
              <a:gd name="connsiteY2" fmla="*/ 722711 h 5143502"/>
              <a:gd name="connsiteX3" fmla="*/ 1619671 w 1619671"/>
              <a:gd name="connsiteY3" fmla="*/ 722711 h 5143502"/>
              <a:gd name="connsiteX4" fmla="*/ 1619671 w 1619671"/>
              <a:gd name="connsiteY4" fmla="*/ 4952068 h 5143502"/>
              <a:gd name="connsiteX5" fmla="*/ 1619671 w 1619671"/>
              <a:gd name="connsiteY5" fmla="*/ 4952068 h 5143502"/>
              <a:gd name="connsiteX6" fmla="*/ 1619671 w 1619671"/>
              <a:gd name="connsiteY6" fmla="*/ 5143501 h 5143502"/>
              <a:gd name="connsiteX7" fmla="*/ 1619671 w 1619671"/>
              <a:gd name="connsiteY7" fmla="*/ 5143501 h 5143502"/>
              <a:gd name="connsiteX8" fmla="*/ 1619671 w 1619671"/>
              <a:gd name="connsiteY8" fmla="*/ 5143502 h 5143502"/>
              <a:gd name="connsiteX9" fmla="*/ 1428238 w 1619671"/>
              <a:gd name="connsiteY9" fmla="*/ 5143502 h 5143502"/>
              <a:gd name="connsiteX10" fmla="*/ 1428238 w 1619671"/>
              <a:gd name="connsiteY10" fmla="*/ 5143501 h 5143502"/>
              <a:gd name="connsiteX11" fmla="*/ 0 w 1619671"/>
              <a:gd name="connsiteY11" fmla="*/ 5143501 h 5143502"/>
              <a:gd name="connsiteX12" fmla="*/ 0 w 1619671"/>
              <a:gd name="connsiteY12" fmla="*/ 4952068 h 5143502"/>
              <a:gd name="connsiteX13" fmla="*/ 1428238 w 1619671"/>
              <a:gd name="connsiteY13" fmla="*/ 4952068 h 5143502"/>
              <a:gd name="connsiteX14" fmla="*/ 1428238 w 1619671"/>
              <a:gd name="connsiteY14" fmla="*/ 722711 h 5143502"/>
              <a:gd name="connsiteX15" fmla="*/ 0 w 1619671"/>
              <a:gd name="connsiteY15" fmla="*/ 722711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Bildplatzhalter 20"/>
          <p:cNvSpPr>
            <a:spLocks noGrp="1"/>
          </p:cNvSpPr>
          <p:nvPr>
            <p:ph type="pic" sz="quarter" idx="18"/>
          </p:nvPr>
        </p:nvSpPr>
        <p:spPr>
          <a:xfrm>
            <a:off x="-6361" y="0"/>
            <a:ext cx="9052496" cy="5143500"/>
          </a:xfrm>
          <a:prstGeom prst="rect">
            <a:avLst/>
          </a:prstGeom>
          <a:ln>
            <a:noFill/>
          </a:ln>
          <a:effectLst/>
        </p:spPr>
        <p:txBody>
          <a:bodyPr/>
          <a:lstStyle/>
          <a:p>
            <a:endParaRPr lang="de-DE" dirty="0"/>
          </a:p>
        </p:txBody>
      </p:sp>
      <p:sp>
        <p:nvSpPr>
          <p:cNvPr id="11" name="Textplatzhalter 2"/>
          <p:cNvSpPr>
            <a:spLocks noGrp="1"/>
          </p:cNvSpPr>
          <p:nvPr>
            <p:ph idx="1"/>
          </p:nvPr>
        </p:nvSpPr>
        <p:spPr>
          <a:xfrm>
            <a:off x="464107" y="2232425"/>
            <a:ext cx="6462231" cy="1793475"/>
          </a:xfrm>
          <a:prstGeom prst="rect">
            <a:avLst/>
          </a:prstGeom>
          <a:solidFill>
            <a:schemeClr val="tx2">
              <a:alpha val="8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135000" indent="0">
              <a:buNone/>
              <a:defRPr sz="2000">
                <a:solidFill>
                  <a:schemeClr val="bg1"/>
                </a:solidFill>
              </a:defRPr>
            </a:lvl1pPr>
            <a:lvl2pPr>
              <a:defRPr lang="de-DE" sz="1500" kern="1200" dirty="0" smtClean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idx="19" hasCustomPrompt="1"/>
          </p:nvPr>
        </p:nvSpPr>
        <p:spPr>
          <a:xfrm>
            <a:off x="455637" y="4411637"/>
            <a:ext cx="2651166" cy="14935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>
              <a:buNone/>
              <a:defRPr sz="900"/>
            </a:lvl1pPr>
            <a:lvl2pPr>
              <a:defRPr lang="de-DE" sz="1500" kern="1200" dirty="0" smtClean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63552" y="881676"/>
            <a:ext cx="6775389" cy="296864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D7193C"/>
                </a:solidFill>
              </a:defRPr>
            </a:lvl1pPr>
          </a:lstStyle>
          <a:p>
            <a:pPr lvl="0"/>
            <a:r>
              <a:rPr lang="de-DE" dirty="0"/>
              <a:t>Einzeilige Unterüberschrift</a:t>
            </a:r>
          </a:p>
        </p:txBody>
      </p:sp>
      <p:sp>
        <p:nvSpPr>
          <p:cNvPr id="22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343562"/>
            <a:ext cx="6781800" cy="590349"/>
          </a:xfrm>
          <a:prstGeom prst="rect">
            <a:avLst/>
          </a:prstGeom>
          <a:noFill/>
        </p:spPr>
        <p:txBody>
          <a:bodyPr vert="horz" wrap="square" lIns="0" tIns="36000" rIns="91440" bIns="0" rtlCol="0" anchor="t">
            <a:spAutoFit/>
          </a:bodyPr>
          <a:lstStyle>
            <a:lvl1pPr>
              <a:lnSpc>
                <a:spcPct val="90000"/>
              </a:lnSpc>
              <a:defRPr sz="2000"/>
            </a:lvl1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zweizeilige Überschrift</a:t>
            </a:r>
          </a:p>
        </p:txBody>
      </p:sp>
      <p:sp>
        <p:nvSpPr>
          <p:cNvPr id="3" name="Datumsplatzhalter 2"/>
          <p:cNvSpPr>
            <a:spLocks noGrp="1"/>
          </p:cNvSpPr>
          <p:nvPr userDrawn="1">
            <p:ph type="dt" sz="half" idx="20"/>
          </p:nvPr>
        </p:nvSpPr>
        <p:spPr/>
        <p:txBody>
          <a:bodyPr/>
          <a:lstStyle/>
          <a:p>
            <a:fld id="{FF992525-9546-49C7-87A5-6C2137F8F954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21"/>
          </p:nvPr>
        </p:nvSpPr>
        <p:spPr/>
        <p:txBody>
          <a:bodyPr/>
          <a:lstStyle/>
          <a:p>
            <a:r>
              <a:rPr lang="de-DE" dirty="0" smtClean="0"/>
              <a:t>PR presentation of Esslingen University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 userDrawn="1">
            <p:ph type="sldNum" sz="quarter" idx="22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8" name="Bild 25">
            <a:extLst>
              <a:ext uri="{FF2B5EF4-FFF2-40B4-BE49-F238E27FC236}">
                <a16:creationId xmlns:a16="http://schemas.microsoft.com/office/drawing/2014/main" id="{17D56C77-1171-7E44-95E8-068A133D74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1" b="4997"/>
          <a:stretch/>
        </p:blipFill>
        <p:spPr>
          <a:xfrm>
            <a:off x="7687922" y="123478"/>
            <a:ext cx="1226297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9883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8660" y="4985217"/>
            <a:ext cx="575286" cy="158284"/>
          </a:xfrm>
          <a:prstGeom prst="rect">
            <a:avLst/>
          </a:prstGeom>
        </p:spPr>
        <p:txBody>
          <a:bodyPr tIns="0" anchor="t"/>
          <a:lstStyle>
            <a:lvl1pPr algn="r">
              <a:defRPr sz="750">
                <a:solidFill>
                  <a:srgbClr val="002D58"/>
                </a:solidFill>
              </a:defRPr>
            </a:lvl1pPr>
          </a:lstStyle>
          <a:p>
            <a:fld id="{1E6235D0-FF99-C045-995D-75C61122D1C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455637" y="4985217"/>
            <a:ext cx="833178" cy="158284"/>
          </a:xfrm>
          <a:prstGeom prst="rect">
            <a:avLst/>
          </a:prstGeom>
        </p:spPr>
        <p:txBody>
          <a:bodyPr vert="horz" lIns="0" tIns="0" rIns="91440" bIns="45720" rtlCol="0" anchor="ctr"/>
          <a:lstStyle>
            <a:lvl1pPr algn="l">
              <a:defRPr lang="de-DE" sz="750" kern="1200" smtClean="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DBF137F-0DBA-400F-A2FB-A05DE7575B20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88817" y="4985217"/>
            <a:ext cx="5950185" cy="158284"/>
          </a:xfrm>
          <a:prstGeom prst="rect">
            <a:avLst/>
          </a:prstGeom>
        </p:spPr>
        <p:txBody>
          <a:bodyPr lIns="0" tIns="0" anchor="t"/>
          <a:lstStyle>
            <a:lvl1pPr>
              <a:defRPr sz="750">
                <a:solidFill>
                  <a:srgbClr val="002D58"/>
                </a:solidFill>
              </a:defRPr>
            </a:lvl1pPr>
          </a:lstStyle>
          <a:p>
            <a:r>
              <a:rPr lang="de-DE" dirty="0" smtClean="0"/>
              <a:t>PR presentation of Esslingen University</a:t>
            </a:r>
            <a:endParaRPr lang="de-DE" dirty="0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455615" y="1252537"/>
            <a:ext cx="6783565" cy="3576638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383EC97-862D-124A-A9AF-50EB6DBD3940}"/>
              </a:ext>
            </a:extLst>
          </p:cNvPr>
          <p:cNvSpPr txBox="1"/>
          <p:nvPr userDrawn="1"/>
        </p:nvSpPr>
        <p:spPr>
          <a:xfrm>
            <a:off x="8779542" y="4720953"/>
            <a:ext cx="186658" cy="216446"/>
          </a:xfrm>
          <a:prstGeom prst="rect">
            <a:avLst/>
          </a:prstGeom>
          <a:noFill/>
        </p:spPr>
        <p:txBody>
          <a:bodyPr vert="horz" wrap="square" lIns="0" tIns="46800" rIns="91440" bIns="45720" rtlCol="0" anchor="t">
            <a:noAutofit/>
          </a:bodyPr>
          <a:lstStyle/>
          <a:p>
            <a:pPr>
              <a:lnSpc>
                <a:spcPts val="1000"/>
              </a:lnSpc>
            </a:pPr>
            <a:endParaRPr lang="de-DE" sz="2000" cap="none" baseline="0" dirty="0"/>
          </a:p>
        </p:txBody>
      </p:sp>
    </p:spTree>
    <p:extLst>
      <p:ext uri="{BB962C8B-B14F-4D97-AF65-F5344CB8AC3E}">
        <p14:creationId xmlns:p14="http://schemas.microsoft.com/office/powerpoint/2010/main" val="270685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8" r:id="rId2"/>
    <p:sldLayoutId id="2147483700" r:id="rId3"/>
    <p:sldLayoutId id="2147483704" r:id="rId4"/>
    <p:sldLayoutId id="2147483737" r:id="rId5"/>
    <p:sldLayoutId id="2147483738" r:id="rId6"/>
    <p:sldLayoutId id="2147483736" r:id="rId7"/>
    <p:sldLayoutId id="2147483722" r:id="rId8"/>
    <p:sldLayoutId id="2147483706" r:id="rId9"/>
    <p:sldLayoutId id="2147483707" r:id="rId10"/>
    <p:sldLayoutId id="2147483723" r:id="rId11"/>
    <p:sldLayoutId id="2147483739" r:id="rId12"/>
  </p:sldLayoutIdLst>
  <p:transition spd="slow">
    <p:wipe/>
  </p:transition>
  <p:hf hdr="0"/>
  <p:txStyles>
    <p:titleStyle>
      <a:lvl1pPr algn="l" defTabSz="342900" rtl="0" eaLnBrk="1" latinLnBrk="0" hangingPunct="1">
        <a:lnSpc>
          <a:spcPts val="975"/>
        </a:lnSpc>
        <a:spcBef>
          <a:spcPct val="0"/>
        </a:spcBef>
        <a:buNone/>
        <a:defRPr sz="1800" kern="1200" cap="all" baseline="0">
          <a:solidFill>
            <a:srgbClr val="D7193C"/>
          </a:solidFill>
          <a:latin typeface="+mj-lt"/>
          <a:ea typeface="+mj-ea"/>
          <a:cs typeface="+mj-cs"/>
        </a:defRPr>
      </a:lvl1pPr>
    </p:titleStyle>
    <p:bodyStyle>
      <a:lvl1pPr marL="0" indent="0" algn="l" defTabSz="342900" rtl="0" eaLnBrk="1" latinLnBrk="0" hangingPunct="1">
        <a:lnSpc>
          <a:spcPct val="100000"/>
        </a:lnSpc>
        <a:spcBef>
          <a:spcPts val="0"/>
        </a:spcBef>
        <a:buSzPct val="90000"/>
        <a:buFont typeface="Lucida Grande"/>
        <a:buNone/>
        <a:defRPr sz="1650" kern="1200">
          <a:solidFill>
            <a:srgbClr val="002D58"/>
          </a:solidFill>
          <a:latin typeface="+mn-lt"/>
          <a:ea typeface="+mn-ea"/>
          <a:cs typeface="+mn-cs"/>
        </a:defRPr>
      </a:lvl1pPr>
      <a:lvl2pPr marL="257175" indent="-257175" algn="l" defTabSz="342900" rtl="0" eaLnBrk="1" latinLnBrk="0" hangingPunct="1">
        <a:lnSpc>
          <a:spcPct val="100000"/>
        </a:lnSpc>
        <a:spcBef>
          <a:spcPts val="0"/>
        </a:spcBef>
        <a:buSzPct val="90000"/>
        <a:buFont typeface="Lucida Grande"/>
        <a:buChar char="I"/>
        <a:defRPr sz="1350" kern="1200">
          <a:solidFill>
            <a:srgbClr val="002D58"/>
          </a:solidFill>
          <a:latin typeface="+mn-lt"/>
          <a:ea typeface="+mn-ea"/>
          <a:cs typeface="+mn-cs"/>
        </a:defRPr>
      </a:lvl2pPr>
      <a:lvl3pPr marL="535781" indent="-267891" algn="l" defTabSz="342900" rtl="0" eaLnBrk="1" latinLnBrk="0" hangingPunct="1">
        <a:lnSpc>
          <a:spcPct val="100000"/>
        </a:lnSpc>
        <a:spcBef>
          <a:spcPts val="0"/>
        </a:spcBef>
        <a:buSzPct val="90000"/>
        <a:buFont typeface="Lucida Grande"/>
        <a:buChar char="I"/>
        <a:defRPr sz="1350" kern="1200">
          <a:solidFill>
            <a:srgbClr val="002D58"/>
          </a:solidFill>
          <a:latin typeface="+mn-lt"/>
          <a:ea typeface="+mn-ea"/>
          <a:cs typeface="+mn-cs"/>
        </a:defRPr>
      </a:lvl3pPr>
      <a:lvl4pPr marL="804863" indent="-269081" algn="l" defTabSz="342900" rtl="0" eaLnBrk="1" latinLnBrk="0" hangingPunct="1">
        <a:lnSpc>
          <a:spcPct val="100000"/>
        </a:lnSpc>
        <a:spcBef>
          <a:spcPts val="0"/>
        </a:spcBef>
        <a:buSzPct val="90000"/>
        <a:buFont typeface="Lucida Grande"/>
        <a:buChar char="I"/>
        <a:defRPr sz="1350" kern="1200">
          <a:solidFill>
            <a:srgbClr val="002D58"/>
          </a:solidFill>
          <a:latin typeface="+mn-lt"/>
          <a:ea typeface="+mn-ea"/>
          <a:cs typeface="+mn-cs"/>
        </a:defRPr>
      </a:lvl4pPr>
      <a:lvl5pPr marL="1079897" indent="-275035" algn="l" defTabSz="342900" rtl="0" eaLnBrk="1" latinLnBrk="0" hangingPunct="1">
        <a:lnSpc>
          <a:spcPct val="100000"/>
        </a:lnSpc>
        <a:spcBef>
          <a:spcPts val="0"/>
        </a:spcBef>
        <a:buSzPct val="90000"/>
        <a:buFont typeface="Lucida Grande"/>
        <a:buChar char="I"/>
        <a:defRPr sz="1350" kern="1200">
          <a:solidFill>
            <a:srgbClr val="002D58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7" userDrawn="1">
          <p15:clr>
            <a:srgbClr val="F26B43"/>
          </p15:clr>
        </p15:guide>
        <p15:guide id="2" pos="295" userDrawn="1">
          <p15:clr>
            <a:srgbClr val="F26B43"/>
          </p15:clr>
        </p15:guide>
        <p15:guide id="5" pos="4558" userDrawn="1">
          <p15:clr>
            <a:srgbClr val="F26B43"/>
          </p15:clr>
        </p15:guide>
        <p15:guide id="7" pos="5647" userDrawn="1">
          <p15:clr>
            <a:srgbClr val="F26B43"/>
          </p15:clr>
        </p15:guide>
        <p15:guide id="8" orient="horz" pos="2970" userDrawn="1">
          <p15:clr>
            <a:srgbClr val="F26B43"/>
          </p15:clr>
        </p15:guide>
        <p15:guide id="9" pos="55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36.emf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hs-esslingen.de/etc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studierendenwerk-stuttgart.de/wohnen/wohnanlagen/rossneckar-i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wmf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emf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036496" cy="5143500"/>
          </a:xfrm>
          <a:prstGeom prst="rect">
            <a:avLst/>
          </a:prstGeom>
        </p:spPr>
      </p:pic>
      <p:sp>
        <p:nvSpPr>
          <p:cNvPr id="24" name="Freihandform 23">
            <a:extLst>
              <a:ext uri="{FF2B5EF4-FFF2-40B4-BE49-F238E27FC236}">
                <a16:creationId xmlns:a16="http://schemas.microsoft.com/office/drawing/2014/main" id="{1D9404C8-86B3-4941-9CB5-EE310D9842AD}"/>
              </a:ext>
            </a:extLst>
          </p:cNvPr>
          <p:cNvSpPr/>
          <p:nvPr/>
        </p:nvSpPr>
        <p:spPr>
          <a:xfrm>
            <a:off x="7520416" y="-3"/>
            <a:ext cx="1619671" cy="5143503"/>
          </a:xfrm>
          <a:custGeom>
            <a:avLst/>
            <a:gdLst>
              <a:gd name="connsiteX0" fmla="*/ 0 w 1619671"/>
              <a:gd name="connsiteY0" fmla="*/ 0 h 5143502"/>
              <a:gd name="connsiteX1" fmla="*/ 1619671 w 1619671"/>
              <a:gd name="connsiteY1" fmla="*/ 0 h 5143502"/>
              <a:gd name="connsiteX2" fmla="*/ 1619671 w 1619671"/>
              <a:gd name="connsiteY2" fmla="*/ 722711 h 5143502"/>
              <a:gd name="connsiteX3" fmla="*/ 1619671 w 1619671"/>
              <a:gd name="connsiteY3" fmla="*/ 722711 h 5143502"/>
              <a:gd name="connsiteX4" fmla="*/ 1619671 w 1619671"/>
              <a:gd name="connsiteY4" fmla="*/ 4952068 h 5143502"/>
              <a:gd name="connsiteX5" fmla="*/ 1619671 w 1619671"/>
              <a:gd name="connsiteY5" fmla="*/ 4952068 h 5143502"/>
              <a:gd name="connsiteX6" fmla="*/ 1619671 w 1619671"/>
              <a:gd name="connsiteY6" fmla="*/ 5143501 h 5143502"/>
              <a:gd name="connsiteX7" fmla="*/ 1619671 w 1619671"/>
              <a:gd name="connsiteY7" fmla="*/ 5143501 h 5143502"/>
              <a:gd name="connsiteX8" fmla="*/ 1619671 w 1619671"/>
              <a:gd name="connsiteY8" fmla="*/ 5143502 h 5143502"/>
              <a:gd name="connsiteX9" fmla="*/ 1428238 w 1619671"/>
              <a:gd name="connsiteY9" fmla="*/ 5143502 h 5143502"/>
              <a:gd name="connsiteX10" fmla="*/ 1428238 w 1619671"/>
              <a:gd name="connsiteY10" fmla="*/ 5143501 h 5143502"/>
              <a:gd name="connsiteX11" fmla="*/ 0 w 1619671"/>
              <a:gd name="connsiteY11" fmla="*/ 5143501 h 5143502"/>
              <a:gd name="connsiteX12" fmla="*/ 0 w 1619671"/>
              <a:gd name="connsiteY12" fmla="*/ 4952068 h 5143502"/>
              <a:gd name="connsiteX13" fmla="*/ 1428238 w 1619671"/>
              <a:gd name="connsiteY13" fmla="*/ 4952068 h 5143502"/>
              <a:gd name="connsiteX14" fmla="*/ 1428238 w 1619671"/>
              <a:gd name="connsiteY14" fmla="*/ 722711 h 5143502"/>
              <a:gd name="connsiteX15" fmla="*/ 0 w 1619671"/>
              <a:gd name="connsiteY15" fmla="*/ 722711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519569AB-E2A1-44F3-9C0A-C41E190AA3D1}" type="datetime1">
              <a:rPr lang="de-DE" smtClean="0">
                <a:solidFill>
                  <a:schemeClr val="bg1"/>
                </a:solidFill>
              </a:rPr>
              <a:t>07.05.2025</a:t>
            </a:fld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PR presentation of Esslingen University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811318" y="-277091"/>
            <a:ext cx="685800" cy="685800"/>
          </a:xfrm>
          <a:prstGeom prst="rect">
            <a:avLst/>
          </a:prstGeom>
          <a:noFill/>
        </p:spPr>
        <p:txBody>
          <a:bodyPr vert="horz" wrap="none" lIns="0" tIns="35100" rIns="68580" bIns="34290" rtlCol="0" anchor="t">
            <a:noAutofit/>
          </a:bodyPr>
          <a:lstStyle/>
          <a:p>
            <a:pPr>
              <a:lnSpc>
                <a:spcPts val="750"/>
              </a:lnSpc>
            </a:pPr>
            <a:endParaRPr lang="de-DE" sz="1500" dirty="0"/>
          </a:p>
        </p:txBody>
      </p:sp>
      <p:sp>
        <p:nvSpPr>
          <p:cNvPr id="10" name="Textfeld 9"/>
          <p:cNvSpPr txBox="1"/>
          <p:nvPr/>
        </p:nvSpPr>
        <p:spPr>
          <a:xfrm>
            <a:off x="468165" y="2959327"/>
            <a:ext cx="4535883" cy="138037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500" cap="all" spc="75" dirty="0">
                <a:solidFill>
                  <a:schemeClr val="bg1"/>
                </a:solidFill>
                <a:latin typeface="Calibri Light"/>
              </a:rPr>
              <a:t>WELCOME TO</a:t>
            </a:r>
            <a:endParaRPr lang="en-GB" sz="4050" cap="all" dirty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70000"/>
              </a:lnSpc>
            </a:pPr>
            <a:r>
              <a:rPr lang="en-GB" sz="4050" cap="all" dirty="0">
                <a:solidFill>
                  <a:schemeClr val="bg1"/>
                </a:solidFill>
                <a:cs typeface="Calibri"/>
              </a:rPr>
              <a:t>Esslingen </a:t>
            </a:r>
            <a:r>
              <a:rPr lang="en-GB" sz="4050" cap="all" dirty="0" smtClean="0">
                <a:solidFill>
                  <a:schemeClr val="bg1"/>
                </a:solidFill>
                <a:cs typeface="Calibri"/>
              </a:rPr>
              <a:t>uNIVERSITY</a:t>
            </a:r>
            <a:endParaRPr lang="de-DE" sz="4050" cap="all" dirty="0">
              <a:solidFill>
                <a:schemeClr val="bg1"/>
              </a:solidFill>
              <a:cs typeface="Calibri"/>
            </a:endParaRPr>
          </a:p>
          <a:p>
            <a:pPr lvl="0"/>
            <a:r>
              <a:rPr lang="de-DE" sz="1500" cap="all" spc="75" dirty="0">
                <a:solidFill>
                  <a:schemeClr val="bg1"/>
                </a:solidFill>
                <a:latin typeface="Calibri Light"/>
              </a:rPr>
              <a:t>For </a:t>
            </a:r>
            <a:r>
              <a:rPr lang="de-DE" sz="1500" cap="all" spc="75" dirty="0" smtClean="0">
                <a:solidFill>
                  <a:schemeClr val="bg1"/>
                </a:solidFill>
                <a:latin typeface="Calibri Light"/>
              </a:rPr>
              <a:t>people </a:t>
            </a:r>
            <a:r>
              <a:rPr lang="de-DE" sz="1500" cap="all" spc="75" dirty="0">
                <a:solidFill>
                  <a:schemeClr val="bg1"/>
                </a:solidFill>
                <a:latin typeface="Calibri Light"/>
              </a:rPr>
              <a:t>and technology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17550" y="-190500"/>
            <a:ext cx="685800" cy="685800"/>
          </a:xfrm>
          <a:prstGeom prst="rect">
            <a:avLst/>
          </a:prstGeom>
          <a:noFill/>
        </p:spPr>
        <p:txBody>
          <a:bodyPr vert="horz" wrap="none" lIns="0" tIns="35100" rIns="68580" bIns="34290" rtlCol="0" anchor="t">
            <a:noAutofit/>
          </a:bodyPr>
          <a:lstStyle/>
          <a:p>
            <a:pPr>
              <a:lnSpc>
                <a:spcPts val="750"/>
              </a:lnSpc>
            </a:pPr>
            <a:endParaRPr lang="de-DE" sz="15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5B31F59-4135-2140-9E13-BECEF32CFEFF}"/>
              </a:ext>
            </a:extLst>
          </p:cNvPr>
          <p:cNvSpPr txBox="1"/>
          <p:nvPr/>
        </p:nvSpPr>
        <p:spPr>
          <a:xfrm>
            <a:off x="2133600" y="-1126067"/>
            <a:ext cx="0" cy="0"/>
          </a:xfrm>
          <a:prstGeom prst="rect">
            <a:avLst/>
          </a:prstGeom>
          <a:noFill/>
        </p:spPr>
        <p:txBody>
          <a:bodyPr vert="horz" wrap="none" lIns="0" tIns="46800" rIns="91440" bIns="45720" rtlCol="0" anchor="t">
            <a:noAutofit/>
          </a:bodyPr>
          <a:lstStyle/>
          <a:p>
            <a:pPr>
              <a:lnSpc>
                <a:spcPts val="1000"/>
              </a:lnSpc>
            </a:pPr>
            <a:endParaRPr lang="de-DE" sz="2000" cap="none" baseline="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13D3849-B37A-D44B-BBF6-5C2805DE3EB1}"/>
              </a:ext>
            </a:extLst>
          </p:cNvPr>
          <p:cNvSpPr txBox="1"/>
          <p:nvPr/>
        </p:nvSpPr>
        <p:spPr>
          <a:xfrm>
            <a:off x="7280476" y="-972273"/>
            <a:ext cx="0" cy="0"/>
          </a:xfrm>
          <a:prstGeom prst="rect">
            <a:avLst/>
          </a:prstGeom>
          <a:noFill/>
        </p:spPr>
        <p:txBody>
          <a:bodyPr vert="horz" wrap="none" lIns="0" tIns="46800" rIns="91440" bIns="45720" rtlCol="0" anchor="t">
            <a:noAutofit/>
          </a:bodyPr>
          <a:lstStyle/>
          <a:p>
            <a:pPr>
              <a:lnSpc>
                <a:spcPts val="1000"/>
              </a:lnSpc>
            </a:pPr>
            <a:endParaRPr lang="de-DE" sz="2000" cap="none" baseline="0" dirty="0"/>
          </a:p>
        </p:txBody>
      </p:sp>
      <p:pic>
        <p:nvPicPr>
          <p:cNvPr id="17" name="Bild 25">
            <a:extLst>
              <a:ext uri="{FF2B5EF4-FFF2-40B4-BE49-F238E27FC236}">
                <a16:creationId xmlns:a16="http://schemas.microsoft.com/office/drawing/2014/main" id="{9F1DB6FC-5228-C842-A989-930ADDC5ED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1" b="4997"/>
          <a:stretch/>
        </p:blipFill>
        <p:spPr>
          <a:xfrm>
            <a:off x="7687922" y="123478"/>
            <a:ext cx="1226297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3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platzhalter 2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5139" y="2104133"/>
            <a:ext cx="2647726" cy="1797511"/>
          </a:xfrm>
        </p:spPr>
      </p:pic>
      <p:pic>
        <p:nvPicPr>
          <p:cNvPr id="21" name="Bildplatzhalter 20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6" y="2100010"/>
            <a:ext cx="2647726" cy="1805758"/>
          </a:xfrm>
        </p:spPr>
      </p:pic>
      <p:pic>
        <p:nvPicPr>
          <p:cNvPr id="20" name="Bildplatzhalter 19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2100010"/>
            <a:ext cx="2647726" cy="1805758"/>
          </a:xfrm>
        </p:spPr>
      </p:pic>
      <p:sp>
        <p:nvSpPr>
          <p:cNvPr id="13" name="Inhaltsplatzhalter 12"/>
          <p:cNvSpPr>
            <a:spLocks noGrp="1"/>
          </p:cNvSpPr>
          <p:nvPr>
            <p:ph idx="20"/>
          </p:nvPr>
        </p:nvSpPr>
        <p:spPr>
          <a:xfrm>
            <a:off x="464105" y="1565836"/>
            <a:ext cx="2651166" cy="285651"/>
          </a:xfrm>
        </p:spPr>
        <p:txBody>
          <a:bodyPr/>
          <a:lstStyle/>
          <a:p>
            <a:pPr marL="196454" indent="-196454">
              <a:buClr>
                <a:srgbClr val="000099"/>
              </a:buClr>
            </a:pPr>
            <a:r>
              <a:rPr lang="de-DE" sz="2000" dirty="0">
                <a:latin typeface="Calibri"/>
                <a:cs typeface="Calibri"/>
              </a:rPr>
              <a:t>Esslingen City Centre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idx="21"/>
          </p:nvPr>
        </p:nvSpPr>
        <p:spPr>
          <a:xfrm>
            <a:off x="3283225" y="1565836"/>
            <a:ext cx="2745505" cy="285651"/>
          </a:xfrm>
        </p:spPr>
        <p:txBody>
          <a:bodyPr/>
          <a:lstStyle/>
          <a:p>
            <a:pPr marL="128588" indent="-128588">
              <a:spcBef>
                <a:spcPct val="20000"/>
              </a:spcBef>
              <a:buClr>
                <a:srgbClr val="000099"/>
              </a:buClr>
            </a:pPr>
            <a:r>
              <a:rPr lang="de-DE" sz="2000" dirty="0"/>
              <a:t>Esslingen </a:t>
            </a:r>
            <a:r>
              <a:rPr lang="de-DE" sz="2000" dirty="0" err="1" smtClean="0"/>
              <a:t>Flandernstrasse</a:t>
            </a:r>
            <a:endParaRPr lang="de-DE" sz="2000" dirty="0"/>
          </a:p>
        </p:txBody>
      </p:sp>
      <p:sp>
        <p:nvSpPr>
          <p:cNvPr id="15" name="Inhaltsplatzhalter 14"/>
          <p:cNvSpPr>
            <a:spLocks noGrp="1"/>
          </p:cNvSpPr>
          <p:nvPr>
            <p:ph idx="22"/>
          </p:nvPr>
        </p:nvSpPr>
        <p:spPr>
          <a:xfrm>
            <a:off x="6084168" y="1565836"/>
            <a:ext cx="2651166" cy="285651"/>
          </a:xfrm>
        </p:spPr>
        <p:txBody>
          <a:bodyPr/>
          <a:lstStyle/>
          <a:p>
            <a:pPr marL="205979" indent="-205979">
              <a:spcBef>
                <a:spcPct val="20000"/>
              </a:spcBef>
              <a:buClr>
                <a:srgbClr val="000099"/>
              </a:buClr>
            </a:pPr>
            <a:r>
              <a:rPr lang="de-DE" sz="2000" dirty="0" err="1" smtClean="0"/>
              <a:t>Goeppingen</a:t>
            </a:r>
            <a:endParaRPr lang="de-DE" sz="2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E64015B0-2C7E-44EF-A106-6620506B844C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GB" dirty="0" smtClean="0"/>
              <a:t>PR presentation of Esslingen University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343562"/>
            <a:ext cx="6781800" cy="313350"/>
          </a:xfrm>
        </p:spPr>
        <p:txBody>
          <a:bodyPr/>
          <a:lstStyle/>
          <a:p>
            <a:r>
              <a:rPr lang="de-DE" dirty="0">
                <a:cs typeface="Calibri"/>
              </a:rPr>
              <a:t>Our locations</a:t>
            </a:r>
            <a:endParaRPr lang="de-DE" dirty="0">
              <a:solidFill>
                <a:schemeClr val="tx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64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 build="p"/>
      <p:bldP spid="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01161D28-14EE-AD4A-BF40-1E79E867E7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7632" cy="5143503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8313" y="2427734"/>
            <a:ext cx="5399831" cy="2295182"/>
          </a:xfrm>
        </p:spPr>
        <p:txBody>
          <a:bodyPr anchor="ctr">
            <a:noAutofit/>
          </a:bodyPr>
          <a:lstStyle/>
          <a:p>
            <a:pPr marL="545906" lvl="2" indent="-267300">
              <a:buSzPct val="100000"/>
            </a:pPr>
            <a:r>
              <a:rPr lang="de-DE" sz="2000" dirty="0">
                <a:solidFill>
                  <a:schemeClr val="bg1"/>
                </a:solidFill>
              </a:rPr>
              <a:t>Computer Science and Engineering</a:t>
            </a:r>
          </a:p>
          <a:p>
            <a:pPr marL="545906" lvl="2" indent="-267300">
              <a:buSzPct val="100000"/>
            </a:pPr>
            <a:r>
              <a:rPr lang="de-DE" sz="2000" dirty="0">
                <a:solidFill>
                  <a:schemeClr val="bg1"/>
                </a:solidFill>
              </a:rPr>
              <a:t>Management and Technology</a:t>
            </a:r>
          </a:p>
          <a:p>
            <a:pPr marL="545906" lvl="2" indent="-267300">
              <a:buSzPct val="100000"/>
            </a:pPr>
            <a:r>
              <a:rPr lang="de-DE" sz="2000" dirty="0">
                <a:solidFill>
                  <a:schemeClr val="bg1"/>
                </a:solidFill>
              </a:rPr>
              <a:t>Mechanical and Systems Engineering</a:t>
            </a:r>
          </a:p>
          <a:p>
            <a:pPr marL="545906" lvl="2" indent="-267300">
              <a:buSzPct val="100000"/>
            </a:pPr>
            <a:r>
              <a:rPr lang="de-DE" sz="2000" dirty="0">
                <a:solidFill>
                  <a:schemeClr val="bg1"/>
                </a:solidFill>
              </a:rPr>
              <a:t>Mobility and Technology</a:t>
            </a:r>
          </a:p>
          <a:p>
            <a:pPr marL="545906" lvl="2" indent="-267300">
              <a:buSzPct val="100000"/>
            </a:pPr>
            <a:r>
              <a:rPr lang="de-DE" sz="2000" dirty="0">
                <a:solidFill>
                  <a:schemeClr val="bg1"/>
                </a:solidFill>
              </a:rPr>
              <a:t>Science, Energy and Building Services</a:t>
            </a:r>
          </a:p>
          <a:p>
            <a:pPr marL="545906" lvl="2" indent="-267300">
              <a:buSzPct val="100000"/>
            </a:pPr>
            <a:r>
              <a:rPr lang="de-DE" sz="2000" dirty="0">
                <a:solidFill>
                  <a:schemeClr val="bg1"/>
                </a:solidFill>
              </a:rPr>
              <a:t>Social Work, Education and Nursing Sciences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343562"/>
            <a:ext cx="6781800" cy="313350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OUR FACULTIES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6EB8B43-1A1F-4153-B659-9F0A7A490ECC}" type="datetime1">
              <a:rPr lang="de-DE" smtClean="0">
                <a:solidFill>
                  <a:schemeClr val="bg1"/>
                </a:solidFill>
              </a:rPr>
              <a:t>07.05.2025</a:t>
            </a:fld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PR presentation of Esslingen University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F10CCBAC-E8D4-2242-B983-DB152864D216}"/>
              </a:ext>
            </a:extLst>
          </p:cNvPr>
          <p:cNvSpPr/>
          <p:nvPr/>
        </p:nvSpPr>
        <p:spPr>
          <a:xfrm>
            <a:off x="7520416" y="-3"/>
            <a:ext cx="1619671" cy="5143503"/>
          </a:xfrm>
          <a:custGeom>
            <a:avLst/>
            <a:gdLst>
              <a:gd name="connsiteX0" fmla="*/ 0 w 1619671"/>
              <a:gd name="connsiteY0" fmla="*/ 0 h 5143502"/>
              <a:gd name="connsiteX1" fmla="*/ 1619671 w 1619671"/>
              <a:gd name="connsiteY1" fmla="*/ 0 h 5143502"/>
              <a:gd name="connsiteX2" fmla="*/ 1619671 w 1619671"/>
              <a:gd name="connsiteY2" fmla="*/ 722711 h 5143502"/>
              <a:gd name="connsiteX3" fmla="*/ 1619671 w 1619671"/>
              <a:gd name="connsiteY3" fmla="*/ 722711 h 5143502"/>
              <a:gd name="connsiteX4" fmla="*/ 1619671 w 1619671"/>
              <a:gd name="connsiteY4" fmla="*/ 4952068 h 5143502"/>
              <a:gd name="connsiteX5" fmla="*/ 1619671 w 1619671"/>
              <a:gd name="connsiteY5" fmla="*/ 4952068 h 5143502"/>
              <a:gd name="connsiteX6" fmla="*/ 1619671 w 1619671"/>
              <a:gd name="connsiteY6" fmla="*/ 5143501 h 5143502"/>
              <a:gd name="connsiteX7" fmla="*/ 1619671 w 1619671"/>
              <a:gd name="connsiteY7" fmla="*/ 5143501 h 5143502"/>
              <a:gd name="connsiteX8" fmla="*/ 1619671 w 1619671"/>
              <a:gd name="connsiteY8" fmla="*/ 5143502 h 5143502"/>
              <a:gd name="connsiteX9" fmla="*/ 1428238 w 1619671"/>
              <a:gd name="connsiteY9" fmla="*/ 5143502 h 5143502"/>
              <a:gd name="connsiteX10" fmla="*/ 1428238 w 1619671"/>
              <a:gd name="connsiteY10" fmla="*/ 5143501 h 5143502"/>
              <a:gd name="connsiteX11" fmla="*/ 0 w 1619671"/>
              <a:gd name="connsiteY11" fmla="*/ 5143501 h 5143502"/>
              <a:gd name="connsiteX12" fmla="*/ 0 w 1619671"/>
              <a:gd name="connsiteY12" fmla="*/ 4952068 h 5143502"/>
              <a:gd name="connsiteX13" fmla="*/ 1428238 w 1619671"/>
              <a:gd name="connsiteY13" fmla="*/ 4952068 h 5143502"/>
              <a:gd name="connsiteX14" fmla="*/ 1428238 w 1619671"/>
              <a:gd name="connsiteY14" fmla="*/ 722711 h 5143502"/>
              <a:gd name="connsiteX15" fmla="*/ 0 w 1619671"/>
              <a:gd name="connsiteY15" fmla="*/ 722711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Bild 25">
            <a:extLst>
              <a:ext uri="{FF2B5EF4-FFF2-40B4-BE49-F238E27FC236}">
                <a16:creationId xmlns:a16="http://schemas.microsoft.com/office/drawing/2014/main" id="{088F7DAF-6DBA-2C4E-B474-C51C0B0265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1" b="4997"/>
          <a:stretch/>
        </p:blipFill>
        <p:spPr>
          <a:xfrm>
            <a:off x="7687922" y="123478"/>
            <a:ext cx="1226297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" name="think-cell Folie" r:id="rId6" imgW="360" imgH="360" progId="TCLayout.ActiveDocument.1">
                  <p:embed/>
                </p:oleObj>
              </mc:Choice>
              <mc:Fallback>
                <p:oleObj name="think-cell Folie" r:id="rId6" imgW="360" imgH="360" progId="TCLayout.ActiveDocument.1">
                  <p:embed/>
                  <p:pic>
                    <p:nvPicPr>
                      <p:cNvPr id="28" name="Object 27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3"/>
            </p:custDataLst>
          </p:nvPr>
        </p:nvSpPr>
        <p:spPr>
          <a:xfrm>
            <a:off x="1" y="1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457189">
              <a:defRPr/>
            </a:pPr>
            <a:endParaRPr lang="de-DE" dirty="0">
              <a:solidFill>
                <a:prstClr val="white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343563"/>
            <a:ext cx="7067550" cy="313350"/>
          </a:xfrm>
        </p:spPr>
        <p:txBody>
          <a:bodyPr vert="horz"/>
          <a:lstStyle/>
          <a:p>
            <a:r>
              <a:rPr lang="de-DE" dirty="0">
                <a:solidFill>
                  <a:schemeClr val="tx2"/>
                </a:solidFill>
              </a:rPr>
              <a:t>Our Structure</a:t>
            </a:r>
            <a:endParaRPr lang="de-DE" b="1" dirty="0">
              <a:solidFill>
                <a:schemeClr val="tx2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457189">
              <a:defRPr/>
            </a:pPr>
            <a:fld id="{FDA0833D-60BC-4EBF-A23E-73ABA131F13A}" type="slidenum">
              <a:rPr lang="de-DE" altLang="de-DE">
                <a:latin typeface="Calibri"/>
              </a:rPr>
              <a:pPr defTabSz="457189">
                <a:defRPr/>
              </a:pPr>
              <a:t>12</a:t>
            </a:fld>
            <a:endParaRPr lang="de-DE" altLang="de-DE" dirty="0">
              <a:latin typeface="Calibri"/>
            </a:endParaRPr>
          </a:p>
        </p:txBody>
      </p:sp>
      <p:sp>
        <p:nvSpPr>
          <p:cNvPr id="24" name="Fußzeilenplatzhalter 6"/>
          <p:cNvSpPr txBox="1">
            <a:spLocks/>
          </p:cNvSpPr>
          <p:nvPr/>
        </p:nvSpPr>
        <p:spPr>
          <a:xfrm>
            <a:off x="408414" y="4746680"/>
            <a:ext cx="8268042" cy="273342"/>
          </a:xfrm>
          <a:prstGeom prst="rect">
            <a:avLst/>
          </a:prstGeom>
        </p:spPr>
        <p:txBody>
          <a:bodyPr lIns="0" tIns="0" anchor="t"/>
          <a:lstStyle>
            <a:defPPr>
              <a:defRPr lang="de-DE"/>
            </a:defPPr>
            <a:lvl1pPr marL="0" algn="l" defTabSz="457200" rtl="0" eaLnBrk="1" latinLnBrk="0" hangingPunct="1">
              <a:defRPr sz="750" kern="120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189">
              <a:defRPr/>
            </a:pPr>
            <a:endParaRPr lang="de-DE" altLang="de-DE" dirty="0">
              <a:solidFill>
                <a:srgbClr val="D8117D"/>
              </a:solidFill>
              <a:latin typeface="Calibri"/>
            </a:endParaRPr>
          </a:p>
        </p:txBody>
      </p:sp>
      <p:sp>
        <p:nvSpPr>
          <p:cNvPr id="5" name="background" hidden="1"/>
          <p:cNvSpPr/>
          <p:nvPr/>
        </p:nvSpPr>
        <p:spPr>
          <a:xfrm>
            <a:off x="7566839" y="1167536"/>
            <a:ext cx="0" cy="0"/>
          </a:xfrm>
          <a:prstGeom prst="roundRect">
            <a:avLst>
              <a:gd name="adj" fmla="val 5000"/>
            </a:avLst>
          </a:prstGeom>
          <a:solidFill>
            <a:srgbClr val="FFFFFF">
              <a:lumMod val="100000"/>
            </a:srgbClr>
          </a:solidFill>
          <a:ln w="9525">
            <a:solidFill>
              <a:srgbClr val="999999">
                <a:lumMod val="100000"/>
              </a:srgbClr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ingle" hidden="1"/>
          <p:cNvSpPr/>
          <p:nvPr/>
        </p:nvSpPr>
        <p:spPr>
          <a:xfrm>
            <a:off x="7566839" y="1167536"/>
            <a:ext cx="152400" cy="152400"/>
          </a:xfrm>
          <a:prstGeom prst="ellipse">
            <a:avLst/>
          </a:prstGeom>
          <a:solidFill>
            <a:srgbClr val="009933">
              <a:lumMod val="100000"/>
            </a:srgbClr>
          </a:solid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051720" y="1290405"/>
            <a:ext cx="6542187" cy="3413542"/>
            <a:chOff x="2215086" y="1434421"/>
            <a:chExt cx="6666378" cy="3101764"/>
          </a:xfrm>
        </p:grpSpPr>
        <p:sp>
          <p:nvSpPr>
            <p:cNvPr id="17" name="Abgerundetes Rechteck 16"/>
            <p:cNvSpPr/>
            <p:nvPr/>
          </p:nvSpPr>
          <p:spPr>
            <a:xfrm>
              <a:off x="6712087" y="1434421"/>
              <a:ext cx="1052022" cy="3101764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rIns="0"/>
            <a:lstStyle/>
            <a:p>
              <a:pPr algn="ctr" defTabSz="4000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1200" b="1" dirty="0">
                  <a:solidFill>
                    <a:prstClr val="white"/>
                  </a:solidFill>
                </a:rPr>
                <a:t>Management and Technology</a:t>
              </a:r>
            </a:p>
          </p:txBody>
        </p:sp>
        <p:sp>
          <p:nvSpPr>
            <p:cNvPr id="68" name="Abgerundetes Rechteck 16"/>
            <p:cNvSpPr/>
            <p:nvPr/>
          </p:nvSpPr>
          <p:spPr>
            <a:xfrm>
              <a:off x="2215086" y="1434421"/>
              <a:ext cx="1052022" cy="3101764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rIns="0"/>
            <a:lstStyle/>
            <a:p>
              <a:pPr algn="ctr" defTabSz="4000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1200" b="1" dirty="0">
                  <a:solidFill>
                    <a:prstClr val="white"/>
                  </a:solidFill>
                </a:rPr>
                <a:t>Mechanical and Systems Engineering</a:t>
              </a:r>
            </a:p>
          </p:txBody>
        </p:sp>
        <p:sp>
          <p:nvSpPr>
            <p:cNvPr id="69" name="Abgerundetes Rechteck 16"/>
            <p:cNvSpPr/>
            <p:nvPr/>
          </p:nvSpPr>
          <p:spPr>
            <a:xfrm>
              <a:off x="3340160" y="1434421"/>
              <a:ext cx="1052022" cy="3101764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rIns="0"/>
            <a:lstStyle/>
            <a:p>
              <a:pPr algn="ctr" defTabSz="4000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1200" b="1" dirty="0">
                  <a:solidFill>
                    <a:prstClr val="white"/>
                  </a:solidFill>
                </a:rPr>
                <a:t>Mobility and Technology</a:t>
              </a:r>
            </a:p>
          </p:txBody>
        </p:sp>
        <p:sp>
          <p:nvSpPr>
            <p:cNvPr id="70" name="Abgerundetes Rechteck 16"/>
            <p:cNvSpPr/>
            <p:nvPr/>
          </p:nvSpPr>
          <p:spPr>
            <a:xfrm>
              <a:off x="4465234" y="1434421"/>
              <a:ext cx="1052022" cy="3101764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rIns="0"/>
            <a:lstStyle/>
            <a:p>
              <a:pPr algn="ctr" defTabSz="4000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1200" b="1" dirty="0">
                  <a:solidFill>
                    <a:prstClr val="white"/>
                  </a:solidFill>
                </a:rPr>
                <a:t>Science, Energy </a:t>
              </a:r>
              <a:br>
                <a:rPr lang="de-DE" sz="1200" b="1" dirty="0">
                  <a:solidFill>
                    <a:prstClr val="white"/>
                  </a:solidFill>
                </a:rPr>
              </a:br>
              <a:r>
                <a:rPr lang="de-DE" sz="1200" b="1" dirty="0">
                  <a:solidFill>
                    <a:prstClr val="white"/>
                  </a:solidFill>
                </a:rPr>
                <a:t>and Building Services</a:t>
              </a:r>
            </a:p>
          </p:txBody>
        </p:sp>
        <p:sp>
          <p:nvSpPr>
            <p:cNvPr id="71" name="Abgerundetes Rechteck 16"/>
            <p:cNvSpPr/>
            <p:nvPr/>
          </p:nvSpPr>
          <p:spPr>
            <a:xfrm>
              <a:off x="5590307" y="1434421"/>
              <a:ext cx="1052022" cy="3101764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rIns="0"/>
            <a:lstStyle/>
            <a:p>
              <a:pPr algn="ctr" defTabSz="4000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1200" b="1" dirty="0">
                  <a:solidFill>
                    <a:prstClr val="white"/>
                  </a:solidFill>
                </a:rPr>
                <a:t>Computer Science and Engineering</a:t>
              </a:r>
            </a:p>
          </p:txBody>
        </p:sp>
        <p:sp>
          <p:nvSpPr>
            <p:cNvPr id="72" name="Abgerundetes Rechteck 16"/>
            <p:cNvSpPr/>
            <p:nvPr/>
          </p:nvSpPr>
          <p:spPr>
            <a:xfrm>
              <a:off x="7829442" y="1434421"/>
              <a:ext cx="1052022" cy="3093824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0" rIns="0"/>
            <a:lstStyle/>
            <a:p>
              <a:pPr algn="ctr" defTabSz="4000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1200" b="1" dirty="0">
                  <a:solidFill>
                    <a:prstClr val="white"/>
                  </a:solidFill>
                </a:rPr>
                <a:t>Social Work, Education and Nursing Sciences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5538" y="2542029"/>
            <a:ext cx="8280919" cy="1984337"/>
            <a:chOff x="395536" y="1866933"/>
            <a:chExt cx="6191919" cy="2422360"/>
          </a:xfrm>
        </p:grpSpPr>
        <p:sp>
          <p:nvSpPr>
            <p:cNvPr id="37" name="Abgerundetes Rechteck 14"/>
            <p:cNvSpPr/>
            <p:nvPr/>
          </p:nvSpPr>
          <p:spPr>
            <a:xfrm>
              <a:off x="395536" y="2364913"/>
              <a:ext cx="6191919" cy="430442"/>
            </a:xfrm>
            <a:prstGeom prst="roundRect">
              <a:avLst>
                <a:gd name="adj" fmla="val 0"/>
              </a:avLst>
            </a:prstGeom>
            <a:solidFill>
              <a:srgbClr val="00AADC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defTabSz="342892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200" b="1" dirty="0">
                  <a:solidFill>
                    <a:srgbClr val="002D58"/>
                  </a:solidFill>
                  <a:latin typeface="Calibri"/>
                </a:rPr>
                <a:t>Research and Transfer</a:t>
              </a:r>
            </a:p>
          </p:txBody>
        </p:sp>
        <p:sp>
          <p:nvSpPr>
            <p:cNvPr id="38" name="Abgerundetes Rechteck 14"/>
            <p:cNvSpPr/>
            <p:nvPr/>
          </p:nvSpPr>
          <p:spPr>
            <a:xfrm>
              <a:off x="395536" y="1866933"/>
              <a:ext cx="6191919" cy="430441"/>
            </a:xfrm>
            <a:prstGeom prst="roundRect">
              <a:avLst>
                <a:gd name="adj" fmla="val 0"/>
              </a:avLst>
            </a:prstGeom>
            <a:solidFill>
              <a:srgbClr val="00AADC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defTabSz="342892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200" b="1" dirty="0">
                  <a:solidFill>
                    <a:srgbClr val="002D58"/>
                  </a:solidFill>
                  <a:latin typeface="Calibri"/>
                </a:rPr>
                <a:t>Digital Transformation</a:t>
              </a:r>
            </a:p>
          </p:txBody>
        </p:sp>
        <p:sp>
          <p:nvSpPr>
            <p:cNvPr id="39" name="Abgerundetes Rechteck 14"/>
            <p:cNvSpPr/>
            <p:nvPr/>
          </p:nvSpPr>
          <p:spPr>
            <a:xfrm>
              <a:off x="395536" y="3858852"/>
              <a:ext cx="6191919" cy="430441"/>
            </a:xfrm>
            <a:prstGeom prst="roundRect">
              <a:avLst>
                <a:gd name="adj" fmla="val 0"/>
              </a:avLst>
            </a:prstGeom>
            <a:solidFill>
              <a:srgbClr val="00AADC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defTabSz="342892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200" b="1" dirty="0">
                  <a:solidFill>
                    <a:srgbClr val="002D58"/>
                  </a:solidFill>
                  <a:latin typeface="Calibri"/>
                </a:rPr>
                <a:t>Advanced Studies</a:t>
              </a:r>
            </a:p>
          </p:txBody>
        </p:sp>
        <p:sp>
          <p:nvSpPr>
            <p:cNvPr id="40" name="Abgerundetes Rechteck 14"/>
            <p:cNvSpPr/>
            <p:nvPr/>
          </p:nvSpPr>
          <p:spPr>
            <a:xfrm>
              <a:off x="395536" y="3360874"/>
              <a:ext cx="6191919" cy="430442"/>
            </a:xfrm>
            <a:prstGeom prst="roundRect">
              <a:avLst>
                <a:gd name="adj" fmla="val 0"/>
              </a:avLst>
            </a:prstGeom>
            <a:solidFill>
              <a:srgbClr val="00AADC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defTabSz="342892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sz="1200" b="1" dirty="0">
                  <a:solidFill>
                    <a:srgbClr val="002D58"/>
                  </a:solidFill>
                  <a:latin typeface="Calibri"/>
                </a:rPr>
                <a:t>Orientation and </a:t>
              </a:r>
              <a:br>
                <a:rPr lang="de-DE" sz="1200" b="1" dirty="0">
                  <a:solidFill>
                    <a:srgbClr val="002D58"/>
                  </a:solidFill>
                  <a:latin typeface="Calibri"/>
                </a:rPr>
              </a:br>
              <a:r>
                <a:rPr lang="de-DE" sz="1200" b="1" dirty="0">
                  <a:solidFill>
                    <a:srgbClr val="002D58"/>
                  </a:solidFill>
                  <a:latin typeface="Calibri"/>
                </a:rPr>
                <a:t>Undergraduate Studies</a:t>
              </a:r>
            </a:p>
          </p:txBody>
        </p:sp>
        <p:sp>
          <p:nvSpPr>
            <p:cNvPr id="44" name="Abgerundetes Rechteck 14"/>
            <p:cNvSpPr/>
            <p:nvPr/>
          </p:nvSpPr>
          <p:spPr>
            <a:xfrm>
              <a:off x="395536" y="2862893"/>
              <a:ext cx="6191919" cy="430442"/>
            </a:xfrm>
            <a:prstGeom prst="roundRect">
              <a:avLst>
                <a:gd name="adj" fmla="val 0"/>
              </a:avLst>
            </a:prstGeom>
            <a:solidFill>
              <a:srgbClr val="00AADC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defTabSz="342892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2D58"/>
                  </a:solidFill>
                  <a:latin typeface="Calibri"/>
                </a:rPr>
                <a:t>International Centre </a:t>
              </a:r>
            </a:p>
            <a:p>
              <a:pPr defTabSz="342892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2D58"/>
                  </a:solidFill>
                  <a:latin typeface="Calibri"/>
                </a:rPr>
                <a:t>and Graduate School</a:t>
              </a:r>
              <a:endParaRPr lang="de-DE" sz="1200" b="1" dirty="0">
                <a:solidFill>
                  <a:srgbClr val="002D58"/>
                </a:solidFill>
                <a:latin typeface="Calibri"/>
              </a:endParaRPr>
            </a:p>
          </p:txBody>
        </p:sp>
      </p:grpSp>
      <p:sp>
        <p:nvSpPr>
          <p:cNvPr id="25" name="Datumsplatzhalter 2">
            <a:extLst>
              <a:ext uri="{FF2B5EF4-FFF2-40B4-BE49-F238E27FC236}">
                <a16:creationId xmlns:a16="http://schemas.microsoft.com/office/drawing/2014/main" id="{DDDCA3F5-7FFD-EF40-96B9-AC17F28435BB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455637" y="4985217"/>
            <a:ext cx="833178" cy="158284"/>
          </a:xfrm>
        </p:spPr>
        <p:txBody>
          <a:bodyPr/>
          <a:lstStyle/>
          <a:p>
            <a:fld id="{A5086A23-45B0-4CBB-BE69-4AD86976EDCC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26" name="Fußzeilenplatzhalter 3">
            <a:extLst>
              <a:ext uri="{FF2B5EF4-FFF2-40B4-BE49-F238E27FC236}">
                <a16:creationId xmlns:a16="http://schemas.microsoft.com/office/drawing/2014/main" id="{EFE86347-80B6-484A-AA6F-9801CB78FB5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288817" y="4985217"/>
            <a:ext cx="5950185" cy="158284"/>
          </a:xfrm>
        </p:spPr>
        <p:txBody>
          <a:bodyPr/>
          <a:lstStyle/>
          <a:p>
            <a:r>
              <a:rPr lang="en-GB" dirty="0" smtClean="0"/>
              <a:t>PR presentation of Esslingen University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8964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ung 21"/>
          <p:cNvGrpSpPr/>
          <p:nvPr/>
        </p:nvGrpSpPr>
        <p:grpSpPr>
          <a:xfrm>
            <a:off x="385200" y="826294"/>
            <a:ext cx="5410936" cy="3995737"/>
            <a:chOff x="328421" y="1054101"/>
            <a:chExt cx="7214582" cy="5327650"/>
          </a:xfrm>
        </p:grpSpPr>
        <p:grpSp>
          <p:nvGrpSpPr>
            <p:cNvPr id="21" name="Gruppierung 20"/>
            <p:cNvGrpSpPr/>
            <p:nvPr/>
          </p:nvGrpSpPr>
          <p:grpSpPr>
            <a:xfrm>
              <a:off x="455636" y="1054101"/>
              <a:ext cx="7087367" cy="5327650"/>
              <a:chOff x="455636" y="1054101"/>
              <a:chExt cx="7087367" cy="5327650"/>
            </a:xfrm>
          </p:grpSpPr>
          <p:sp>
            <p:nvSpPr>
              <p:cNvPr id="10" name="Inhaltsplatzhalter 7"/>
              <p:cNvSpPr txBox="1">
                <a:spLocks/>
              </p:cNvSpPr>
              <p:nvPr/>
            </p:nvSpPr>
            <p:spPr>
              <a:xfrm>
                <a:off x="455636" y="1054101"/>
                <a:ext cx="7087367" cy="5327650"/>
              </a:xfrm>
              <a:prstGeom prst="rect">
                <a:avLst/>
              </a:prstGeom>
              <a:solidFill>
                <a:srgbClr val="DCDCDC"/>
              </a:solidFill>
            </p:spPr>
            <p:txBody>
              <a:bodyPr>
                <a:noAutofit/>
              </a:bodyPr>
              <a:lstStyle>
                <a:lvl1pPr marL="0" indent="0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SzPct val="90000"/>
                  <a:buFont typeface="Lucida Grande"/>
                  <a:buNone/>
                  <a:defRPr sz="2200" kern="1200">
                    <a:solidFill>
                      <a:srgbClr val="002D58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indent="-342900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SzPct val="90000"/>
                  <a:buFont typeface="Lucida Grande"/>
                  <a:buChar char="I"/>
                  <a:defRPr sz="1800" kern="1200">
                    <a:solidFill>
                      <a:srgbClr val="002D58"/>
                    </a:solidFill>
                    <a:latin typeface="+mn-lt"/>
                    <a:ea typeface="+mn-ea"/>
                    <a:cs typeface="+mn-cs"/>
                  </a:defRPr>
                </a:lvl2pPr>
                <a:lvl3pPr marL="714375" indent="-357188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SzPct val="90000"/>
                  <a:buFont typeface="Lucida Grande"/>
                  <a:buChar char="I"/>
                  <a:defRPr sz="1800" kern="1200">
                    <a:solidFill>
                      <a:srgbClr val="002D58"/>
                    </a:solidFill>
                    <a:latin typeface="+mn-lt"/>
                    <a:ea typeface="+mn-ea"/>
                    <a:cs typeface="+mn-cs"/>
                  </a:defRPr>
                </a:lvl3pPr>
                <a:lvl4pPr marL="1073150" indent="-358775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SzPct val="90000"/>
                  <a:buFont typeface="Lucida Grande"/>
                  <a:buChar char="I"/>
                  <a:defRPr sz="1800" kern="1200">
                    <a:solidFill>
                      <a:srgbClr val="002D58"/>
                    </a:solidFill>
                    <a:latin typeface="+mn-lt"/>
                    <a:ea typeface="+mn-ea"/>
                    <a:cs typeface="+mn-cs"/>
                  </a:defRPr>
                </a:lvl4pPr>
                <a:lvl5pPr marL="1439863" indent="-366713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SzPct val="90000"/>
                  <a:buFont typeface="Lucida Grande"/>
                  <a:buChar char="I"/>
                  <a:defRPr sz="1800" kern="1200">
                    <a:solidFill>
                      <a:srgbClr val="002D58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96454" indent="-196454"/>
                <a:endParaRPr lang="de-DE" sz="825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3" name="Inhaltsplatzhalter 7"/>
              <p:cNvSpPr txBox="1">
                <a:spLocks/>
              </p:cNvSpPr>
              <p:nvPr/>
            </p:nvSpPr>
            <p:spPr>
              <a:xfrm>
                <a:off x="597244" y="1207380"/>
                <a:ext cx="4545492" cy="514491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0" indent="0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SzPct val="90000"/>
                  <a:buFont typeface="Lucida Grande"/>
                  <a:buNone/>
                  <a:defRPr sz="2200" kern="1200">
                    <a:solidFill>
                      <a:srgbClr val="002D58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indent="-342900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SzPct val="90000"/>
                  <a:buFont typeface="Lucida Grande"/>
                  <a:buChar char="I"/>
                  <a:defRPr sz="1800" kern="1200">
                    <a:solidFill>
                      <a:srgbClr val="002D58"/>
                    </a:solidFill>
                    <a:latin typeface="+mn-lt"/>
                    <a:ea typeface="+mn-ea"/>
                    <a:cs typeface="+mn-cs"/>
                  </a:defRPr>
                </a:lvl2pPr>
                <a:lvl3pPr marL="714375" indent="-357188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SzPct val="90000"/>
                  <a:buFont typeface="Lucida Grande"/>
                  <a:buChar char="I"/>
                  <a:defRPr sz="1800" kern="1200">
                    <a:solidFill>
                      <a:srgbClr val="002D58"/>
                    </a:solidFill>
                    <a:latin typeface="+mn-lt"/>
                    <a:ea typeface="+mn-ea"/>
                    <a:cs typeface="+mn-cs"/>
                  </a:defRPr>
                </a:lvl3pPr>
                <a:lvl4pPr marL="1073150" indent="-358775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SzPct val="90000"/>
                  <a:buFont typeface="Lucida Grande"/>
                  <a:buChar char="I"/>
                  <a:defRPr sz="1800" kern="1200">
                    <a:solidFill>
                      <a:srgbClr val="002D58"/>
                    </a:solidFill>
                    <a:latin typeface="+mn-lt"/>
                    <a:ea typeface="+mn-ea"/>
                    <a:cs typeface="+mn-cs"/>
                  </a:defRPr>
                </a:lvl4pPr>
                <a:lvl5pPr marL="1439863" indent="-366713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SzPct val="90000"/>
                  <a:buFont typeface="Lucida Grande"/>
                  <a:buChar char="I"/>
                  <a:defRPr sz="1800" kern="1200">
                    <a:solidFill>
                      <a:srgbClr val="002D58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40100" indent="-196454">
                  <a:spcAft>
                    <a:spcPts val="300"/>
                  </a:spcAft>
                </a:pPr>
                <a:r>
                  <a:rPr lang="de-DE" sz="2000" dirty="0">
                    <a:cs typeface="Calibri"/>
                  </a:rPr>
                  <a:t>Engineering</a:t>
                </a:r>
                <a:endParaRPr lang="de-DE" sz="600" dirty="0">
                  <a:latin typeface="Calibri"/>
                  <a:cs typeface="Calibri"/>
                </a:endParaRPr>
              </a:p>
              <a:p>
                <a:pPr marL="270000" lvl="1" indent="-267300">
                  <a:lnSpc>
                    <a:spcPct val="95000"/>
                  </a:lnSpc>
                </a:pPr>
                <a:r>
                  <a:rPr lang="en-GB" sz="1050" dirty="0">
                    <a:cs typeface="Calibri"/>
                  </a:rPr>
                  <a:t>Automation Systems and Production Informatics</a:t>
                </a:r>
              </a:p>
              <a:p>
                <a:pPr marL="270000" lvl="1" indent="-267300">
                  <a:lnSpc>
                    <a:spcPct val="95000"/>
                  </a:lnSpc>
                </a:pPr>
                <a:r>
                  <a:rPr lang="en-GB" sz="1050" dirty="0">
                    <a:cs typeface="Calibri"/>
                  </a:rPr>
                  <a:t>Automotive Engineering</a:t>
                </a:r>
              </a:p>
              <a:p>
                <a:pPr marL="270000" lvl="1" indent="-267300">
                  <a:lnSpc>
                    <a:spcPct val="95000"/>
                  </a:lnSpc>
                </a:pPr>
                <a:r>
                  <a:rPr lang="en-GB" sz="1050" dirty="0">
                    <a:cs typeface="Calibri"/>
                  </a:rPr>
                  <a:t>Automotive Systems</a:t>
                </a:r>
              </a:p>
              <a:p>
                <a:pPr marL="270000" lvl="1" indent="-267300">
                  <a:lnSpc>
                    <a:spcPct val="95000"/>
                  </a:lnSpc>
                </a:pPr>
                <a:r>
                  <a:rPr lang="en-GB" sz="1050" dirty="0" smtClean="0">
                    <a:cs typeface="Calibri"/>
                  </a:rPr>
                  <a:t>Biotechnology</a:t>
                </a:r>
              </a:p>
              <a:p>
                <a:pPr marL="270000" lvl="1" indent="-267300">
                  <a:lnSpc>
                    <a:spcPct val="95000"/>
                  </a:lnSpc>
                </a:pPr>
                <a:r>
                  <a:rPr lang="en-US" sz="1050" dirty="0" smtClean="0"/>
                  <a:t>Sustainable </a:t>
                </a:r>
                <a:r>
                  <a:rPr lang="en-US" sz="1050" dirty="0"/>
                  <a:t>Building Services and Energy Engineering</a:t>
                </a:r>
              </a:p>
              <a:p>
                <a:pPr marL="270000" lvl="1" indent="-267300">
                  <a:lnSpc>
                    <a:spcPct val="95000"/>
                  </a:lnSpc>
                </a:pPr>
                <a:r>
                  <a:rPr lang="en-GB" sz="1050" dirty="0" smtClean="0">
                    <a:solidFill>
                      <a:schemeClr val="tx1"/>
                    </a:solidFill>
                    <a:cs typeface="Calibri"/>
                  </a:rPr>
                  <a:t>Chemical </a:t>
                </a:r>
                <a:r>
                  <a:rPr lang="en-GB" sz="1050" dirty="0">
                    <a:solidFill>
                      <a:schemeClr val="tx1"/>
                    </a:solidFill>
                    <a:cs typeface="Calibri"/>
                  </a:rPr>
                  <a:t>Engineering/Colour and Coatings</a:t>
                </a:r>
              </a:p>
              <a:p>
                <a:pPr marL="270000" lvl="1" indent="-267300">
                  <a:lnSpc>
                    <a:spcPct val="95000"/>
                  </a:lnSpc>
                </a:pPr>
                <a:r>
                  <a:rPr lang="en-GB" sz="1050" dirty="0">
                    <a:solidFill>
                      <a:schemeClr val="tx1"/>
                    </a:solidFill>
                    <a:cs typeface="Calibri"/>
                  </a:rPr>
                  <a:t>Computer Engineering</a:t>
                </a:r>
              </a:p>
              <a:p>
                <a:pPr marL="270000" lvl="1" indent="-267300">
                  <a:lnSpc>
                    <a:spcPct val="95000"/>
                  </a:lnSpc>
                </a:pPr>
                <a:r>
                  <a:rPr lang="en-GB" sz="1050" dirty="0">
                    <a:cs typeface="Calibri"/>
                  </a:rPr>
                  <a:t>Electrical Engineering</a:t>
                </a:r>
              </a:p>
              <a:p>
                <a:pPr marL="270000" lvl="1" indent="-267300">
                  <a:lnSpc>
                    <a:spcPct val="95000"/>
                  </a:lnSpc>
                </a:pPr>
                <a:r>
                  <a:rPr lang="en-GB" sz="1050" dirty="0">
                    <a:cs typeface="Calibri"/>
                  </a:rPr>
                  <a:t>Engineering Education with the specializations:</a:t>
                </a:r>
                <a:r>
                  <a:rPr lang="en-GB" sz="1050" dirty="0">
                    <a:latin typeface="Calibri"/>
                    <a:cs typeface="Calibri"/>
                  </a:rPr>
                  <a:t/>
                </a:r>
                <a:br>
                  <a:rPr lang="en-GB" sz="1050" dirty="0">
                    <a:latin typeface="Calibri"/>
                    <a:cs typeface="Calibri"/>
                  </a:rPr>
                </a:br>
                <a:r>
                  <a:rPr lang="en-GB" sz="1050" dirty="0">
                    <a:latin typeface="Calibri"/>
                    <a:cs typeface="Calibri"/>
                  </a:rPr>
                  <a:t>	</a:t>
                </a:r>
                <a:r>
                  <a:rPr lang="en-GB" sz="900" dirty="0">
                    <a:cs typeface="Calibri"/>
                  </a:rPr>
                  <a:t>Electrical Engineering Automotive Engineering, </a:t>
                </a:r>
                <a:br>
                  <a:rPr lang="en-GB" sz="900" dirty="0">
                    <a:cs typeface="Calibri"/>
                  </a:rPr>
                </a:br>
                <a:r>
                  <a:rPr lang="en-GB" sz="900" dirty="0">
                    <a:cs typeface="Calibri"/>
                  </a:rPr>
                  <a:t>	Computer Sciences, Mechanical Engineering,  </a:t>
                </a:r>
                <a:br>
                  <a:rPr lang="en-GB" sz="900" dirty="0">
                    <a:cs typeface="Calibri"/>
                  </a:rPr>
                </a:br>
                <a:r>
                  <a:rPr lang="en-GB" sz="900" dirty="0">
                    <a:cs typeface="Calibri"/>
                  </a:rPr>
                  <a:t>	Building Services Engineering </a:t>
                </a:r>
                <a:endParaRPr lang="en-GB" sz="900" dirty="0" smtClean="0">
                  <a:cs typeface="Calibri"/>
                </a:endParaRPr>
              </a:p>
              <a:p>
                <a:pPr marL="270000" lvl="1" indent="-267300">
                  <a:lnSpc>
                    <a:spcPct val="95000"/>
                  </a:lnSpc>
                </a:pPr>
                <a:r>
                  <a:rPr lang="en-GB" sz="1050" dirty="0" smtClean="0">
                    <a:cs typeface="Calibri"/>
                  </a:rPr>
                  <a:t>IT Security</a:t>
                </a:r>
                <a:endParaRPr lang="en-GB" sz="1050" dirty="0">
                  <a:cs typeface="Calibri"/>
                </a:endParaRPr>
              </a:p>
              <a:p>
                <a:pPr marL="270000" lvl="1" indent="-267300">
                  <a:lnSpc>
                    <a:spcPct val="95000"/>
                  </a:lnSpc>
                </a:pPr>
                <a:r>
                  <a:rPr lang="en-GB" sz="1050" dirty="0">
                    <a:cs typeface="Calibri"/>
                  </a:rPr>
                  <a:t>Mechanical Engineering</a:t>
                </a:r>
              </a:p>
              <a:p>
                <a:pPr marL="270000" lvl="1" indent="-267300">
                  <a:lnSpc>
                    <a:spcPct val="95000"/>
                  </a:lnSpc>
                </a:pPr>
                <a:r>
                  <a:rPr lang="en-GB" sz="1050" dirty="0">
                    <a:cs typeface="Calibri"/>
                  </a:rPr>
                  <a:t>Mechatronics</a:t>
                </a:r>
              </a:p>
              <a:p>
                <a:pPr marL="270000" lvl="1" indent="-267300">
                  <a:lnSpc>
                    <a:spcPct val="95000"/>
                  </a:lnSpc>
                </a:pPr>
                <a:r>
                  <a:rPr lang="en-GB" sz="1050" dirty="0"/>
                  <a:t>Natural Sciences &amp; Technology Teacher Training Programme for Secondary and Vocational Education</a:t>
                </a:r>
              </a:p>
              <a:p>
                <a:pPr marL="270000" lvl="1" indent="-267300">
                  <a:lnSpc>
                    <a:spcPct val="95000"/>
                  </a:lnSpc>
                </a:pPr>
                <a:r>
                  <a:rPr lang="en-GB" sz="1050" dirty="0">
                    <a:cs typeface="Calibri"/>
                  </a:rPr>
                  <a:t>Software Engineering and Media Computing</a:t>
                </a:r>
                <a:endParaRPr lang="en-GB" sz="600" dirty="0">
                  <a:latin typeface="Calibri"/>
                  <a:cs typeface="Calibri"/>
                </a:endParaRPr>
              </a:p>
              <a:p>
                <a:pPr marL="2700" lvl="1" indent="0">
                  <a:lnSpc>
                    <a:spcPct val="95000"/>
                  </a:lnSpc>
                  <a:spcAft>
                    <a:spcPts val="10"/>
                  </a:spcAft>
                  <a:buNone/>
                </a:pPr>
                <a:endParaRPr lang="en-GB" sz="600" dirty="0">
                  <a:latin typeface="Calibri"/>
                  <a:cs typeface="Calibri"/>
                </a:endParaRPr>
              </a:p>
              <a:p>
                <a:pPr indent="271463">
                  <a:lnSpc>
                    <a:spcPct val="95000"/>
                  </a:lnSpc>
                  <a:spcAft>
                    <a:spcPts val="10"/>
                  </a:spcAft>
                  <a:buClr>
                    <a:srgbClr val="D40032"/>
                  </a:buClr>
                  <a:defRPr/>
                </a:pPr>
                <a:r>
                  <a:rPr lang="en-GB" sz="1400" kern="0" dirty="0">
                    <a:solidFill>
                      <a:schemeClr val="tx1"/>
                    </a:solidFill>
                    <a:cs typeface="Calibri"/>
                  </a:rPr>
                  <a:t>Study Plus Courses</a:t>
                </a:r>
              </a:p>
              <a:p>
                <a:pPr marL="270000" lvl="1" indent="-267300">
                  <a:lnSpc>
                    <a:spcPct val="95000"/>
                  </a:lnSpc>
                  <a:defRPr/>
                </a:pPr>
                <a:r>
                  <a:rPr lang="en-GB" sz="1050" dirty="0">
                    <a:cs typeface="Calibri"/>
                  </a:rPr>
                  <a:t>E-Mobility Plus</a:t>
                </a:r>
              </a:p>
              <a:p>
                <a:pPr marL="270000" lvl="1" indent="-267300">
                  <a:lnSpc>
                    <a:spcPct val="95000"/>
                  </a:lnSpc>
                  <a:defRPr/>
                </a:pPr>
                <a:r>
                  <a:rPr lang="en-GB" sz="1050" dirty="0">
                    <a:cs typeface="Calibri"/>
                  </a:rPr>
                  <a:t>Mechatronics Com</a:t>
                </a:r>
              </a:p>
              <a:p>
                <a:pPr marL="270000" lvl="1" indent="-267300">
                  <a:lnSpc>
                    <a:spcPct val="95000"/>
                  </a:lnSpc>
                  <a:defRPr/>
                </a:pPr>
                <a:r>
                  <a:rPr lang="en-GB" sz="1050" dirty="0">
                    <a:cs typeface="Calibri"/>
                  </a:rPr>
                  <a:t>Mechatronics Plus</a:t>
                </a:r>
                <a:endParaRPr lang="en-GB" sz="900" dirty="0">
                  <a:latin typeface="Calibri"/>
                  <a:cs typeface="Calibri"/>
                </a:endParaRPr>
              </a:p>
              <a:p>
                <a:pPr marL="196454" indent="-196454"/>
                <a:endParaRPr lang="de-DE" sz="825" dirty="0">
                  <a:latin typeface="Calibri"/>
                  <a:cs typeface="Calibri"/>
                </a:endParaRPr>
              </a:p>
            </p:txBody>
          </p:sp>
        </p:grpSp>
        <p:pic>
          <p:nvPicPr>
            <p:cNvPr id="20" name="Bild 19" descr="HE_B_Icon_dunkelblau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421" y="1176377"/>
              <a:ext cx="504383" cy="504383"/>
            </a:xfrm>
            <a:prstGeom prst="rect">
              <a:avLst/>
            </a:prstGeom>
          </p:spPr>
        </p:pic>
      </p:grp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457200" y="343562"/>
            <a:ext cx="6781800" cy="313350"/>
          </a:xfrm>
        </p:spPr>
        <p:txBody>
          <a:bodyPr/>
          <a:lstStyle/>
          <a:p>
            <a:r>
              <a:rPr lang="en-GB" dirty="0">
                <a:cs typeface="Calibri"/>
              </a:rPr>
              <a:t>OUR bachelor DEGREE programmes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8F1793D-0FC5-4BB0-BBEE-F3F2E0A6F903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 smtClean="0"/>
              <a:t>PR presentation of Esslingen University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1CCA6CA-DCC6-CC49-98CA-F53F01B7A28E}"/>
              </a:ext>
            </a:extLst>
          </p:cNvPr>
          <p:cNvSpPr txBox="1"/>
          <p:nvPr/>
        </p:nvSpPr>
        <p:spPr>
          <a:xfrm>
            <a:off x="8221287" y="2335876"/>
            <a:ext cx="0" cy="0"/>
          </a:xfrm>
          <a:prstGeom prst="rect">
            <a:avLst/>
          </a:prstGeom>
          <a:noFill/>
        </p:spPr>
        <p:txBody>
          <a:bodyPr vert="horz" wrap="none" lIns="0" tIns="46800" rIns="91440" bIns="45720" rtlCol="0" anchor="t">
            <a:noAutofit/>
          </a:bodyPr>
          <a:lstStyle/>
          <a:p>
            <a:pPr>
              <a:lnSpc>
                <a:spcPts val="1000"/>
              </a:lnSpc>
            </a:pPr>
            <a:endParaRPr lang="de-DE" sz="2000" cap="none" baseline="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32" y="356198"/>
            <a:ext cx="4935928" cy="493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ung 13"/>
          <p:cNvGrpSpPr/>
          <p:nvPr/>
        </p:nvGrpSpPr>
        <p:grpSpPr>
          <a:xfrm>
            <a:off x="385200" y="2736911"/>
            <a:ext cx="4304701" cy="1491023"/>
            <a:chOff x="362148" y="3557630"/>
            <a:chExt cx="5739601" cy="1988031"/>
          </a:xfrm>
        </p:grpSpPr>
        <p:sp>
          <p:nvSpPr>
            <p:cNvPr id="25" name="Inhaltsplatzhalter 7"/>
            <p:cNvSpPr txBox="1">
              <a:spLocks/>
            </p:cNvSpPr>
            <p:nvPr/>
          </p:nvSpPr>
          <p:spPr>
            <a:xfrm>
              <a:off x="455613" y="3557630"/>
              <a:ext cx="5646136" cy="1988031"/>
            </a:xfrm>
            <a:prstGeom prst="rect">
              <a:avLst/>
            </a:prstGeom>
            <a:solidFill>
              <a:srgbClr val="DCDCDC"/>
            </a:solidFill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None/>
                <a:defRPr sz="22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1pPr>
              <a:lvl2pPr marL="342900" indent="-3429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2pPr>
              <a:lvl3pPr marL="714375" indent="-357188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3pPr>
              <a:lvl4pPr marL="1073150" indent="-358775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4pPr>
              <a:lvl5pPr marL="1439863" indent="-366713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6454" indent="-196454"/>
              <a:endParaRPr lang="de-DE" sz="825" dirty="0">
                <a:solidFill>
                  <a:srgbClr val="00AADC"/>
                </a:solidFill>
                <a:latin typeface="Calibri"/>
                <a:cs typeface="Calibri"/>
              </a:endParaRPr>
            </a:p>
          </p:txBody>
        </p:sp>
        <p:sp>
          <p:nvSpPr>
            <p:cNvPr id="27" name="Inhaltsplatzhalter 7"/>
            <p:cNvSpPr txBox="1">
              <a:spLocks/>
            </p:cNvSpPr>
            <p:nvPr/>
          </p:nvSpPr>
          <p:spPr>
            <a:xfrm>
              <a:off x="622645" y="3704695"/>
              <a:ext cx="3977439" cy="1577694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None/>
                <a:defRPr sz="22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1pPr>
              <a:lvl2pPr marL="342900" indent="-3429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2pPr>
              <a:lvl3pPr marL="714375" indent="-357188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3pPr>
              <a:lvl4pPr marL="1073150" indent="-358775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4pPr>
              <a:lvl5pPr marL="1439863" indent="-366713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40100" indent="-196454">
                <a:spcAft>
                  <a:spcPts val="225"/>
                </a:spcAft>
              </a:pPr>
              <a:r>
                <a:rPr lang="de-DE" sz="2000" dirty="0">
                  <a:solidFill>
                    <a:srgbClr val="D70F3C"/>
                  </a:solidFill>
                  <a:cs typeface="Calibri"/>
                </a:rPr>
                <a:t>Social &amp; Health Sciences</a:t>
              </a:r>
            </a:p>
            <a:p>
              <a:pPr marL="440100" indent="-196454">
                <a:spcAft>
                  <a:spcPts val="225"/>
                </a:spcAft>
              </a:pPr>
              <a:endParaRPr lang="de-DE" sz="825" dirty="0">
                <a:solidFill>
                  <a:schemeClr val="tx1"/>
                </a:solidFill>
                <a:latin typeface="Calibri"/>
                <a:cs typeface="Calibri"/>
              </a:endParaRPr>
            </a:p>
            <a:p>
              <a:pPr marL="270000" lvl="1" indent="-267300">
                <a:buSzPct val="100000"/>
                <a:defRPr/>
              </a:pPr>
              <a:r>
                <a:rPr lang="de-DE" sz="1050" dirty="0">
                  <a:solidFill>
                    <a:schemeClr val="tx1"/>
                  </a:solidFill>
                  <a:cs typeface="Calibri"/>
                </a:rPr>
                <a:t>Early Childhood Education</a:t>
              </a:r>
            </a:p>
            <a:p>
              <a:pPr marL="270000" lvl="1" indent="-267300">
                <a:buSzPct val="100000"/>
                <a:defRPr/>
              </a:pPr>
              <a:r>
                <a:rPr lang="de-DE" sz="1050" dirty="0">
                  <a:solidFill>
                    <a:schemeClr val="tx1"/>
                  </a:solidFill>
                  <a:cs typeface="Calibri"/>
                </a:rPr>
                <a:t>Nursing + professional qualification</a:t>
              </a:r>
            </a:p>
            <a:p>
              <a:pPr marL="270000" lvl="1" indent="-267300">
                <a:buSzPct val="100000"/>
                <a:defRPr/>
              </a:pPr>
              <a:r>
                <a:rPr lang="en-US" sz="1050" dirty="0"/>
                <a:t>Nursing and Health Care Sciences </a:t>
              </a:r>
              <a:endParaRPr lang="en-US" sz="1050" dirty="0" smtClean="0"/>
            </a:p>
            <a:p>
              <a:pPr marL="270000" lvl="1" indent="-267300">
                <a:buSzPct val="100000"/>
                <a:defRPr/>
              </a:pPr>
              <a:r>
                <a:rPr lang="de-DE" sz="1050" dirty="0" err="1" smtClean="0">
                  <a:solidFill>
                    <a:schemeClr val="tx1"/>
                  </a:solidFill>
                  <a:cs typeface="Calibri"/>
                </a:rPr>
                <a:t>Social</a:t>
              </a:r>
              <a:r>
                <a:rPr lang="de-DE" sz="1050" dirty="0" smtClean="0">
                  <a:solidFill>
                    <a:schemeClr val="tx1"/>
                  </a:solidFill>
                  <a:cs typeface="Calibri"/>
                </a:rPr>
                <a:t> </a:t>
              </a:r>
              <a:r>
                <a:rPr lang="de-DE" sz="1050" dirty="0">
                  <a:solidFill>
                    <a:schemeClr val="tx1"/>
                  </a:solidFill>
                  <a:cs typeface="Calibri"/>
                </a:rPr>
                <a:t>Work</a:t>
              </a:r>
            </a:p>
            <a:p>
              <a:pPr marL="196454" indent="-196454"/>
              <a:endParaRPr lang="de-DE" sz="825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pic>
          <p:nvPicPr>
            <p:cNvPr id="13" name="Bild 12" descr="HE_B_Icon_rot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148" y="3704695"/>
              <a:ext cx="504383" cy="504383"/>
            </a:xfrm>
            <a:prstGeom prst="rect">
              <a:avLst/>
            </a:prstGeom>
          </p:spPr>
        </p:pic>
      </p:grpSp>
      <p:grpSp>
        <p:nvGrpSpPr>
          <p:cNvPr id="15" name="Gruppierung 14"/>
          <p:cNvGrpSpPr/>
          <p:nvPr/>
        </p:nvGrpSpPr>
        <p:grpSpPr>
          <a:xfrm>
            <a:off x="385200" y="826296"/>
            <a:ext cx="5164169" cy="1797967"/>
            <a:chOff x="362148" y="1101725"/>
            <a:chExt cx="6885558" cy="2397289"/>
          </a:xfrm>
        </p:grpSpPr>
        <p:sp>
          <p:nvSpPr>
            <p:cNvPr id="10" name="Inhaltsplatzhalter 7"/>
            <p:cNvSpPr txBox="1">
              <a:spLocks/>
            </p:cNvSpPr>
            <p:nvPr/>
          </p:nvSpPr>
          <p:spPr>
            <a:xfrm>
              <a:off x="455636" y="1101725"/>
              <a:ext cx="6792070" cy="2397289"/>
            </a:xfrm>
            <a:prstGeom prst="rect">
              <a:avLst/>
            </a:prstGeom>
            <a:solidFill>
              <a:srgbClr val="DCDCDC"/>
            </a:solidFill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None/>
                <a:defRPr sz="22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1pPr>
              <a:lvl2pPr marL="342900" indent="-3429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2pPr>
              <a:lvl3pPr marL="714375" indent="-357188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3pPr>
              <a:lvl4pPr marL="1073150" indent="-358775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4pPr>
              <a:lvl5pPr marL="1439863" indent="-366713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6454" indent="-196454"/>
              <a:endParaRPr lang="de-DE" sz="825" dirty="0">
                <a:solidFill>
                  <a:srgbClr val="DCDCDC"/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Inhaltsplatzhalter 7"/>
            <p:cNvSpPr txBox="1">
              <a:spLocks/>
            </p:cNvSpPr>
            <p:nvPr/>
          </p:nvSpPr>
          <p:spPr>
            <a:xfrm>
              <a:off x="622646" y="1263582"/>
              <a:ext cx="3881742" cy="1577693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None/>
                <a:defRPr sz="22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1pPr>
              <a:lvl2pPr marL="342900" indent="-3429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2pPr>
              <a:lvl3pPr marL="714375" indent="-357188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3pPr>
              <a:lvl4pPr marL="1073150" indent="-358775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4pPr>
              <a:lvl5pPr marL="1439863" indent="-366713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40100" indent="-196454">
                <a:spcAft>
                  <a:spcPts val="225"/>
                </a:spcAft>
              </a:pPr>
              <a:r>
                <a:rPr lang="de-DE" sz="2000" dirty="0">
                  <a:solidFill>
                    <a:schemeClr val="accent1"/>
                  </a:solidFill>
                  <a:latin typeface="Calibri"/>
                  <a:cs typeface="Calibri"/>
                </a:rPr>
                <a:t>Business</a:t>
              </a:r>
            </a:p>
            <a:p>
              <a:pPr marL="440100" indent="-196454">
                <a:spcAft>
                  <a:spcPts val="225"/>
                </a:spcAft>
              </a:pPr>
              <a:endParaRPr lang="de-DE" sz="825" dirty="0">
                <a:solidFill>
                  <a:schemeClr val="tx1"/>
                </a:solidFill>
                <a:latin typeface="Calibri"/>
                <a:cs typeface="Calibri"/>
              </a:endParaRPr>
            </a:p>
            <a:p>
              <a:pPr marL="270000" lvl="1" indent="-267300">
                <a:buSzPct val="100000"/>
                <a:defRPr/>
              </a:pPr>
              <a:r>
                <a:rPr lang="de-DE" sz="1050" dirty="0">
                  <a:solidFill>
                    <a:schemeClr val="tx1"/>
                  </a:solidFill>
                  <a:cs typeface="Calibri"/>
                </a:rPr>
                <a:t>Business Information </a:t>
              </a:r>
              <a:r>
                <a:rPr lang="de-DE" sz="1050" dirty="0" smtClean="0">
                  <a:solidFill>
                    <a:schemeClr val="tx1"/>
                  </a:solidFill>
                  <a:cs typeface="Calibri"/>
                </a:rPr>
                <a:t>Systems</a:t>
              </a:r>
            </a:p>
            <a:p>
              <a:pPr marL="270000" lvl="1" indent="-267300">
                <a:buSzPct val="100000"/>
                <a:defRPr/>
              </a:pPr>
              <a:r>
                <a:rPr lang="de-DE" sz="1050" dirty="0" smtClean="0">
                  <a:solidFill>
                    <a:schemeClr val="tx1"/>
                  </a:solidFill>
                  <a:cs typeface="Calibri"/>
                </a:rPr>
                <a:t>Digital Business</a:t>
              </a:r>
            </a:p>
            <a:p>
              <a:pPr marL="270000" lvl="1" indent="-267300">
                <a:buSzPct val="100000"/>
                <a:defRPr/>
              </a:pPr>
              <a:r>
                <a:rPr lang="de-DE" sz="1050" dirty="0" smtClean="0">
                  <a:solidFill>
                    <a:schemeClr val="tx1"/>
                  </a:solidFill>
                  <a:cs typeface="Calibri"/>
                </a:rPr>
                <a:t>Digital Engineering</a:t>
              </a:r>
              <a:endParaRPr lang="de-DE" sz="1050" dirty="0">
                <a:solidFill>
                  <a:schemeClr val="tx1"/>
                </a:solidFill>
                <a:cs typeface="Calibri"/>
              </a:endParaRPr>
            </a:p>
            <a:p>
              <a:pPr marL="270000" lvl="1" indent="-267300">
                <a:buSzPct val="100000"/>
                <a:defRPr/>
              </a:pPr>
              <a:r>
                <a:rPr lang="de-DE" sz="1050" dirty="0">
                  <a:solidFill>
                    <a:schemeClr val="tx1"/>
                  </a:solidFill>
                  <a:cs typeface="Calibri"/>
                </a:rPr>
                <a:t>Engineering Management</a:t>
              </a:r>
            </a:p>
            <a:p>
              <a:pPr marL="270000" lvl="1" indent="-267300">
                <a:buSzPct val="100000"/>
                <a:defRPr/>
              </a:pPr>
              <a:r>
                <a:rPr lang="de-DE" sz="1050" dirty="0">
                  <a:solidFill>
                    <a:schemeClr val="tx1"/>
                  </a:solidFill>
                  <a:cs typeface="Calibri"/>
                </a:rPr>
                <a:t>Industrial Management/Automobile Industry </a:t>
              </a:r>
            </a:p>
            <a:p>
              <a:pPr marL="270000" lvl="1" indent="-267300">
                <a:buSzPct val="100000"/>
                <a:defRPr/>
              </a:pPr>
              <a:r>
                <a:rPr lang="de-DE" sz="1050" dirty="0">
                  <a:solidFill>
                    <a:schemeClr val="tx1"/>
                  </a:solidFill>
                  <a:cs typeface="Calibri"/>
                </a:rPr>
                <a:t>International Industrial Management</a:t>
              </a:r>
            </a:p>
            <a:p>
              <a:pPr marL="196454" indent="-196454"/>
              <a:endParaRPr lang="de-DE" sz="825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pic>
          <p:nvPicPr>
            <p:cNvPr id="11" name="Bild 10" descr="HE_B_Icon_hellblau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148" y="1223170"/>
              <a:ext cx="504383" cy="504383"/>
            </a:xfrm>
            <a:prstGeom prst="rect">
              <a:avLst/>
            </a:prstGeom>
          </p:spPr>
        </p:pic>
      </p:grp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457200" y="343562"/>
            <a:ext cx="6781800" cy="313350"/>
          </a:xfrm>
        </p:spPr>
        <p:txBody>
          <a:bodyPr/>
          <a:lstStyle/>
          <a:p>
            <a:r>
              <a:rPr lang="en-GB" dirty="0">
                <a:cs typeface="Calibri"/>
              </a:rPr>
              <a:t>OUR bachelor DEGREE programmes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A19CFE6B-FE61-4694-9304-98291687A1C4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 smtClean="0"/>
              <a:t>PR presentation of Esslingen University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32" y="356198"/>
            <a:ext cx="4935928" cy="493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8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457200" y="343562"/>
            <a:ext cx="6781800" cy="313350"/>
          </a:xfrm>
        </p:spPr>
        <p:txBody>
          <a:bodyPr/>
          <a:lstStyle/>
          <a:p>
            <a:r>
              <a:rPr lang="en-GB" dirty="0">
                <a:cs typeface="Calibri"/>
              </a:rPr>
              <a:t>OUR Master DEGREE programmes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D2AA96B3-21BE-409F-8DEE-9F324C4A1480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 smtClean="0"/>
              <a:t>PR presentation of Esslingen University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15</a:t>
            </a:fld>
            <a:endParaRPr lang="de-DE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385200" y="826294"/>
            <a:ext cx="4906879" cy="2609552"/>
            <a:chOff x="385200" y="826294"/>
            <a:chExt cx="4906879" cy="2609552"/>
          </a:xfrm>
        </p:grpSpPr>
        <p:sp>
          <p:nvSpPr>
            <p:cNvPr id="50" name="Inhaltsplatzhalter 7"/>
            <p:cNvSpPr txBox="1">
              <a:spLocks/>
            </p:cNvSpPr>
            <p:nvPr/>
          </p:nvSpPr>
          <p:spPr>
            <a:xfrm>
              <a:off x="468312" y="826294"/>
              <a:ext cx="4823767" cy="2609552"/>
            </a:xfrm>
            <a:prstGeom prst="rect">
              <a:avLst/>
            </a:prstGeom>
            <a:solidFill>
              <a:srgbClr val="DCDCDC"/>
            </a:solidFill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None/>
                <a:defRPr sz="22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1pPr>
              <a:lvl2pPr marL="342900" indent="-3429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2pPr>
              <a:lvl3pPr marL="714375" indent="-357188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3pPr>
              <a:lvl4pPr marL="1073150" indent="-358775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4pPr>
              <a:lvl5pPr marL="1439863" indent="-366713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6454" indent="-196454"/>
              <a:endParaRPr lang="de-DE" sz="825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Inhaltsplatzhalter 7"/>
            <p:cNvSpPr txBox="1">
              <a:spLocks/>
            </p:cNvSpPr>
            <p:nvPr/>
          </p:nvSpPr>
          <p:spPr>
            <a:xfrm>
              <a:off x="569758" y="939133"/>
              <a:ext cx="3210154" cy="2064666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None/>
                <a:defRPr sz="22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1pPr>
              <a:lvl2pPr marL="342900" indent="-3429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2pPr>
              <a:lvl3pPr marL="714375" indent="-357188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3pPr>
              <a:lvl4pPr marL="1073150" indent="-358775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4pPr>
              <a:lvl5pPr marL="1439863" indent="-366713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40100" indent="-196454">
                <a:spcAft>
                  <a:spcPts val="225"/>
                </a:spcAft>
              </a:pPr>
              <a:r>
                <a:rPr lang="de-DE" sz="2000" dirty="0">
                  <a:cs typeface="Calibri"/>
                </a:rPr>
                <a:t>Engineering</a:t>
              </a:r>
              <a:endParaRPr lang="de-DE" sz="2000" dirty="0">
                <a:latin typeface="Calibri"/>
                <a:cs typeface="Calibri"/>
              </a:endParaRPr>
            </a:p>
            <a:p>
              <a:pPr marL="440100" indent="-196454">
                <a:spcAft>
                  <a:spcPts val="225"/>
                </a:spcAft>
              </a:pPr>
              <a:endParaRPr lang="de-DE" sz="825" dirty="0">
                <a:latin typeface="Calibri"/>
                <a:cs typeface="Calibri"/>
              </a:endParaRPr>
            </a:p>
            <a:p>
              <a:pPr marL="270000" lvl="1" indent="-267300"/>
              <a:r>
                <a:rPr lang="de-DE" sz="1050" dirty="0">
                  <a:cs typeface="Calibri"/>
                </a:rPr>
                <a:t>Applied Informatics</a:t>
              </a:r>
            </a:p>
            <a:p>
              <a:pPr marL="270000" lvl="1" indent="-267300"/>
              <a:r>
                <a:rPr lang="de-DE" sz="1050" dirty="0">
                  <a:cs typeface="Calibri"/>
                </a:rPr>
                <a:t>Applied Surface and Material Sciences</a:t>
              </a:r>
            </a:p>
            <a:p>
              <a:pPr marL="270000" lvl="1" indent="-267300"/>
              <a:r>
                <a:rPr lang="de-DE" sz="1050" dirty="0">
                  <a:cs typeface="Calibri"/>
                </a:rPr>
                <a:t>Automotive Engineering</a:t>
              </a:r>
            </a:p>
            <a:p>
              <a:pPr marL="270000" lvl="1" indent="-267300"/>
              <a:r>
                <a:rPr lang="de-DE" sz="1050" dirty="0">
                  <a:cs typeface="Calibri"/>
                </a:rPr>
                <a:t>Automotive Systems</a:t>
              </a:r>
            </a:p>
            <a:p>
              <a:pPr marL="270000" lvl="1" indent="-267300"/>
              <a:r>
                <a:rPr lang="de-DE" sz="1050" dirty="0">
                  <a:cs typeface="Calibri"/>
                </a:rPr>
                <a:t>Design and Development in Automotive and Mechanical Engineering</a:t>
              </a:r>
            </a:p>
            <a:p>
              <a:pPr marL="270000" lvl="1" indent="-267300"/>
              <a:r>
                <a:rPr lang="de-DE" sz="1050" dirty="0">
                  <a:cs typeface="Calibri"/>
                </a:rPr>
                <a:t>Energy Systems and Energy Management</a:t>
              </a:r>
            </a:p>
            <a:p>
              <a:pPr marL="270000" lvl="1" indent="-267300"/>
              <a:r>
                <a:rPr lang="de-DE" sz="1050" dirty="0">
                  <a:cs typeface="Calibri"/>
                </a:rPr>
                <a:t>Environmental </a:t>
              </a:r>
              <a:r>
                <a:rPr lang="de-DE" sz="1050" dirty="0" err="1" smtClean="0">
                  <a:cs typeface="Calibri"/>
                </a:rPr>
                <a:t>Protection</a:t>
              </a:r>
              <a:endParaRPr lang="de-DE" sz="1050" dirty="0" smtClean="0">
                <a:cs typeface="Calibri"/>
              </a:endParaRPr>
            </a:p>
            <a:p>
              <a:pPr marL="270000" lvl="1" indent="-267300"/>
              <a:r>
                <a:rPr lang="en-GB" sz="1050" dirty="0"/>
                <a:t>Hydrogen Economy and Technology Management </a:t>
              </a:r>
              <a:endParaRPr lang="de-DE" sz="1050" dirty="0">
                <a:cs typeface="Calibri"/>
              </a:endParaRPr>
            </a:p>
            <a:p>
              <a:pPr marL="270000" lvl="1" indent="-267300"/>
              <a:r>
                <a:rPr lang="de-DE" sz="1050" dirty="0">
                  <a:cs typeface="Calibri"/>
                </a:rPr>
                <a:t>Mechatronics/Systems Engineering</a:t>
              </a:r>
            </a:p>
            <a:p>
              <a:pPr marL="270000" lvl="1" indent="-267300"/>
              <a:r>
                <a:rPr lang="de-DE" sz="1050" dirty="0">
                  <a:cs typeface="Calibri"/>
                </a:rPr>
                <a:t>Resource Efficiency in Mechanical Engineering</a:t>
              </a:r>
            </a:p>
            <a:p>
              <a:pPr marL="270000" lvl="1" indent="-267300"/>
              <a:endParaRPr lang="de-DE" sz="900" dirty="0">
                <a:cs typeface="Calibri"/>
              </a:endParaRPr>
            </a:p>
            <a:p>
              <a:pPr marL="270000" lvl="1" indent="-267300"/>
              <a:endParaRPr lang="de-DE" sz="900" dirty="0">
                <a:cs typeface="Calibri"/>
              </a:endParaRPr>
            </a:p>
            <a:p>
              <a:pPr marL="2700" lvl="1" indent="0">
                <a:buNone/>
              </a:pPr>
              <a:endParaRPr lang="de-DE" sz="900" dirty="0">
                <a:cs typeface="Calibri"/>
              </a:endParaRPr>
            </a:p>
            <a:p>
              <a:pPr marL="270000" lvl="1" indent="-267300"/>
              <a:endParaRPr lang="de-DE" sz="900" dirty="0">
                <a:cs typeface="Calibri"/>
              </a:endParaRPr>
            </a:p>
          </p:txBody>
        </p:sp>
        <p:pic>
          <p:nvPicPr>
            <p:cNvPr id="11" name="Bild 10" descr="HE_M_Icon_dunkelblau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200" y="915322"/>
              <a:ext cx="378287" cy="378287"/>
            </a:xfrm>
            <a:prstGeom prst="rect">
              <a:avLst/>
            </a:prstGeom>
          </p:spPr>
        </p:pic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32" y="356198"/>
            <a:ext cx="4935928" cy="493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7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385200" y="826296"/>
            <a:ext cx="4978888" cy="1457422"/>
            <a:chOff x="385200" y="826296"/>
            <a:chExt cx="4978888" cy="1457422"/>
          </a:xfrm>
        </p:grpSpPr>
        <p:sp>
          <p:nvSpPr>
            <p:cNvPr id="16" name="Inhaltsplatzhalter 7"/>
            <p:cNvSpPr txBox="1">
              <a:spLocks/>
            </p:cNvSpPr>
            <p:nvPr/>
          </p:nvSpPr>
          <p:spPr>
            <a:xfrm>
              <a:off x="463090" y="826296"/>
              <a:ext cx="4900998" cy="1457422"/>
            </a:xfrm>
            <a:prstGeom prst="rect">
              <a:avLst/>
            </a:prstGeom>
            <a:solidFill>
              <a:srgbClr val="DCDCDC"/>
            </a:solidFill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None/>
                <a:defRPr sz="22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1pPr>
              <a:lvl2pPr marL="342900" indent="-3429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2pPr>
              <a:lvl3pPr marL="714375" indent="-357188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3pPr>
              <a:lvl4pPr marL="1073150" indent="-358775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4pPr>
              <a:lvl5pPr marL="1439863" indent="-366713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6454" indent="-196454"/>
              <a:endParaRPr lang="de-DE" sz="825" dirty="0">
                <a:solidFill>
                  <a:srgbClr val="DCDCDC"/>
                </a:solidFill>
                <a:latin typeface="Calibri"/>
                <a:cs typeface="Calibri"/>
              </a:endParaRPr>
            </a:p>
          </p:txBody>
        </p:sp>
        <p:grpSp>
          <p:nvGrpSpPr>
            <p:cNvPr id="11" name="Gruppierung 10"/>
            <p:cNvGrpSpPr/>
            <p:nvPr/>
          </p:nvGrpSpPr>
          <p:grpSpPr>
            <a:xfrm>
              <a:off x="385200" y="918003"/>
              <a:ext cx="3459628" cy="1212956"/>
              <a:chOff x="351783" y="1224001"/>
              <a:chExt cx="4612837" cy="1617274"/>
            </a:xfrm>
          </p:grpSpPr>
          <p:sp>
            <p:nvSpPr>
              <p:cNvPr id="30" name="Inhaltsplatzhalter 7"/>
              <p:cNvSpPr txBox="1">
                <a:spLocks/>
              </p:cNvSpPr>
              <p:nvPr/>
            </p:nvSpPr>
            <p:spPr>
              <a:xfrm>
                <a:off x="622646" y="1263582"/>
                <a:ext cx="4341974" cy="157769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marL="0" indent="0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SzPct val="90000"/>
                  <a:buFont typeface="Lucida Grande"/>
                  <a:buNone/>
                  <a:defRPr sz="2200" kern="1200">
                    <a:solidFill>
                      <a:srgbClr val="002D58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indent="-342900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SzPct val="90000"/>
                  <a:buFont typeface="Lucida Grande"/>
                  <a:buChar char="I"/>
                  <a:defRPr sz="1800" kern="1200">
                    <a:solidFill>
                      <a:srgbClr val="002D58"/>
                    </a:solidFill>
                    <a:latin typeface="+mn-lt"/>
                    <a:ea typeface="+mn-ea"/>
                    <a:cs typeface="+mn-cs"/>
                  </a:defRPr>
                </a:lvl2pPr>
                <a:lvl3pPr marL="714375" indent="-357188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SzPct val="90000"/>
                  <a:buFont typeface="Lucida Grande"/>
                  <a:buChar char="I"/>
                  <a:defRPr sz="1800" kern="1200">
                    <a:solidFill>
                      <a:srgbClr val="002D58"/>
                    </a:solidFill>
                    <a:latin typeface="+mn-lt"/>
                    <a:ea typeface="+mn-ea"/>
                    <a:cs typeface="+mn-cs"/>
                  </a:defRPr>
                </a:lvl3pPr>
                <a:lvl4pPr marL="1073150" indent="-358775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SzPct val="90000"/>
                  <a:buFont typeface="Lucida Grande"/>
                  <a:buChar char="I"/>
                  <a:defRPr sz="1800" kern="1200">
                    <a:solidFill>
                      <a:srgbClr val="002D58"/>
                    </a:solidFill>
                    <a:latin typeface="+mn-lt"/>
                    <a:ea typeface="+mn-ea"/>
                    <a:cs typeface="+mn-cs"/>
                  </a:defRPr>
                </a:lvl4pPr>
                <a:lvl5pPr marL="1439863" indent="-366713" algn="l" defTabSz="4572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SzPct val="90000"/>
                  <a:buFont typeface="Lucida Grande"/>
                  <a:buChar char="I"/>
                  <a:defRPr sz="1800" kern="1200">
                    <a:solidFill>
                      <a:srgbClr val="002D58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40100" indent="-196454">
                  <a:spcAft>
                    <a:spcPts val="225"/>
                  </a:spcAft>
                </a:pPr>
                <a:r>
                  <a:rPr lang="de-DE" sz="2000" dirty="0">
                    <a:solidFill>
                      <a:schemeClr val="accent1"/>
                    </a:solidFill>
                    <a:latin typeface="Calibri"/>
                    <a:cs typeface="Calibri"/>
                  </a:rPr>
                  <a:t>Business</a:t>
                </a:r>
              </a:p>
              <a:p>
                <a:pPr marL="440100" indent="-196454">
                  <a:spcAft>
                    <a:spcPts val="225"/>
                  </a:spcAft>
                </a:pPr>
                <a:endParaRPr lang="de-DE" sz="825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  <a:p>
                <a:pPr marL="270000" lvl="1" indent="-267300">
                  <a:buSzPct val="100000"/>
                  <a:defRPr/>
                </a:pPr>
                <a:r>
                  <a:rPr lang="de-DE" sz="1050" dirty="0">
                    <a:solidFill>
                      <a:schemeClr val="tx1"/>
                    </a:solidFill>
                    <a:cs typeface="Calibri"/>
                  </a:rPr>
                  <a:t>Innovation Management</a:t>
                </a:r>
              </a:p>
              <a:p>
                <a:pPr marL="270000" lvl="1" indent="-267300">
                  <a:buSzPct val="100000"/>
                  <a:defRPr/>
                </a:pPr>
                <a:r>
                  <a:rPr lang="de-DE" sz="1050" dirty="0">
                    <a:solidFill>
                      <a:schemeClr val="tx1"/>
                    </a:solidFill>
                    <a:cs typeface="Calibri"/>
                  </a:rPr>
                  <a:t>International Industrial Management (MBA)</a:t>
                </a:r>
              </a:p>
              <a:p>
                <a:pPr marL="270000" lvl="1" indent="-267300">
                  <a:buSzPct val="100000"/>
                  <a:defRPr/>
                </a:pPr>
                <a:r>
                  <a:rPr lang="de-DE" sz="1050" dirty="0">
                    <a:solidFill>
                      <a:schemeClr val="tx1"/>
                    </a:solidFill>
                    <a:cs typeface="Calibri"/>
                  </a:rPr>
                  <a:t>Smart Factory – Industry 4.0 </a:t>
                </a:r>
                <a:endParaRPr lang="de-DE" sz="1050" dirty="0" smtClean="0">
                  <a:solidFill>
                    <a:schemeClr val="tx1"/>
                  </a:solidFill>
                  <a:cs typeface="Calibri"/>
                </a:endParaRPr>
              </a:p>
              <a:p>
                <a:pPr marL="270000" lvl="1" indent="-267300">
                  <a:buSzPct val="100000"/>
                  <a:defRPr/>
                </a:pPr>
                <a:r>
                  <a:rPr lang="en-US" sz="1050" dirty="0">
                    <a:solidFill>
                      <a:schemeClr val="tx1"/>
                    </a:solidFill>
                    <a:cs typeface="Calibri"/>
                  </a:rPr>
                  <a:t>Hydrogen Economy and Technology Management</a:t>
                </a:r>
                <a:endParaRPr lang="de-DE" sz="1050" dirty="0">
                  <a:solidFill>
                    <a:schemeClr val="tx1"/>
                  </a:solidFill>
                  <a:cs typeface="Calibri"/>
                </a:endParaRPr>
              </a:p>
              <a:p>
                <a:pPr marL="196454" indent="-196454"/>
                <a:endParaRPr lang="de-DE" sz="825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pic>
            <p:nvPicPr>
              <p:cNvPr id="24" name="Bild 23" descr="HE_M_Icon_hellblau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1783" y="1224001"/>
                <a:ext cx="504383" cy="504382"/>
              </a:xfrm>
              <a:prstGeom prst="rect">
                <a:avLst/>
              </a:prstGeom>
            </p:spPr>
          </p:pic>
        </p:grpSp>
      </p:grp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457200" y="343562"/>
            <a:ext cx="6781800" cy="313350"/>
          </a:xfrm>
        </p:spPr>
        <p:txBody>
          <a:bodyPr/>
          <a:lstStyle/>
          <a:p>
            <a:r>
              <a:rPr lang="en-GB" dirty="0">
                <a:cs typeface="Calibri"/>
              </a:rPr>
              <a:t>OUR Master DEGREE programmes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5536EEA-8D1D-4BE0-BFD3-3BA81FC25FE1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 smtClean="0"/>
              <a:t>PR presentation of Esslingen University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16</a:t>
            </a:fld>
            <a:endParaRPr lang="de-DE" dirty="0"/>
          </a:p>
        </p:txBody>
      </p:sp>
      <p:grpSp>
        <p:nvGrpSpPr>
          <p:cNvPr id="13" name="Gruppierung 12"/>
          <p:cNvGrpSpPr/>
          <p:nvPr/>
        </p:nvGrpSpPr>
        <p:grpSpPr>
          <a:xfrm>
            <a:off x="385200" y="2643759"/>
            <a:ext cx="4312493" cy="1321149"/>
            <a:chOff x="351783" y="3905508"/>
            <a:chExt cx="5749990" cy="1761532"/>
          </a:xfrm>
        </p:grpSpPr>
        <p:sp>
          <p:nvSpPr>
            <p:cNvPr id="10" name="Inhaltsplatzhalter 7"/>
            <p:cNvSpPr txBox="1">
              <a:spLocks/>
            </p:cNvSpPr>
            <p:nvPr/>
          </p:nvSpPr>
          <p:spPr>
            <a:xfrm>
              <a:off x="455638" y="3905508"/>
              <a:ext cx="5646135" cy="1761532"/>
            </a:xfrm>
            <a:prstGeom prst="rect">
              <a:avLst/>
            </a:prstGeom>
            <a:solidFill>
              <a:srgbClr val="DCDCDC"/>
            </a:solidFill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None/>
                <a:defRPr sz="22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1pPr>
              <a:lvl2pPr marL="342900" indent="-3429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2pPr>
              <a:lvl3pPr marL="714375" indent="-357188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3pPr>
              <a:lvl4pPr marL="1073150" indent="-358775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4pPr>
              <a:lvl5pPr marL="1439863" indent="-366713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6454" indent="-196454"/>
              <a:endParaRPr lang="de-DE" sz="825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Inhaltsplatzhalter 7"/>
            <p:cNvSpPr txBox="1">
              <a:spLocks/>
            </p:cNvSpPr>
            <p:nvPr/>
          </p:nvSpPr>
          <p:spPr>
            <a:xfrm>
              <a:off x="622646" y="4043708"/>
              <a:ext cx="4255420" cy="1532299"/>
            </a:xfrm>
            <a:prstGeom prst="rect">
              <a:avLst/>
            </a:prstGeom>
            <a:noFill/>
          </p:spPr>
          <p:txBody>
            <a:bodyPr>
              <a:noAutofit/>
            </a:bodyPr>
            <a:lstStyle>
              <a:lvl1pPr marL="0" indent="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None/>
                <a:defRPr sz="22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1pPr>
              <a:lvl2pPr marL="342900" indent="-3429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2pPr>
              <a:lvl3pPr marL="714375" indent="-357188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3pPr>
              <a:lvl4pPr marL="1073150" indent="-358775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4pPr>
              <a:lvl5pPr marL="1439863" indent="-366713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90000"/>
                <a:buFont typeface="Lucida Grande"/>
                <a:buChar char="I"/>
                <a:defRPr sz="1800" kern="1200">
                  <a:solidFill>
                    <a:srgbClr val="002D5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40100" indent="-196454">
                <a:spcAft>
                  <a:spcPts val="225"/>
                </a:spcAft>
              </a:pPr>
              <a:r>
                <a:rPr lang="de-DE" sz="2000" dirty="0">
                  <a:solidFill>
                    <a:srgbClr val="D70F3C"/>
                  </a:solidFill>
                  <a:cs typeface="Calibri"/>
                </a:rPr>
                <a:t>Social &amp; Health Sciences</a:t>
              </a:r>
            </a:p>
            <a:p>
              <a:pPr marL="440100" indent="-196454">
                <a:spcAft>
                  <a:spcPts val="225"/>
                </a:spcAft>
              </a:pPr>
              <a:endParaRPr lang="de-DE" sz="825" dirty="0">
                <a:solidFill>
                  <a:schemeClr val="bg1"/>
                </a:solidFill>
                <a:latin typeface="Calibri"/>
                <a:cs typeface="Calibri"/>
              </a:endParaRPr>
            </a:p>
            <a:p>
              <a:pPr marL="270000" lvl="1" indent="-267300">
                <a:buSzPct val="100000"/>
              </a:pPr>
              <a:r>
                <a:rPr lang="de-DE" sz="1050" dirty="0"/>
                <a:t>Applied Socio-Pedagogical Educational Research</a:t>
              </a:r>
            </a:p>
            <a:p>
              <a:pPr marL="270000" lvl="1" indent="-267300">
                <a:buSzPct val="100000"/>
              </a:pPr>
              <a:r>
                <a:rPr lang="de-DE" sz="1050" dirty="0">
                  <a:solidFill>
                    <a:schemeClr val="tx1"/>
                  </a:solidFill>
                </a:rPr>
                <a:t>Nursing Sciences</a:t>
              </a:r>
            </a:p>
            <a:p>
              <a:pPr marL="270000" lvl="1" indent="-267300">
                <a:buSzPct val="100000"/>
              </a:pPr>
              <a:r>
                <a:rPr lang="de-DE" sz="1050" dirty="0">
                  <a:solidFill>
                    <a:schemeClr val="tx1"/>
                  </a:solidFill>
                </a:rPr>
                <a:t>Social Work</a:t>
              </a:r>
            </a:p>
          </p:txBody>
        </p:sp>
        <p:pic>
          <p:nvPicPr>
            <p:cNvPr id="25" name="Bild 24" descr="HE_M_Icon_rot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83" y="4043708"/>
              <a:ext cx="504383" cy="504383"/>
            </a:xfrm>
            <a:prstGeom prst="rect">
              <a:avLst/>
            </a:prstGeom>
          </p:spPr>
        </p:pic>
      </p:grpSp>
      <p:pic>
        <p:nvPicPr>
          <p:cNvPr id="17" name="Grafi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32" y="356198"/>
            <a:ext cx="4935928" cy="493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4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343562"/>
            <a:ext cx="6781800" cy="313350"/>
          </a:xfrm>
        </p:spPr>
        <p:txBody>
          <a:bodyPr/>
          <a:lstStyle/>
          <a:p>
            <a:r>
              <a:rPr lang="de-DE" dirty="0" smtClean="0">
                <a:solidFill>
                  <a:schemeClr val="tx2"/>
                </a:solidFill>
              </a:rPr>
              <a:t>OUR CAMPUS Life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sz="quarter" idx="21"/>
          </p:nvPr>
        </p:nvSpPr>
        <p:spPr>
          <a:xfrm>
            <a:off x="463550" y="1186621"/>
            <a:ext cx="6775450" cy="3471518"/>
          </a:xfrm>
        </p:spPr>
        <p:txBody>
          <a:bodyPr>
            <a:normAutofit/>
          </a:bodyPr>
          <a:lstStyle/>
          <a:p>
            <a:pPr marL="75600" indent="-342900">
              <a:buSzPct val="100000"/>
              <a:buFont typeface="Calibri" panose="020F0502020204030204" pitchFamily="34" charset="0"/>
              <a:buChar char="I"/>
            </a:pPr>
            <a:r>
              <a:rPr lang="de-DE" sz="2000" dirty="0"/>
              <a:t>Successful: </a:t>
            </a:r>
            <a:r>
              <a:rPr lang="de-DE" sz="2000" dirty="0" smtClean="0"/>
              <a:t>Rennstall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/>
              <a:t>     (formula student team) </a:t>
            </a:r>
          </a:p>
          <a:p>
            <a:pPr marL="75600" indent="-342900">
              <a:buSzPct val="100000"/>
              <a:buFont typeface="Calibri" panose="020F0502020204030204" pitchFamily="34" charset="0"/>
              <a:buChar char="I"/>
            </a:pPr>
            <a:r>
              <a:rPr lang="de-DE" sz="2000" dirty="0" smtClean="0"/>
              <a:t>Active: </a:t>
            </a:r>
            <a:r>
              <a:rPr lang="de-DE" sz="2000" dirty="0"/>
              <a:t>university sport</a:t>
            </a:r>
          </a:p>
          <a:p>
            <a:pPr marL="345600" indent="-342900">
              <a:buSzPct val="100000"/>
              <a:buFont typeface="Calibri" panose="020F0502020204030204" pitchFamily="34" charset="0"/>
              <a:buChar char="I"/>
            </a:pPr>
            <a:r>
              <a:rPr lang="de-DE" sz="2000" dirty="0"/>
              <a:t>Musical: </a:t>
            </a:r>
            <a:r>
              <a:rPr lang="de-DE" sz="2000" dirty="0" err="1" smtClean="0"/>
              <a:t>PEP_Band</a:t>
            </a:r>
            <a:r>
              <a:rPr lang="de-DE" sz="2000" dirty="0"/>
              <a:t>, </a:t>
            </a:r>
            <a:br>
              <a:rPr lang="de-DE" sz="2000" dirty="0"/>
            </a:br>
            <a:r>
              <a:rPr lang="de-DE" sz="2000" dirty="0"/>
              <a:t>University Orchestra and Choir</a:t>
            </a:r>
          </a:p>
          <a:p>
            <a:pPr marL="345600" indent="-342900">
              <a:buSzPct val="100000"/>
              <a:buFont typeface="Calibri" panose="020F0502020204030204" pitchFamily="34" charset="0"/>
              <a:buChar char="I"/>
            </a:pPr>
            <a:r>
              <a:rPr lang="de-DE" sz="2000" dirty="0"/>
              <a:t>Lively: open days, fairs, events</a:t>
            </a:r>
          </a:p>
          <a:p>
            <a:pPr marL="75600" indent="-342900">
              <a:buSzPct val="100000"/>
              <a:buFont typeface="Calibri" panose="020F0502020204030204" pitchFamily="34" charset="0"/>
              <a:buChar char="I"/>
            </a:pPr>
            <a:r>
              <a:rPr lang="de-DE" sz="2000" dirty="0"/>
              <a:t>Special: Kandelmarsch </a:t>
            </a:r>
            <a:br>
              <a:rPr lang="de-DE" sz="2000" dirty="0"/>
            </a:br>
            <a:r>
              <a:rPr lang="de-DE" sz="2000" dirty="0"/>
              <a:t>     (</a:t>
            </a:r>
            <a:r>
              <a:rPr lang="en-GB" sz="2000" dirty="0"/>
              <a:t>Graduates’ parade</a:t>
            </a:r>
            <a:r>
              <a:rPr lang="de-DE" sz="2000" dirty="0"/>
              <a:t>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2A21CBEC-0CE9-4358-A2AB-AC07012E94A1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 smtClean="0"/>
              <a:t>PR presentation of Esslingen University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752624" y="3835226"/>
            <a:ext cx="2713939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808080"/>
              </a:buClr>
            </a:pPr>
            <a:r>
              <a:rPr lang="de-DE" sz="1650" dirty="0"/>
              <a:t>Esslingen </a:t>
            </a:r>
            <a:r>
              <a:rPr lang="de-DE" sz="1650" dirty="0" smtClean="0"/>
              <a:t>University.</a:t>
            </a:r>
            <a:endParaRPr lang="de-DE" sz="1650" dirty="0"/>
          </a:p>
        </p:txBody>
      </p:sp>
      <p:sp>
        <p:nvSpPr>
          <p:cNvPr id="13" name="Rechteck 12"/>
          <p:cNvSpPr/>
          <p:nvPr/>
        </p:nvSpPr>
        <p:spPr>
          <a:xfrm>
            <a:off x="752971" y="4199119"/>
            <a:ext cx="2059090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808080"/>
              </a:buClr>
            </a:pPr>
            <a:r>
              <a:rPr lang="de-DE" sz="1650" dirty="0"/>
              <a:t>Multifaceted. Unique.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281488" y="3495675"/>
            <a:ext cx="685800" cy="685800"/>
          </a:xfrm>
          <a:prstGeom prst="rect">
            <a:avLst/>
          </a:prstGeom>
          <a:noFill/>
        </p:spPr>
        <p:txBody>
          <a:bodyPr vert="horz" wrap="none" lIns="0" tIns="35100" rIns="68580" bIns="34290" rtlCol="0" anchor="t">
            <a:noAutofit/>
          </a:bodyPr>
          <a:lstStyle/>
          <a:p>
            <a:pPr>
              <a:lnSpc>
                <a:spcPts val="750"/>
              </a:lnSpc>
            </a:pPr>
            <a:endParaRPr lang="de-DE" sz="1500" dirty="0"/>
          </a:p>
        </p:txBody>
      </p:sp>
      <p:sp>
        <p:nvSpPr>
          <p:cNvPr id="22" name="Textfeld 21"/>
          <p:cNvSpPr txBox="1"/>
          <p:nvPr/>
        </p:nvSpPr>
        <p:spPr>
          <a:xfrm>
            <a:off x="4043363" y="3195638"/>
            <a:ext cx="685800" cy="685800"/>
          </a:xfrm>
          <a:prstGeom prst="rect">
            <a:avLst/>
          </a:prstGeom>
          <a:noFill/>
        </p:spPr>
        <p:txBody>
          <a:bodyPr vert="horz" wrap="none" lIns="0" tIns="35100" rIns="68580" bIns="34290" rtlCol="0" anchor="t">
            <a:noAutofit/>
          </a:bodyPr>
          <a:lstStyle/>
          <a:p>
            <a:pPr>
              <a:lnSpc>
                <a:spcPts val="750"/>
              </a:lnSpc>
            </a:pPr>
            <a:endParaRPr lang="de-DE" sz="1500" dirty="0"/>
          </a:p>
        </p:txBody>
      </p:sp>
      <p:sp>
        <p:nvSpPr>
          <p:cNvPr id="23" name="Textfeld 22"/>
          <p:cNvSpPr txBox="1"/>
          <p:nvPr/>
        </p:nvSpPr>
        <p:spPr>
          <a:xfrm>
            <a:off x="7658100" y="1952625"/>
            <a:ext cx="685800" cy="685800"/>
          </a:xfrm>
          <a:prstGeom prst="rect">
            <a:avLst/>
          </a:prstGeom>
          <a:noFill/>
        </p:spPr>
        <p:txBody>
          <a:bodyPr vert="horz" wrap="none" lIns="0" tIns="35100" rIns="68580" bIns="34290" rtlCol="0" anchor="t">
            <a:noAutofit/>
          </a:bodyPr>
          <a:lstStyle/>
          <a:p>
            <a:pPr>
              <a:lnSpc>
                <a:spcPts val="750"/>
              </a:lnSpc>
            </a:pPr>
            <a:endParaRPr lang="de-DE" sz="1500" dirty="0"/>
          </a:p>
        </p:txBody>
      </p:sp>
      <p:pic>
        <p:nvPicPr>
          <p:cNvPr id="8" name="Grafik 7" descr="Ein Bild, das Person, Gruppe, Blasorchester, mehrere enthält.&#10;&#10;Automatisch generierte Beschreibung">
            <a:extLst>
              <a:ext uri="{FF2B5EF4-FFF2-40B4-BE49-F238E27FC236}">
                <a16:creationId xmlns:a16="http://schemas.microsoft.com/office/drawing/2014/main" id="{3EBB405E-3745-A04C-9E1B-256A57831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027" y="928090"/>
            <a:ext cx="35433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9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Bild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-92546"/>
            <a:ext cx="4925207" cy="4830682"/>
          </a:xfrm>
          <a:prstGeom prst="rect">
            <a:avLst/>
          </a:prstGeom>
        </p:spPr>
      </p:pic>
      <p:sp>
        <p:nvSpPr>
          <p:cNvPr id="50" name="Titel 6"/>
          <p:cNvSpPr>
            <a:spLocks noGrp="1"/>
          </p:cNvSpPr>
          <p:nvPr>
            <p:ph type="title"/>
          </p:nvPr>
        </p:nvSpPr>
        <p:spPr>
          <a:xfrm>
            <a:off x="457200" y="343562"/>
            <a:ext cx="6781800" cy="313350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Esslingen – IN THE CENTRE OF europE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AECEDD4F-6444-465F-9072-91C4F17EEC69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 smtClean="0"/>
              <a:t>PR presentation of Esslingen University</a:t>
            </a:r>
            <a:endParaRPr lang="de-DE" dirty="0"/>
          </a:p>
        </p:txBody>
      </p:sp>
      <p:sp>
        <p:nvSpPr>
          <p:cNvPr id="46" name="Textfeld 45"/>
          <p:cNvSpPr txBox="1"/>
          <p:nvPr/>
        </p:nvSpPr>
        <p:spPr>
          <a:xfrm>
            <a:off x="-898072" y="3537857"/>
            <a:ext cx="685800" cy="685800"/>
          </a:xfrm>
          <a:prstGeom prst="rect">
            <a:avLst/>
          </a:prstGeom>
          <a:noFill/>
        </p:spPr>
        <p:txBody>
          <a:bodyPr vert="horz" wrap="none" lIns="0" tIns="35100" rIns="68580" bIns="34290" rtlCol="0" anchor="t">
            <a:noAutofit/>
          </a:bodyPr>
          <a:lstStyle/>
          <a:p>
            <a:pPr>
              <a:lnSpc>
                <a:spcPts val="750"/>
              </a:lnSpc>
            </a:pPr>
            <a:endParaRPr lang="de-DE" sz="1500" dirty="0"/>
          </a:p>
        </p:txBody>
      </p:sp>
      <p:sp>
        <p:nvSpPr>
          <p:cNvPr id="2" name="Textfeld 1"/>
          <p:cNvSpPr txBox="1"/>
          <p:nvPr/>
        </p:nvSpPr>
        <p:spPr>
          <a:xfrm>
            <a:off x="9543436" y="1843549"/>
            <a:ext cx="685800" cy="685800"/>
          </a:xfrm>
          <a:prstGeom prst="rect">
            <a:avLst/>
          </a:prstGeom>
          <a:noFill/>
        </p:spPr>
        <p:txBody>
          <a:bodyPr vert="horz" wrap="none" lIns="0" tIns="35100" rIns="68580" bIns="34290" rtlCol="0" anchor="t">
            <a:noAutofit/>
          </a:bodyPr>
          <a:lstStyle/>
          <a:p>
            <a:pPr>
              <a:lnSpc>
                <a:spcPts val="750"/>
              </a:lnSpc>
            </a:pPr>
            <a:endParaRPr lang="de-DE" sz="1500" dirty="0"/>
          </a:p>
        </p:txBody>
      </p:sp>
      <p:grpSp>
        <p:nvGrpSpPr>
          <p:cNvPr id="65" name="Gruppierung 64"/>
          <p:cNvGrpSpPr/>
          <p:nvPr/>
        </p:nvGrpSpPr>
        <p:grpSpPr>
          <a:xfrm>
            <a:off x="2618363" y="3025184"/>
            <a:ext cx="1940876" cy="253916"/>
            <a:chOff x="1030334" y="4036766"/>
            <a:chExt cx="2587834" cy="338555"/>
          </a:xfrm>
        </p:grpSpPr>
        <p:sp>
          <p:nvSpPr>
            <p:cNvPr id="12" name="Rechteck 11"/>
            <p:cNvSpPr/>
            <p:nvPr/>
          </p:nvSpPr>
          <p:spPr>
            <a:xfrm>
              <a:off x="1030334" y="4036766"/>
              <a:ext cx="608143" cy="338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1050" dirty="0">
                  <a:latin typeface="Calibri"/>
                  <a:cs typeface="Calibri"/>
                </a:rPr>
                <a:t>Paris</a:t>
              </a:r>
              <a:endParaRPr lang="de-DE" sz="900" dirty="0">
                <a:latin typeface="Calibri"/>
                <a:cs typeface="Calibri"/>
              </a:endParaRPr>
            </a:p>
          </p:txBody>
        </p:sp>
        <p:grpSp>
          <p:nvGrpSpPr>
            <p:cNvPr id="16" name="Gruppierung 15"/>
            <p:cNvGrpSpPr/>
            <p:nvPr/>
          </p:nvGrpSpPr>
          <p:grpSpPr>
            <a:xfrm>
              <a:off x="1695897" y="4170165"/>
              <a:ext cx="1922271" cy="72000"/>
              <a:chOff x="1395801" y="4793119"/>
              <a:chExt cx="1922271" cy="72000"/>
            </a:xfrm>
            <a:solidFill>
              <a:schemeClr val="tx1"/>
            </a:solidFill>
          </p:grpSpPr>
          <p:sp>
            <p:nvSpPr>
              <p:cNvPr id="22" name="Oval 21"/>
              <p:cNvSpPr/>
              <p:nvPr/>
            </p:nvSpPr>
            <p:spPr>
              <a:xfrm>
                <a:off x="3246072" y="4793119"/>
                <a:ext cx="72000" cy="72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 dirty="0"/>
              </a:p>
            </p:txBody>
          </p:sp>
          <p:cxnSp>
            <p:nvCxnSpPr>
              <p:cNvPr id="52" name="Gerade Verbindung 51"/>
              <p:cNvCxnSpPr>
                <a:cxnSpLocks/>
              </p:cNvCxnSpPr>
              <p:nvPr/>
            </p:nvCxnSpPr>
            <p:spPr>
              <a:xfrm flipV="1">
                <a:off x="1395801" y="4833171"/>
                <a:ext cx="1877486" cy="2668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Gruppierung 76"/>
          <p:cNvGrpSpPr/>
          <p:nvPr/>
        </p:nvGrpSpPr>
        <p:grpSpPr>
          <a:xfrm>
            <a:off x="5479301" y="2580362"/>
            <a:ext cx="2547436" cy="253916"/>
            <a:chOff x="4922815" y="3372457"/>
            <a:chExt cx="3396582" cy="338554"/>
          </a:xfrm>
        </p:grpSpPr>
        <p:sp>
          <p:nvSpPr>
            <p:cNvPr id="25" name="Rechteck 24"/>
            <p:cNvSpPr/>
            <p:nvPr/>
          </p:nvSpPr>
          <p:spPr>
            <a:xfrm>
              <a:off x="7528986" y="3372457"/>
              <a:ext cx="79041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050" dirty="0">
                  <a:latin typeface="Calibri"/>
                  <a:cs typeface="Calibri"/>
                </a:rPr>
                <a:t>Berlin</a:t>
              </a:r>
              <a:endParaRPr lang="de-DE" sz="900" dirty="0">
                <a:latin typeface="Calibri"/>
                <a:cs typeface="Calibri"/>
              </a:endParaRPr>
            </a:p>
          </p:txBody>
        </p:sp>
        <p:grpSp>
          <p:nvGrpSpPr>
            <p:cNvPr id="17" name="Gruppierung 16"/>
            <p:cNvGrpSpPr/>
            <p:nvPr/>
          </p:nvGrpSpPr>
          <p:grpSpPr>
            <a:xfrm>
              <a:off x="4922815" y="3512451"/>
              <a:ext cx="2534682" cy="72000"/>
              <a:chOff x="5020771" y="3902850"/>
              <a:chExt cx="2534682" cy="72000"/>
            </a:xfrm>
            <a:solidFill>
              <a:schemeClr val="tx1"/>
            </a:solidFill>
          </p:grpSpPr>
          <p:sp>
            <p:nvSpPr>
              <p:cNvPr id="26" name="Oval 25"/>
              <p:cNvSpPr/>
              <p:nvPr/>
            </p:nvSpPr>
            <p:spPr>
              <a:xfrm>
                <a:off x="5020771" y="3902850"/>
                <a:ext cx="72000" cy="72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 dirty="0"/>
              </a:p>
            </p:txBody>
          </p:sp>
          <p:cxnSp>
            <p:nvCxnSpPr>
              <p:cNvPr id="56" name="Gerade Verbindung 55"/>
              <p:cNvCxnSpPr>
                <a:cxnSpLocks/>
              </p:cNvCxnSpPr>
              <p:nvPr/>
            </p:nvCxnSpPr>
            <p:spPr>
              <a:xfrm>
                <a:off x="5091891" y="3937531"/>
                <a:ext cx="2463562" cy="0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8" name="Gruppierung 77"/>
          <p:cNvGrpSpPr/>
          <p:nvPr/>
        </p:nvGrpSpPr>
        <p:grpSpPr>
          <a:xfrm>
            <a:off x="5375337" y="3089193"/>
            <a:ext cx="2905391" cy="253916"/>
            <a:chOff x="4725059" y="4211544"/>
            <a:chExt cx="3873855" cy="338554"/>
          </a:xfrm>
        </p:grpSpPr>
        <p:sp>
          <p:nvSpPr>
            <p:cNvPr id="27" name="Rechteck 26"/>
            <p:cNvSpPr/>
            <p:nvPr/>
          </p:nvSpPr>
          <p:spPr>
            <a:xfrm>
              <a:off x="7527128" y="4211544"/>
              <a:ext cx="107178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050" dirty="0">
                  <a:latin typeface="Calibri"/>
                  <a:cs typeface="Calibri"/>
                </a:rPr>
                <a:t>Munich</a:t>
              </a:r>
            </a:p>
          </p:txBody>
        </p:sp>
        <p:grpSp>
          <p:nvGrpSpPr>
            <p:cNvPr id="18" name="Gruppierung 17"/>
            <p:cNvGrpSpPr/>
            <p:nvPr/>
          </p:nvGrpSpPr>
          <p:grpSpPr>
            <a:xfrm>
              <a:off x="4725059" y="4347588"/>
              <a:ext cx="2732432" cy="72000"/>
              <a:chOff x="4864882" y="4991448"/>
              <a:chExt cx="2732432" cy="72000"/>
            </a:xfrm>
            <a:solidFill>
              <a:schemeClr val="tx1"/>
            </a:solidFill>
          </p:grpSpPr>
          <p:sp>
            <p:nvSpPr>
              <p:cNvPr id="28" name="Oval 27"/>
              <p:cNvSpPr/>
              <p:nvPr/>
            </p:nvSpPr>
            <p:spPr>
              <a:xfrm>
                <a:off x="4864882" y="4991448"/>
                <a:ext cx="72000" cy="72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 dirty="0"/>
              </a:p>
            </p:txBody>
          </p:sp>
          <p:cxnSp>
            <p:nvCxnSpPr>
              <p:cNvPr id="57" name="Gerade Verbindung 56"/>
              <p:cNvCxnSpPr>
                <a:cxnSpLocks/>
              </p:cNvCxnSpPr>
              <p:nvPr/>
            </p:nvCxnSpPr>
            <p:spPr>
              <a:xfrm rot="5400000" flipH="1" flipV="1">
                <a:off x="6251899" y="3693743"/>
                <a:ext cx="19853" cy="2670976"/>
              </a:xfrm>
              <a:prstGeom prst="bentConnector4">
                <a:avLst>
                  <a:gd name="adj1" fmla="val 66749"/>
                  <a:gd name="adj2" fmla="val 50197"/>
                </a:avLst>
              </a:prstGeom>
              <a:grp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uppierung 65"/>
          <p:cNvGrpSpPr/>
          <p:nvPr/>
        </p:nvGrpSpPr>
        <p:grpSpPr>
          <a:xfrm>
            <a:off x="2321406" y="3152142"/>
            <a:ext cx="2833335" cy="410928"/>
            <a:chOff x="712284" y="4202853"/>
            <a:chExt cx="3777782" cy="547904"/>
          </a:xfrm>
        </p:grpSpPr>
        <p:sp>
          <p:nvSpPr>
            <p:cNvPr id="29" name="Rechteck 28"/>
            <p:cNvSpPr/>
            <p:nvPr/>
          </p:nvSpPr>
          <p:spPr>
            <a:xfrm>
              <a:off x="712284" y="4412202"/>
              <a:ext cx="914401" cy="338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1050" dirty="0">
                  <a:latin typeface="Calibri"/>
                  <a:cs typeface="Calibri"/>
                </a:rPr>
                <a:t>Stuttgart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4418066" y="420285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 dirty="0"/>
            </a:p>
          </p:txBody>
        </p:sp>
        <p:cxnSp>
          <p:nvCxnSpPr>
            <p:cNvPr id="63" name="Gerade Verbindung 62"/>
            <p:cNvCxnSpPr>
              <a:cxnSpLocks/>
              <a:endCxn id="62" idx="4"/>
            </p:cNvCxnSpPr>
            <p:nvPr/>
          </p:nvCxnSpPr>
          <p:spPr>
            <a:xfrm flipV="1">
              <a:off x="1685943" y="4274853"/>
              <a:ext cx="2768123" cy="306627"/>
            </a:xfrm>
            <a:prstGeom prst="bentConnector2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uppierung 81"/>
          <p:cNvGrpSpPr/>
          <p:nvPr/>
        </p:nvGrpSpPr>
        <p:grpSpPr>
          <a:xfrm>
            <a:off x="3923928" y="1580775"/>
            <a:ext cx="1260981" cy="1635376"/>
            <a:chOff x="2848982" y="2107700"/>
            <a:chExt cx="1681308" cy="2180502"/>
          </a:xfrm>
        </p:grpSpPr>
        <p:grpSp>
          <p:nvGrpSpPr>
            <p:cNvPr id="19" name="Gruppierung 18"/>
            <p:cNvGrpSpPr/>
            <p:nvPr/>
          </p:nvGrpSpPr>
          <p:grpSpPr>
            <a:xfrm>
              <a:off x="4458290" y="2110223"/>
              <a:ext cx="72000" cy="2177979"/>
              <a:chOff x="4573699" y="2727189"/>
              <a:chExt cx="72000" cy="2177979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4573699" y="4833168"/>
                <a:ext cx="72000" cy="72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 dirty="0"/>
              </a:p>
            </p:txBody>
          </p:sp>
          <p:cxnSp>
            <p:nvCxnSpPr>
              <p:cNvPr id="59" name="Gerade Verbindung 58"/>
              <p:cNvCxnSpPr>
                <a:cxnSpLocks/>
              </p:cNvCxnSpPr>
              <p:nvPr/>
            </p:nvCxnSpPr>
            <p:spPr>
              <a:xfrm flipH="1" flipV="1">
                <a:off x="4614615" y="2727189"/>
                <a:ext cx="1" cy="2129514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Textfeld 69"/>
            <p:cNvSpPr txBox="1">
              <a:spLocks noChangeArrowheads="1"/>
            </p:cNvSpPr>
            <p:nvPr/>
          </p:nvSpPr>
          <p:spPr bwMode="auto">
            <a:xfrm>
              <a:off x="2848982" y="2107700"/>
              <a:ext cx="1610517" cy="1015663"/>
            </a:xfrm>
            <a:prstGeom prst="rect">
              <a:avLst/>
            </a:prstGeom>
            <a:solidFill>
              <a:schemeClr val="tx2"/>
            </a:solidFill>
            <a:ln>
              <a:noFill/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anchor="ctr" anchorCtr="1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1pPr>
              <a:lvl2pPr marL="742950">
                <a:defRPr sz="20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2pPr>
              <a:lvl3pPr marL="1143000">
                <a:defRPr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3pPr>
              <a:lvl4pPr marL="1600200"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4pPr>
              <a:lvl5pPr marL="2057400"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5pPr>
              <a:lvl6pPr marL="2514600" eaLnBrk="0" hangingPunct="0">
                <a:buFont typeface="Verdana" charset="0"/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6pPr>
              <a:lvl7pPr marL="2971800" eaLnBrk="0" hangingPunct="0">
                <a:buFont typeface="Verdana" charset="0"/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7pPr>
              <a:lvl8pPr marL="3429000" eaLnBrk="0" hangingPunct="0">
                <a:buFont typeface="Verdana" charset="0"/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8pPr>
              <a:lvl9pPr marL="3886200" eaLnBrk="0" hangingPunct="0">
                <a:buFont typeface="Verdana" charset="0"/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9pPr>
            </a:lstStyle>
            <a:p>
              <a:r>
                <a:rPr lang="de-DE" sz="1200" b="1" dirty="0">
                  <a:solidFill>
                    <a:schemeClr val="bg1"/>
                  </a:solidFill>
                  <a:latin typeface="Calibri"/>
                  <a:cs typeface="Calibri"/>
                </a:rPr>
                <a:t>ESSLINGEN</a:t>
              </a:r>
              <a:endParaRPr lang="de-DE" sz="900" b="1" dirty="0">
                <a:solidFill>
                  <a:schemeClr val="bg1"/>
                </a:solidFill>
                <a:latin typeface="Calibri"/>
                <a:cs typeface="Calibri"/>
              </a:endParaRPr>
            </a:p>
            <a:p>
              <a:r>
                <a:rPr lang="de-DE" sz="1050" dirty="0">
                  <a:solidFill>
                    <a:schemeClr val="bg1"/>
                  </a:solidFill>
                  <a:latin typeface="Calibri Light"/>
                  <a:cs typeface="Calibri Light"/>
                </a:rPr>
                <a:t>City Centre</a:t>
              </a:r>
            </a:p>
            <a:p>
              <a:r>
                <a:rPr lang="de-DE" sz="1050" dirty="0">
                  <a:solidFill>
                    <a:schemeClr val="bg1"/>
                  </a:solidFill>
                  <a:latin typeface="Calibri Light"/>
                  <a:cs typeface="Calibri Light"/>
                </a:rPr>
                <a:t>Hilltop Campus, (Flandernstraße)</a:t>
              </a:r>
            </a:p>
          </p:txBody>
        </p:sp>
      </p:grpSp>
      <p:grpSp>
        <p:nvGrpSpPr>
          <p:cNvPr id="83" name="Gruppierung 82"/>
          <p:cNvGrpSpPr/>
          <p:nvPr/>
        </p:nvGrpSpPr>
        <p:grpSpPr>
          <a:xfrm>
            <a:off x="5175386" y="1582667"/>
            <a:ext cx="1300183" cy="1643476"/>
            <a:chOff x="4517591" y="2110223"/>
            <a:chExt cx="1733576" cy="2191301"/>
          </a:xfrm>
        </p:grpSpPr>
        <p:grpSp>
          <p:nvGrpSpPr>
            <p:cNvPr id="21" name="Gruppierung 20"/>
            <p:cNvGrpSpPr/>
            <p:nvPr/>
          </p:nvGrpSpPr>
          <p:grpSpPr>
            <a:xfrm>
              <a:off x="4517591" y="2110223"/>
              <a:ext cx="72233" cy="2191301"/>
              <a:chOff x="4674382" y="2700046"/>
              <a:chExt cx="72233" cy="2191301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4674382" y="4819347"/>
                <a:ext cx="72000" cy="72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 dirty="0"/>
              </a:p>
            </p:txBody>
          </p:sp>
          <p:cxnSp>
            <p:nvCxnSpPr>
              <p:cNvPr id="60" name="Gerade Verbindung 59"/>
              <p:cNvCxnSpPr>
                <a:cxnSpLocks/>
              </p:cNvCxnSpPr>
              <p:nvPr/>
            </p:nvCxnSpPr>
            <p:spPr>
              <a:xfrm flipV="1">
                <a:off x="4714291" y="2700046"/>
                <a:ext cx="32324" cy="2134245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Textfeld 69"/>
            <p:cNvSpPr txBox="1">
              <a:spLocks noChangeArrowheads="1"/>
            </p:cNvSpPr>
            <p:nvPr/>
          </p:nvSpPr>
          <p:spPr bwMode="auto">
            <a:xfrm>
              <a:off x="4648116" y="2111400"/>
              <a:ext cx="1603051" cy="369332"/>
            </a:xfrm>
            <a:prstGeom prst="rect">
              <a:avLst/>
            </a:prstGeom>
            <a:solidFill>
              <a:schemeClr val="tx2"/>
            </a:solidFill>
            <a:ln>
              <a:noFill/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anchor="ctr" anchorCtr="1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1pPr>
              <a:lvl2pPr marL="742950">
                <a:defRPr sz="20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2pPr>
              <a:lvl3pPr marL="1143000">
                <a:defRPr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3pPr>
              <a:lvl4pPr marL="1600200"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4pPr>
              <a:lvl5pPr marL="2057400"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5pPr>
              <a:lvl6pPr marL="2514600" eaLnBrk="0" hangingPunct="0">
                <a:buFont typeface="Verdana" charset="0"/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6pPr>
              <a:lvl7pPr marL="2971800" eaLnBrk="0" hangingPunct="0">
                <a:buFont typeface="Verdana" charset="0"/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7pPr>
              <a:lvl8pPr marL="3429000" eaLnBrk="0" hangingPunct="0">
                <a:buFont typeface="Verdana" charset="0"/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8pPr>
              <a:lvl9pPr marL="3886200" eaLnBrk="0" hangingPunct="0">
                <a:buFont typeface="Verdana" charset="0"/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9pPr>
            </a:lstStyle>
            <a:p>
              <a:r>
                <a:rPr lang="de-DE" sz="1200" b="1" dirty="0">
                  <a:solidFill>
                    <a:schemeClr val="bg1"/>
                  </a:solidFill>
                  <a:latin typeface="Calibri"/>
                  <a:cs typeface="Calibri"/>
                </a:rPr>
                <a:t>GÖPPINGEN</a:t>
              </a:r>
              <a:endParaRPr lang="de-DE" sz="900" b="1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862013" y="185738"/>
            <a:ext cx="685800" cy="685800"/>
          </a:xfrm>
          <a:prstGeom prst="rect">
            <a:avLst/>
          </a:prstGeom>
          <a:noFill/>
        </p:spPr>
        <p:txBody>
          <a:bodyPr vert="horz" wrap="none" lIns="0" tIns="35100" rIns="68580" bIns="34290" rtlCol="0" anchor="t">
            <a:noAutofit/>
          </a:bodyPr>
          <a:lstStyle/>
          <a:p>
            <a:pPr>
              <a:lnSpc>
                <a:spcPts val="750"/>
              </a:lnSpc>
            </a:pPr>
            <a:endParaRPr lang="de-DE" sz="1500" dirty="0"/>
          </a:p>
        </p:txBody>
      </p:sp>
      <p:grpSp>
        <p:nvGrpSpPr>
          <p:cNvPr id="49" name="Gruppierung 48"/>
          <p:cNvGrpSpPr/>
          <p:nvPr/>
        </p:nvGrpSpPr>
        <p:grpSpPr>
          <a:xfrm>
            <a:off x="2439760" y="2701728"/>
            <a:ext cx="1894105" cy="253916"/>
            <a:chOff x="858716" y="3474490"/>
            <a:chExt cx="2525474" cy="338555"/>
          </a:xfrm>
        </p:grpSpPr>
        <p:sp>
          <p:nvSpPr>
            <p:cNvPr id="23" name="Rechteck 22"/>
            <p:cNvSpPr/>
            <p:nvPr/>
          </p:nvSpPr>
          <p:spPr>
            <a:xfrm>
              <a:off x="858716" y="3474490"/>
              <a:ext cx="791071" cy="338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1050" dirty="0">
                  <a:latin typeface="Calibri"/>
                  <a:cs typeface="Calibri"/>
                </a:rPr>
                <a:t>London</a:t>
              </a:r>
              <a:endParaRPr lang="de-DE" sz="900" dirty="0">
                <a:latin typeface="Calibri"/>
                <a:cs typeface="Calibri"/>
              </a:endParaRPr>
            </a:p>
          </p:txBody>
        </p:sp>
        <p:grpSp>
          <p:nvGrpSpPr>
            <p:cNvPr id="51" name="Gruppierung 50"/>
            <p:cNvGrpSpPr/>
            <p:nvPr/>
          </p:nvGrpSpPr>
          <p:grpSpPr>
            <a:xfrm>
              <a:off x="1695896" y="3611173"/>
              <a:ext cx="1688294" cy="72000"/>
              <a:chOff x="1629778" y="4793119"/>
              <a:chExt cx="1688294" cy="72000"/>
            </a:xfrm>
            <a:solidFill>
              <a:schemeClr val="tx1"/>
            </a:solidFill>
          </p:grpSpPr>
          <p:sp>
            <p:nvSpPr>
              <p:cNvPr id="58" name="Oval 57"/>
              <p:cNvSpPr/>
              <p:nvPr/>
            </p:nvSpPr>
            <p:spPr>
              <a:xfrm>
                <a:off x="3246072" y="4793119"/>
                <a:ext cx="72000" cy="72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 dirty="0"/>
              </a:p>
            </p:txBody>
          </p:sp>
          <p:cxnSp>
            <p:nvCxnSpPr>
              <p:cNvPr id="64" name="Gerade Verbindung 63"/>
              <p:cNvCxnSpPr>
                <a:cxnSpLocks/>
              </p:cNvCxnSpPr>
              <p:nvPr/>
            </p:nvCxnSpPr>
            <p:spPr>
              <a:xfrm>
                <a:off x="1629778" y="4833170"/>
                <a:ext cx="1643509" cy="0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uppierung 7"/>
          <p:cNvGrpSpPr/>
          <p:nvPr/>
        </p:nvGrpSpPr>
        <p:grpSpPr>
          <a:xfrm>
            <a:off x="468313" y="1585974"/>
            <a:ext cx="1773859" cy="1710496"/>
            <a:chOff x="463755" y="1166421"/>
            <a:chExt cx="2365145" cy="2280662"/>
          </a:xfrm>
        </p:grpSpPr>
        <p:sp>
          <p:nvSpPr>
            <p:cNvPr id="35" name="Rechteck 34"/>
            <p:cNvSpPr/>
            <p:nvPr/>
          </p:nvSpPr>
          <p:spPr>
            <a:xfrm>
              <a:off x="463755" y="1166421"/>
              <a:ext cx="2339381" cy="22806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 dirty="0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551952" y="1180678"/>
              <a:ext cx="1183497" cy="2094078"/>
            </a:xfrm>
            <a:prstGeom prst="rect">
              <a:avLst/>
            </a:prstGeom>
          </p:spPr>
          <p:txBody>
            <a:bodyPr wrap="square" tIns="0" bIns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de-DE" sz="1050" dirty="0">
                  <a:solidFill>
                    <a:schemeClr val="bg1"/>
                  </a:solidFill>
                  <a:latin typeface="Calibri"/>
                  <a:cs typeface="Calibri"/>
                </a:rPr>
                <a:t>STUTTGART</a:t>
              </a:r>
            </a:p>
            <a:p>
              <a:pPr>
                <a:lnSpc>
                  <a:spcPct val="200000"/>
                </a:lnSpc>
              </a:pPr>
              <a:r>
                <a:rPr lang="de-DE" sz="1050" dirty="0">
                  <a:solidFill>
                    <a:schemeClr val="bg1"/>
                  </a:solidFill>
                  <a:latin typeface="Calibri"/>
                  <a:cs typeface="Calibri"/>
                </a:rPr>
                <a:t>MUNICH</a:t>
              </a:r>
            </a:p>
            <a:p>
              <a:pPr>
                <a:lnSpc>
                  <a:spcPct val="200000"/>
                </a:lnSpc>
              </a:pPr>
              <a:r>
                <a:rPr lang="de-DE" sz="1050" dirty="0">
                  <a:solidFill>
                    <a:schemeClr val="bg1"/>
                  </a:solidFill>
                  <a:latin typeface="Calibri"/>
                  <a:cs typeface="Calibri"/>
                </a:rPr>
                <a:t>BERLIN</a:t>
              </a:r>
            </a:p>
            <a:p>
              <a:pPr>
                <a:lnSpc>
                  <a:spcPct val="200000"/>
                </a:lnSpc>
              </a:pPr>
              <a:r>
                <a:rPr lang="de-DE" sz="1050" dirty="0">
                  <a:solidFill>
                    <a:schemeClr val="bg1"/>
                  </a:solidFill>
                  <a:latin typeface="Calibri"/>
                  <a:cs typeface="Calibri"/>
                </a:rPr>
                <a:t>LONDON</a:t>
              </a:r>
            </a:p>
            <a:p>
              <a:pPr>
                <a:lnSpc>
                  <a:spcPct val="200000"/>
                </a:lnSpc>
              </a:pPr>
              <a:r>
                <a:rPr lang="de-DE" sz="1050" dirty="0">
                  <a:solidFill>
                    <a:schemeClr val="bg1"/>
                  </a:solidFill>
                  <a:latin typeface="Calibri"/>
                  <a:cs typeface="Calibri"/>
                </a:rPr>
                <a:t>PARIS</a:t>
              </a:r>
            </a:p>
          </p:txBody>
        </p:sp>
        <p:sp>
          <p:nvSpPr>
            <p:cNvPr id="43" name="Rechteck 42"/>
            <p:cNvSpPr/>
            <p:nvPr/>
          </p:nvSpPr>
          <p:spPr>
            <a:xfrm>
              <a:off x="1998900" y="1180678"/>
              <a:ext cx="830000" cy="2094078"/>
            </a:xfrm>
            <a:prstGeom prst="rect">
              <a:avLst/>
            </a:prstGeom>
          </p:spPr>
          <p:txBody>
            <a:bodyPr wrap="square" tIns="0" bIns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de-DE" sz="1050" dirty="0">
                  <a:solidFill>
                    <a:schemeClr val="bg1"/>
                  </a:solidFill>
                  <a:latin typeface="Calibri Light"/>
                  <a:cs typeface="Calibri Light"/>
                </a:rPr>
                <a:t>20 min.</a:t>
              </a:r>
            </a:p>
            <a:p>
              <a:pPr>
                <a:lnSpc>
                  <a:spcPct val="200000"/>
                </a:lnSpc>
              </a:pPr>
              <a:r>
                <a:rPr lang="de-DE" sz="1050" dirty="0">
                  <a:solidFill>
                    <a:schemeClr val="bg1"/>
                  </a:solidFill>
                  <a:latin typeface="Calibri Light"/>
                  <a:cs typeface="Calibri Light"/>
                </a:rPr>
                <a:t>2.5 h</a:t>
              </a:r>
            </a:p>
            <a:p>
              <a:pPr>
                <a:lnSpc>
                  <a:spcPct val="200000"/>
                </a:lnSpc>
              </a:pPr>
              <a:r>
                <a:rPr lang="de-DE" sz="1050" dirty="0">
                  <a:solidFill>
                    <a:schemeClr val="bg1"/>
                  </a:solidFill>
                  <a:latin typeface="Calibri Light"/>
                  <a:cs typeface="Calibri Light"/>
                </a:rPr>
                <a:t>1 h </a:t>
              </a:r>
            </a:p>
            <a:p>
              <a:pPr>
                <a:lnSpc>
                  <a:spcPct val="200000"/>
                </a:lnSpc>
              </a:pPr>
              <a:r>
                <a:rPr lang="de-DE" sz="1050" dirty="0">
                  <a:solidFill>
                    <a:schemeClr val="bg1"/>
                  </a:solidFill>
                  <a:latin typeface="Calibri Light"/>
                  <a:cs typeface="Calibri Light"/>
                </a:rPr>
                <a:t>2 h </a:t>
              </a:r>
            </a:p>
            <a:p>
              <a:pPr>
                <a:lnSpc>
                  <a:spcPct val="200000"/>
                </a:lnSpc>
              </a:pPr>
              <a:r>
                <a:rPr lang="de-DE" sz="1050" dirty="0">
                  <a:solidFill>
                    <a:schemeClr val="bg1"/>
                  </a:solidFill>
                  <a:latin typeface="Calibri Light"/>
                  <a:cs typeface="Calibri Light"/>
                </a:rPr>
                <a:t>1.5 h</a:t>
              </a:r>
            </a:p>
          </p:txBody>
        </p:sp>
        <p:grpSp>
          <p:nvGrpSpPr>
            <p:cNvPr id="7" name="Gruppierung 6"/>
            <p:cNvGrpSpPr/>
            <p:nvPr/>
          </p:nvGrpSpPr>
          <p:grpSpPr>
            <a:xfrm>
              <a:off x="1663056" y="1316565"/>
              <a:ext cx="279047" cy="1962160"/>
              <a:chOff x="1707242" y="1290723"/>
              <a:chExt cx="281973" cy="1982745"/>
            </a:xfrm>
          </p:grpSpPr>
          <p:pic>
            <p:nvPicPr>
              <p:cNvPr id="84" name="Bild 8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8900000">
                <a:off x="1707242" y="2994346"/>
                <a:ext cx="281969" cy="279122"/>
              </a:xfrm>
              <a:prstGeom prst="rect">
                <a:avLst/>
              </a:prstGeom>
            </p:spPr>
          </p:pic>
          <p:pic>
            <p:nvPicPr>
              <p:cNvPr id="85" name="Bild 8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8900000">
                <a:off x="1707242" y="2558827"/>
                <a:ext cx="281969" cy="279122"/>
              </a:xfrm>
              <a:prstGeom prst="rect">
                <a:avLst/>
              </a:prstGeom>
            </p:spPr>
          </p:pic>
          <p:pic>
            <p:nvPicPr>
              <p:cNvPr id="86" name="Bild 8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8900000">
                <a:off x="1707245" y="2123311"/>
                <a:ext cx="281970" cy="279122"/>
              </a:xfrm>
              <a:prstGeom prst="rect">
                <a:avLst/>
              </a:prstGeom>
            </p:spPr>
          </p:pic>
          <p:pic>
            <p:nvPicPr>
              <p:cNvPr id="89" name="Bild 88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32039" y="1707017"/>
                <a:ext cx="232380" cy="259900"/>
              </a:xfrm>
              <a:prstGeom prst="rect">
                <a:avLst/>
              </a:prstGeom>
            </p:spPr>
          </p:pic>
          <p:pic>
            <p:nvPicPr>
              <p:cNvPr id="61" name="Bild 6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32044" y="1290723"/>
                <a:ext cx="232380" cy="259900"/>
              </a:xfrm>
              <a:prstGeom prst="rect">
                <a:avLst/>
              </a:prstGeom>
            </p:spPr>
          </p:pic>
        </p:grpSp>
      </p:grpSp>
      <p:sp>
        <p:nvSpPr>
          <p:cNvPr id="90" name="Foliennummernplatzhalter 4">
            <a:extLst>
              <a:ext uri="{FF2B5EF4-FFF2-40B4-BE49-F238E27FC236}">
                <a16:creationId xmlns:a16="http://schemas.microsoft.com/office/drawing/2014/main" id="{3F92CAF4-F30F-D648-8894-BF63B12D35F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388660" y="4985217"/>
            <a:ext cx="575286" cy="158284"/>
          </a:xfrm>
        </p:spPr>
        <p:txBody>
          <a:bodyPr/>
          <a:lstStyle/>
          <a:p>
            <a:fld id="{1E6235D0-FF99-C045-995D-75C61122D1C1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77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platzhalter 1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4"/>
            <a:ext cx="9144000" cy="5143500"/>
          </a:xfrm>
        </p:spPr>
      </p:pic>
      <p:sp>
        <p:nvSpPr>
          <p:cNvPr id="10" name="Freihandform 9">
            <a:extLst>
              <a:ext uri="{FF2B5EF4-FFF2-40B4-BE49-F238E27FC236}">
                <a16:creationId xmlns:a16="http://schemas.microsoft.com/office/drawing/2014/main" id="{8F222785-B2E6-B04A-AD9A-835E91308A79}"/>
              </a:ext>
            </a:extLst>
          </p:cNvPr>
          <p:cNvSpPr/>
          <p:nvPr/>
        </p:nvSpPr>
        <p:spPr>
          <a:xfrm>
            <a:off x="7520416" y="-3"/>
            <a:ext cx="1619671" cy="5143503"/>
          </a:xfrm>
          <a:custGeom>
            <a:avLst/>
            <a:gdLst>
              <a:gd name="connsiteX0" fmla="*/ 0 w 1619671"/>
              <a:gd name="connsiteY0" fmla="*/ 0 h 5143502"/>
              <a:gd name="connsiteX1" fmla="*/ 1619671 w 1619671"/>
              <a:gd name="connsiteY1" fmla="*/ 0 h 5143502"/>
              <a:gd name="connsiteX2" fmla="*/ 1619671 w 1619671"/>
              <a:gd name="connsiteY2" fmla="*/ 722711 h 5143502"/>
              <a:gd name="connsiteX3" fmla="*/ 1619671 w 1619671"/>
              <a:gd name="connsiteY3" fmla="*/ 722711 h 5143502"/>
              <a:gd name="connsiteX4" fmla="*/ 1619671 w 1619671"/>
              <a:gd name="connsiteY4" fmla="*/ 4952068 h 5143502"/>
              <a:gd name="connsiteX5" fmla="*/ 1619671 w 1619671"/>
              <a:gd name="connsiteY5" fmla="*/ 4952068 h 5143502"/>
              <a:gd name="connsiteX6" fmla="*/ 1619671 w 1619671"/>
              <a:gd name="connsiteY6" fmla="*/ 5143501 h 5143502"/>
              <a:gd name="connsiteX7" fmla="*/ 1619671 w 1619671"/>
              <a:gd name="connsiteY7" fmla="*/ 5143501 h 5143502"/>
              <a:gd name="connsiteX8" fmla="*/ 1619671 w 1619671"/>
              <a:gd name="connsiteY8" fmla="*/ 5143502 h 5143502"/>
              <a:gd name="connsiteX9" fmla="*/ 1428238 w 1619671"/>
              <a:gd name="connsiteY9" fmla="*/ 5143502 h 5143502"/>
              <a:gd name="connsiteX10" fmla="*/ 1428238 w 1619671"/>
              <a:gd name="connsiteY10" fmla="*/ 5143501 h 5143502"/>
              <a:gd name="connsiteX11" fmla="*/ 0 w 1619671"/>
              <a:gd name="connsiteY11" fmla="*/ 5143501 h 5143502"/>
              <a:gd name="connsiteX12" fmla="*/ 0 w 1619671"/>
              <a:gd name="connsiteY12" fmla="*/ 4952068 h 5143502"/>
              <a:gd name="connsiteX13" fmla="*/ 1428238 w 1619671"/>
              <a:gd name="connsiteY13" fmla="*/ 4952068 h 5143502"/>
              <a:gd name="connsiteX14" fmla="*/ 1428238 w 1619671"/>
              <a:gd name="connsiteY14" fmla="*/ 722711 h 5143502"/>
              <a:gd name="connsiteX15" fmla="*/ 0 w 1619671"/>
              <a:gd name="connsiteY15" fmla="*/ 722711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357090" y="287120"/>
            <a:ext cx="6807198" cy="772107"/>
          </a:xfrm>
          <a:noFill/>
        </p:spPr>
        <p:txBody>
          <a:bodyPr/>
          <a:lstStyle/>
          <a:p>
            <a:r>
              <a:rPr lang="de-DE" dirty="0"/>
              <a:t>Esslingen – A LIVELY town </a:t>
            </a:r>
            <a:br>
              <a:rPr lang="de-DE" dirty="0"/>
            </a:br>
            <a:r>
              <a:rPr lang="de-DE" dirty="0"/>
              <a:t>WITH a wealth OF Tradition 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0CFA8FF-70C0-4455-9C74-608C4DF98333}" type="datetime1">
              <a:rPr lang="de-DE" smtClean="0">
                <a:solidFill>
                  <a:schemeClr val="bg1"/>
                </a:solidFill>
              </a:rPr>
              <a:t>07.05.2025</a:t>
            </a:fld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PR presentation of Esslingen University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2" name="Inhaltsplatzhalter 16"/>
          <p:cNvSpPr txBox="1">
            <a:spLocks/>
          </p:cNvSpPr>
          <p:nvPr/>
        </p:nvSpPr>
        <p:spPr>
          <a:xfrm>
            <a:off x="492901" y="3795886"/>
            <a:ext cx="5591267" cy="1022433"/>
          </a:xfrm>
          <a:prstGeom prst="rect">
            <a:avLst/>
          </a:prstGeom>
          <a:solidFill>
            <a:schemeClr val="tx2">
              <a:alpha val="85000"/>
            </a:schemeClr>
          </a:solidFill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None/>
              <a:defRPr sz="2200" kern="120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800" kern="120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2pPr>
            <a:lvl3pPr marL="714375" indent="-357188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800" kern="120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3pPr>
            <a:lvl4pPr marL="1073150" indent="-358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800" kern="120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4pPr>
            <a:lvl5pPr marL="1439863" indent="-366713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800" kern="120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smtClean="0">
                <a:solidFill>
                  <a:schemeClr val="bg1"/>
                </a:solidFill>
              </a:rPr>
              <a:t>97,000 </a:t>
            </a:r>
            <a:r>
              <a:rPr lang="de-DE" sz="2000" dirty="0">
                <a:solidFill>
                  <a:schemeClr val="bg1"/>
                </a:solidFill>
              </a:rPr>
              <a:t>inhabitants – close to Stuttgart – 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attractive economic region – home to Daimler, Porsche, Bosch, Eberspaecher and Festo</a:t>
            </a:r>
          </a:p>
        </p:txBody>
      </p:sp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AEB86FAA-63E5-1B45-9310-0EAD57ABBA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88660" y="4985217"/>
            <a:ext cx="575286" cy="158284"/>
          </a:xfrm>
        </p:spPr>
        <p:txBody>
          <a:bodyPr/>
          <a:lstStyle/>
          <a:p>
            <a:fld id="{1E6235D0-FF99-C045-995D-75C61122D1C1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12" name="Bild 25">
            <a:extLst>
              <a:ext uri="{FF2B5EF4-FFF2-40B4-BE49-F238E27FC236}">
                <a16:creationId xmlns:a16="http://schemas.microsoft.com/office/drawing/2014/main" id="{47A6164F-7171-4640-8E2A-97929510FC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1" b="4997"/>
          <a:stretch/>
        </p:blipFill>
        <p:spPr>
          <a:xfrm>
            <a:off x="7687922" y="123478"/>
            <a:ext cx="1226297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01161D28-14EE-AD4A-BF40-1E79E867E7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"/>
          <a:stretch/>
        </p:blipFill>
        <p:spPr>
          <a:xfrm>
            <a:off x="-7545" y="0"/>
            <a:ext cx="9147632" cy="5143503"/>
          </a:xfrm>
          <a:prstGeom prst="rect">
            <a:avLst/>
          </a:prstGeom>
        </p:spPr>
      </p:pic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D3E25C6-6D03-8D42-9543-C83BCFC62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2318633"/>
            <a:ext cx="4908451" cy="2396242"/>
          </a:xfrm>
        </p:spPr>
        <p:txBody>
          <a:bodyPr anchor="ctr">
            <a:noAutofit/>
          </a:bodyPr>
          <a:lstStyle/>
          <a:p>
            <a:r>
              <a:rPr lang="de-DE" dirty="0"/>
              <a:t>Esslingen University </a:t>
            </a:r>
            <a:r>
              <a:rPr lang="de-DE" dirty="0" smtClean="0"/>
              <a:t>– </a:t>
            </a:r>
            <a:endParaRPr lang="de-DE" dirty="0"/>
          </a:p>
          <a:p>
            <a:r>
              <a:rPr lang="de-DE" dirty="0"/>
              <a:t>For people and technology!</a:t>
            </a:r>
            <a:endParaRPr lang="de-DE" sz="2000" dirty="0"/>
          </a:p>
          <a:p>
            <a:endParaRPr lang="de-DE" sz="2000" dirty="0"/>
          </a:p>
          <a:p>
            <a:r>
              <a:rPr lang="de-DE" dirty="0"/>
              <a:t>An </a:t>
            </a:r>
            <a:r>
              <a:rPr lang="de-DE" b="1" dirty="0"/>
              <a:t>outstanding </a:t>
            </a:r>
            <a:r>
              <a:rPr lang="de-DE" b="1" dirty="0" smtClean="0"/>
              <a:t>educational environment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and a </a:t>
            </a:r>
            <a:r>
              <a:rPr lang="de-DE" b="1" dirty="0"/>
              <a:t>driving force for innovation 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in </a:t>
            </a:r>
            <a:r>
              <a:rPr lang="de-DE" b="1" dirty="0"/>
              <a:t>technology, management, the social sciences</a:t>
            </a:r>
            <a:r>
              <a:rPr lang="de-DE" dirty="0"/>
              <a:t> and </a:t>
            </a:r>
            <a:r>
              <a:rPr lang="de-DE" b="1" dirty="0"/>
              <a:t>their interaction</a:t>
            </a:r>
            <a:r>
              <a:rPr lang="de-DE" dirty="0"/>
              <a:t>.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FB22000-C1FD-B043-9D49-E981FD532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3562"/>
            <a:ext cx="6781800" cy="313350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our Vision</a:t>
            </a:r>
            <a:endParaRPr lang="de-DE" sz="2000" dirty="0">
              <a:solidFill>
                <a:schemeClr val="tx2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4325102-F2D1-49ED-AECC-F7F2684E71F6}" type="datetime1">
              <a:rPr lang="de-DE" smtClean="0">
                <a:solidFill>
                  <a:schemeClr val="bg1"/>
                </a:solidFill>
              </a:rPr>
              <a:t>07.05.2025</a:t>
            </a:fld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PR presentation of Esslingen University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F10CCBAC-E8D4-2242-B983-DB152864D216}"/>
              </a:ext>
            </a:extLst>
          </p:cNvPr>
          <p:cNvSpPr/>
          <p:nvPr/>
        </p:nvSpPr>
        <p:spPr>
          <a:xfrm>
            <a:off x="7520416" y="-3"/>
            <a:ext cx="1619671" cy="5143503"/>
          </a:xfrm>
          <a:custGeom>
            <a:avLst/>
            <a:gdLst>
              <a:gd name="connsiteX0" fmla="*/ 0 w 1619671"/>
              <a:gd name="connsiteY0" fmla="*/ 0 h 5143502"/>
              <a:gd name="connsiteX1" fmla="*/ 1619671 w 1619671"/>
              <a:gd name="connsiteY1" fmla="*/ 0 h 5143502"/>
              <a:gd name="connsiteX2" fmla="*/ 1619671 w 1619671"/>
              <a:gd name="connsiteY2" fmla="*/ 722711 h 5143502"/>
              <a:gd name="connsiteX3" fmla="*/ 1619671 w 1619671"/>
              <a:gd name="connsiteY3" fmla="*/ 722711 h 5143502"/>
              <a:gd name="connsiteX4" fmla="*/ 1619671 w 1619671"/>
              <a:gd name="connsiteY4" fmla="*/ 4952068 h 5143502"/>
              <a:gd name="connsiteX5" fmla="*/ 1619671 w 1619671"/>
              <a:gd name="connsiteY5" fmla="*/ 4952068 h 5143502"/>
              <a:gd name="connsiteX6" fmla="*/ 1619671 w 1619671"/>
              <a:gd name="connsiteY6" fmla="*/ 5143501 h 5143502"/>
              <a:gd name="connsiteX7" fmla="*/ 1619671 w 1619671"/>
              <a:gd name="connsiteY7" fmla="*/ 5143501 h 5143502"/>
              <a:gd name="connsiteX8" fmla="*/ 1619671 w 1619671"/>
              <a:gd name="connsiteY8" fmla="*/ 5143502 h 5143502"/>
              <a:gd name="connsiteX9" fmla="*/ 1428238 w 1619671"/>
              <a:gd name="connsiteY9" fmla="*/ 5143502 h 5143502"/>
              <a:gd name="connsiteX10" fmla="*/ 1428238 w 1619671"/>
              <a:gd name="connsiteY10" fmla="*/ 5143501 h 5143502"/>
              <a:gd name="connsiteX11" fmla="*/ 0 w 1619671"/>
              <a:gd name="connsiteY11" fmla="*/ 5143501 h 5143502"/>
              <a:gd name="connsiteX12" fmla="*/ 0 w 1619671"/>
              <a:gd name="connsiteY12" fmla="*/ 4952068 h 5143502"/>
              <a:gd name="connsiteX13" fmla="*/ 1428238 w 1619671"/>
              <a:gd name="connsiteY13" fmla="*/ 4952068 h 5143502"/>
              <a:gd name="connsiteX14" fmla="*/ 1428238 w 1619671"/>
              <a:gd name="connsiteY14" fmla="*/ 722711 h 5143502"/>
              <a:gd name="connsiteX15" fmla="*/ 0 w 1619671"/>
              <a:gd name="connsiteY15" fmla="*/ 722711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5BAC2EA-1920-4940-B840-F8662FAE67CC}"/>
              </a:ext>
            </a:extLst>
          </p:cNvPr>
          <p:cNvSpPr txBox="1"/>
          <p:nvPr/>
        </p:nvSpPr>
        <p:spPr>
          <a:xfrm>
            <a:off x="-186267" y="1540933"/>
            <a:ext cx="0" cy="0"/>
          </a:xfrm>
          <a:prstGeom prst="rect">
            <a:avLst/>
          </a:prstGeom>
          <a:noFill/>
        </p:spPr>
        <p:txBody>
          <a:bodyPr vert="horz" wrap="none" lIns="0" tIns="46800" rIns="91440" bIns="45720" rtlCol="0" anchor="t">
            <a:noAutofit/>
          </a:bodyPr>
          <a:lstStyle/>
          <a:p>
            <a:pPr>
              <a:lnSpc>
                <a:spcPts val="1000"/>
              </a:lnSpc>
            </a:pPr>
            <a:endParaRPr lang="de-DE" sz="2000" cap="none" baseline="0" dirty="0"/>
          </a:p>
        </p:txBody>
      </p:sp>
      <p:pic>
        <p:nvPicPr>
          <p:cNvPr id="12" name="Bild 25">
            <a:extLst>
              <a:ext uri="{FF2B5EF4-FFF2-40B4-BE49-F238E27FC236}">
                <a16:creationId xmlns:a16="http://schemas.microsoft.com/office/drawing/2014/main" id="{9224A14D-4682-224E-820B-C4C103C56C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1" b="4997"/>
          <a:stretch/>
        </p:blipFill>
        <p:spPr>
          <a:xfrm>
            <a:off x="7687922" y="123478"/>
            <a:ext cx="1226297" cy="504056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468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Göppingen_Innenstadt_Schloßplatz_IMG_2401PPT_kl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144000" cy="5143500"/>
          </a:xfrm>
        </p:spPr>
      </p:pic>
      <p:sp>
        <p:nvSpPr>
          <p:cNvPr id="13" name="Freihandform 12">
            <a:extLst>
              <a:ext uri="{FF2B5EF4-FFF2-40B4-BE49-F238E27FC236}">
                <a16:creationId xmlns:a16="http://schemas.microsoft.com/office/drawing/2014/main" id="{034B29C0-6A9D-744E-9725-28E2CADA499F}"/>
              </a:ext>
            </a:extLst>
          </p:cNvPr>
          <p:cNvSpPr/>
          <p:nvPr/>
        </p:nvSpPr>
        <p:spPr>
          <a:xfrm>
            <a:off x="7520416" y="-3"/>
            <a:ext cx="1619671" cy="5143503"/>
          </a:xfrm>
          <a:custGeom>
            <a:avLst/>
            <a:gdLst>
              <a:gd name="connsiteX0" fmla="*/ 0 w 1619671"/>
              <a:gd name="connsiteY0" fmla="*/ 0 h 5143502"/>
              <a:gd name="connsiteX1" fmla="*/ 1619671 w 1619671"/>
              <a:gd name="connsiteY1" fmla="*/ 0 h 5143502"/>
              <a:gd name="connsiteX2" fmla="*/ 1619671 w 1619671"/>
              <a:gd name="connsiteY2" fmla="*/ 722711 h 5143502"/>
              <a:gd name="connsiteX3" fmla="*/ 1619671 w 1619671"/>
              <a:gd name="connsiteY3" fmla="*/ 722711 h 5143502"/>
              <a:gd name="connsiteX4" fmla="*/ 1619671 w 1619671"/>
              <a:gd name="connsiteY4" fmla="*/ 4952068 h 5143502"/>
              <a:gd name="connsiteX5" fmla="*/ 1619671 w 1619671"/>
              <a:gd name="connsiteY5" fmla="*/ 4952068 h 5143502"/>
              <a:gd name="connsiteX6" fmla="*/ 1619671 w 1619671"/>
              <a:gd name="connsiteY6" fmla="*/ 5143501 h 5143502"/>
              <a:gd name="connsiteX7" fmla="*/ 1619671 w 1619671"/>
              <a:gd name="connsiteY7" fmla="*/ 5143501 h 5143502"/>
              <a:gd name="connsiteX8" fmla="*/ 1619671 w 1619671"/>
              <a:gd name="connsiteY8" fmla="*/ 5143502 h 5143502"/>
              <a:gd name="connsiteX9" fmla="*/ 1428238 w 1619671"/>
              <a:gd name="connsiteY9" fmla="*/ 5143502 h 5143502"/>
              <a:gd name="connsiteX10" fmla="*/ 1428238 w 1619671"/>
              <a:gd name="connsiteY10" fmla="*/ 5143501 h 5143502"/>
              <a:gd name="connsiteX11" fmla="*/ 0 w 1619671"/>
              <a:gd name="connsiteY11" fmla="*/ 5143501 h 5143502"/>
              <a:gd name="connsiteX12" fmla="*/ 0 w 1619671"/>
              <a:gd name="connsiteY12" fmla="*/ 4952068 h 5143502"/>
              <a:gd name="connsiteX13" fmla="*/ 1428238 w 1619671"/>
              <a:gd name="connsiteY13" fmla="*/ 4952068 h 5143502"/>
              <a:gd name="connsiteX14" fmla="*/ 1428238 w 1619671"/>
              <a:gd name="connsiteY14" fmla="*/ 722711 h 5143502"/>
              <a:gd name="connsiteX15" fmla="*/ 0 w 1619671"/>
              <a:gd name="connsiteY15" fmla="*/ 722711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357090" y="287120"/>
            <a:ext cx="6807198" cy="495108"/>
          </a:xfrm>
          <a:noFill/>
        </p:spPr>
        <p:txBody>
          <a:bodyPr/>
          <a:lstStyle/>
          <a:p>
            <a:r>
              <a:rPr lang="de-DE" dirty="0">
                <a:solidFill>
                  <a:srgbClr val="D7193C"/>
                </a:solidFill>
              </a:rPr>
              <a:t>GöPpingen – Home of the hohenstaufen dynasty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C8B50F3-F6A4-4123-82E5-E992EC4667E4}" type="datetime1">
              <a:rPr lang="de-DE" smtClean="0">
                <a:solidFill>
                  <a:schemeClr val="bg1"/>
                </a:solidFill>
              </a:rPr>
              <a:t>07.05.2025</a:t>
            </a:fld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PR presentation of Esslingen University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22" name="Inhaltsplatzhalter 16"/>
          <p:cNvSpPr txBox="1">
            <a:spLocks/>
          </p:cNvSpPr>
          <p:nvPr/>
        </p:nvSpPr>
        <p:spPr>
          <a:xfrm>
            <a:off x="492901" y="3795886"/>
            <a:ext cx="6527372" cy="1022433"/>
          </a:xfrm>
          <a:prstGeom prst="rect">
            <a:avLst/>
          </a:prstGeom>
          <a:solidFill>
            <a:schemeClr val="tx2">
              <a:alpha val="85000"/>
            </a:schemeClr>
          </a:solidFill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None/>
              <a:defRPr sz="2200" kern="120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800" kern="120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2pPr>
            <a:lvl3pPr marL="714375" indent="-357188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800" kern="120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3pPr>
            <a:lvl4pPr marL="1073150" indent="-358775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800" kern="120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4pPr>
            <a:lvl5pPr marL="1439863" indent="-366713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800" kern="120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2"/>
              </a:buClr>
            </a:pPr>
            <a:r>
              <a:rPr lang="de-DE" sz="2000" dirty="0" smtClean="0">
                <a:solidFill>
                  <a:schemeClr val="bg1"/>
                </a:solidFill>
              </a:rPr>
              <a:t>59,000 </a:t>
            </a:r>
            <a:r>
              <a:rPr lang="de-DE" sz="2000" dirty="0">
                <a:solidFill>
                  <a:schemeClr val="bg1"/>
                </a:solidFill>
              </a:rPr>
              <a:t>inhabitants – economic region with a wealth of tradition –  home to Maerklin (model trains), Bader (supplier to automotive industry), Schuler (mechanical engineering)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-718705" y="1275606"/>
            <a:ext cx="685800" cy="685800"/>
          </a:xfrm>
          <a:prstGeom prst="rect">
            <a:avLst/>
          </a:prstGeom>
          <a:noFill/>
        </p:spPr>
        <p:txBody>
          <a:bodyPr vert="horz" wrap="none" lIns="0" tIns="35100" rIns="68580" bIns="34290" rtlCol="0" anchor="t">
            <a:noAutofit/>
          </a:bodyPr>
          <a:lstStyle/>
          <a:p>
            <a:pPr>
              <a:lnSpc>
                <a:spcPts val="750"/>
              </a:lnSpc>
            </a:pPr>
            <a:endParaRPr lang="de-DE" sz="1500" dirty="0"/>
          </a:p>
        </p:txBody>
      </p:sp>
      <p:pic>
        <p:nvPicPr>
          <p:cNvPr id="14" name="Bild 25">
            <a:extLst>
              <a:ext uri="{FF2B5EF4-FFF2-40B4-BE49-F238E27FC236}">
                <a16:creationId xmlns:a16="http://schemas.microsoft.com/office/drawing/2014/main" id="{79FC683F-7C57-9146-B7B1-79E5A81F80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1" b="4997"/>
          <a:stretch/>
        </p:blipFill>
        <p:spPr>
          <a:xfrm>
            <a:off x="7687922" y="123478"/>
            <a:ext cx="1226297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6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chemeClr val="dk2"/>
                </a:solidFill>
                <a:latin typeface="Calibri"/>
              </a:rPr>
              <a:t>International Office – offers to partner universities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/>
          </p:nvPr>
        </p:nvSpPr>
        <p:spPr>
          <a:xfrm>
            <a:off x="463680" y="961920"/>
            <a:ext cx="6775200" cy="39139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/>
          </a:bodyPr>
          <a:lstStyle/>
          <a:p>
            <a:pPr indent="0" defTabSz="343080">
              <a:lnSpc>
                <a:spcPct val="100000"/>
              </a:lnSpc>
              <a:buNone/>
            </a:pPr>
            <a:endParaRPr lang="de-DE" sz="2000" b="0" strike="noStrike" spc="-1" dirty="0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de-DE" sz="2000" b="0" strike="noStrike" spc="-1" dirty="0">
                <a:solidFill>
                  <a:srgbClr val="002D58"/>
                </a:solidFill>
                <a:latin typeface="Calibri"/>
              </a:rPr>
              <a:t>Exchange </a:t>
            </a:r>
            <a:r>
              <a:rPr lang="de-DE" sz="2000" b="0" strike="noStrike" spc="-1" dirty="0" err="1">
                <a:solidFill>
                  <a:srgbClr val="002D58"/>
                </a:solidFill>
                <a:latin typeface="Calibri"/>
              </a:rPr>
              <a:t>Program</a:t>
            </a:r>
            <a:r>
              <a:rPr lang="de-DE" sz="2000" b="0" strike="noStrike" spc="-1" dirty="0">
                <a:solidFill>
                  <a:srgbClr val="002D58"/>
                </a:solidFill>
                <a:latin typeface="Calibri"/>
              </a:rPr>
              <a:t> Erasmus/Global</a:t>
            </a:r>
          </a:p>
          <a:p>
            <a:pPr indent="0" defTabSz="343080">
              <a:lnSpc>
                <a:spcPct val="100000"/>
              </a:lnSpc>
              <a:buNone/>
            </a:pPr>
            <a:endParaRPr lang="de-DE" sz="2000" b="0" strike="noStrike" spc="-1" dirty="0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de-DE" sz="2000" b="0" strike="noStrike" spc="-1" dirty="0">
                <a:solidFill>
                  <a:srgbClr val="002D58"/>
                </a:solidFill>
                <a:latin typeface="Calibri"/>
              </a:rPr>
              <a:t>Double </a:t>
            </a:r>
            <a:r>
              <a:rPr lang="de-DE" sz="2000" b="0" strike="noStrike" spc="-1" dirty="0" err="1">
                <a:solidFill>
                  <a:srgbClr val="002D58"/>
                </a:solidFill>
                <a:latin typeface="Calibri"/>
              </a:rPr>
              <a:t>Degree</a:t>
            </a:r>
            <a:r>
              <a:rPr lang="de-DE" sz="2000" b="0" strike="noStrike" spc="-1" dirty="0">
                <a:solidFill>
                  <a:srgbClr val="002D58"/>
                </a:solidFill>
                <a:latin typeface="Calibri"/>
              </a:rPr>
              <a:t> Programs</a:t>
            </a: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strike="noStrike" spc="-1" dirty="0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2D58"/>
                </a:solidFill>
                <a:latin typeface="Calibri"/>
              </a:rPr>
              <a:t>Blended Intensive Programs</a:t>
            </a:r>
            <a:endParaRPr lang="de-DE" sz="200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strike="noStrike" spc="-1" dirty="0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2D58"/>
                </a:solidFill>
                <a:latin typeface="Calibri"/>
              </a:rPr>
              <a:t>Staff Training</a:t>
            </a:r>
            <a:endParaRPr lang="de-DE" sz="200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strike="noStrike" spc="-1" dirty="0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2D58"/>
                </a:solidFill>
                <a:latin typeface="Calibri"/>
              </a:rPr>
              <a:t>International Weeks</a:t>
            </a:r>
            <a:r>
              <a:rPr sz="2000" dirty="0"/>
              <a:t/>
            </a:r>
            <a:br>
              <a:rPr sz="2000" dirty="0"/>
            </a:br>
            <a:r>
              <a:rPr lang="en-US" sz="2000" b="0" strike="noStrike" spc="-1" dirty="0">
                <a:solidFill>
                  <a:srgbClr val="002D58"/>
                </a:solidFill>
                <a:latin typeface="Calibri"/>
              </a:rPr>
              <a:t> </a:t>
            </a:r>
            <a:endParaRPr lang="de-DE" sz="2000" b="0" strike="noStrike" spc="-1" dirty="0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575" name="PlaceHolder 3"/>
          <p:cNvSpPr>
            <a:spLocks noGrp="1"/>
          </p:cNvSpPr>
          <p:nvPr>
            <p:ph type="dt" idx="4294967295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fld id="{4CFEE1D4-81C1-4B00-AC18-D56E67AB6DD5}" type="datetime1">
              <a:rPr lang="de-DE" sz="750" b="0" strike="noStrike" spc="-1" smtClean="0">
                <a:solidFill>
                  <a:srgbClr val="002D58"/>
                </a:solidFill>
                <a:latin typeface="Calibri"/>
              </a:rPr>
              <a:t>07.05.2025</a:t>
            </a:fld>
            <a:endParaRPr lang="de-DE" sz="75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6" name="PlaceHolder 4"/>
          <p:cNvSpPr>
            <a:spLocks noGrp="1"/>
          </p:cNvSpPr>
          <p:nvPr>
            <p:ph type="ftr" idx="4294967295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GB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750" b="0" strike="noStrike" spc="-1" dirty="0">
                <a:solidFill>
                  <a:srgbClr val="002D58"/>
                </a:solidFill>
                <a:latin typeface="Calibri"/>
              </a:rPr>
              <a:t>Presentation Exchange Programs Esslingen University, International Office</a:t>
            </a:r>
            <a:endParaRPr lang="de-DE" sz="75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7" name="PlaceHolder 5"/>
          <p:cNvSpPr>
            <a:spLocks noGrp="1"/>
          </p:cNvSpPr>
          <p:nvPr>
            <p:ph type="sldNum" idx="4294967295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F76C94C4-6F80-4F71-86A9-59B0FD0A60B7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21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78" name="Grafik 13"/>
          <p:cNvPicPr/>
          <p:nvPr/>
        </p:nvPicPr>
        <p:blipFill>
          <a:blip r:embed="rId2"/>
          <a:stretch/>
        </p:blipFill>
        <p:spPr>
          <a:xfrm>
            <a:off x="4500720" y="1275480"/>
            <a:ext cx="4216320" cy="280800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9298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PlaceHolder 1"/>
          <p:cNvSpPr>
            <a:spLocks noGrp="1"/>
          </p:cNvSpPr>
          <p:nvPr>
            <p:ph type="title"/>
          </p:nvPr>
        </p:nvSpPr>
        <p:spPr>
          <a:xfrm>
            <a:off x="455760" y="343440"/>
            <a:ext cx="611640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Exchange program ERASMUS/Global - At GLance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80" name="PlaceHolder 2"/>
          <p:cNvSpPr>
            <a:spLocks noGrp="1"/>
          </p:cNvSpPr>
          <p:nvPr>
            <p:ph/>
          </p:nvPr>
        </p:nvSpPr>
        <p:spPr>
          <a:xfrm>
            <a:off x="455760" y="718560"/>
            <a:ext cx="6116400" cy="411048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50" b="1" strike="noStrike" spc="-1" dirty="0">
                <a:solidFill>
                  <a:srgbClr val="002D58"/>
                </a:solidFill>
                <a:latin typeface="Calibri"/>
              </a:rPr>
              <a:t>Study together with international and German students</a:t>
            </a: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50" b="1" strike="noStrike" spc="-1" dirty="0">
                <a:solidFill>
                  <a:srgbClr val="002D58"/>
                </a:solidFill>
                <a:latin typeface="Calibri"/>
              </a:rPr>
              <a:t>Semester Dates</a:t>
            </a: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50" b="0" strike="noStrike" spc="-1" dirty="0">
                <a:solidFill>
                  <a:srgbClr val="002D58"/>
                </a:solidFill>
                <a:latin typeface="Calibri"/>
              </a:rPr>
              <a:t>Autumn Semester: Mid September-Mid February 		</a:t>
            </a:r>
            <a:r>
              <a:rPr sz="1650" dirty="0"/>
              <a:t/>
            </a:r>
            <a:br>
              <a:rPr sz="1650" dirty="0"/>
            </a:br>
            <a:r>
              <a:rPr lang="en-US" sz="1650" b="0" strike="noStrike" spc="-1" dirty="0">
                <a:solidFill>
                  <a:srgbClr val="002D58"/>
                </a:solidFill>
                <a:latin typeface="Calibri"/>
              </a:rPr>
              <a:t>Spring Semester: Beginning March-Mid July</a:t>
            </a: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50" b="1" strike="noStrike" spc="-1" dirty="0">
                <a:solidFill>
                  <a:srgbClr val="002D58"/>
                </a:solidFill>
                <a:latin typeface="Calibri"/>
              </a:rPr>
              <a:t>Various options available</a:t>
            </a: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50" b="0" strike="noStrike" spc="-1" dirty="0">
                <a:solidFill>
                  <a:srgbClr val="002D58"/>
                </a:solidFill>
                <a:latin typeface="Calibri"/>
              </a:rPr>
              <a:t>1 semester of studies</a:t>
            </a: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50" b="0" strike="noStrike" spc="-1" dirty="0">
                <a:solidFill>
                  <a:srgbClr val="002D58"/>
                </a:solidFill>
                <a:latin typeface="Calibri"/>
              </a:rPr>
              <a:t>2 semesters of studies </a:t>
            </a: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50" b="0" strike="noStrike" spc="-1" dirty="0">
                <a:solidFill>
                  <a:srgbClr val="002D58"/>
                </a:solidFill>
                <a:latin typeface="Calibri"/>
              </a:rPr>
              <a:t>1 semester of studies + 1 semester internship</a:t>
            </a: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50" b="1" strike="noStrike" spc="-1" dirty="0">
                <a:solidFill>
                  <a:srgbClr val="002D58"/>
                </a:solidFill>
                <a:latin typeface="Calibri"/>
              </a:rPr>
              <a:t>Language of instruction: </a:t>
            </a:r>
            <a:r>
              <a:rPr lang="en-US" sz="1650" b="0" strike="noStrike" spc="-1" dirty="0">
                <a:solidFill>
                  <a:srgbClr val="002D58"/>
                </a:solidFill>
                <a:latin typeface="Calibri"/>
              </a:rPr>
              <a:t>German or English</a:t>
            </a: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</p:txBody>
      </p:sp>
      <p:pic>
        <p:nvPicPr>
          <p:cNvPr id="581" name="Grafik 4" descr="Kalender Datoer Tidsplan - Gratis vektor grafik på Pixabay"/>
          <p:cNvPicPr/>
          <p:nvPr/>
        </p:nvPicPr>
        <p:blipFill>
          <a:blip r:embed="rId2"/>
          <a:stretch/>
        </p:blipFill>
        <p:spPr>
          <a:xfrm>
            <a:off x="5225400" y="1241640"/>
            <a:ext cx="3363480" cy="3363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ftr" idx="4294967295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GB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750" b="0" strike="noStrike" spc="-1" dirty="0">
                <a:solidFill>
                  <a:srgbClr val="002D58"/>
                </a:solidFill>
                <a:latin typeface="Calibri"/>
              </a:rPr>
              <a:t>Presentation Exchange Programs Esslingen University, International Office</a:t>
            </a:r>
            <a:endParaRPr lang="de-DE" sz="75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95536" y="4911463"/>
            <a:ext cx="64504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spc="-1" dirty="0" smtClean="0">
                <a:solidFill>
                  <a:srgbClr val="002D58"/>
                </a:solidFill>
              </a:rPr>
              <a:t>07.05.2025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68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chemeClr val="dk2"/>
                </a:solidFill>
                <a:latin typeface="Calibri"/>
              </a:rPr>
              <a:t>Exchange Program ERASMUS/GLOBAL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83" name="PlaceHolder 2"/>
          <p:cNvSpPr>
            <a:spLocks noGrp="1"/>
          </p:cNvSpPr>
          <p:nvPr>
            <p:ph/>
          </p:nvPr>
        </p:nvSpPr>
        <p:spPr>
          <a:xfrm>
            <a:off x="463680" y="961920"/>
            <a:ext cx="6775200" cy="39139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strike="noStrike" spc="-1" dirty="0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2D58"/>
                </a:solidFill>
                <a:latin typeface="Calibri"/>
              </a:rPr>
              <a:t>Courses taught in English in most </a:t>
            </a:r>
            <a:r>
              <a:rPr sz="2000" dirty="0"/>
              <a:t/>
            </a:r>
            <a:br>
              <a:rPr sz="2000" dirty="0"/>
            </a:br>
            <a:r>
              <a:rPr lang="en-US" sz="2000" b="0" strike="noStrike" spc="-1" dirty="0">
                <a:solidFill>
                  <a:srgbClr val="002D58"/>
                </a:solidFill>
                <a:latin typeface="Calibri"/>
              </a:rPr>
              <a:t>     of the faculties </a:t>
            </a:r>
            <a:r>
              <a:rPr lang="en-US" sz="2000" b="0" u="sng" strike="noStrike" spc="-1" dirty="0">
                <a:solidFill>
                  <a:srgbClr val="002D58"/>
                </a:solidFill>
                <a:uFillTx/>
                <a:latin typeface="Calibri"/>
                <a:hlinkClick r:id="rId2"/>
              </a:rPr>
              <a:t>www.hs-esslingen.de/etc</a:t>
            </a:r>
            <a:r>
              <a:rPr sz="2000" dirty="0"/>
              <a:t/>
            </a:r>
            <a:br>
              <a:rPr sz="2000" dirty="0"/>
            </a:br>
            <a:r>
              <a:rPr lang="en-US" sz="2000" b="0" strike="noStrike" spc="-1" dirty="0">
                <a:solidFill>
                  <a:srgbClr val="002D58"/>
                </a:solidFill>
                <a:latin typeface="Calibri"/>
              </a:rPr>
              <a:t> </a:t>
            </a:r>
            <a:endParaRPr lang="de-DE" sz="2000" b="0" strike="noStrike" spc="-1" dirty="0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2D58"/>
                </a:solidFill>
                <a:latin typeface="Calibri"/>
              </a:rPr>
              <a:t>Many links to industry and welfare </a:t>
            </a:r>
            <a:r>
              <a:rPr sz="2000" dirty="0"/>
              <a:t/>
            </a:r>
            <a:br>
              <a:rPr sz="2000" dirty="0"/>
            </a:br>
            <a:r>
              <a:rPr lang="en-US" sz="2000" b="0" strike="noStrike" spc="-1" dirty="0">
                <a:solidFill>
                  <a:srgbClr val="002D58"/>
                </a:solidFill>
                <a:latin typeface="Calibri"/>
              </a:rPr>
              <a:t>     organizations - possibilities for internships </a:t>
            </a:r>
            <a:endParaRPr lang="de-DE" sz="200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2D58"/>
                </a:solidFill>
                <a:latin typeface="Calibri"/>
              </a:rPr>
              <a:t>     in the 2</a:t>
            </a:r>
            <a:r>
              <a:rPr lang="en-US" sz="2000" b="0" strike="noStrike" spc="-1" baseline="30000" dirty="0">
                <a:solidFill>
                  <a:srgbClr val="002D58"/>
                </a:solidFill>
                <a:latin typeface="Calibri"/>
              </a:rPr>
              <a:t>nd</a:t>
            </a:r>
            <a:r>
              <a:rPr lang="en-US" sz="2000" b="0" strike="noStrike" spc="-1" dirty="0">
                <a:solidFill>
                  <a:srgbClr val="002D58"/>
                </a:solidFill>
                <a:latin typeface="Calibri"/>
              </a:rPr>
              <a:t> semester </a:t>
            </a:r>
            <a:endParaRPr lang="de-DE" sz="200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2D58"/>
                </a:solidFill>
                <a:latin typeface="Calibri"/>
              </a:rPr>
              <a:t>     (DAIMLER, BOSCH, AUDI, PORSCHE)</a:t>
            </a:r>
            <a:endParaRPr lang="de-DE" sz="200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strike="noStrike" spc="-1" dirty="0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2D58"/>
                </a:solidFill>
                <a:latin typeface="Calibri"/>
              </a:rPr>
              <a:t>Excellent facilities (modern workshops </a:t>
            </a:r>
            <a:endParaRPr lang="de-DE" sz="200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2D58"/>
                </a:solidFill>
                <a:latin typeface="Calibri"/>
              </a:rPr>
              <a:t>     and labs, etc.)</a:t>
            </a:r>
            <a:endParaRPr lang="de-DE" sz="2000" b="0" strike="noStrike" spc="-1" dirty="0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584" name="PlaceHolder 3"/>
          <p:cNvSpPr>
            <a:spLocks noGrp="1"/>
          </p:cNvSpPr>
          <p:nvPr>
            <p:ph type="dt" idx="4294967295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750" b="0" strike="noStrike" spc="-1" dirty="0" smtClean="0">
                <a:solidFill>
                  <a:srgbClr val="002D58"/>
                </a:solidFill>
                <a:latin typeface="Calibri"/>
              </a:rPr>
              <a:t>07.05.2025</a:t>
            </a:r>
            <a:endParaRPr lang="de-DE" sz="75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5" name="PlaceHolder 4"/>
          <p:cNvSpPr>
            <a:spLocks noGrp="1"/>
          </p:cNvSpPr>
          <p:nvPr>
            <p:ph type="ftr" idx="4294967295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GB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750" b="0" strike="noStrike" spc="-1">
                <a:solidFill>
                  <a:srgbClr val="002D58"/>
                </a:solidFill>
                <a:latin typeface="Calibri"/>
              </a:rPr>
              <a:t>Presentation Exchange Programs Esslingen University, International Office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6" name="PlaceHolder 5"/>
          <p:cNvSpPr>
            <a:spLocks noGrp="1"/>
          </p:cNvSpPr>
          <p:nvPr>
            <p:ph type="sldNum" idx="4294967295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18A24DAC-59C9-484C-A002-8D4FB7BD3531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23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7" name="Textfeld 22"/>
          <p:cNvSpPr/>
          <p:nvPr/>
        </p:nvSpPr>
        <p:spPr>
          <a:xfrm>
            <a:off x="7658280" y="1952640"/>
            <a:ext cx="685440" cy="6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35280" rIns="68760" bIns="34200" anchor="t">
            <a:noAutofit/>
          </a:bodyPr>
          <a:lstStyle/>
          <a:p>
            <a:pPr defTabSz="457200">
              <a:lnSpc>
                <a:spcPts val="751"/>
              </a:lnSpc>
              <a:tabLst>
                <a:tab pos="0" algn="l"/>
              </a:tabLst>
            </a:pPr>
            <a:endParaRPr lang="de-DE" sz="1500" b="0" strike="noStrike" spc="-1">
              <a:solidFill>
                <a:srgbClr val="002D58"/>
              </a:solidFill>
              <a:latin typeface="Calibri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005519"/>
            <a:ext cx="303030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0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PlaceHolder 1"/>
          <p:cNvSpPr>
            <a:spLocks noGrp="1"/>
          </p:cNvSpPr>
          <p:nvPr>
            <p:ph type="title"/>
          </p:nvPr>
        </p:nvSpPr>
        <p:spPr>
          <a:xfrm>
            <a:off x="463680" y="343440"/>
            <a:ext cx="610848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Exchange program ERASMUS/Global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90" name="PlaceHolder 2"/>
          <p:cNvSpPr>
            <a:spLocks noGrp="1"/>
          </p:cNvSpPr>
          <p:nvPr>
            <p:ph/>
          </p:nvPr>
        </p:nvSpPr>
        <p:spPr>
          <a:xfrm>
            <a:off x="463680" y="1273320"/>
            <a:ext cx="6775200" cy="3555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/>
          </a:bodyPr>
          <a:lstStyle/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en-US" sz="1800" b="1" strike="noStrike" spc="-1" dirty="0">
                <a:solidFill>
                  <a:srgbClr val="002D58"/>
                </a:solidFill>
                <a:latin typeface="Calibri"/>
              </a:rPr>
              <a:t>Orientation week </a:t>
            </a:r>
            <a:r>
              <a:rPr lang="en-US" sz="1800" b="0" strike="noStrike" spc="-1" dirty="0">
                <a:solidFill>
                  <a:srgbClr val="002D58"/>
                </a:solidFill>
                <a:latin typeface="Calibri"/>
              </a:rPr>
              <a:t>with support in all administrative steps </a:t>
            </a:r>
            <a:endParaRPr lang="de-DE" sz="180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</a:pPr>
            <a:endParaRPr lang="de-DE" sz="1800" b="0" strike="noStrike" spc="-1" dirty="0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en-US" sz="1800" b="1" strike="noStrike" spc="-1" dirty="0">
                <a:solidFill>
                  <a:srgbClr val="002D58"/>
                </a:solidFill>
                <a:latin typeface="Calibri"/>
              </a:rPr>
              <a:t>Academic advisor </a:t>
            </a:r>
            <a:r>
              <a:rPr lang="en-US" sz="1800" b="0" strike="noStrike" spc="-1" dirty="0">
                <a:solidFill>
                  <a:srgbClr val="002D58"/>
                </a:solidFill>
                <a:latin typeface="Calibri"/>
              </a:rPr>
              <a:t>in every faculty</a:t>
            </a:r>
            <a:endParaRPr lang="de-DE" sz="180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</a:pPr>
            <a:endParaRPr lang="de-DE" sz="1800" b="0" strike="noStrike" spc="-1" dirty="0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en-US" sz="1800" b="1" strike="noStrike" spc="-1" dirty="0">
                <a:solidFill>
                  <a:srgbClr val="002D58"/>
                </a:solidFill>
                <a:latin typeface="Calibri"/>
              </a:rPr>
              <a:t>German language Class </a:t>
            </a:r>
            <a:r>
              <a:rPr lang="en-US" sz="1800" b="0" strike="noStrike" spc="-1" dirty="0">
                <a:solidFill>
                  <a:srgbClr val="002D58"/>
                </a:solidFill>
                <a:latin typeface="Calibri"/>
              </a:rPr>
              <a:t>at different levels, free of charge</a:t>
            </a:r>
            <a:endParaRPr lang="de-DE" sz="180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</a:pPr>
            <a:endParaRPr lang="de-DE" sz="1800" b="0" strike="noStrike" spc="-1" dirty="0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en-US" sz="1800" b="1" strike="noStrike" spc="-1" dirty="0">
                <a:solidFill>
                  <a:srgbClr val="002D58"/>
                </a:solidFill>
                <a:latin typeface="Calibri"/>
              </a:rPr>
              <a:t>German History &amp; Culture class </a:t>
            </a:r>
            <a:r>
              <a:rPr lang="en-US" sz="1800" b="0" strike="noStrike" spc="-1" dirty="0">
                <a:solidFill>
                  <a:srgbClr val="002D58"/>
                </a:solidFill>
                <a:latin typeface="Calibri"/>
              </a:rPr>
              <a:t>to learn more </a:t>
            </a:r>
            <a:endParaRPr lang="de-DE" sz="180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 dirty="0">
                <a:solidFill>
                  <a:srgbClr val="002D58"/>
                </a:solidFill>
                <a:latin typeface="Calibri"/>
              </a:rPr>
              <a:t>     about the country and German culture</a:t>
            </a:r>
            <a:endParaRPr lang="de-DE" sz="180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800" b="0" strike="noStrike" spc="-1" dirty="0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1800" b="1" strike="noStrike" spc="-1" dirty="0">
                <a:solidFill>
                  <a:srgbClr val="002D58"/>
                </a:solidFill>
                <a:latin typeface="Calibri"/>
              </a:rPr>
              <a:t>Intercultural workshops</a:t>
            </a:r>
            <a:r>
              <a:rPr lang="en-US" sz="1800" b="0" strike="noStrike" spc="-1" dirty="0">
                <a:solidFill>
                  <a:srgbClr val="002D58"/>
                </a:solidFill>
                <a:latin typeface="Calibri"/>
              </a:rPr>
              <a:t>, free of charge</a:t>
            </a:r>
            <a:endParaRPr lang="de-DE" sz="180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800" b="0" strike="noStrike" spc="-1" dirty="0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1800" b="1" strike="noStrike" spc="-1" dirty="0">
                <a:solidFill>
                  <a:srgbClr val="002D58"/>
                </a:solidFill>
                <a:latin typeface="Calibri"/>
              </a:rPr>
              <a:t>WhatsApp group </a:t>
            </a:r>
            <a:r>
              <a:rPr lang="en-US" sz="1800" b="0" strike="noStrike" spc="-1" dirty="0">
                <a:solidFill>
                  <a:srgbClr val="002D58"/>
                </a:solidFill>
                <a:latin typeface="Calibri"/>
              </a:rPr>
              <a:t>with our student assistants and German students</a:t>
            </a:r>
            <a:endParaRPr lang="de-DE" sz="180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800" b="0" strike="noStrike" spc="-1" dirty="0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ftr" idx="4294967295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GB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750" b="0" strike="noStrike" spc="-1" dirty="0">
                <a:solidFill>
                  <a:srgbClr val="002D58"/>
                </a:solidFill>
                <a:latin typeface="Calibri"/>
              </a:rPr>
              <a:t>Presentation Exchange Programs Esslingen University, International Office</a:t>
            </a:r>
            <a:endParaRPr lang="de-DE" sz="75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23528" y="4927876"/>
            <a:ext cx="64504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1995FDA-04F2-4DD1-A4E3-5EC5AE770465}" type="datetime1">
              <a:rPr lang="de-DE" sz="800" spc="-1">
                <a:solidFill>
                  <a:srgbClr val="002D58"/>
                </a:solidFill>
              </a:rPr>
              <a:pPr/>
              <a:t>07.05.2025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415" y="853426"/>
            <a:ext cx="2420888" cy="181566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279" y="2757994"/>
            <a:ext cx="2439024" cy="16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9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PlaceHolder 1"/>
          <p:cNvSpPr>
            <a:spLocks noGrp="1"/>
          </p:cNvSpPr>
          <p:nvPr>
            <p:ph type="title"/>
          </p:nvPr>
        </p:nvSpPr>
        <p:spPr>
          <a:xfrm>
            <a:off x="463680" y="343440"/>
            <a:ext cx="610848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Exchange program ERASMUS/Global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02" name="PlaceHolder 2"/>
          <p:cNvSpPr>
            <a:spLocks noGrp="1"/>
          </p:cNvSpPr>
          <p:nvPr>
            <p:ph/>
          </p:nvPr>
        </p:nvSpPr>
        <p:spPr>
          <a:xfrm>
            <a:off x="463680" y="1273320"/>
            <a:ext cx="8311320" cy="3555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en-US" sz="1800" b="1" strike="noStrike" spc="-1" dirty="0">
                <a:solidFill>
                  <a:srgbClr val="002D58"/>
                </a:solidFill>
                <a:latin typeface="Calibri"/>
              </a:rPr>
              <a:t>International Friends Program </a:t>
            </a:r>
            <a:endParaRPr lang="de-DE" sz="180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1" strike="noStrike" spc="-1" dirty="0">
                <a:solidFill>
                  <a:srgbClr val="002D58"/>
                </a:solidFill>
                <a:latin typeface="Calibri"/>
              </a:rPr>
              <a:t>     </a:t>
            </a:r>
            <a:r>
              <a:rPr lang="en-US" sz="1800" b="0" strike="noStrike" spc="-1" dirty="0">
                <a:solidFill>
                  <a:srgbClr val="002D58"/>
                </a:solidFill>
                <a:latin typeface="Calibri"/>
              </a:rPr>
              <a:t>for German and International students with activities and trips to interesting places: </a:t>
            </a:r>
            <a:endParaRPr lang="de-DE" sz="180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 dirty="0">
                <a:solidFill>
                  <a:srgbClr val="002D58"/>
                </a:solidFill>
                <a:latin typeface="Calibri"/>
              </a:rPr>
              <a:t>     Christmas Market in </a:t>
            </a:r>
            <a:r>
              <a:rPr lang="en-US" sz="1800" b="0" strike="noStrike" spc="-1" dirty="0" err="1">
                <a:solidFill>
                  <a:srgbClr val="002D58"/>
                </a:solidFill>
                <a:latin typeface="Calibri"/>
              </a:rPr>
              <a:t>Nürnberg</a:t>
            </a:r>
            <a:r>
              <a:rPr lang="en-US" sz="1800" b="0" strike="noStrike" spc="-1" dirty="0">
                <a:solidFill>
                  <a:srgbClr val="002D58"/>
                </a:solidFill>
                <a:latin typeface="Calibri"/>
              </a:rPr>
              <a:t>, Heidelberg, </a:t>
            </a:r>
            <a:r>
              <a:rPr lang="en-US" sz="1800" b="0" strike="noStrike" spc="-1" dirty="0" err="1">
                <a:solidFill>
                  <a:srgbClr val="002D58"/>
                </a:solidFill>
                <a:latin typeface="Calibri"/>
              </a:rPr>
              <a:t>Tübingen</a:t>
            </a:r>
            <a:r>
              <a:rPr lang="en-US" sz="1800" b="0" strike="noStrike" spc="-1" dirty="0">
                <a:solidFill>
                  <a:srgbClr val="002D58"/>
                </a:solidFill>
                <a:latin typeface="Calibri"/>
              </a:rPr>
              <a:t>, Munich, Castles and more…</a:t>
            </a:r>
            <a:endParaRPr lang="de-DE" sz="180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 dirty="0">
                <a:solidFill>
                  <a:srgbClr val="002D58"/>
                </a:solidFill>
                <a:latin typeface="Calibri"/>
              </a:rPr>
              <a:t>     </a:t>
            </a:r>
            <a:r>
              <a:rPr lang="en-US" sz="1800" b="1" strike="noStrike" spc="-1" dirty="0">
                <a:solidFill>
                  <a:srgbClr val="002D58"/>
                </a:solidFill>
                <a:latin typeface="Calibri"/>
              </a:rPr>
              <a:t>FREE OF CHARGE</a:t>
            </a:r>
            <a:endParaRPr lang="de-DE" sz="1800" b="0" strike="noStrike" spc="-1" dirty="0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ftr" idx="4294967295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GB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750" b="0" strike="noStrike" spc="-1" dirty="0">
                <a:solidFill>
                  <a:srgbClr val="002D58"/>
                </a:solidFill>
                <a:latin typeface="Calibri"/>
              </a:rPr>
              <a:t>Presentation Exchange Programs Esslingen University, International Office</a:t>
            </a:r>
            <a:endParaRPr lang="de-DE" sz="75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95536" y="4927876"/>
            <a:ext cx="64504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1995FDA-04F2-4DD1-A4E3-5EC5AE770465}" type="datetime1">
              <a:rPr lang="de-DE" sz="800" spc="-1">
                <a:solidFill>
                  <a:srgbClr val="002D58"/>
                </a:solidFill>
              </a:rPr>
              <a:pPr/>
              <a:t>07.05.2025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346" y="2571750"/>
            <a:ext cx="2661928" cy="177619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02" y="2581490"/>
            <a:ext cx="2644964" cy="176330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410" y="2574588"/>
            <a:ext cx="2656008" cy="17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9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title"/>
          </p:nvPr>
        </p:nvSpPr>
        <p:spPr>
          <a:xfrm>
            <a:off x="455760" y="343440"/>
            <a:ext cx="611640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Accommodation  for incoming students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07" name="PlaceHolder 2"/>
          <p:cNvSpPr>
            <a:spLocks noGrp="1"/>
          </p:cNvSpPr>
          <p:nvPr>
            <p:ph/>
          </p:nvPr>
        </p:nvSpPr>
        <p:spPr>
          <a:xfrm>
            <a:off x="455760" y="915480"/>
            <a:ext cx="6872400" cy="3555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50" b="1" strike="noStrike" spc="-1" dirty="0">
                <a:solidFill>
                  <a:srgbClr val="002D58"/>
                </a:solidFill>
                <a:latin typeface="Calibri"/>
              </a:rPr>
              <a:t>Halls of residence (Student accommodation is most likely provided)</a:t>
            </a: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u="sng" strike="noStrike" spc="-1" dirty="0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Calibri"/>
                <a:hlinkClick r:id="rId2"/>
              </a:rPr>
              <a:t>www.studierendenwerk-stuttgart.de/wohnen/wohnanlagen/rossneckar-i</a:t>
            </a: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00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| Single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rooms</a:t>
            </a: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furnished</a:t>
            </a: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with</a:t>
            </a: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desk</a:t>
            </a: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,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chair</a:t>
            </a: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,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shelf</a:t>
            </a: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,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wardrobe</a:t>
            </a: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,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bed</a:t>
            </a: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|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Shared</a:t>
            </a: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kitchen</a:t>
            </a: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and</a:t>
            </a: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bathroom</a:t>
            </a: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| ~320 € - 380 €/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month</a:t>
            </a: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|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Rent</a:t>
            </a: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for</a:t>
            </a: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 a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semester</a:t>
            </a: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 (6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months</a:t>
            </a: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)</a:t>
            </a: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|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Washing</a:t>
            </a: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machine</a:t>
            </a: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,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dryer</a:t>
            </a: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,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internet</a:t>
            </a:r>
            <a:r>
              <a:rPr lang="de-DE" sz="1650" b="0" strike="noStrike" spc="-1" dirty="0">
                <a:solidFill>
                  <a:srgbClr val="002D58"/>
                </a:solidFill>
                <a:latin typeface="Calibri"/>
              </a:rPr>
              <a:t> </a:t>
            </a:r>
            <a:r>
              <a:rPr lang="de-DE" sz="1650" b="0" strike="noStrike" spc="-1" dirty="0" err="1">
                <a:solidFill>
                  <a:srgbClr val="002D58"/>
                </a:solidFill>
                <a:latin typeface="Calibri"/>
              </a:rPr>
              <a:t>access</a:t>
            </a: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</p:txBody>
      </p:sp>
      <p:pic>
        <p:nvPicPr>
          <p:cNvPr id="608" name="Grafik 7"/>
          <p:cNvPicPr/>
          <p:nvPr/>
        </p:nvPicPr>
        <p:blipFill>
          <a:blip r:embed="rId3"/>
          <a:stretch/>
        </p:blipFill>
        <p:spPr>
          <a:xfrm>
            <a:off x="3204000" y="2849760"/>
            <a:ext cx="2383920" cy="1787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09" name="Grafik 12"/>
          <p:cNvPicPr/>
          <p:nvPr/>
        </p:nvPicPr>
        <p:blipFill>
          <a:blip r:embed="rId4"/>
          <a:stretch/>
        </p:blipFill>
        <p:spPr>
          <a:xfrm>
            <a:off x="6013080" y="2831760"/>
            <a:ext cx="2408040" cy="1805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0" name="Grafik 1"/>
          <p:cNvPicPr/>
          <p:nvPr/>
        </p:nvPicPr>
        <p:blipFill>
          <a:blip r:embed="rId5"/>
          <a:stretch/>
        </p:blipFill>
        <p:spPr>
          <a:xfrm>
            <a:off x="455760" y="2860200"/>
            <a:ext cx="2387880" cy="1767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" name="PlaceHolder 4"/>
          <p:cNvSpPr>
            <a:spLocks noGrp="1"/>
          </p:cNvSpPr>
          <p:nvPr>
            <p:ph type="ftr" idx="4294967295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GB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750" b="0" strike="noStrike" spc="-1" dirty="0">
                <a:solidFill>
                  <a:srgbClr val="002D58"/>
                </a:solidFill>
                <a:latin typeface="Calibri"/>
              </a:rPr>
              <a:t>Presentation Exchange Programs Esslingen University, International Office</a:t>
            </a:r>
            <a:endParaRPr lang="de-DE" sz="75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26821" y="4928814"/>
            <a:ext cx="64504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1995FDA-04F2-4DD1-A4E3-5EC5AE770465}" type="datetime1">
              <a:rPr lang="de-DE" sz="800" spc="-1">
                <a:solidFill>
                  <a:srgbClr val="002D58"/>
                </a:solidFill>
              </a:rPr>
              <a:pPr/>
              <a:t>07.05.2025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031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p15="http://schemas.microsoft.com/office/powerpoint/2012/main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nhaltsplatzhalt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62" y="843558"/>
            <a:ext cx="2453538" cy="184015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578" y="845171"/>
            <a:ext cx="2757808" cy="183854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8898" y="852309"/>
            <a:ext cx="2700523" cy="1831402"/>
          </a:xfrm>
          <a:prstGeom prst="rect">
            <a:avLst/>
          </a:prstGeom>
        </p:spPr>
      </p:pic>
      <p:sp>
        <p:nvSpPr>
          <p:cNvPr id="611" name="PlaceHolder 1"/>
          <p:cNvSpPr>
            <a:spLocks noGrp="1"/>
          </p:cNvSpPr>
          <p:nvPr>
            <p:ph/>
          </p:nvPr>
        </p:nvSpPr>
        <p:spPr>
          <a:xfrm>
            <a:off x="463680" y="88164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de-DE" sz="1650" b="0" strike="noStrike" spc="-1">
              <a:solidFill>
                <a:srgbClr val="D7193C"/>
              </a:solidFill>
              <a:latin typeface="Calibri"/>
            </a:endParaRPr>
          </a:p>
        </p:txBody>
      </p:sp>
      <p:sp>
        <p:nvSpPr>
          <p:cNvPr id="612" name="PlaceHolder 2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Impressions of Excursions and International Friends 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ftr" idx="4294967295"/>
          </p:nvPr>
        </p:nvSpPr>
        <p:spPr>
          <a:xfrm>
            <a:off x="129276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GB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750" b="0" strike="noStrike" spc="-1" dirty="0">
                <a:solidFill>
                  <a:srgbClr val="002D58"/>
                </a:solidFill>
                <a:latin typeface="Calibri"/>
              </a:rPr>
              <a:t>Presentation Exchange Programs Esslingen University, International Office</a:t>
            </a:r>
            <a:endParaRPr lang="de-DE" sz="75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18240" y="4897722"/>
            <a:ext cx="64504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1995FDA-04F2-4DD1-A4E3-5EC5AE770465}" type="datetime1">
              <a:rPr lang="de-DE" sz="800" spc="-1">
                <a:solidFill>
                  <a:srgbClr val="002D58"/>
                </a:solidFill>
              </a:rPr>
              <a:pPr/>
              <a:t>07.05.2025</a:t>
            </a:fld>
            <a:endParaRPr lang="de-DE" dirty="0"/>
          </a:p>
        </p:txBody>
      </p:sp>
      <p:sp>
        <p:nvSpPr>
          <p:cNvPr id="619" name="Textfeld 13"/>
          <p:cNvSpPr/>
          <p:nvPr/>
        </p:nvSpPr>
        <p:spPr>
          <a:xfrm>
            <a:off x="2980440" y="751320"/>
            <a:ext cx="1557720" cy="1494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Field trip to Heildelberg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0" name="Textfeld 14"/>
          <p:cNvSpPr/>
          <p:nvPr/>
        </p:nvSpPr>
        <p:spPr>
          <a:xfrm>
            <a:off x="5724720" y="737280"/>
            <a:ext cx="1142640" cy="1771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 dirty="0" err="1">
                <a:solidFill>
                  <a:schemeClr val="dk1"/>
                </a:solidFill>
                <a:latin typeface="Calibri"/>
              </a:rPr>
              <a:t>Farewell</a:t>
            </a:r>
            <a:r>
              <a:rPr lang="de-DE" sz="12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de-DE" sz="1200" b="0" strike="noStrike" spc="-1" dirty="0" err="1">
                <a:solidFill>
                  <a:schemeClr val="dk1"/>
                </a:solidFill>
                <a:latin typeface="Calibri"/>
              </a:rPr>
              <a:t>event</a:t>
            </a:r>
            <a:endParaRPr lang="de-DE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3" name="Textfeld 18"/>
          <p:cNvSpPr/>
          <p:nvPr/>
        </p:nvSpPr>
        <p:spPr>
          <a:xfrm>
            <a:off x="303480" y="740160"/>
            <a:ext cx="1837800" cy="22716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Canoeing on river Neckar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940" y="2869350"/>
            <a:ext cx="1558998" cy="2078664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61" y="2868151"/>
            <a:ext cx="3045798" cy="2030533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347" y="2869350"/>
            <a:ext cx="2686234" cy="2048785"/>
          </a:xfrm>
          <a:prstGeom prst="rect">
            <a:avLst/>
          </a:prstGeom>
        </p:spPr>
      </p:pic>
      <p:sp>
        <p:nvSpPr>
          <p:cNvPr id="621" name="Textfeld 16"/>
          <p:cNvSpPr/>
          <p:nvPr/>
        </p:nvSpPr>
        <p:spPr>
          <a:xfrm>
            <a:off x="932040" y="2773440"/>
            <a:ext cx="2322720" cy="2052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Welcome event at Esslingen castle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2" name="Textfeld 17"/>
          <p:cNvSpPr/>
          <p:nvPr/>
        </p:nvSpPr>
        <p:spPr>
          <a:xfrm>
            <a:off x="3938760" y="2788920"/>
            <a:ext cx="1404360" cy="19044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City Rallye Stuttgart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4" name="Textfeld 19"/>
          <p:cNvSpPr/>
          <p:nvPr/>
        </p:nvSpPr>
        <p:spPr>
          <a:xfrm>
            <a:off x="7242480" y="2836080"/>
            <a:ext cx="1239480" cy="17604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City tour Esslingen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9999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" grpId="0" animBg="1"/>
      <p:bldP spid="620" grpId="0" animBg="1"/>
      <p:bldP spid="623" grpId="0" animBg="1"/>
      <p:bldP spid="621" grpId="0" animBg="1"/>
      <p:bldP spid="622" grpId="0" animBg="1"/>
      <p:bldP spid="6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nhaltsplatzhalter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4960" y="2832481"/>
            <a:ext cx="2388249" cy="2124607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83" y="1799339"/>
            <a:ext cx="1772451" cy="3151023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666" y="951473"/>
            <a:ext cx="2692543" cy="1795028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3456" y="3012227"/>
            <a:ext cx="3067329" cy="194750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8951" y="915566"/>
            <a:ext cx="2080714" cy="1916915"/>
          </a:xfrm>
          <a:prstGeom prst="rect">
            <a:avLst/>
          </a:prstGeom>
        </p:spPr>
      </p:pic>
      <p:sp>
        <p:nvSpPr>
          <p:cNvPr id="626" name="PlaceHolder 1"/>
          <p:cNvSpPr>
            <a:spLocks noGrp="1"/>
          </p:cNvSpPr>
          <p:nvPr>
            <p:ph/>
          </p:nvPr>
        </p:nvSpPr>
        <p:spPr>
          <a:xfrm>
            <a:off x="463680" y="88164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de-DE" sz="1650" b="0" strike="noStrike" spc="-1">
              <a:solidFill>
                <a:srgbClr val="D7193C"/>
              </a:solidFill>
              <a:latin typeface="Calibri"/>
            </a:endParaRPr>
          </a:p>
        </p:txBody>
      </p:sp>
      <p:sp>
        <p:nvSpPr>
          <p:cNvPr id="627" name="PlaceHolder 2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Impressions of Excursions and International Friends 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32" name="Textfeld 22"/>
          <p:cNvSpPr/>
          <p:nvPr/>
        </p:nvSpPr>
        <p:spPr>
          <a:xfrm>
            <a:off x="164880" y="1600642"/>
            <a:ext cx="2131920" cy="18288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Pumpkin Festival Ludwigsbug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3" name="Textfeld 23"/>
          <p:cNvSpPr/>
          <p:nvPr/>
        </p:nvSpPr>
        <p:spPr>
          <a:xfrm>
            <a:off x="2453760" y="750240"/>
            <a:ext cx="2066400" cy="18288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Christmas market Nürnberg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4" name="Textfeld 24"/>
          <p:cNvSpPr/>
          <p:nvPr/>
        </p:nvSpPr>
        <p:spPr>
          <a:xfrm>
            <a:off x="5214960" y="754560"/>
            <a:ext cx="2411280" cy="18288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Themepark Tripsdrill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5" name="Textfeld 25"/>
          <p:cNvSpPr/>
          <p:nvPr/>
        </p:nvSpPr>
        <p:spPr>
          <a:xfrm>
            <a:off x="2700000" y="2845080"/>
            <a:ext cx="2411280" cy="18288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Poke Canoeing Tübing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6" name="Textfeld 26"/>
          <p:cNvSpPr/>
          <p:nvPr/>
        </p:nvSpPr>
        <p:spPr>
          <a:xfrm>
            <a:off x="5256360" y="2747160"/>
            <a:ext cx="2411280" cy="18288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Castle Lichtenstein, Schwäbische Alb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4294967295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GB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750" b="0" strike="noStrike" spc="-1" dirty="0">
                <a:solidFill>
                  <a:srgbClr val="002D58"/>
                </a:solidFill>
                <a:latin typeface="Calibri"/>
              </a:rPr>
              <a:t>Presentation Exchange Programs Esslingen University, International Office</a:t>
            </a:r>
            <a:endParaRPr lang="de-DE" sz="75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95536" y="4927876"/>
            <a:ext cx="64504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1995FDA-04F2-4DD1-A4E3-5EC5AE770465}" type="datetime1">
              <a:rPr lang="de-DE" sz="800" spc="-1">
                <a:solidFill>
                  <a:srgbClr val="002D58"/>
                </a:solidFill>
              </a:rPr>
              <a:pPr/>
              <a:t>07.05.2025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9473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" grpId="0" animBg="1"/>
      <p:bldP spid="633" grpId="0" animBg="1"/>
      <p:bldP spid="634" grpId="0" animBg="1"/>
      <p:bldP spid="635" grpId="0" animBg="1"/>
      <p:bldP spid="6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PlaceHolder 1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chemeClr val="dk2"/>
                </a:solidFill>
                <a:latin typeface="Calibri"/>
              </a:rPr>
              <a:t>Contact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38" name="PlaceHolder 2"/>
          <p:cNvSpPr>
            <a:spLocks noGrp="1"/>
          </p:cNvSpPr>
          <p:nvPr>
            <p:ph/>
          </p:nvPr>
        </p:nvSpPr>
        <p:spPr>
          <a:xfrm>
            <a:off x="463680" y="961920"/>
            <a:ext cx="6775200" cy="39139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        www.hs-esslingen.de/international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2000" b="1" strike="noStrike" spc="-1">
                <a:solidFill>
                  <a:srgbClr val="002D58"/>
                </a:solidFill>
                <a:latin typeface="Calibri"/>
              </a:rPr>
              <a:t>Incoming Students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     incoming@hs-esslingen.de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2000" b="1" strike="noStrike" spc="-1">
                <a:solidFill>
                  <a:srgbClr val="002D58"/>
                </a:solidFill>
                <a:latin typeface="Calibri"/>
              </a:rPr>
              <a:t>Incoming Staff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     io-staffprograms@hs-esslingen.de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2000" b="1" strike="noStrike" spc="-1">
                <a:solidFill>
                  <a:srgbClr val="002D58"/>
                </a:solidFill>
                <a:latin typeface="Calibri"/>
              </a:rPr>
              <a:t>Blended Intensive Programs (BIP)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1" strike="noStrike" spc="-1">
                <a:solidFill>
                  <a:srgbClr val="002D58"/>
                </a:solidFill>
                <a:latin typeface="Calibri"/>
              </a:rPr>
              <a:t>     </a:t>
            </a: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io-shortprograms@hs-esslingen.de</a:t>
            </a:r>
            <a:r>
              <a:rPr sz="2000"/>
              <a:t/>
            </a:r>
            <a:br>
              <a:rPr sz="2000"/>
            </a:b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639" name="PlaceHolder 3"/>
          <p:cNvSpPr>
            <a:spLocks noGrp="1"/>
          </p:cNvSpPr>
          <p:nvPr>
            <p:ph type="dt" idx="4294967295"/>
          </p:nvPr>
        </p:nvSpPr>
        <p:spPr>
          <a:xfrm>
            <a:off x="539552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fld id="{B1995FDA-04F2-4DD1-A4E3-5EC5AE770465}" type="datetime1">
              <a:rPr lang="de-DE" sz="750" b="0" strike="noStrike" spc="-1">
                <a:solidFill>
                  <a:srgbClr val="002D58"/>
                </a:solidFill>
                <a:latin typeface="Calibri"/>
              </a:rPr>
              <a:t>07.05.2025</a:t>
            </a:fld>
            <a:endParaRPr lang="de-DE" sz="75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0" name="PlaceHolder 4"/>
          <p:cNvSpPr>
            <a:spLocks noGrp="1"/>
          </p:cNvSpPr>
          <p:nvPr>
            <p:ph type="ftr" idx="4294967295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GB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750" b="0" strike="noStrike" spc="-1">
                <a:solidFill>
                  <a:srgbClr val="002D58"/>
                </a:solidFill>
                <a:latin typeface="Calibri"/>
              </a:rPr>
              <a:t>Presentation Exchange Programs Esslingen University, International Office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1" name="PlaceHolder 5"/>
          <p:cNvSpPr>
            <a:spLocks noGrp="1"/>
          </p:cNvSpPr>
          <p:nvPr>
            <p:ph type="sldNum" idx="4294967295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71820E0C-3A09-4AAE-BD8D-96B43921C287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29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2" name="Textfeld 22"/>
          <p:cNvSpPr/>
          <p:nvPr/>
        </p:nvSpPr>
        <p:spPr>
          <a:xfrm>
            <a:off x="7658280" y="1952640"/>
            <a:ext cx="685440" cy="6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35280" rIns="68760" bIns="34200" anchor="t">
            <a:noAutofit/>
          </a:bodyPr>
          <a:lstStyle/>
          <a:p>
            <a:pPr defTabSz="457200">
              <a:lnSpc>
                <a:spcPts val="751"/>
              </a:lnSpc>
              <a:tabLst>
                <a:tab pos="0" algn="l"/>
              </a:tabLst>
            </a:pPr>
            <a:endParaRPr lang="de-DE" sz="1500" b="0" strike="noStrike" spc="-1">
              <a:solidFill>
                <a:srgbClr val="002D58"/>
              </a:solidFill>
              <a:latin typeface="Calibri"/>
            </a:endParaRPr>
          </a:p>
        </p:txBody>
      </p:sp>
      <p:pic>
        <p:nvPicPr>
          <p:cNvPr id="643" name="Grafik 5"/>
          <p:cNvPicPr/>
          <p:nvPr/>
        </p:nvPicPr>
        <p:blipFill>
          <a:blip r:embed="rId2"/>
          <a:stretch/>
        </p:blipFill>
        <p:spPr>
          <a:xfrm>
            <a:off x="455760" y="961920"/>
            <a:ext cx="373680" cy="385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44" name="Grafik 8" descr="With Zimbra Email Hosting US Companies Experience ..."/>
          <p:cNvPicPr/>
          <p:nvPr/>
        </p:nvPicPr>
        <p:blipFill>
          <a:blip r:embed="rId3"/>
          <a:stretch/>
        </p:blipFill>
        <p:spPr>
          <a:xfrm>
            <a:off x="4428000" y="1566720"/>
            <a:ext cx="4408920" cy="270396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5633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1000"/>
                                        <p:tgtEl>
                                          <p:spTgt spid="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6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6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6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1000"/>
                                        <p:tgtEl>
                                          <p:spTgt spid="6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6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6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1000"/>
                                        <p:tgtEl>
                                          <p:spTgt spid="6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6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6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9" dur="1000"/>
                                        <p:tgtEl>
                                          <p:spTgt spid="6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6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1000" fill="hold"/>
                                        <p:tgtEl>
                                          <p:spTgt spid="6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0188310-23C9-0D4F-BC30-AC430AAC37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414"/>
          <a:stretch/>
        </p:blipFill>
        <p:spPr>
          <a:xfrm flipH="1">
            <a:off x="-871611" y="0"/>
            <a:ext cx="9147632" cy="51435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1161D28-14EE-AD4A-BF40-1E79E867E7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45" y="0"/>
            <a:ext cx="9147632" cy="5143503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343562"/>
            <a:ext cx="6781800" cy="313350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OUR TEACHING - exCellent!</a:t>
            </a:r>
            <a:endParaRPr lang="de-DE" sz="2000" dirty="0">
              <a:solidFill>
                <a:schemeClr val="tx2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EF182BEC-05DB-40D7-9DC0-4E69E1DB01DC}" type="datetime1">
              <a:rPr lang="de-DE" smtClean="0">
                <a:solidFill>
                  <a:schemeClr val="bg1"/>
                </a:solidFill>
              </a:rPr>
              <a:t>07.05.2025</a:t>
            </a:fld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PR presentation of Esslingen University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F10CCBAC-E8D4-2242-B983-DB152864D216}"/>
              </a:ext>
            </a:extLst>
          </p:cNvPr>
          <p:cNvSpPr/>
          <p:nvPr/>
        </p:nvSpPr>
        <p:spPr>
          <a:xfrm>
            <a:off x="7520416" y="-3"/>
            <a:ext cx="1619671" cy="5143503"/>
          </a:xfrm>
          <a:custGeom>
            <a:avLst/>
            <a:gdLst>
              <a:gd name="connsiteX0" fmla="*/ 0 w 1619671"/>
              <a:gd name="connsiteY0" fmla="*/ 0 h 5143502"/>
              <a:gd name="connsiteX1" fmla="*/ 1619671 w 1619671"/>
              <a:gd name="connsiteY1" fmla="*/ 0 h 5143502"/>
              <a:gd name="connsiteX2" fmla="*/ 1619671 w 1619671"/>
              <a:gd name="connsiteY2" fmla="*/ 722711 h 5143502"/>
              <a:gd name="connsiteX3" fmla="*/ 1619671 w 1619671"/>
              <a:gd name="connsiteY3" fmla="*/ 722711 h 5143502"/>
              <a:gd name="connsiteX4" fmla="*/ 1619671 w 1619671"/>
              <a:gd name="connsiteY4" fmla="*/ 4952068 h 5143502"/>
              <a:gd name="connsiteX5" fmla="*/ 1619671 w 1619671"/>
              <a:gd name="connsiteY5" fmla="*/ 4952068 h 5143502"/>
              <a:gd name="connsiteX6" fmla="*/ 1619671 w 1619671"/>
              <a:gd name="connsiteY6" fmla="*/ 5143501 h 5143502"/>
              <a:gd name="connsiteX7" fmla="*/ 1619671 w 1619671"/>
              <a:gd name="connsiteY7" fmla="*/ 5143501 h 5143502"/>
              <a:gd name="connsiteX8" fmla="*/ 1619671 w 1619671"/>
              <a:gd name="connsiteY8" fmla="*/ 5143502 h 5143502"/>
              <a:gd name="connsiteX9" fmla="*/ 1428238 w 1619671"/>
              <a:gd name="connsiteY9" fmla="*/ 5143502 h 5143502"/>
              <a:gd name="connsiteX10" fmla="*/ 1428238 w 1619671"/>
              <a:gd name="connsiteY10" fmla="*/ 5143501 h 5143502"/>
              <a:gd name="connsiteX11" fmla="*/ 0 w 1619671"/>
              <a:gd name="connsiteY11" fmla="*/ 5143501 h 5143502"/>
              <a:gd name="connsiteX12" fmla="*/ 0 w 1619671"/>
              <a:gd name="connsiteY12" fmla="*/ 4952068 h 5143502"/>
              <a:gd name="connsiteX13" fmla="*/ 1428238 w 1619671"/>
              <a:gd name="connsiteY13" fmla="*/ 4952068 h 5143502"/>
              <a:gd name="connsiteX14" fmla="*/ 1428238 w 1619671"/>
              <a:gd name="connsiteY14" fmla="*/ 722711 h 5143502"/>
              <a:gd name="connsiteX15" fmla="*/ 0 w 1619671"/>
              <a:gd name="connsiteY15" fmla="*/ 722711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Inhaltsplatzhalter 1">
            <a:extLst>
              <a:ext uri="{FF2B5EF4-FFF2-40B4-BE49-F238E27FC236}">
                <a16:creationId xmlns:a16="http://schemas.microsoft.com/office/drawing/2014/main" id="{00F956DF-469B-C04D-B5F9-434A1C2DB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2211710"/>
            <a:ext cx="6462231" cy="2511205"/>
          </a:xfrm>
        </p:spPr>
        <p:txBody>
          <a:bodyPr anchor="ctr">
            <a:noAutofit/>
          </a:bodyPr>
          <a:lstStyle/>
          <a:p>
            <a:pPr marL="545906" lvl="2" indent="-267300">
              <a:buSzPct val="100000"/>
            </a:pPr>
            <a:r>
              <a:rPr lang="de-DE" sz="2000" dirty="0">
                <a:solidFill>
                  <a:schemeClr val="bg1"/>
                </a:solidFill>
              </a:rPr>
              <a:t>Clearly structured and accredited degree programmes</a:t>
            </a:r>
          </a:p>
          <a:p>
            <a:pPr marL="545906" lvl="2" indent="-267300">
              <a:buSzPct val="100000"/>
            </a:pPr>
            <a:r>
              <a:rPr lang="de-DE" sz="2000" dirty="0">
                <a:solidFill>
                  <a:schemeClr val="bg1"/>
                </a:solidFill>
              </a:rPr>
              <a:t>Breadth and specialisation</a:t>
            </a:r>
          </a:p>
          <a:p>
            <a:pPr marL="545906" lvl="2" indent="-267300">
              <a:buSzPct val="100000"/>
            </a:pPr>
            <a:r>
              <a:rPr lang="de-DE" sz="2000" dirty="0">
                <a:solidFill>
                  <a:schemeClr val="bg1"/>
                </a:solidFill>
              </a:rPr>
              <a:t>Educationally varied and modern teaching methods</a:t>
            </a:r>
          </a:p>
          <a:p>
            <a:pPr marL="545906" lvl="2" indent="-267300">
              <a:buSzPct val="100000"/>
            </a:pPr>
            <a:r>
              <a:rPr lang="de-DE" sz="2000" dirty="0">
                <a:solidFill>
                  <a:schemeClr val="bg1"/>
                </a:solidFill>
              </a:rPr>
              <a:t>Great practical relevance through collaboration with renowned companies</a:t>
            </a:r>
          </a:p>
          <a:p>
            <a:pPr marL="545906" lvl="2" indent="-267300">
              <a:buSzPct val="100000"/>
            </a:pPr>
            <a:r>
              <a:rPr lang="de-DE" sz="2000" dirty="0">
                <a:solidFill>
                  <a:schemeClr val="bg1"/>
                </a:solidFill>
              </a:rPr>
              <a:t>Full-time and part-time academic staff from business, industry and the social sector</a:t>
            </a:r>
          </a:p>
          <a:p>
            <a:pPr marL="545906" lvl="2" indent="-267300">
              <a:buSzPct val="100000"/>
            </a:pPr>
            <a:r>
              <a:rPr lang="de-DE" sz="2000" dirty="0">
                <a:solidFill>
                  <a:schemeClr val="bg1"/>
                </a:solidFill>
              </a:rPr>
              <a:t>Consistently positive evaluations for our classes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7D3B7C8-CE14-DB45-B14D-26141C89F21B}"/>
              </a:ext>
            </a:extLst>
          </p:cNvPr>
          <p:cNvSpPr txBox="1"/>
          <p:nvPr/>
        </p:nvSpPr>
        <p:spPr>
          <a:xfrm>
            <a:off x="201336" y="-176169"/>
            <a:ext cx="0" cy="0"/>
          </a:xfrm>
          <a:prstGeom prst="rect">
            <a:avLst/>
          </a:prstGeom>
          <a:noFill/>
        </p:spPr>
        <p:txBody>
          <a:bodyPr vert="horz" wrap="none" lIns="0" tIns="46800" rIns="91440" bIns="45720" rtlCol="0" anchor="t">
            <a:noAutofit/>
          </a:bodyPr>
          <a:lstStyle/>
          <a:p>
            <a:pPr>
              <a:lnSpc>
                <a:spcPts val="1000"/>
              </a:lnSpc>
            </a:pPr>
            <a:endParaRPr lang="de-DE" sz="2000" cap="none" baseline="0" dirty="0"/>
          </a:p>
        </p:txBody>
      </p:sp>
      <p:pic>
        <p:nvPicPr>
          <p:cNvPr id="16" name="Bild 25">
            <a:extLst>
              <a:ext uri="{FF2B5EF4-FFF2-40B4-BE49-F238E27FC236}">
                <a16:creationId xmlns:a16="http://schemas.microsoft.com/office/drawing/2014/main" id="{53C4F6AD-B064-5B47-BD6C-1124D2C5E8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1" b="4997"/>
          <a:stretch/>
        </p:blipFill>
        <p:spPr>
          <a:xfrm>
            <a:off x="7687922" y="123478"/>
            <a:ext cx="1226297" cy="504056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863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 13">
            <a:extLst>
              <a:ext uri="{FF2B5EF4-FFF2-40B4-BE49-F238E27FC236}">
                <a16:creationId xmlns:a16="http://schemas.microsoft.com/office/drawing/2014/main" id="{9B69A47B-3172-CF4A-9747-4106C2BA9E60}"/>
              </a:ext>
            </a:extLst>
          </p:cNvPr>
          <p:cNvSpPr/>
          <p:nvPr/>
        </p:nvSpPr>
        <p:spPr>
          <a:xfrm>
            <a:off x="7520416" y="-3"/>
            <a:ext cx="1619671" cy="5143503"/>
          </a:xfrm>
          <a:custGeom>
            <a:avLst/>
            <a:gdLst>
              <a:gd name="connsiteX0" fmla="*/ 0 w 1619671"/>
              <a:gd name="connsiteY0" fmla="*/ 0 h 5143502"/>
              <a:gd name="connsiteX1" fmla="*/ 1619671 w 1619671"/>
              <a:gd name="connsiteY1" fmla="*/ 0 h 5143502"/>
              <a:gd name="connsiteX2" fmla="*/ 1619671 w 1619671"/>
              <a:gd name="connsiteY2" fmla="*/ 722711 h 5143502"/>
              <a:gd name="connsiteX3" fmla="*/ 1619671 w 1619671"/>
              <a:gd name="connsiteY3" fmla="*/ 722711 h 5143502"/>
              <a:gd name="connsiteX4" fmla="*/ 1619671 w 1619671"/>
              <a:gd name="connsiteY4" fmla="*/ 4952068 h 5143502"/>
              <a:gd name="connsiteX5" fmla="*/ 1619671 w 1619671"/>
              <a:gd name="connsiteY5" fmla="*/ 4952068 h 5143502"/>
              <a:gd name="connsiteX6" fmla="*/ 1619671 w 1619671"/>
              <a:gd name="connsiteY6" fmla="*/ 5143501 h 5143502"/>
              <a:gd name="connsiteX7" fmla="*/ 1619671 w 1619671"/>
              <a:gd name="connsiteY7" fmla="*/ 5143501 h 5143502"/>
              <a:gd name="connsiteX8" fmla="*/ 1619671 w 1619671"/>
              <a:gd name="connsiteY8" fmla="*/ 5143502 h 5143502"/>
              <a:gd name="connsiteX9" fmla="*/ 1428238 w 1619671"/>
              <a:gd name="connsiteY9" fmla="*/ 5143502 h 5143502"/>
              <a:gd name="connsiteX10" fmla="*/ 1428238 w 1619671"/>
              <a:gd name="connsiteY10" fmla="*/ 5143501 h 5143502"/>
              <a:gd name="connsiteX11" fmla="*/ 0 w 1619671"/>
              <a:gd name="connsiteY11" fmla="*/ 5143501 h 5143502"/>
              <a:gd name="connsiteX12" fmla="*/ 0 w 1619671"/>
              <a:gd name="connsiteY12" fmla="*/ 4952068 h 5143502"/>
              <a:gd name="connsiteX13" fmla="*/ 1428238 w 1619671"/>
              <a:gd name="connsiteY13" fmla="*/ 4952068 h 5143502"/>
              <a:gd name="connsiteX14" fmla="*/ 1428238 w 1619671"/>
              <a:gd name="connsiteY14" fmla="*/ 722711 h 5143502"/>
              <a:gd name="connsiteX15" fmla="*/ 0 w 1619671"/>
              <a:gd name="connsiteY15" fmla="*/ 722711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343562"/>
            <a:ext cx="6781800" cy="590349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THANK YOU VERY MUCH FOR 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YOUR ATTENTION!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21"/>
          </p:nvPr>
        </p:nvSpPr>
        <p:spPr>
          <a:xfrm>
            <a:off x="463550" y="1592301"/>
            <a:ext cx="2308250" cy="296864"/>
          </a:xfrm>
        </p:spPr>
        <p:txBody>
          <a:bodyPr>
            <a:noAutofit/>
          </a:bodyPr>
          <a:lstStyle/>
          <a:p>
            <a:pPr>
              <a:spcBef>
                <a:spcPts val="150"/>
              </a:spcBef>
              <a:buSzPct val="100000"/>
            </a:pP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us at: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9771986-122D-4688-861C-890BE59E62B3}" type="datetime1">
              <a:rPr lang="de-DE" smtClean="0">
                <a:solidFill>
                  <a:schemeClr val="bg1"/>
                </a:solidFill>
              </a:rPr>
              <a:t>07.05.2025</a:t>
            </a:fld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PR presentation of Esslingen University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854364" y="2464955"/>
            <a:ext cx="685800" cy="685800"/>
          </a:xfrm>
          <a:prstGeom prst="rect">
            <a:avLst/>
          </a:prstGeom>
          <a:noFill/>
        </p:spPr>
        <p:txBody>
          <a:bodyPr vert="horz" wrap="none" lIns="0" tIns="35100" rIns="68580" bIns="34290" rtlCol="0" anchor="t">
            <a:noAutofit/>
          </a:bodyPr>
          <a:lstStyle/>
          <a:p>
            <a:pPr>
              <a:lnSpc>
                <a:spcPts val="750"/>
              </a:lnSpc>
            </a:pPr>
            <a:endParaRPr lang="de-DE" sz="1500" dirty="0"/>
          </a:p>
        </p:txBody>
      </p:sp>
      <p:sp>
        <p:nvSpPr>
          <p:cNvPr id="9" name="Rechteck 8"/>
          <p:cNvSpPr/>
          <p:nvPr/>
        </p:nvSpPr>
        <p:spPr>
          <a:xfrm>
            <a:off x="2987824" y="1592301"/>
            <a:ext cx="3429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300"/>
              </a:spcBef>
              <a:buSzPct val="100000"/>
            </a:pPr>
            <a:r>
              <a:rPr lang="de-DE" sz="1350" b="1" dirty="0" smtClean="0">
                <a:solidFill>
                  <a:schemeClr val="bg1"/>
                </a:solidFill>
                <a:cs typeface="Calibri"/>
              </a:rPr>
              <a:t>WWW.HS-ESSLINGEN.DE/EN</a:t>
            </a:r>
            <a:endParaRPr lang="de-DE" sz="135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791450" y="4129088"/>
            <a:ext cx="685800" cy="685800"/>
          </a:xfrm>
          <a:prstGeom prst="rect">
            <a:avLst/>
          </a:prstGeom>
          <a:noFill/>
        </p:spPr>
        <p:txBody>
          <a:bodyPr vert="horz" wrap="none" lIns="0" tIns="35100" rIns="68580" bIns="34290" rtlCol="0" anchor="t">
            <a:noAutofit/>
          </a:bodyPr>
          <a:lstStyle/>
          <a:p>
            <a:pPr>
              <a:lnSpc>
                <a:spcPts val="750"/>
              </a:lnSpc>
            </a:pPr>
            <a:endParaRPr lang="de-DE" sz="1500" dirty="0"/>
          </a:p>
        </p:txBody>
      </p:sp>
      <p:pic>
        <p:nvPicPr>
          <p:cNvPr id="17" name="Bild 25">
            <a:extLst>
              <a:ext uri="{FF2B5EF4-FFF2-40B4-BE49-F238E27FC236}">
                <a16:creationId xmlns:a16="http://schemas.microsoft.com/office/drawing/2014/main" id="{290DA9DC-0D50-F148-A6F3-DC6E4835AE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1" b="4997"/>
          <a:stretch/>
        </p:blipFill>
        <p:spPr>
          <a:xfrm>
            <a:off x="7687922" y="123478"/>
            <a:ext cx="1226297" cy="50405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74CE106-CA57-4C41-8C24-740F731B0A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004"/>
          <a:stretch/>
        </p:blipFill>
        <p:spPr>
          <a:xfrm>
            <a:off x="3075311" y="2404138"/>
            <a:ext cx="1136649" cy="40226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74CE106-CA57-4C41-8C24-740F731B0A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498"/>
          <a:stretch/>
        </p:blipFill>
        <p:spPr>
          <a:xfrm>
            <a:off x="4139952" y="2404138"/>
            <a:ext cx="504056" cy="40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7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 14">
            <a:extLst>
              <a:ext uri="{FF2B5EF4-FFF2-40B4-BE49-F238E27FC236}">
                <a16:creationId xmlns:a16="http://schemas.microsoft.com/office/drawing/2014/main" id="{5D30FAA4-AFBA-8F4B-882B-98541CD0A3D1}"/>
              </a:ext>
            </a:extLst>
          </p:cNvPr>
          <p:cNvSpPr/>
          <p:nvPr/>
        </p:nvSpPr>
        <p:spPr>
          <a:xfrm>
            <a:off x="7520416" y="-3"/>
            <a:ext cx="1619671" cy="5143503"/>
          </a:xfrm>
          <a:custGeom>
            <a:avLst/>
            <a:gdLst>
              <a:gd name="connsiteX0" fmla="*/ 0 w 1619671"/>
              <a:gd name="connsiteY0" fmla="*/ 0 h 5143502"/>
              <a:gd name="connsiteX1" fmla="*/ 1619671 w 1619671"/>
              <a:gd name="connsiteY1" fmla="*/ 0 h 5143502"/>
              <a:gd name="connsiteX2" fmla="*/ 1619671 w 1619671"/>
              <a:gd name="connsiteY2" fmla="*/ 722711 h 5143502"/>
              <a:gd name="connsiteX3" fmla="*/ 1619671 w 1619671"/>
              <a:gd name="connsiteY3" fmla="*/ 722711 h 5143502"/>
              <a:gd name="connsiteX4" fmla="*/ 1619671 w 1619671"/>
              <a:gd name="connsiteY4" fmla="*/ 4952068 h 5143502"/>
              <a:gd name="connsiteX5" fmla="*/ 1619671 w 1619671"/>
              <a:gd name="connsiteY5" fmla="*/ 4952068 h 5143502"/>
              <a:gd name="connsiteX6" fmla="*/ 1619671 w 1619671"/>
              <a:gd name="connsiteY6" fmla="*/ 5143501 h 5143502"/>
              <a:gd name="connsiteX7" fmla="*/ 1619671 w 1619671"/>
              <a:gd name="connsiteY7" fmla="*/ 5143501 h 5143502"/>
              <a:gd name="connsiteX8" fmla="*/ 1619671 w 1619671"/>
              <a:gd name="connsiteY8" fmla="*/ 5143502 h 5143502"/>
              <a:gd name="connsiteX9" fmla="*/ 1428238 w 1619671"/>
              <a:gd name="connsiteY9" fmla="*/ 5143502 h 5143502"/>
              <a:gd name="connsiteX10" fmla="*/ 1428238 w 1619671"/>
              <a:gd name="connsiteY10" fmla="*/ 5143501 h 5143502"/>
              <a:gd name="connsiteX11" fmla="*/ 0 w 1619671"/>
              <a:gd name="connsiteY11" fmla="*/ 5143501 h 5143502"/>
              <a:gd name="connsiteX12" fmla="*/ 0 w 1619671"/>
              <a:gd name="connsiteY12" fmla="*/ 4952068 h 5143502"/>
              <a:gd name="connsiteX13" fmla="*/ 1428238 w 1619671"/>
              <a:gd name="connsiteY13" fmla="*/ 4952068 h 5143502"/>
              <a:gd name="connsiteX14" fmla="*/ 1428238 w 1619671"/>
              <a:gd name="connsiteY14" fmla="*/ 722711 h 5143502"/>
              <a:gd name="connsiteX15" fmla="*/ 0 w 1619671"/>
              <a:gd name="connsiteY15" fmla="*/ 722711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343562"/>
            <a:ext cx="6781800" cy="313350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Our research – future oriented!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4E562E2E-D43D-4D8A-B622-E98970AD4F07}" type="datetime1">
              <a:rPr lang="de-DE" smtClean="0">
                <a:solidFill>
                  <a:schemeClr val="bg1"/>
                </a:solidFill>
              </a:rPr>
              <a:t>07.05.2025</a:t>
            </a:fld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PR presentation of Esslingen University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79" name="Bild 25">
            <a:extLst>
              <a:ext uri="{FF2B5EF4-FFF2-40B4-BE49-F238E27FC236}">
                <a16:creationId xmlns:a16="http://schemas.microsoft.com/office/drawing/2014/main" id="{0363AB36-1999-C349-970E-EF6CA6C8D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1" b="4997"/>
          <a:stretch/>
        </p:blipFill>
        <p:spPr>
          <a:xfrm>
            <a:off x="7687922" y="123478"/>
            <a:ext cx="1226297" cy="504056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41379"/>
            <a:ext cx="8804189" cy="399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8" y="779780"/>
            <a:ext cx="8394741" cy="3893126"/>
          </a:xfrm>
          <a:prstGeom prst="rect">
            <a:avLst/>
          </a:prstGeom>
        </p:spPr>
      </p:pic>
      <p:sp>
        <p:nvSpPr>
          <p:cNvPr id="15" name="Freihandform 14">
            <a:extLst>
              <a:ext uri="{FF2B5EF4-FFF2-40B4-BE49-F238E27FC236}">
                <a16:creationId xmlns:a16="http://schemas.microsoft.com/office/drawing/2014/main" id="{5D30FAA4-AFBA-8F4B-882B-98541CD0A3D1}"/>
              </a:ext>
            </a:extLst>
          </p:cNvPr>
          <p:cNvSpPr/>
          <p:nvPr/>
        </p:nvSpPr>
        <p:spPr>
          <a:xfrm>
            <a:off x="7520416" y="-3"/>
            <a:ext cx="1619671" cy="5143503"/>
          </a:xfrm>
          <a:custGeom>
            <a:avLst/>
            <a:gdLst>
              <a:gd name="connsiteX0" fmla="*/ 0 w 1619671"/>
              <a:gd name="connsiteY0" fmla="*/ 0 h 5143502"/>
              <a:gd name="connsiteX1" fmla="*/ 1619671 w 1619671"/>
              <a:gd name="connsiteY1" fmla="*/ 0 h 5143502"/>
              <a:gd name="connsiteX2" fmla="*/ 1619671 w 1619671"/>
              <a:gd name="connsiteY2" fmla="*/ 722711 h 5143502"/>
              <a:gd name="connsiteX3" fmla="*/ 1619671 w 1619671"/>
              <a:gd name="connsiteY3" fmla="*/ 722711 h 5143502"/>
              <a:gd name="connsiteX4" fmla="*/ 1619671 w 1619671"/>
              <a:gd name="connsiteY4" fmla="*/ 4952068 h 5143502"/>
              <a:gd name="connsiteX5" fmla="*/ 1619671 w 1619671"/>
              <a:gd name="connsiteY5" fmla="*/ 4952068 h 5143502"/>
              <a:gd name="connsiteX6" fmla="*/ 1619671 w 1619671"/>
              <a:gd name="connsiteY6" fmla="*/ 5143501 h 5143502"/>
              <a:gd name="connsiteX7" fmla="*/ 1619671 w 1619671"/>
              <a:gd name="connsiteY7" fmla="*/ 5143501 h 5143502"/>
              <a:gd name="connsiteX8" fmla="*/ 1619671 w 1619671"/>
              <a:gd name="connsiteY8" fmla="*/ 5143502 h 5143502"/>
              <a:gd name="connsiteX9" fmla="*/ 1428238 w 1619671"/>
              <a:gd name="connsiteY9" fmla="*/ 5143502 h 5143502"/>
              <a:gd name="connsiteX10" fmla="*/ 1428238 w 1619671"/>
              <a:gd name="connsiteY10" fmla="*/ 5143501 h 5143502"/>
              <a:gd name="connsiteX11" fmla="*/ 0 w 1619671"/>
              <a:gd name="connsiteY11" fmla="*/ 5143501 h 5143502"/>
              <a:gd name="connsiteX12" fmla="*/ 0 w 1619671"/>
              <a:gd name="connsiteY12" fmla="*/ 4952068 h 5143502"/>
              <a:gd name="connsiteX13" fmla="*/ 1428238 w 1619671"/>
              <a:gd name="connsiteY13" fmla="*/ 4952068 h 5143502"/>
              <a:gd name="connsiteX14" fmla="*/ 1428238 w 1619671"/>
              <a:gd name="connsiteY14" fmla="*/ 722711 h 5143502"/>
              <a:gd name="connsiteX15" fmla="*/ 0 w 1619671"/>
              <a:gd name="connsiteY15" fmla="*/ 722711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343562"/>
            <a:ext cx="6781800" cy="313350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our research </a:t>
            </a:r>
            <a:r>
              <a:rPr lang="en-US" dirty="0">
                <a:cs typeface="Calibri"/>
              </a:rPr>
              <a:t> </a:t>
            </a:r>
            <a:r>
              <a:rPr lang="en-US" dirty="0">
                <a:solidFill>
                  <a:schemeClr val="bg1"/>
                </a:solidFill>
                <a:cs typeface="Calibri"/>
              </a:rPr>
              <a:t>–</a:t>
            </a:r>
            <a:r>
              <a:rPr lang="de-DE" dirty="0">
                <a:solidFill>
                  <a:schemeClr val="bg1"/>
                </a:solidFill>
              </a:rPr>
              <a:t> future oriented!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>
          <a:noFill/>
          <a:ln w="3175">
            <a:solidFill>
              <a:schemeClr val="tx1"/>
            </a:solidFill>
          </a:ln>
        </p:spPr>
        <p:txBody>
          <a:bodyPr/>
          <a:lstStyle/>
          <a:p>
            <a:fld id="{A7CF70AB-6E37-4DD0-9B0E-798C8B3B86F2}" type="datetime1">
              <a:rPr lang="de-DE" smtClean="0">
                <a:solidFill>
                  <a:schemeClr val="bg1"/>
                </a:solidFill>
              </a:rPr>
              <a:t>07.05.2025</a:t>
            </a:fld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3"/>
          </p:nvPr>
        </p:nvSpPr>
        <p:spPr>
          <a:noFill/>
          <a:ln w="3175">
            <a:solidFill>
              <a:schemeClr val="tx1"/>
            </a:solidFill>
          </a:ln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PR presentation of Esslingen University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4"/>
          </p:nvPr>
        </p:nvSpPr>
        <p:spPr>
          <a:noFill/>
          <a:ln w="3175">
            <a:noFill/>
          </a:ln>
        </p:spPr>
        <p:txBody>
          <a:bodyPr/>
          <a:lstStyle/>
          <a:p>
            <a:fld id="{1E6235D0-FF99-C045-995D-75C61122D1C1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79" name="Inhaltsplatzhalter 1">
            <a:extLst>
              <a:ext uri="{FF2B5EF4-FFF2-40B4-BE49-F238E27FC236}">
                <a16:creationId xmlns:a16="http://schemas.microsoft.com/office/drawing/2014/main" id="{590CC544-7782-6449-A112-D53EE9442916}"/>
              </a:ext>
            </a:extLst>
          </p:cNvPr>
          <p:cNvSpPr txBox="1">
            <a:spLocks/>
          </p:cNvSpPr>
          <p:nvPr/>
        </p:nvSpPr>
        <p:spPr>
          <a:xfrm>
            <a:off x="463547" y="1255247"/>
            <a:ext cx="3860485" cy="335301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None/>
              <a:defRPr sz="1650" kern="120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1pPr>
            <a:lvl2pPr marL="257175" indent="-257175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350" kern="120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2pPr>
            <a:lvl3pPr marL="535781" indent="-267891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350" kern="120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3pPr>
            <a:lvl4pPr marL="804863" indent="-269081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350" kern="120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4pPr>
            <a:lvl5pPr marL="1079897" indent="-275035" algn="l" defTabSz="3429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 typeface="Lucida Grande"/>
              <a:buChar char="I"/>
              <a:defRPr sz="1350" kern="1200">
                <a:solidFill>
                  <a:srgbClr val="002D5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de-DE" sz="1400" b="1" cap="all" dirty="0">
                <a:solidFill>
                  <a:schemeClr val="bg1"/>
                </a:solidFill>
                <a:cs typeface="Calibri"/>
              </a:rPr>
              <a:t>INSTITUTE FOR SUSTAINABLE </a:t>
            </a:r>
            <a:r>
              <a:rPr lang="en-GB" sz="1400" b="1" cap="all" dirty="0">
                <a:solidFill>
                  <a:schemeClr val="bg1"/>
                </a:solidFill>
                <a:cs typeface="Calibri"/>
              </a:rPr>
              <a:t>ENERGY TECHNOLOGY AND MOBILITY (INEM)</a:t>
            </a:r>
          </a:p>
          <a:p>
            <a:pPr>
              <a:buSzPct val="100000"/>
            </a:pPr>
            <a:r>
              <a:rPr lang="en-GB" sz="1050" dirty="0">
                <a:solidFill>
                  <a:schemeClr val="accent1"/>
                </a:solidFill>
                <a:cs typeface="Calibri"/>
              </a:rPr>
              <a:t>An institute of four faculties – Science, Energy and Building Services; Mechanical and Systems Engineering; Mobility and Technology; and Management and Technology</a:t>
            </a:r>
          </a:p>
          <a:p>
            <a:pPr>
              <a:buSzPct val="100000"/>
            </a:pPr>
            <a:endParaRPr lang="en-GB" sz="1050" b="1" dirty="0">
              <a:solidFill>
                <a:schemeClr val="accent1">
                  <a:lumMod val="40000"/>
                  <a:lumOff val="60000"/>
                </a:schemeClr>
              </a:solidFill>
              <a:cs typeface="Calibri"/>
            </a:endParaRPr>
          </a:p>
          <a:p>
            <a:pPr>
              <a:buSzPct val="100000"/>
            </a:pPr>
            <a:r>
              <a:rPr lang="en-GB" sz="1400" b="1" dirty="0">
                <a:solidFill>
                  <a:schemeClr val="bg1"/>
                </a:solidFill>
                <a:cs typeface="Calibri"/>
              </a:rPr>
              <a:t>FRAUNHOFER KEIM </a:t>
            </a:r>
            <a:r>
              <a:rPr lang="en-GB" sz="1400" b="1" dirty="0">
                <a:solidFill>
                  <a:schemeClr val="bg1"/>
                </a:solidFill>
                <a:cs typeface="Calibri"/>
                <a:sym typeface="Calibri"/>
              </a:rPr>
              <a:t>APPLICATION CENTRE</a:t>
            </a:r>
          </a:p>
          <a:p>
            <a:pPr marL="7938">
              <a:spcAft>
                <a:spcPts val="1200"/>
              </a:spcAft>
              <a:buSzPct val="100000"/>
            </a:pPr>
            <a:r>
              <a:rPr lang="en-GB" sz="1050" dirty="0">
                <a:solidFill>
                  <a:schemeClr val="accent1"/>
                </a:solidFill>
                <a:cs typeface="Calibri"/>
                <a:sym typeface="Calibri"/>
              </a:rPr>
              <a:t>An application centre of the Faculty of Computer Science and Engineering and the Faculty of Mobility and Technology in collaboration with the Fraunhofer Institute for Industrial Engineering (IAO)</a:t>
            </a:r>
            <a:endParaRPr lang="en-GB" sz="1050" dirty="0">
              <a:solidFill>
                <a:schemeClr val="accent1"/>
              </a:solidFill>
              <a:cs typeface="Calibri"/>
            </a:endParaRPr>
          </a:p>
          <a:p>
            <a:pPr>
              <a:buSzPct val="100000"/>
            </a:pPr>
            <a:r>
              <a:rPr lang="en-GB" sz="1400" b="1" dirty="0">
                <a:solidFill>
                  <a:schemeClr val="bg1"/>
                </a:solidFill>
                <a:cs typeface="Calibri"/>
              </a:rPr>
              <a:t>INSTITUTE OF AUTOMOBILE MANAGEMENT (IAM)</a:t>
            </a:r>
          </a:p>
          <a:p>
            <a:pPr>
              <a:spcAft>
                <a:spcPts val="1200"/>
              </a:spcAft>
              <a:buSzPct val="100000"/>
            </a:pPr>
            <a:r>
              <a:rPr lang="en-GB" sz="1050" dirty="0">
                <a:solidFill>
                  <a:schemeClr val="accent1"/>
                </a:solidFill>
                <a:cs typeface="Calibri"/>
              </a:rPr>
              <a:t>An institute of the Faculty of Management and Technology</a:t>
            </a:r>
          </a:p>
          <a:p>
            <a:pPr>
              <a:buSzPct val="100000"/>
            </a:pPr>
            <a:r>
              <a:rPr lang="en-GB" sz="1400" b="1" dirty="0">
                <a:solidFill>
                  <a:schemeClr val="bg1"/>
                </a:solidFill>
                <a:cs typeface="Calibri"/>
              </a:rPr>
              <a:t>INSTITUTE OF CHANGE MANAGEMENT AND INNOVATION (CMI)</a:t>
            </a:r>
          </a:p>
          <a:p>
            <a:pPr>
              <a:buSzPct val="100000"/>
            </a:pPr>
            <a:r>
              <a:rPr lang="en-GB" sz="1050" dirty="0">
                <a:solidFill>
                  <a:schemeClr val="accent1"/>
                </a:solidFill>
                <a:cs typeface="Calibri"/>
              </a:rPr>
              <a:t>An institute of the Faculty of Management and Technology</a:t>
            </a:r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CC621B07-DEC4-2F45-94C9-322A7F6B4CBA}"/>
              </a:ext>
            </a:extLst>
          </p:cNvPr>
          <p:cNvSpPr/>
          <p:nvPr/>
        </p:nvSpPr>
        <p:spPr>
          <a:xfrm>
            <a:off x="4716016" y="1224630"/>
            <a:ext cx="3748412" cy="337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buSzPct val="100000"/>
            </a:pPr>
            <a:r>
              <a:rPr lang="en-GB" sz="1400" b="1" dirty="0">
                <a:solidFill>
                  <a:schemeClr val="bg1"/>
                </a:solidFill>
                <a:cs typeface="Calibri"/>
              </a:rPr>
              <a:t>VIRTUAL AUTOMATION LAB (VAL)</a:t>
            </a:r>
          </a:p>
          <a:p>
            <a:pPr defTabSz="342900">
              <a:buSzPct val="100000"/>
            </a:pPr>
            <a:r>
              <a:rPr lang="en-GB" sz="1050" dirty="0">
                <a:solidFill>
                  <a:schemeClr val="accent1"/>
                </a:solidFill>
                <a:cs typeface="Calibri"/>
              </a:rPr>
              <a:t>A research field of the Faculty of Mechanical and Systems Engineering</a:t>
            </a:r>
          </a:p>
          <a:p>
            <a:pPr defTabSz="342900">
              <a:buSzPct val="100000"/>
            </a:pPr>
            <a:endParaRPr lang="en-GB" sz="1050" dirty="0">
              <a:solidFill>
                <a:schemeClr val="accent1"/>
              </a:solidFill>
              <a:cs typeface="Calibri"/>
            </a:endParaRPr>
          </a:p>
          <a:p>
            <a:pPr defTabSz="342900">
              <a:buSzPct val="100000"/>
            </a:pPr>
            <a:r>
              <a:rPr lang="en-GB" sz="1400" b="1" dirty="0">
                <a:solidFill>
                  <a:schemeClr val="bg1"/>
                </a:solidFill>
                <a:cs typeface="Calibri"/>
              </a:rPr>
              <a:t>RELIABILITY ENGINEERING, AND PROGNOSTICS AND HEALTH MANAGEMENT</a:t>
            </a:r>
          </a:p>
          <a:p>
            <a:pPr defTabSz="342900">
              <a:buSzPct val="100000"/>
            </a:pPr>
            <a:r>
              <a:rPr lang="en-GB" sz="1050" dirty="0">
                <a:solidFill>
                  <a:schemeClr val="accent1"/>
                </a:solidFill>
                <a:cs typeface="Calibri"/>
              </a:rPr>
              <a:t>A research field of the Faculty of Mechanical and Systems Engineering</a:t>
            </a:r>
          </a:p>
          <a:p>
            <a:pPr defTabSz="342900">
              <a:buSzPct val="100000"/>
            </a:pPr>
            <a:endParaRPr lang="en-GB" sz="1050" dirty="0">
              <a:solidFill>
                <a:schemeClr val="accent1"/>
              </a:solidFill>
              <a:cs typeface="Calibri"/>
            </a:endParaRPr>
          </a:p>
          <a:p>
            <a:pPr defTabSz="342900">
              <a:buSzPct val="100000"/>
            </a:pPr>
            <a:r>
              <a:rPr lang="en-GB" sz="1400" b="1" dirty="0">
                <a:solidFill>
                  <a:schemeClr val="bg1"/>
                </a:solidFill>
                <a:cs typeface="Calibri"/>
              </a:rPr>
              <a:t>INSTITUTE FOR HEALTH CARE AND NURSING SCIENCES (IGP)</a:t>
            </a:r>
          </a:p>
          <a:p>
            <a:pPr defTabSz="342900">
              <a:buSzPct val="100000"/>
            </a:pPr>
            <a:r>
              <a:rPr lang="en-GB" sz="1050" dirty="0">
                <a:solidFill>
                  <a:schemeClr val="accent1"/>
                </a:solidFill>
                <a:cs typeface="Calibri"/>
              </a:rPr>
              <a:t>An institute of the Faculty of Social Work, Education and Nursing Sciences</a:t>
            </a:r>
          </a:p>
          <a:p>
            <a:pPr defTabSz="342900">
              <a:buSzPct val="100000"/>
            </a:pPr>
            <a:endParaRPr lang="en-GB" sz="1050" dirty="0">
              <a:solidFill>
                <a:schemeClr val="accent1"/>
              </a:solidFill>
              <a:cs typeface="Calibri"/>
            </a:endParaRPr>
          </a:p>
          <a:p>
            <a:pPr defTabSz="342900">
              <a:buSzPct val="100000"/>
            </a:pPr>
            <a:r>
              <a:rPr lang="en-GB" sz="1400" b="1" cap="all" dirty="0" smtClean="0">
                <a:solidFill>
                  <a:schemeClr val="bg1"/>
                </a:solidFill>
                <a:cs typeface="Calibri"/>
              </a:rPr>
              <a:t>Projects of the faculty of social work, education and nursing sciences</a:t>
            </a:r>
          </a:p>
          <a:p>
            <a:pPr defTabSz="342900">
              <a:buSzPct val="100000"/>
            </a:pPr>
            <a:r>
              <a:rPr lang="en-GB" sz="1050" dirty="0" smtClean="0">
                <a:solidFill>
                  <a:schemeClr val="accent1"/>
                </a:solidFill>
                <a:cs typeface="Calibri"/>
              </a:rPr>
              <a:t>Current </a:t>
            </a:r>
            <a:r>
              <a:rPr lang="en-GB" sz="1050" dirty="0">
                <a:solidFill>
                  <a:schemeClr val="accent1"/>
                </a:solidFill>
                <a:cs typeface="Calibri"/>
              </a:rPr>
              <a:t>research projects of the Faculty of Social Work, Education and Nursing Sciences</a:t>
            </a:r>
          </a:p>
        </p:txBody>
      </p:sp>
      <p:pic>
        <p:nvPicPr>
          <p:cNvPr id="29" name="Bild 25">
            <a:extLst>
              <a:ext uri="{FF2B5EF4-FFF2-40B4-BE49-F238E27FC236}">
                <a16:creationId xmlns:a16="http://schemas.microsoft.com/office/drawing/2014/main" id="{C6B14234-538E-2C47-AE7D-E9D8D7A45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1" b="4997"/>
          <a:stretch/>
        </p:blipFill>
        <p:spPr>
          <a:xfrm>
            <a:off x="7687922" y="123478"/>
            <a:ext cx="1226297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0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OUr PARTNERS – A STRONG NETWORK!</a:t>
            </a:r>
            <a:r>
              <a:rPr lang="de-DE" dirty="0">
                <a:solidFill>
                  <a:schemeClr val="tx2"/>
                </a:solidFill>
              </a:rPr>
              <a:t/>
            </a:r>
            <a:br>
              <a:rPr lang="de-DE" dirty="0">
                <a:solidFill>
                  <a:schemeClr val="tx2"/>
                </a:solidFill>
              </a:rPr>
            </a:br>
            <a:endParaRPr lang="de-DE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5C3E6592-E5CB-461E-9CB7-DBE037D83C0A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 smtClean="0"/>
              <a:t>PR presentation of Esslingen University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6483350" y="4552950"/>
            <a:ext cx="685800" cy="685800"/>
          </a:xfrm>
          <a:prstGeom prst="rect">
            <a:avLst/>
          </a:prstGeom>
          <a:noFill/>
        </p:spPr>
        <p:txBody>
          <a:bodyPr vert="horz" wrap="none" lIns="0" tIns="35100" rIns="68580" bIns="34290" rtlCol="0" anchor="t">
            <a:noAutofit/>
          </a:bodyPr>
          <a:lstStyle/>
          <a:p>
            <a:pPr>
              <a:lnSpc>
                <a:spcPts val="750"/>
              </a:lnSpc>
            </a:pPr>
            <a:endParaRPr lang="de-DE" sz="1500" dirty="0"/>
          </a:p>
        </p:txBody>
      </p:sp>
      <p:grpSp>
        <p:nvGrpSpPr>
          <p:cNvPr id="27" name="Gruppieren 26"/>
          <p:cNvGrpSpPr/>
          <p:nvPr/>
        </p:nvGrpSpPr>
        <p:grpSpPr>
          <a:xfrm>
            <a:off x="1475656" y="1298918"/>
            <a:ext cx="6214573" cy="2996565"/>
            <a:chOff x="1475656" y="1298918"/>
            <a:chExt cx="6214573" cy="2996565"/>
          </a:xfrm>
        </p:grpSpPr>
        <p:grpSp>
          <p:nvGrpSpPr>
            <p:cNvPr id="30" name="Gruppierung 14"/>
            <p:cNvGrpSpPr/>
            <p:nvPr/>
          </p:nvGrpSpPr>
          <p:grpSpPr>
            <a:xfrm>
              <a:off x="1475656" y="1561467"/>
              <a:ext cx="6214573" cy="2734016"/>
              <a:chOff x="443538" y="2081956"/>
              <a:chExt cx="8286098" cy="3645354"/>
            </a:xfrm>
          </p:grpSpPr>
          <p:graphicFrame>
            <p:nvGraphicFramePr>
              <p:cNvPr id="33" name="Object 6"/>
              <p:cNvGraphicFramePr>
                <a:graphicFrameLocks noChangeAspect="1"/>
              </p:cNvGraphicFramePr>
              <p:nvPr/>
            </p:nvGraphicFramePr>
            <p:xfrm>
              <a:off x="7253723" y="3982344"/>
              <a:ext cx="647005" cy="9132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8" name="Dokument" r:id="rId4" imgW="826008" imgH="1165860" progId="">
                      <p:embed/>
                    </p:oleObj>
                  </mc:Choice>
                  <mc:Fallback>
                    <p:oleObj name="Dokument" r:id="rId4" imgW="826008" imgH="1165860" progId="">
                      <p:embed/>
                      <p:pic>
                        <p:nvPicPr>
                          <p:cNvPr id="12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253723" y="3982344"/>
                            <a:ext cx="647005" cy="91327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34" name="Picture 19" descr="Logo_Klinikum_Stuttgart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102" y="4204420"/>
                <a:ext cx="1439999" cy="469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Bild 8" descr="Mahle.jpg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10177" y="4230937"/>
                <a:ext cx="1547999" cy="416087"/>
              </a:xfrm>
              <a:prstGeom prst="rect">
                <a:avLst/>
              </a:prstGeom>
            </p:spPr>
          </p:pic>
          <p:grpSp>
            <p:nvGrpSpPr>
              <p:cNvPr id="36" name="Gruppierung 5"/>
              <p:cNvGrpSpPr/>
              <p:nvPr/>
            </p:nvGrpSpPr>
            <p:grpSpPr>
              <a:xfrm>
                <a:off x="443538" y="5275725"/>
                <a:ext cx="7924399" cy="451585"/>
                <a:chOff x="435071" y="5174121"/>
                <a:chExt cx="7924399" cy="451585"/>
              </a:xfrm>
            </p:grpSpPr>
            <p:pic>
              <p:nvPicPr>
                <p:cNvPr id="45" name="Bild 13" descr="logo_4c_quer.jp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83470" y="5193428"/>
                  <a:ext cx="1476000" cy="432278"/>
                </a:xfrm>
                <a:prstGeom prst="rect">
                  <a:avLst/>
                </a:prstGeom>
              </p:spPr>
            </p:pic>
            <p:pic>
              <p:nvPicPr>
                <p:cNvPr id="46" name="Bild 15" descr="UT_WBMW_Rot_RGB_01.jpe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0872" y="5221301"/>
                  <a:ext cx="1475997" cy="379013"/>
                </a:xfrm>
                <a:prstGeom prst="rect">
                  <a:avLst/>
                </a:prstGeom>
              </p:spPr>
            </p:pic>
            <p:pic>
              <p:nvPicPr>
                <p:cNvPr id="47" name="Bild 17" descr="unistuttgart_logo_deutsch.jpe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99003" y="5174121"/>
                  <a:ext cx="1583997" cy="337858"/>
                </a:xfrm>
                <a:prstGeom prst="rect">
                  <a:avLst/>
                </a:prstGeom>
              </p:spPr>
            </p:pic>
            <p:pic>
              <p:nvPicPr>
                <p:cNvPr id="48" name="Picture 693" descr="Klinikum Esslingen"/>
                <p:cNvPicPr>
                  <a:picLocks noChangeAspect="1" noChangeArrowheads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5071" y="5256014"/>
                  <a:ext cx="1645905" cy="2613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7" name="Picture 693" descr="W:\projekt-Oeffentlichkeitsarbeit\Öffentlichkeitsarbeit\PublikationenPrint\0_Neues CD_Reinzeichnungen und Indesign\PowerPoint\Freigabe-Unternehmen\Logo-Balluff\Logo Balluff ab 1. Juli 2016\BALLUFF_logo_RZ_fin.jpg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0896" y="2128328"/>
                <a:ext cx="1511999" cy="1931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9" descr="http://www.diakonie-wuerttemberg.de/fileadmin/Medien/Fotos/L_Diakonie_Wuerttemberg-Druckfaehig.jpg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101" y="2081956"/>
                <a:ext cx="1440000" cy="4886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9" name="Gruppierung 10"/>
              <p:cNvGrpSpPr/>
              <p:nvPr/>
            </p:nvGrpSpPr>
            <p:grpSpPr>
              <a:xfrm>
                <a:off x="470814" y="2832590"/>
                <a:ext cx="8258822" cy="877714"/>
                <a:chOff x="470814" y="2832590"/>
                <a:chExt cx="8258822" cy="877714"/>
              </a:xfrm>
            </p:grpSpPr>
            <p:pic>
              <p:nvPicPr>
                <p:cNvPr id="41" name="Picture 15" descr="porschelogo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78244" y="2915879"/>
                  <a:ext cx="1500863" cy="792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680" descr="W:\projekt-Oeffentlichkeitsarbeit\Öffentlichkeitsarbeit\PublikationenPrint\0_Neues CD_Reinzeichnungen und Indesign\PowerPoint\Freigabe-Unternehmen\Logo Festo\Logo100rgb.jpg"/>
                <p:cNvPicPr>
                  <a:picLocks noChangeAspect="1" noChangeArrowheads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8117" y="3170427"/>
                  <a:ext cx="1440000" cy="2620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710" descr="W:\projekt-Oeffentlichkeitsarbeit\Öffentlichkeitsarbeit\PublikationenPrint\0_Neues CD_Reinzeichnungen und Indesign\PowerPoint\Freigabe-Unternehmen\Logo-Schuler\SCHULER_Andritz_RGB.png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69636" y="2832590"/>
                  <a:ext cx="2160000" cy="8777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4" name="Picture 18" descr="W:\projekt-Oeffentlichkeitsarbeit\Öffentlichkeitsarbeit\PublikationenPrint\0_Neues CD_Reinzeichnungen und Indesign\PowerPoint\Logos\Caritas\Logo_CVS_CMYK_300dpi_small.jpg"/>
                <p:cNvPicPr>
                  <a:picLocks noChangeAspect="1" noChangeArrowheads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0814" y="2969425"/>
                  <a:ext cx="1440000" cy="6178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0" name="Bild 18"/>
              <p:cNvPicPr>
                <a:picLocks noChangeAspect="1"/>
              </p:cNvPicPr>
              <p:nvPr/>
            </p:nvPicPr>
            <p:blipFill rotWithShape="1">
              <a:blip r:embed="rId1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71997" y="4179006"/>
                <a:ext cx="1997639" cy="525696"/>
              </a:xfrm>
              <a:prstGeom prst="rect">
                <a:avLst/>
              </a:prstGeom>
            </p:spPr>
          </p:pic>
        </p:grpSp>
        <p:pic>
          <p:nvPicPr>
            <p:cNvPr id="31" name="Bild 19" descr="01_Bosch_SL-de_4C_L-[Konvertiert].jpg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9832" y="1298918"/>
              <a:ext cx="1470609" cy="734009"/>
            </a:xfrm>
            <a:prstGeom prst="rect">
              <a:avLst/>
            </a:prstGeom>
          </p:spPr>
        </p:pic>
        <p:pic>
          <p:nvPicPr>
            <p:cNvPr id="32" name="Grafik 31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12" t="40303" r="24628" b="41162"/>
            <a:stretch/>
          </p:blipFill>
          <p:spPr>
            <a:xfrm>
              <a:off x="4683459" y="1502423"/>
              <a:ext cx="1215853" cy="425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7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6"/>
          <p:cNvSpPr>
            <a:spLocks noGrp="1"/>
          </p:cNvSpPr>
          <p:nvPr>
            <p:ph type="title"/>
          </p:nvPr>
        </p:nvSpPr>
        <p:spPr>
          <a:xfrm>
            <a:off x="457200" y="343562"/>
            <a:ext cx="6781800" cy="313350"/>
          </a:xfrm>
        </p:spPr>
        <p:txBody>
          <a:bodyPr/>
          <a:lstStyle/>
          <a:p>
            <a:r>
              <a:rPr lang="en-GB" dirty="0" smtClean="0"/>
              <a:t>Our experience of </a:t>
            </a:r>
            <a:r>
              <a:rPr lang="en-GB" dirty="0"/>
              <a:t>InternationalISM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045C8831-9E60-4471-A11F-583AE83AE0D9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 smtClean="0"/>
              <a:t>PR presentation of Esslingen University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56" name="Bild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14979" y="1596519"/>
            <a:ext cx="6664656" cy="2893067"/>
          </a:xfrm>
          <a:prstGeom prst="rect">
            <a:avLst/>
          </a:prstGeom>
        </p:spPr>
      </p:pic>
      <p:grpSp>
        <p:nvGrpSpPr>
          <p:cNvPr id="57" name="Gruppierung 58"/>
          <p:cNvGrpSpPr/>
          <p:nvPr/>
        </p:nvGrpSpPr>
        <p:grpSpPr bwMode="auto">
          <a:xfrm>
            <a:off x="1898650" y="1208961"/>
            <a:ext cx="4845845" cy="2484217"/>
            <a:chOff x="1007533" y="1451971"/>
            <a:chExt cx="6461126" cy="3312291"/>
          </a:xfrm>
        </p:grpSpPr>
        <p:sp>
          <p:nvSpPr>
            <p:cNvPr id="58" name="Textfeld 57"/>
            <p:cNvSpPr txBox="1"/>
            <p:nvPr/>
          </p:nvSpPr>
          <p:spPr bwMode="auto">
            <a:xfrm>
              <a:off x="1007533" y="2438400"/>
              <a:ext cx="914400" cy="914400"/>
            </a:xfrm>
            <a:prstGeom prst="rect">
              <a:avLst/>
            </a:prstGeom>
            <a:noFill/>
          </p:spPr>
          <p:txBody>
            <a:bodyPr vert="horz" wrap="none" lIns="0" tIns="35100" rIns="68580" bIns="34290" rtlCol="0" anchor="t">
              <a:noAutofit/>
            </a:bodyPr>
            <a:lstStyle/>
            <a:p>
              <a:pPr marL="0" marR="0" lvl="0" indent="0" algn="l" defTabSz="457200" eaLnBrk="1" fontAlgn="auto" latinLnBrk="0" hangingPunct="1">
                <a:lnSpc>
                  <a:spcPts val="7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500" b="0" i="0" u="none" strike="noStrike" kern="0" cap="none" spc="0" normalizeH="0" baseline="0" noProof="0">
                <a:ln>
                  <a:noFill/>
                </a:ln>
                <a:solidFill>
                  <a:srgbClr val="002D58"/>
                </a:solidFill>
                <a:effectLst/>
                <a:uLnTx/>
                <a:uFillTx/>
                <a:latin typeface="Calibri"/>
                <a:ea typeface="Arial"/>
                <a:cs typeface="Arial"/>
              </a:endParaRPr>
            </a:p>
          </p:txBody>
        </p:sp>
        <p:grpSp>
          <p:nvGrpSpPr>
            <p:cNvPr id="60" name="Gruppierung 14"/>
            <p:cNvGrpSpPr/>
            <p:nvPr/>
          </p:nvGrpSpPr>
          <p:grpSpPr bwMode="auto">
            <a:xfrm>
              <a:off x="1318353" y="1564127"/>
              <a:ext cx="1117458" cy="1697126"/>
              <a:chOff x="1172481" y="2018597"/>
              <a:chExt cx="1117458" cy="1697126"/>
            </a:xfrm>
          </p:grpSpPr>
          <p:cxnSp>
            <p:nvCxnSpPr>
              <p:cNvPr id="71" name="Gerade Verbindung 16"/>
              <p:cNvCxnSpPr>
                <a:cxnSpLocks/>
              </p:cNvCxnSpPr>
              <p:nvPr/>
            </p:nvCxnSpPr>
            <p:spPr bwMode="auto">
              <a:xfrm flipV="1">
                <a:off x="1172481" y="2018597"/>
                <a:ext cx="1" cy="1697126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 Verbindung 18"/>
              <p:cNvCxnSpPr>
                <a:cxnSpLocks/>
              </p:cNvCxnSpPr>
              <p:nvPr/>
            </p:nvCxnSpPr>
            <p:spPr bwMode="auto">
              <a:xfrm flipH="1" flipV="1">
                <a:off x="1172482" y="2018597"/>
                <a:ext cx="1117457" cy="1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uppierung 53"/>
            <p:cNvGrpSpPr/>
            <p:nvPr/>
          </p:nvGrpSpPr>
          <p:grpSpPr bwMode="auto">
            <a:xfrm>
              <a:off x="1776070" y="1912599"/>
              <a:ext cx="617246" cy="2326078"/>
              <a:chOff x="1759138" y="1916832"/>
              <a:chExt cx="617246" cy="2326078"/>
            </a:xfrm>
          </p:grpSpPr>
          <p:cxnSp>
            <p:nvCxnSpPr>
              <p:cNvPr id="69" name="Gerade Verbindung 21"/>
              <p:cNvCxnSpPr>
                <a:cxnSpLocks/>
              </p:cNvCxnSpPr>
              <p:nvPr/>
            </p:nvCxnSpPr>
            <p:spPr bwMode="auto">
              <a:xfrm flipH="1" flipV="1">
                <a:off x="1759138" y="1916832"/>
                <a:ext cx="6406" cy="2326078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 Verbindung 22"/>
              <p:cNvCxnSpPr>
                <a:cxnSpLocks/>
              </p:cNvCxnSpPr>
              <p:nvPr/>
            </p:nvCxnSpPr>
            <p:spPr bwMode="auto">
              <a:xfrm flipH="1" flipV="1">
                <a:off x="1759139" y="1920199"/>
                <a:ext cx="617246" cy="8832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Gerade Verbindung 25"/>
            <p:cNvCxnSpPr>
              <a:cxnSpLocks/>
            </p:cNvCxnSpPr>
            <p:nvPr/>
          </p:nvCxnSpPr>
          <p:spPr bwMode="auto">
            <a:xfrm flipV="1">
              <a:off x="3883491" y="2438400"/>
              <a:ext cx="12048" cy="1374643"/>
            </a:xfrm>
            <a:prstGeom prst="line">
              <a:avLst/>
            </a:prstGeom>
            <a:ln w="1270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30"/>
            <p:cNvCxnSpPr>
              <a:cxnSpLocks/>
            </p:cNvCxnSpPr>
            <p:nvPr/>
          </p:nvCxnSpPr>
          <p:spPr bwMode="auto">
            <a:xfrm flipV="1">
              <a:off x="3461973" y="2412690"/>
              <a:ext cx="948" cy="920299"/>
            </a:xfrm>
            <a:prstGeom prst="line">
              <a:avLst/>
            </a:prstGeom>
            <a:ln w="1270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34"/>
            <p:cNvCxnSpPr>
              <a:cxnSpLocks/>
            </p:cNvCxnSpPr>
            <p:nvPr/>
          </p:nvCxnSpPr>
          <p:spPr bwMode="auto">
            <a:xfrm flipH="1" flipV="1">
              <a:off x="5308622" y="1451971"/>
              <a:ext cx="14907" cy="1760862"/>
            </a:xfrm>
            <a:prstGeom prst="line">
              <a:avLst/>
            </a:prstGeom>
            <a:ln w="1270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uppierung 37"/>
            <p:cNvGrpSpPr/>
            <p:nvPr/>
          </p:nvGrpSpPr>
          <p:grpSpPr bwMode="auto">
            <a:xfrm>
              <a:off x="6198931" y="1924798"/>
              <a:ext cx="915440" cy="2720220"/>
              <a:chOff x="257041" y="995505"/>
              <a:chExt cx="915440" cy="2720220"/>
            </a:xfrm>
          </p:grpSpPr>
          <p:cxnSp>
            <p:nvCxnSpPr>
              <p:cNvPr id="67" name="Gerade Verbindung 38"/>
              <p:cNvCxnSpPr>
                <a:cxnSpLocks/>
              </p:cNvCxnSpPr>
              <p:nvPr/>
            </p:nvCxnSpPr>
            <p:spPr bwMode="auto">
              <a:xfrm flipV="1">
                <a:off x="1172481" y="995505"/>
                <a:ext cx="0" cy="272022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Gerade Verbindung 39"/>
              <p:cNvCxnSpPr>
                <a:cxnSpLocks/>
              </p:cNvCxnSpPr>
              <p:nvPr/>
            </p:nvCxnSpPr>
            <p:spPr bwMode="auto">
              <a:xfrm flipH="1">
                <a:off x="257041" y="995505"/>
                <a:ext cx="915440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6" name="Bild 52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139612" y="3174466"/>
              <a:ext cx="6329047" cy="1589796"/>
            </a:xfrm>
            <a:prstGeom prst="rect">
              <a:avLst/>
            </a:prstGeom>
          </p:spPr>
        </p:pic>
      </p:grpSp>
      <p:sp>
        <p:nvSpPr>
          <p:cNvPr id="73" name="Rechteck 72"/>
          <p:cNvSpPr/>
          <p:nvPr/>
        </p:nvSpPr>
        <p:spPr bwMode="auto">
          <a:xfrm>
            <a:off x="2944928" y="1188591"/>
            <a:ext cx="2866119" cy="773769"/>
          </a:xfrm>
          <a:prstGeom prst="rect">
            <a:avLst/>
          </a:prstGeom>
          <a:solidFill>
            <a:srgbClr val="D70F3C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Links </a:t>
            </a:r>
            <a:r>
              <a:rPr lang="en-US" sz="1400" b="1" dirty="0" smtClean="0"/>
              <a:t>to around 124 </a:t>
            </a:r>
            <a:r>
              <a:rPr lang="en-US" sz="1400" b="1" dirty="0"/>
              <a:t>universities in </a:t>
            </a:r>
            <a:br>
              <a:rPr lang="en-US" sz="1400" b="1" dirty="0"/>
            </a:br>
            <a:r>
              <a:rPr lang="en-US" sz="1400" b="1" dirty="0"/>
              <a:t>30 countries world-wide </a:t>
            </a:r>
          </a:p>
        </p:txBody>
      </p:sp>
    </p:spTree>
    <p:extLst>
      <p:ext uri="{BB962C8B-B14F-4D97-AF65-F5344CB8AC3E}">
        <p14:creationId xmlns:p14="http://schemas.microsoft.com/office/powerpoint/2010/main" val="302464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5" y="1888217"/>
            <a:ext cx="6751623" cy="2880113"/>
          </a:xfrm>
          <a:prstGeom prst="rect">
            <a:avLst/>
          </a:prstGeom>
        </p:spPr>
      </p:pic>
      <p:sp>
        <p:nvSpPr>
          <p:cNvPr id="14" name="Titel 6"/>
          <p:cNvSpPr txBox="1">
            <a:spLocks noGrp="1"/>
          </p:cNvSpPr>
          <p:nvPr>
            <p:ph type="title"/>
          </p:nvPr>
        </p:nvSpPr>
        <p:spPr>
          <a:xfrm>
            <a:off x="457200" y="343562"/>
            <a:ext cx="6781800" cy="304263"/>
          </a:xfrm>
          <a:prstGeom prst="rect">
            <a:avLst/>
          </a:prstGeom>
          <a:noFill/>
        </p:spPr>
        <p:txBody>
          <a:bodyPr vert="horz" wrap="square" lIns="0" tIns="27000" rIns="68580" bIns="0" rtlCol="0" anchor="t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rgbClr val="D7193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2000" dirty="0"/>
              <a:t>Internationalisierung/Doppelabschlüsse</a:t>
            </a:r>
            <a:endParaRPr lang="de-DE" sz="20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AA516D3D-B345-425E-888C-B8BB546DE19D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smtClean="0"/>
              <a:t>PR presentation of Esslingen University</a:t>
            </a:r>
            <a:endParaRPr lang="de-DE" dirty="0"/>
          </a:p>
        </p:txBody>
      </p:sp>
      <p:pic>
        <p:nvPicPr>
          <p:cNvPr id="15" name="Grafi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3777823"/>
            <a:ext cx="1307929" cy="30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 1" descr="DHIK_LOGO 50 %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30" y="4298469"/>
            <a:ext cx="1307930" cy="46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uppierung 38"/>
          <p:cNvGrpSpPr/>
          <p:nvPr/>
        </p:nvGrpSpPr>
        <p:grpSpPr>
          <a:xfrm>
            <a:off x="468312" y="895642"/>
            <a:ext cx="1743267" cy="2288314"/>
            <a:chOff x="347543" y="814364"/>
            <a:chExt cx="2324357" cy="2663114"/>
          </a:xfrm>
        </p:grpSpPr>
        <p:sp>
          <p:nvSpPr>
            <p:cNvPr id="28" name="Textfeld 69"/>
            <p:cNvSpPr txBox="1">
              <a:spLocks noChangeArrowheads="1"/>
            </p:cNvSpPr>
            <p:nvPr/>
          </p:nvSpPr>
          <p:spPr bwMode="auto">
            <a:xfrm>
              <a:off x="347543" y="814364"/>
              <a:ext cx="2324357" cy="2149121"/>
            </a:xfrm>
            <a:prstGeom prst="rect">
              <a:avLst/>
            </a:prstGeom>
            <a:solidFill>
              <a:srgbClr val="D70F3C"/>
            </a:solidFill>
            <a:ln>
              <a:noFill/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anchor="ctr" anchorCtr="1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1pPr>
              <a:lvl2pPr marL="742950">
                <a:defRPr sz="20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2pPr>
              <a:lvl3pPr marL="1143000">
                <a:defRPr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3pPr>
              <a:lvl4pPr marL="1600200"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4pPr>
              <a:lvl5pPr marL="2057400"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5pPr>
              <a:lvl6pPr marL="2514600" eaLnBrk="0" hangingPunct="0">
                <a:buFont typeface="Verdana" charset="0"/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6pPr>
              <a:lvl7pPr marL="2971800" eaLnBrk="0" hangingPunct="0">
                <a:buFont typeface="Verdana" charset="0"/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7pPr>
              <a:lvl8pPr marL="3429000" eaLnBrk="0" hangingPunct="0">
                <a:buFont typeface="Verdana" charset="0"/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8pPr>
              <a:lvl9pPr marL="3886200" eaLnBrk="0" hangingPunct="0">
                <a:buFont typeface="Verdana" charset="0"/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9pPr>
            </a:lstStyle>
            <a:p>
              <a:pPr lvl="0"/>
              <a:r>
                <a:rPr lang="de-DE" sz="1400" b="1" dirty="0">
                  <a:solidFill>
                    <a:srgbClr val="FFFFFF"/>
                  </a:solidFill>
                  <a:latin typeface="Calibri"/>
                  <a:cs typeface="Calibri"/>
                </a:rPr>
                <a:t>ITESM/</a:t>
              </a:r>
              <a:r>
                <a:rPr lang="de-DE" sz="1400" b="1" dirty="0" err="1">
                  <a:solidFill>
                    <a:srgbClr val="FFFFFF"/>
                  </a:solidFill>
                  <a:latin typeface="Calibri"/>
                  <a:cs typeface="Calibri"/>
                </a:rPr>
                <a:t>Tec</a:t>
              </a:r>
              <a:r>
                <a:rPr lang="de-DE" sz="1400" b="1" dirty="0">
                  <a:solidFill>
                    <a:srgbClr val="FFFFFF"/>
                  </a:solidFill>
                  <a:latin typeface="Calibri"/>
                  <a:cs typeface="Calibri"/>
                </a:rPr>
                <a:t> de Monterrey </a:t>
              </a:r>
            </a:p>
            <a:p>
              <a:pPr lvl="0"/>
              <a:r>
                <a:rPr lang="de-DE" sz="1400" dirty="0" smtClean="0">
                  <a:solidFill>
                    <a:srgbClr val="FFFFFF"/>
                  </a:solidFill>
                  <a:latin typeface="Calibri"/>
                  <a:cs typeface="Calibri"/>
                </a:rPr>
                <a:t>Mexico</a:t>
              </a:r>
              <a:endParaRPr lang="de-DE" sz="1400" dirty="0">
                <a:solidFill>
                  <a:srgbClr val="FFFFFF"/>
                </a:solidFill>
                <a:latin typeface="Calibri"/>
                <a:cs typeface="Calibri"/>
              </a:endParaRPr>
            </a:p>
            <a:p>
              <a:pPr lvl="0"/>
              <a:endParaRPr lang="de-DE" sz="750" b="1" dirty="0">
                <a:solidFill>
                  <a:srgbClr val="FFFFFF"/>
                </a:solidFill>
                <a:latin typeface="Calibri"/>
                <a:cs typeface="Calibri"/>
              </a:endParaRPr>
            </a:p>
            <a:p>
              <a:pPr marL="128588" indent="-128588">
                <a:buFont typeface="Lucida Grande"/>
                <a:buChar char="I"/>
              </a:pPr>
              <a:r>
                <a:rPr lang="de-DE" sz="9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Engineering Management </a:t>
              </a:r>
              <a:endParaRPr lang="de-DE" sz="9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28588" indent="-128588">
                <a:buFont typeface="Lucida Grande"/>
                <a:buChar char="I"/>
              </a:pPr>
              <a:r>
                <a:rPr lang="de-DE" sz="900" dirty="0" err="1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Mechatronics</a:t>
              </a:r>
              <a:endParaRPr lang="de-DE" sz="90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128588" indent="-128588">
                <a:buFont typeface="Lucida Grande"/>
                <a:buChar char="I"/>
              </a:pPr>
              <a:r>
                <a:rPr lang="de-DE" sz="900" dirty="0" err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Mechanical</a:t>
              </a:r>
              <a:r>
                <a:rPr lang="de-DE" sz="9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de-DE" sz="9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Engineering</a:t>
              </a:r>
            </a:p>
            <a:p>
              <a:pPr marL="128588" indent="-128588">
                <a:buFont typeface="Lucida Grande"/>
                <a:buChar char="I"/>
              </a:pPr>
              <a:r>
                <a:rPr lang="de-DE" sz="9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International Industrial </a:t>
              </a:r>
              <a:r>
                <a:rPr lang="de-DE" sz="9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Management</a:t>
              </a:r>
            </a:p>
            <a:p>
              <a:pPr marL="128588" indent="-128588">
                <a:buFont typeface="Lucida Grande"/>
                <a:buChar char="I"/>
              </a:pPr>
              <a:r>
                <a:rPr lang="en-US" sz="9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Automation Systems and Production Informatics</a:t>
              </a:r>
              <a:endParaRPr lang="de-DE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27" name="Gerade Verbindung 26"/>
            <p:cNvCxnSpPr>
              <a:cxnSpLocks/>
            </p:cNvCxnSpPr>
            <p:nvPr/>
          </p:nvCxnSpPr>
          <p:spPr>
            <a:xfrm flipV="1">
              <a:off x="1210615" y="2950818"/>
              <a:ext cx="0" cy="526660"/>
            </a:xfrm>
            <a:prstGeom prst="line">
              <a:avLst/>
            </a:prstGeom>
            <a:ln w="2540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Bild 2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582" y="3111973"/>
            <a:ext cx="466091" cy="21630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E64D2C0-814F-A84D-B032-A9932F940F0F}"/>
              </a:ext>
            </a:extLst>
          </p:cNvPr>
          <p:cNvSpPr txBox="1"/>
          <p:nvPr/>
        </p:nvSpPr>
        <p:spPr>
          <a:xfrm>
            <a:off x="4215653" y="262218"/>
            <a:ext cx="0" cy="0"/>
          </a:xfrm>
          <a:prstGeom prst="rect">
            <a:avLst/>
          </a:prstGeom>
          <a:noFill/>
        </p:spPr>
        <p:txBody>
          <a:bodyPr vert="horz" wrap="none" lIns="0" tIns="46800" rIns="91440" bIns="45720" rtlCol="0" anchor="t">
            <a:noAutofit/>
          </a:bodyPr>
          <a:lstStyle/>
          <a:p>
            <a:pPr>
              <a:lnSpc>
                <a:spcPts val="1000"/>
              </a:lnSpc>
            </a:pPr>
            <a:endParaRPr lang="de-DE" sz="2000" cap="none" baseline="0" dirty="0"/>
          </a:p>
        </p:txBody>
      </p:sp>
      <p:pic>
        <p:nvPicPr>
          <p:cNvPr id="34" name="Bild 3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5794" y="3031809"/>
            <a:ext cx="466091" cy="216301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FB017A54-D88A-1942-B6C1-E3FF60FA8294}"/>
              </a:ext>
            </a:extLst>
          </p:cNvPr>
          <p:cNvSpPr txBox="1"/>
          <p:nvPr/>
        </p:nvSpPr>
        <p:spPr>
          <a:xfrm>
            <a:off x="4467362" y="1143096"/>
            <a:ext cx="0" cy="0"/>
          </a:xfrm>
          <a:prstGeom prst="rect">
            <a:avLst/>
          </a:prstGeom>
          <a:noFill/>
        </p:spPr>
        <p:txBody>
          <a:bodyPr vert="horz" wrap="none" lIns="0" tIns="46800" rIns="91440" bIns="45720" rtlCol="0" anchor="t">
            <a:noAutofit/>
          </a:bodyPr>
          <a:lstStyle/>
          <a:p>
            <a:pPr>
              <a:lnSpc>
                <a:spcPts val="1000"/>
              </a:lnSpc>
            </a:pPr>
            <a:endParaRPr lang="de-DE" sz="2000" cap="none" baseline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25" name="Bild 2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0886" y="2623267"/>
            <a:ext cx="466091" cy="216301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3ECF8B5-551A-1845-8450-92E840FFAF85}"/>
              </a:ext>
            </a:extLst>
          </p:cNvPr>
          <p:cNvGrpSpPr/>
          <p:nvPr/>
        </p:nvGrpSpPr>
        <p:grpSpPr>
          <a:xfrm>
            <a:off x="2357613" y="900779"/>
            <a:ext cx="1949685" cy="1796947"/>
            <a:chOff x="2346739" y="881613"/>
            <a:chExt cx="1949685" cy="1796947"/>
          </a:xfrm>
        </p:grpSpPr>
        <p:sp>
          <p:nvSpPr>
            <p:cNvPr id="26" name="Textfeld 69"/>
            <p:cNvSpPr txBox="1">
              <a:spLocks noChangeArrowheads="1"/>
            </p:cNvSpPr>
            <p:nvPr/>
          </p:nvSpPr>
          <p:spPr bwMode="auto">
            <a:xfrm>
              <a:off x="2346739" y="881613"/>
              <a:ext cx="1949685" cy="1431161"/>
            </a:xfrm>
            <a:prstGeom prst="rect">
              <a:avLst/>
            </a:prstGeom>
            <a:solidFill>
              <a:srgbClr val="D70F3C"/>
            </a:solidFill>
            <a:ln>
              <a:noFill/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anchor="ctr" anchorCtr="1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1pPr>
              <a:lvl2pPr marL="742950">
                <a:defRPr sz="20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2pPr>
              <a:lvl3pPr marL="1143000">
                <a:defRPr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3pPr>
              <a:lvl4pPr marL="1600200"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4pPr>
              <a:lvl5pPr marL="2057400"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5pPr>
              <a:lvl6pPr marL="2514600" eaLnBrk="0" hangingPunct="0">
                <a:buFont typeface="Verdana" charset="0"/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6pPr>
              <a:lvl7pPr marL="2971800" eaLnBrk="0" hangingPunct="0">
                <a:buFont typeface="Verdana" charset="0"/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7pPr>
              <a:lvl8pPr marL="3429000" eaLnBrk="0" hangingPunct="0">
                <a:buFont typeface="Verdana" charset="0"/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8pPr>
              <a:lvl9pPr marL="3886200" eaLnBrk="0" hangingPunct="0">
                <a:buFont typeface="Verdana" charset="0"/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9pPr>
            </a:lstStyle>
            <a:p>
              <a:r>
                <a:rPr lang="de-DE" sz="1400" b="1" dirty="0">
                  <a:solidFill>
                    <a:srgbClr val="FFFFFF"/>
                  </a:solidFill>
                  <a:latin typeface="Calibri"/>
                  <a:cs typeface="Calibri"/>
                </a:rPr>
                <a:t>JAMK – Jyväskylä University of Applied </a:t>
              </a:r>
              <a:r>
                <a:rPr lang="de-DE" sz="1400" b="1" dirty="0" err="1">
                  <a:solidFill>
                    <a:srgbClr val="FFFFFF"/>
                  </a:solidFill>
                  <a:latin typeface="Calibri"/>
                  <a:cs typeface="Calibri"/>
                </a:rPr>
                <a:t>Sciences</a:t>
              </a:r>
              <a:r>
                <a:rPr lang="de-DE" sz="1400" b="1" dirty="0">
                  <a:solidFill>
                    <a:srgbClr val="FFFFFF"/>
                  </a:solidFill>
                  <a:latin typeface="Calibri"/>
                  <a:cs typeface="Calibri"/>
                </a:rPr>
                <a:t>  </a:t>
              </a:r>
              <a:r>
                <a:rPr lang="de-DE" sz="1400" dirty="0" err="1" smtClean="0">
                  <a:solidFill>
                    <a:srgbClr val="FFFFFF"/>
                  </a:solidFill>
                  <a:latin typeface="Calibri"/>
                  <a:cs typeface="Calibri"/>
                </a:rPr>
                <a:t>Finland</a:t>
              </a:r>
              <a:endParaRPr lang="de-DE" sz="1400" dirty="0">
                <a:solidFill>
                  <a:srgbClr val="FFFFFF"/>
                </a:solidFill>
                <a:latin typeface="Calibri"/>
                <a:cs typeface="Calibri"/>
              </a:endParaRPr>
            </a:p>
            <a:p>
              <a:pPr lvl="0"/>
              <a:endParaRPr lang="de-DE" sz="750" b="1" dirty="0">
                <a:solidFill>
                  <a:srgbClr val="FFFFFF"/>
                </a:solidFill>
                <a:latin typeface="Calibri"/>
                <a:cs typeface="Calibri"/>
              </a:endParaRPr>
            </a:p>
            <a:p>
              <a:pPr marL="128588" indent="-128588">
                <a:buFont typeface="Lucida Grande"/>
                <a:buChar char="I"/>
              </a:pPr>
              <a:r>
                <a:rPr lang="de-DE" sz="900" dirty="0" err="1">
                  <a:solidFill>
                    <a:srgbClr val="FFFFFF"/>
                  </a:solidFill>
                  <a:latin typeface="Calibri Light"/>
                  <a:cs typeface="Calibri Light"/>
                </a:rPr>
                <a:t>Mechanical</a:t>
              </a:r>
              <a:r>
                <a:rPr lang="de-DE" sz="900" dirty="0">
                  <a:solidFill>
                    <a:srgbClr val="FFFFFF"/>
                  </a:solidFill>
                  <a:latin typeface="Calibri Light"/>
                  <a:cs typeface="Calibri Light"/>
                </a:rPr>
                <a:t> </a:t>
              </a:r>
              <a:r>
                <a:rPr lang="de-DE" sz="900" dirty="0" smtClean="0">
                  <a:solidFill>
                    <a:srgbClr val="FFFFFF"/>
                  </a:solidFill>
                  <a:latin typeface="Calibri Light"/>
                  <a:cs typeface="Calibri Light"/>
                </a:rPr>
                <a:t>Engineering</a:t>
              </a:r>
            </a:p>
            <a:p>
              <a:pPr marL="128588" indent="-128588">
                <a:buFont typeface="Lucida Grande"/>
                <a:buChar char="I"/>
              </a:pPr>
              <a:r>
                <a:rPr lang="en-US" sz="9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Automation Systems and Production </a:t>
              </a:r>
              <a:r>
                <a:rPr lang="en-US" sz="9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Informatics</a:t>
              </a:r>
            </a:p>
            <a:p>
              <a:pPr marL="128588" indent="-128588">
                <a:buFont typeface="Lucida Grande"/>
                <a:buChar char="I"/>
              </a:pPr>
              <a:r>
                <a:rPr lang="de-DE" sz="900" dirty="0">
                  <a:solidFill>
                    <a:srgbClr val="FFFFFF"/>
                  </a:solidFill>
                  <a:latin typeface="Calibri Light"/>
                  <a:cs typeface="Calibri Light"/>
                </a:rPr>
                <a:t>IT Security</a:t>
              </a:r>
            </a:p>
          </p:txBody>
        </p: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8C88A127-155B-FB4C-BDBC-50D3DB0430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8573" y="2312774"/>
              <a:ext cx="0" cy="365786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578AA7EC-D45B-B04B-8F58-18F89C7ECD00}"/>
              </a:ext>
            </a:extLst>
          </p:cNvPr>
          <p:cNvSpPr txBox="1"/>
          <p:nvPr/>
        </p:nvSpPr>
        <p:spPr>
          <a:xfrm>
            <a:off x="9535886" y="2240782"/>
            <a:ext cx="0" cy="0"/>
          </a:xfrm>
          <a:prstGeom prst="rect">
            <a:avLst/>
          </a:prstGeom>
          <a:noFill/>
        </p:spPr>
        <p:txBody>
          <a:bodyPr vert="horz" wrap="none" lIns="0" tIns="46800" rIns="91440" bIns="45720" rtlCol="0" anchor="t">
            <a:noAutofit/>
          </a:bodyPr>
          <a:lstStyle/>
          <a:p>
            <a:pPr>
              <a:lnSpc>
                <a:spcPts val="1000"/>
              </a:lnSpc>
            </a:pPr>
            <a:endParaRPr lang="de-DE" sz="2000" cap="none" baseline="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056" y="2894617"/>
            <a:ext cx="468765" cy="249691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463334" y="2999061"/>
            <a:ext cx="2020434" cy="1416251"/>
            <a:chOff x="463334" y="2999061"/>
            <a:chExt cx="2020434" cy="1416251"/>
          </a:xfrm>
        </p:grpSpPr>
        <p:sp>
          <p:nvSpPr>
            <p:cNvPr id="33" name="Textfeld 69"/>
            <p:cNvSpPr txBox="1">
              <a:spLocks noChangeArrowheads="1"/>
            </p:cNvSpPr>
            <p:nvPr/>
          </p:nvSpPr>
          <p:spPr bwMode="auto">
            <a:xfrm>
              <a:off x="463334" y="3576621"/>
              <a:ext cx="2020434" cy="838691"/>
            </a:xfrm>
            <a:prstGeom prst="rect">
              <a:avLst/>
            </a:prstGeom>
            <a:solidFill>
              <a:srgbClr val="D70F3C"/>
            </a:solidFill>
            <a:ln>
              <a:noFill/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anchor="ctr" anchorCtr="1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1pPr>
              <a:lvl2pPr marL="742950">
                <a:defRPr sz="20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2pPr>
              <a:lvl3pPr marL="1143000">
                <a:defRPr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3pPr>
              <a:lvl4pPr marL="1600200"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4pPr>
              <a:lvl5pPr marL="2057400"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5pPr>
              <a:lvl6pPr marL="2514600" eaLnBrk="0" hangingPunct="0">
                <a:buFont typeface="Verdana" charset="0"/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6pPr>
              <a:lvl7pPr marL="2971800" eaLnBrk="0" hangingPunct="0">
                <a:buFont typeface="Verdana" charset="0"/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7pPr>
              <a:lvl8pPr marL="3429000" eaLnBrk="0" hangingPunct="0">
                <a:buFont typeface="Verdana" charset="0"/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8pPr>
              <a:lvl9pPr marL="3886200" eaLnBrk="0" hangingPunct="0">
                <a:buFont typeface="Verdana" charset="0"/>
                <a:defRPr sz="1600">
                  <a:solidFill>
                    <a:schemeClr val="tx1"/>
                  </a:solidFill>
                  <a:latin typeface="Verdana" charset="0"/>
                  <a:ea typeface="ヒラギノ角ゴ Pro W3" charset="0"/>
                </a:defRPr>
              </a:lvl9pPr>
            </a:lstStyle>
            <a:p>
              <a:pPr lvl="0"/>
              <a:r>
                <a:rPr lang="de-DE" sz="1400" b="1" dirty="0" err="1" smtClean="0">
                  <a:solidFill>
                    <a:srgbClr val="FFFFFF"/>
                  </a:solidFill>
                  <a:latin typeface="Calibri"/>
                  <a:cs typeface="Calibri"/>
                </a:rPr>
                <a:t>Gannon</a:t>
              </a:r>
              <a:r>
                <a:rPr lang="de-DE" sz="1400" b="1" dirty="0" smtClean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de-DE" sz="1400" b="1" dirty="0">
                  <a:solidFill>
                    <a:srgbClr val="FFFFFF"/>
                  </a:solidFill>
                  <a:latin typeface="Calibri"/>
                  <a:cs typeface="Calibri"/>
                </a:rPr>
                <a:t>University </a:t>
              </a:r>
              <a:r>
                <a:rPr lang="de-DE" sz="1400" dirty="0" smtClean="0">
                  <a:solidFill>
                    <a:srgbClr val="FFFFFF"/>
                  </a:solidFill>
                  <a:latin typeface="Calibri"/>
                  <a:cs typeface="Calibri"/>
                </a:rPr>
                <a:t>USA</a:t>
              </a:r>
              <a:endParaRPr lang="de-DE" sz="1400" dirty="0">
                <a:solidFill>
                  <a:srgbClr val="FFFFFF"/>
                </a:solidFill>
                <a:latin typeface="Calibri"/>
                <a:cs typeface="Calibri"/>
              </a:endParaRPr>
            </a:p>
            <a:p>
              <a:pPr lvl="0"/>
              <a:endParaRPr lang="de-DE" sz="750" dirty="0">
                <a:solidFill>
                  <a:srgbClr val="FFFFFF"/>
                </a:solidFill>
                <a:latin typeface="Calibri Light"/>
                <a:cs typeface="Calibri Light"/>
              </a:endParaRPr>
            </a:p>
            <a:p>
              <a:pPr marL="128588" indent="-128588">
                <a:buFont typeface="Lucida Grande"/>
                <a:buChar char="I"/>
              </a:pPr>
              <a:r>
                <a:rPr lang="de-DE" sz="9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International Industrial </a:t>
              </a:r>
              <a:r>
                <a:rPr lang="de-DE" sz="9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Management</a:t>
              </a:r>
            </a:p>
            <a:p>
              <a:pPr marL="128588" indent="-128588">
                <a:buFont typeface="Lucida Grande"/>
                <a:buChar char="I"/>
              </a:pPr>
              <a:r>
                <a:rPr lang="en-US" sz="9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Software Engineering and </a:t>
              </a:r>
              <a:r>
                <a:rPr lang="en-US" sz="9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/>
              </a:r>
              <a:br>
                <a:rPr lang="en-US" sz="9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en-US" sz="9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Media </a:t>
              </a:r>
              <a:r>
                <a:rPr lang="en-US" sz="9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Computing </a:t>
              </a:r>
              <a:endParaRPr lang="de-DE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37" name="Gerade Verbindung 26"/>
            <p:cNvCxnSpPr/>
            <p:nvPr/>
          </p:nvCxnSpPr>
          <p:spPr>
            <a:xfrm flipV="1">
              <a:off x="1619672" y="2999061"/>
              <a:ext cx="0" cy="589939"/>
            </a:xfrm>
            <a:prstGeom prst="line">
              <a:avLst/>
            </a:prstGeom>
            <a:ln w="2540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Bild 2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6421" y="2931267"/>
            <a:ext cx="466091" cy="216301"/>
          </a:xfrm>
          <a:prstGeom prst="rect">
            <a:avLst/>
          </a:prstGeom>
        </p:spPr>
      </p:pic>
      <p:grpSp>
        <p:nvGrpSpPr>
          <p:cNvPr id="16" name="Gruppieren 15"/>
          <p:cNvGrpSpPr/>
          <p:nvPr/>
        </p:nvGrpSpPr>
        <p:grpSpPr>
          <a:xfrm>
            <a:off x="2699310" y="2995812"/>
            <a:ext cx="2741880" cy="1154879"/>
            <a:chOff x="2699310" y="2995812"/>
            <a:chExt cx="2741880" cy="1154879"/>
          </a:xfrm>
        </p:grpSpPr>
        <p:grpSp>
          <p:nvGrpSpPr>
            <p:cNvPr id="31" name="Gruppierung 8"/>
            <p:cNvGrpSpPr/>
            <p:nvPr/>
          </p:nvGrpSpPr>
          <p:grpSpPr>
            <a:xfrm>
              <a:off x="2699310" y="2999061"/>
              <a:ext cx="2741880" cy="1151630"/>
              <a:chOff x="2791750" y="981270"/>
              <a:chExt cx="2741880" cy="1151630"/>
            </a:xfrm>
          </p:grpSpPr>
          <p:sp>
            <p:nvSpPr>
              <p:cNvPr id="32" name="Textfeld 69"/>
              <p:cNvSpPr txBox="1">
                <a:spLocks noChangeArrowheads="1"/>
              </p:cNvSpPr>
              <p:nvPr/>
            </p:nvSpPr>
            <p:spPr bwMode="auto">
              <a:xfrm>
                <a:off x="2791750" y="1571208"/>
                <a:ext cx="2741880" cy="561692"/>
              </a:xfrm>
              <a:prstGeom prst="rect">
                <a:avLst/>
              </a:prstGeom>
              <a:solidFill>
                <a:srgbClr val="D70F3C"/>
              </a:solidFill>
              <a:ln>
                <a:noFill/>
                <a:headEnd/>
                <a:tailEnd/>
              </a:ln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anchor="ctr" anchorCtr="1"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1pPr>
                <a:lvl2pPr marL="742950">
                  <a:defRPr sz="20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2pPr>
                <a:lvl3pPr marL="1143000">
                  <a:defRPr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3pPr>
                <a:lvl4pPr marL="1600200">
                  <a:defRPr sz="16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4pPr>
                <a:lvl5pPr marL="2057400">
                  <a:defRPr sz="16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5pPr>
                <a:lvl6pPr marL="2514600" eaLnBrk="0" hangingPunct="0">
                  <a:buFont typeface="Verdana" charset="0"/>
                  <a:defRPr sz="16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6pPr>
                <a:lvl7pPr marL="2971800" eaLnBrk="0" hangingPunct="0">
                  <a:buFont typeface="Verdana" charset="0"/>
                  <a:defRPr sz="16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7pPr>
                <a:lvl8pPr marL="3429000" eaLnBrk="0" hangingPunct="0">
                  <a:buFont typeface="Verdana" charset="0"/>
                  <a:defRPr sz="16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8pPr>
                <a:lvl9pPr marL="3886200" eaLnBrk="0" hangingPunct="0">
                  <a:buFont typeface="Verdana" charset="0"/>
                  <a:defRPr sz="16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9pPr>
              </a:lstStyle>
              <a:p>
                <a:r>
                  <a:rPr lang="de-DE" sz="1400" b="1" dirty="0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Universidad de </a:t>
                </a:r>
                <a:r>
                  <a:rPr lang="de-DE" sz="14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Zaragoza </a:t>
                </a:r>
                <a:r>
                  <a:rPr lang="de-DE" sz="1400" dirty="0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Spain</a:t>
                </a:r>
                <a:br>
                  <a:rPr lang="de-DE" sz="1400" dirty="0" smtClean="0">
                    <a:solidFill>
                      <a:srgbClr val="FFFFFF"/>
                    </a:solidFill>
                    <a:latin typeface="Calibri"/>
                    <a:cs typeface="Calibri"/>
                  </a:rPr>
                </a:br>
                <a:endParaRPr lang="de-DE" sz="750" dirty="0" smtClean="0">
                  <a:solidFill>
                    <a:srgbClr val="FFFFFF"/>
                  </a:solidFill>
                  <a:latin typeface="Calibri"/>
                  <a:cs typeface="Calibri"/>
                </a:endParaRPr>
              </a:p>
              <a:p>
                <a:pPr marL="128588" indent="-128588">
                  <a:buFont typeface="Lucida Grande"/>
                  <a:buChar char="I"/>
                </a:pPr>
                <a:r>
                  <a:rPr lang="de-DE" sz="900" dirty="0" smtClean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International Industrial Management</a:t>
                </a:r>
                <a:endParaRPr lang="de-DE" sz="500" dirty="0">
                  <a:solidFill>
                    <a:srgbClr val="FFFFFF"/>
                  </a:solidFill>
                  <a:latin typeface="Calibri Light"/>
                  <a:cs typeface="Calibri Light"/>
                </a:endParaRPr>
              </a:p>
            </p:txBody>
          </p:sp>
          <p:cxnSp>
            <p:nvCxnSpPr>
              <p:cNvPr id="35" name="Gerade Verbindung 23"/>
              <p:cNvCxnSpPr/>
              <p:nvPr/>
            </p:nvCxnSpPr>
            <p:spPr>
              <a:xfrm>
                <a:off x="2791750" y="981270"/>
                <a:ext cx="1262337" cy="7851"/>
              </a:xfrm>
              <a:prstGeom prst="line">
                <a:avLst/>
              </a:prstGeom>
              <a:ln w="25400">
                <a:solidFill>
                  <a:schemeClr val="accent4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Gerade Verbindung 28">
              <a:extLst>
                <a:ext uri="{FF2B5EF4-FFF2-40B4-BE49-F238E27FC236}">
                  <a16:creationId xmlns:a16="http://schemas.microsoft.com/office/drawing/2014/main" id="{8C88A127-155B-FB4C-BDBC-50D3DB0430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2800" y="2995812"/>
              <a:ext cx="0" cy="593187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2" name="Gruppieren 11"/>
          <p:cNvGrpSpPr/>
          <p:nvPr/>
        </p:nvGrpSpPr>
        <p:grpSpPr>
          <a:xfrm>
            <a:off x="4512078" y="1153375"/>
            <a:ext cx="3075283" cy="1958601"/>
            <a:chOff x="4512078" y="1153375"/>
            <a:chExt cx="3075283" cy="1958601"/>
          </a:xfrm>
        </p:grpSpPr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81D7DCF7-9A16-3343-A438-E0E749BBB962}"/>
                </a:ext>
              </a:extLst>
            </p:cNvPr>
            <p:cNvGrpSpPr/>
            <p:nvPr/>
          </p:nvGrpSpPr>
          <p:grpSpPr>
            <a:xfrm>
              <a:off x="4512078" y="1153375"/>
              <a:ext cx="3075283" cy="1958601"/>
              <a:chOff x="4733620" y="746505"/>
              <a:chExt cx="2347220" cy="1958601"/>
            </a:xfrm>
          </p:grpSpPr>
          <p:sp>
            <p:nvSpPr>
              <p:cNvPr id="19" name="Textfeld 69"/>
              <p:cNvSpPr txBox="1">
                <a:spLocks noChangeArrowheads="1"/>
              </p:cNvSpPr>
              <p:nvPr/>
            </p:nvSpPr>
            <p:spPr bwMode="auto">
              <a:xfrm>
                <a:off x="4954889" y="746505"/>
                <a:ext cx="2125951" cy="1685077"/>
              </a:xfrm>
              <a:prstGeom prst="rect">
                <a:avLst/>
              </a:prstGeom>
              <a:solidFill>
                <a:srgbClr val="D70F3C"/>
              </a:solidFill>
              <a:ln>
                <a:noFill/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anchor="ctr" anchorCtr="1">
                <a:spAutoFit/>
              </a:bodyPr>
              <a:lstStyle>
                <a:lvl1pPr>
                  <a:defRPr sz="22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1pPr>
                <a:lvl2pPr marL="742950">
                  <a:defRPr sz="20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2pPr>
                <a:lvl3pPr marL="1143000">
                  <a:defRPr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3pPr>
                <a:lvl4pPr marL="1600200">
                  <a:defRPr sz="16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4pPr>
                <a:lvl5pPr marL="2057400">
                  <a:defRPr sz="16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5pPr>
                <a:lvl6pPr marL="2514600" eaLnBrk="0" hangingPunct="0">
                  <a:buFont typeface="Verdana" charset="0"/>
                  <a:defRPr sz="16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6pPr>
                <a:lvl7pPr marL="2971800" eaLnBrk="0" hangingPunct="0">
                  <a:buFont typeface="Verdana" charset="0"/>
                  <a:defRPr sz="16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7pPr>
                <a:lvl8pPr marL="3429000" eaLnBrk="0" hangingPunct="0">
                  <a:buFont typeface="Verdana" charset="0"/>
                  <a:defRPr sz="16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8pPr>
                <a:lvl9pPr marL="3886200" eaLnBrk="0" hangingPunct="0">
                  <a:buFont typeface="Verdana" charset="0"/>
                  <a:defRPr sz="1600">
                    <a:solidFill>
                      <a:schemeClr val="tx1"/>
                    </a:solidFill>
                    <a:latin typeface="Verdana" charset="0"/>
                    <a:ea typeface="ヒラギノ角ゴ Pro W3" charset="0"/>
                  </a:defRPr>
                </a:lvl9pPr>
              </a:lstStyle>
              <a:p>
                <a:pPr lvl="0"/>
                <a:r>
                  <a:rPr lang="de-DE" sz="1400" b="1">
                    <a:solidFill>
                      <a:srgbClr val="FFFFFF"/>
                    </a:solidFill>
                    <a:latin typeface="Calibri"/>
                    <a:cs typeface="Calibri"/>
                  </a:rPr>
                  <a:t>Chinese-German </a:t>
                </a:r>
                <a:r>
                  <a:rPr lang="de-DE" sz="1400" b="1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University </a:t>
                </a:r>
                <a:r>
                  <a:rPr lang="de-DE" sz="14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of Applied Sciences</a:t>
                </a:r>
                <a:br>
                  <a:rPr lang="de-DE" sz="1400" b="1" dirty="0">
                    <a:solidFill>
                      <a:srgbClr val="FFFFFF"/>
                    </a:solidFill>
                    <a:latin typeface="Calibri"/>
                    <a:cs typeface="Calibri"/>
                  </a:rPr>
                </a:br>
                <a:r>
                  <a:rPr lang="de-DE" sz="1400" dirty="0">
                    <a:solidFill>
                      <a:srgbClr val="FFFFFF"/>
                    </a:solidFill>
                    <a:latin typeface="Calibri"/>
                    <a:cs typeface="Calibri"/>
                  </a:rPr>
                  <a:t>CDHAW, Shanghai, China</a:t>
                </a:r>
              </a:p>
              <a:p>
                <a:pPr lvl="0"/>
                <a:endParaRPr lang="de-DE" sz="750" dirty="0">
                  <a:solidFill>
                    <a:srgbClr val="FFFFFF"/>
                  </a:solidFill>
                  <a:latin typeface="Calibri Light"/>
                  <a:cs typeface="Calibri Light"/>
                </a:endParaRPr>
              </a:p>
              <a:p>
                <a:pPr marL="128588" indent="-128588">
                  <a:buFont typeface="Lucida Grande"/>
                  <a:buChar char="I"/>
                </a:pPr>
                <a:r>
                  <a:rPr lang="en-US" sz="900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Sustainable Building Services and Energy </a:t>
                </a:r>
                <a:r>
                  <a:rPr lang="en-US" sz="900" dirty="0" smtClean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Engineering</a:t>
                </a:r>
              </a:p>
              <a:p>
                <a:pPr marL="128588" indent="-128588">
                  <a:buFont typeface="Lucida Grande"/>
                  <a:buChar char="I"/>
                </a:pPr>
                <a:r>
                  <a:rPr lang="de-DE" sz="900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Automotive </a:t>
                </a:r>
                <a:r>
                  <a:rPr lang="de-DE" sz="900" dirty="0" smtClean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Engineering</a:t>
                </a:r>
              </a:p>
              <a:p>
                <a:pPr marL="128588" indent="-128588">
                  <a:buFont typeface="Lucida Grande"/>
                  <a:buChar char="I"/>
                </a:pPr>
                <a:r>
                  <a:rPr lang="de-DE" sz="900" dirty="0" err="1" smtClean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Mechatronics</a:t>
                </a:r>
                <a:endParaRPr lang="de-DE" sz="900" dirty="0" smtClean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128588" indent="-128588">
                  <a:buFont typeface="Lucida Grande"/>
                  <a:buChar char="I"/>
                </a:pPr>
                <a:r>
                  <a:rPr lang="de-DE" sz="900" dirty="0" smtClean="0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Engineering Management</a:t>
                </a:r>
              </a:p>
              <a:p>
                <a:pPr marL="128588" indent="-128588">
                  <a:buFont typeface="Lucida Grande"/>
                  <a:buChar char="I"/>
                </a:pPr>
                <a:r>
                  <a:rPr lang="en-US" sz="900" dirty="0">
                    <a:solidFill>
                      <a:srgbClr val="FFFFFF"/>
                    </a:solidFill>
                    <a:latin typeface="Calibri Light"/>
                    <a:cs typeface="Calibri Light"/>
                  </a:rPr>
                  <a:t>Business administration and similar </a:t>
                </a:r>
                <a:r>
                  <a:rPr lang="en-US" sz="900" dirty="0" smtClean="0">
                    <a:solidFill>
                      <a:srgbClr val="FFFFFF"/>
                    </a:solidFill>
                    <a:latin typeface="Calibri Light"/>
                    <a:cs typeface="Calibri Light"/>
                  </a:rPr>
                  <a:t/>
                </a:r>
                <a:br>
                  <a:rPr lang="en-US" sz="900" dirty="0" smtClean="0">
                    <a:solidFill>
                      <a:srgbClr val="FFFFFF"/>
                    </a:solidFill>
                    <a:latin typeface="Calibri Light"/>
                    <a:cs typeface="Calibri Light"/>
                  </a:rPr>
                </a:br>
                <a:r>
                  <a:rPr lang="en-US" sz="900" dirty="0" smtClean="0">
                    <a:solidFill>
                      <a:srgbClr val="FFFFFF"/>
                    </a:solidFill>
                    <a:latin typeface="Calibri Light"/>
                    <a:cs typeface="Calibri Light"/>
                  </a:rPr>
                  <a:t>engineering </a:t>
                </a:r>
                <a:r>
                  <a:rPr lang="en-US" sz="900" dirty="0" err="1">
                    <a:solidFill>
                      <a:srgbClr val="FFFFFF"/>
                    </a:solidFill>
                    <a:latin typeface="Calibri Light"/>
                    <a:cs typeface="Calibri Light"/>
                  </a:rPr>
                  <a:t>programmes</a:t>
                </a:r>
                <a:r>
                  <a:rPr lang="en-US" sz="900" dirty="0">
                    <a:solidFill>
                      <a:srgbClr val="FFFFFF"/>
                    </a:solidFill>
                    <a:latin typeface="Calibri Light"/>
                    <a:cs typeface="Calibri Light"/>
                  </a:rPr>
                  <a:t> by arrangement</a:t>
                </a:r>
                <a:endParaRPr lang="de-DE" sz="900" dirty="0">
                  <a:solidFill>
                    <a:srgbClr val="FFFFFF"/>
                  </a:solidFill>
                  <a:latin typeface="Calibri Light"/>
                  <a:cs typeface="Calibri Light"/>
                </a:endParaRPr>
              </a:p>
            </p:txBody>
          </p:sp>
          <p:cxnSp>
            <p:nvCxnSpPr>
              <p:cNvPr id="40" name="Gewinkelte Verbindung 39">
                <a:extLst>
                  <a:ext uri="{FF2B5EF4-FFF2-40B4-BE49-F238E27FC236}">
                    <a16:creationId xmlns:a16="http://schemas.microsoft.com/office/drawing/2014/main" id="{AE1223EE-6550-474F-904B-F41CD6B263D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4170657" y="2141981"/>
                <a:ext cx="1126088" cy="161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Gerade Verbindung 23"/>
            <p:cNvCxnSpPr>
              <a:endCxn id="19" idx="1"/>
            </p:cNvCxnSpPr>
            <p:nvPr/>
          </p:nvCxnSpPr>
          <p:spPr>
            <a:xfrm>
              <a:off x="4512078" y="1995913"/>
              <a:ext cx="289902" cy="1"/>
            </a:xfrm>
            <a:prstGeom prst="line">
              <a:avLst/>
            </a:prstGeom>
            <a:ln w="2540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97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D88F607E-3D32-F140-B00B-592B1100E5C5}"/>
              </a:ext>
            </a:extLst>
          </p:cNvPr>
          <p:cNvSpPr/>
          <p:nvPr/>
        </p:nvSpPr>
        <p:spPr>
          <a:xfrm>
            <a:off x="372955" y="2742802"/>
            <a:ext cx="44870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67300">
              <a:buSzPct val="100000"/>
              <a:buFont typeface="Lucida Grande"/>
              <a:buChar char="I"/>
            </a:pPr>
            <a:r>
              <a:rPr lang="de-DE" b="1" dirty="0" smtClean="0">
                <a:cs typeface="Calibri"/>
              </a:rPr>
              <a:t>67</a:t>
            </a:r>
            <a:r>
              <a:rPr lang="de-DE" dirty="0" smtClean="0">
                <a:cs typeface="Calibri"/>
              </a:rPr>
              <a:t> </a:t>
            </a:r>
            <a:r>
              <a:rPr lang="de-DE" dirty="0">
                <a:cs typeface="Calibri"/>
              </a:rPr>
              <a:t>laboratories</a:t>
            </a:r>
          </a:p>
          <a:p>
            <a:pPr indent="-267300">
              <a:buSzPct val="100000"/>
              <a:buFont typeface="Lucida Grande"/>
              <a:buChar char="I"/>
            </a:pPr>
            <a:r>
              <a:rPr lang="de-DE" b="1" dirty="0" smtClean="0">
                <a:cs typeface="Calibri"/>
              </a:rPr>
              <a:t>28</a:t>
            </a:r>
            <a:r>
              <a:rPr lang="de-DE" dirty="0" smtClean="0">
                <a:cs typeface="Calibri"/>
              </a:rPr>
              <a:t> </a:t>
            </a:r>
            <a:r>
              <a:rPr lang="de-DE" dirty="0">
                <a:cs typeface="Calibri"/>
              </a:rPr>
              <a:t>Steinbeis transfer centres</a:t>
            </a:r>
          </a:p>
          <a:p>
            <a:pPr indent="-267300">
              <a:buSzPct val="100000"/>
              <a:buFont typeface="Lucida Grande"/>
              <a:buChar char="I"/>
            </a:pPr>
            <a:r>
              <a:rPr lang="de-DE" b="1" dirty="0" smtClean="0">
                <a:cs typeface="Calibri"/>
              </a:rPr>
              <a:t>220</a:t>
            </a:r>
            <a:r>
              <a:rPr lang="de-DE" dirty="0" smtClean="0">
                <a:cs typeface="Calibri"/>
              </a:rPr>
              <a:t> </a:t>
            </a:r>
            <a:r>
              <a:rPr lang="de-DE" dirty="0">
                <a:cs typeface="Calibri"/>
              </a:rPr>
              <a:t>full-time academic staff</a:t>
            </a:r>
          </a:p>
          <a:p>
            <a:pPr indent="-267300">
              <a:buSzPct val="100000"/>
              <a:buFont typeface="Lucida Grande"/>
              <a:buChar char="I"/>
            </a:pPr>
            <a:r>
              <a:rPr lang="de-DE" b="1" dirty="0" smtClean="0">
                <a:cs typeface="Calibri"/>
              </a:rPr>
              <a:t>490</a:t>
            </a:r>
            <a:r>
              <a:rPr lang="de-DE" dirty="0" smtClean="0">
                <a:cs typeface="Calibri"/>
              </a:rPr>
              <a:t> </a:t>
            </a:r>
            <a:r>
              <a:rPr lang="de-DE" dirty="0">
                <a:cs typeface="Calibri"/>
              </a:rPr>
              <a:t>support staff</a:t>
            </a:r>
          </a:p>
          <a:p>
            <a:pPr indent="-267300">
              <a:buSzPct val="100000"/>
              <a:buFont typeface="Lucida Grande"/>
              <a:buChar char="I"/>
            </a:pPr>
            <a:r>
              <a:rPr lang="de-DE" b="1" dirty="0" smtClean="0">
                <a:cs typeface="Calibri"/>
              </a:rPr>
              <a:t>440 </a:t>
            </a:r>
            <a:r>
              <a:rPr lang="de-DE" dirty="0">
                <a:cs typeface="Calibri"/>
              </a:rPr>
              <a:t>part</a:t>
            </a:r>
            <a:r>
              <a:rPr lang="de-DE" b="1" dirty="0">
                <a:cs typeface="Calibri"/>
              </a:rPr>
              <a:t>-</a:t>
            </a:r>
            <a:r>
              <a:rPr lang="de-DE" dirty="0">
                <a:cs typeface="Calibri"/>
              </a:rPr>
              <a:t>time academic staff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343562"/>
            <a:ext cx="6781800" cy="313350"/>
          </a:xfrm>
        </p:spPr>
        <p:txBody>
          <a:bodyPr/>
          <a:lstStyle/>
          <a:p>
            <a:r>
              <a:rPr lang="de-DE" dirty="0">
                <a:cs typeface="Calibri"/>
              </a:rPr>
              <a:t>Our UNIVERSITY – facts &amp; figures</a:t>
            </a:r>
            <a:endParaRPr lang="de-DE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sz="quarter" idx="21"/>
          </p:nvPr>
        </p:nvSpPr>
        <p:spPr>
          <a:xfrm>
            <a:off x="463550" y="1312341"/>
            <a:ext cx="6775450" cy="1298574"/>
          </a:xfrm>
        </p:spPr>
        <p:txBody>
          <a:bodyPr>
            <a:noAutofit/>
          </a:bodyPr>
          <a:lstStyle/>
          <a:p>
            <a:pPr indent="-267300">
              <a:buSzPct val="100000"/>
              <a:buFont typeface="Lucida Grande"/>
              <a:buChar char="I"/>
            </a:pPr>
            <a:r>
              <a:rPr lang="en-GB" sz="1800" b="1" smtClean="0">
                <a:cs typeface="Calibri"/>
              </a:rPr>
              <a:t>6,400</a:t>
            </a:r>
            <a:r>
              <a:rPr lang="en-GB" sz="1800" smtClean="0">
                <a:cs typeface="Calibri"/>
              </a:rPr>
              <a:t> </a:t>
            </a:r>
            <a:r>
              <a:rPr lang="en-GB" sz="1800" dirty="0" smtClean="0">
                <a:cs typeface="Calibri"/>
              </a:rPr>
              <a:t>students</a:t>
            </a:r>
          </a:p>
          <a:p>
            <a:pPr indent="-267300">
              <a:buSzPct val="100000"/>
              <a:buFont typeface="Lucida Grande"/>
              <a:buChar char="I"/>
            </a:pPr>
            <a:r>
              <a:rPr lang="en-GB" sz="1800" b="1" dirty="0" smtClean="0">
                <a:cs typeface="Calibri"/>
              </a:rPr>
              <a:t>6 </a:t>
            </a:r>
            <a:r>
              <a:rPr lang="en-GB" sz="1800" dirty="0" smtClean="0">
                <a:cs typeface="Calibri"/>
              </a:rPr>
              <a:t>faculties</a:t>
            </a:r>
          </a:p>
          <a:p>
            <a:pPr indent="-267300">
              <a:buSzPct val="100000"/>
              <a:buFont typeface="Lucida Grande"/>
              <a:buChar char="I"/>
            </a:pPr>
            <a:r>
              <a:rPr lang="de-DE" sz="1800" b="1" dirty="0" smtClean="0"/>
              <a:t>5</a:t>
            </a:r>
            <a:r>
              <a:rPr lang="de-DE" sz="1800" dirty="0" smtClean="0"/>
              <a:t> </a:t>
            </a:r>
            <a:r>
              <a:rPr lang="de-DE" sz="1800" dirty="0" err="1" smtClean="0"/>
              <a:t>central</a:t>
            </a:r>
            <a:r>
              <a:rPr lang="de-DE" sz="1800" dirty="0" smtClean="0"/>
              <a:t> </a:t>
            </a:r>
            <a:r>
              <a:rPr lang="de-DE" sz="1800" dirty="0" err="1" smtClean="0"/>
              <a:t>academic</a:t>
            </a:r>
            <a:r>
              <a:rPr lang="de-DE" sz="1800" dirty="0" smtClean="0"/>
              <a:t> </a:t>
            </a:r>
            <a:r>
              <a:rPr lang="de-DE" sz="1800" dirty="0" err="1" smtClean="0"/>
              <a:t>institutions</a:t>
            </a:r>
            <a:endParaRPr lang="en-GB" sz="1800" dirty="0" smtClean="0">
              <a:cs typeface="Calibri"/>
            </a:endParaRPr>
          </a:p>
          <a:p>
            <a:pPr indent="-267300">
              <a:buSzPct val="100000"/>
              <a:buFont typeface="Lucida Grande"/>
              <a:buChar char="I"/>
            </a:pPr>
            <a:r>
              <a:rPr lang="en-GB" sz="1800" b="1" dirty="0" smtClean="0">
                <a:cs typeface="Calibri"/>
              </a:rPr>
              <a:t>27</a:t>
            </a:r>
            <a:r>
              <a:rPr lang="en-GB" sz="1800" dirty="0" smtClean="0">
                <a:cs typeface="Calibri"/>
              </a:rPr>
              <a:t> Bachelor degree programmes</a:t>
            </a:r>
          </a:p>
          <a:p>
            <a:pPr indent="-267300">
              <a:buSzPct val="100000"/>
              <a:buFont typeface="Lucida Grande"/>
              <a:buChar char="I"/>
            </a:pPr>
            <a:r>
              <a:rPr lang="en-GB" sz="1800" b="1" dirty="0" smtClean="0">
                <a:cs typeface="Calibri"/>
              </a:rPr>
              <a:t>14</a:t>
            </a:r>
            <a:r>
              <a:rPr lang="en-GB" sz="1800" dirty="0" smtClean="0">
                <a:cs typeface="Calibri"/>
              </a:rPr>
              <a:t> Master degree programmes</a:t>
            </a:r>
            <a:endParaRPr lang="en-GB" sz="1800" dirty="0">
              <a:cs typeface="Calibri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8237927-D56A-4CEE-B58B-AC432F6A8965}" type="datetime1">
              <a:rPr lang="de-DE" smtClean="0"/>
              <a:t>07.05.2025</a:t>
            </a:fld>
            <a:endParaRPr lang="hr-HR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 smtClean="0"/>
              <a:t>PR presentation of Esslingen University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E6235D0-FF99-C045-995D-75C61122D1C1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372955" y="4392081"/>
            <a:ext cx="280076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/>
              <a:t>Figures have been rounded. Valid as of: </a:t>
            </a:r>
            <a:r>
              <a:rPr lang="de-DE" sz="900" dirty="0" err="1" smtClean="0"/>
              <a:t>December</a:t>
            </a:r>
            <a:r>
              <a:rPr lang="de-DE" sz="900" dirty="0" smtClean="0"/>
              <a:t> 2024</a:t>
            </a:r>
            <a:endParaRPr lang="de-DE" sz="900" dirty="0"/>
          </a:p>
        </p:txBody>
      </p:sp>
      <p:pic>
        <p:nvPicPr>
          <p:cNvPr id="12" name="Bildplatzhalter 20">
            <a:extLst>
              <a:ext uri="{FF2B5EF4-FFF2-40B4-BE49-F238E27FC236}">
                <a16:creationId xmlns:a16="http://schemas.microsoft.com/office/drawing/2014/main" id="{177212CD-B58C-224C-87C5-FDF23388D1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90523" y="1342227"/>
            <a:ext cx="3880522" cy="257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1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/>
      <p:bldP spid="2" grpId="0" uiExpand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19QxR1jEAtTGkFZ8JhPSg"/>
</p:tagLst>
</file>

<file path=ppt/theme/theme1.xml><?xml version="1.0" encoding="utf-8"?>
<a:theme xmlns:a="http://schemas.openxmlformats.org/drawingml/2006/main" name="HE-Master">
  <a:themeElements>
    <a:clrScheme name="Hochschule Esslingen 1">
      <a:dk1>
        <a:srgbClr val="002D58"/>
      </a:dk1>
      <a:lt1>
        <a:sysClr val="window" lastClr="FFFFFF"/>
      </a:lt1>
      <a:dk2>
        <a:srgbClr val="D70F3C"/>
      </a:dk2>
      <a:lt2>
        <a:srgbClr val="FFFFFF"/>
      </a:lt2>
      <a:accent1>
        <a:srgbClr val="00AADC"/>
      </a:accent1>
      <a:accent2>
        <a:srgbClr val="D6EAF8"/>
      </a:accent2>
      <a:accent3>
        <a:srgbClr val="DCDCDC"/>
      </a:accent3>
      <a:accent4>
        <a:srgbClr val="D7193C"/>
      </a:accent4>
      <a:accent5>
        <a:srgbClr val="002D58"/>
      </a:accent5>
      <a:accent6>
        <a:srgbClr val="FFFFFF"/>
      </a:accent6>
      <a:hlink>
        <a:srgbClr val="002D58"/>
      </a:hlink>
      <a:folHlink>
        <a:srgbClr val="002D5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vert="horz" lIns="0" tIns="46800" rIns="91440" bIns="45720" rtlCol="0" anchor="t">
        <a:noAutofit/>
      </a:bodyPr>
      <a:lstStyle>
        <a:defPPr>
          <a:lnSpc>
            <a:spcPts val="1000"/>
          </a:lnSpc>
          <a:defRPr sz="2000" cap="none" baseline="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1520</Words>
  <Application>Microsoft Office PowerPoint</Application>
  <PresentationFormat>Bildschirmpräsentation (16:9)</PresentationFormat>
  <Paragraphs>392</Paragraphs>
  <Slides>30</Slides>
  <Notes>21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Lucida Grande</vt:lpstr>
      <vt:lpstr>Wingdings</vt:lpstr>
      <vt:lpstr>ヒラギノ角ゴ Pro W3</vt:lpstr>
      <vt:lpstr>HE-Master</vt:lpstr>
      <vt:lpstr>Dokument</vt:lpstr>
      <vt:lpstr>think-cell Folie</vt:lpstr>
      <vt:lpstr>PowerPoint-Präsentation</vt:lpstr>
      <vt:lpstr>our Vision</vt:lpstr>
      <vt:lpstr>OUR TEACHING - exCellent!</vt:lpstr>
      <vt:lpstr>Our research – future oriented!</vt:lpstr>
      <vt:lpstr>our research  – future oriented!</vt:lpstr>
      <vt:lpstr>OUr PARTNERS – A STRONG NETWORK! </vt:lpstr>
      <vt:lpstr>Our experience of InternationalISM</vt:lpstr>
      <vt:lpstr>Internationalisierung/Doppelabschlüsse</vt:lpstr>
      <vt:lpstr>Our UNIVERSITY – facts &amp; figures</vt:lpstr>
      <vt:lpstr>Our locations</vt:lpstr>
      <vt:lpstr>OUR FACULTIES</vt:lpstr>
      <vt:lpstr>Our Structure</vt:lpstr>
      <vt:lpstr>OUR bachelor DEGREE programmes</vt:lpstr>
      <vt:lpstr>OUR bachelor DEGREE programmes</vt:lpstr>
      <vt:lpstr>OUR Master DEGREE programmes</vt:lpstr>
      <vt:lpstr>OUR Master DEGREE programmes</vt:lpstr>
      <vt:lpstr>OUR CAMPUS Life</vt:lpstr>
      <vt:lpstr>Esslingen – IN THE CENTRE OF europE</vt:lpstr>
      <vt:lpstr>Esslingen – A LIVELY town  WITH a wealth OF Tradition </vt:lpstr>
      <vt:lpstr>GöPpingen – Home of the hohenstaufen dynasty</vt:lpstr>
      <vt:lpstr>International Office – offers to partner universities</vt:lpstr>
      <vt:lpstr>Exchange program ERASMUS/Global - At GLance</vt:lpstr>
      <vt:lpstr>Exchange Program ERASMUS/GLOBAL</vt:lpstr>
      <vt:lpstr>Exchange program ERASMUS/Global</vt:lpstr>
      <vt:lpstr>Exchange program ERASMUS/Global</vt:lpstr>
      <vt:lpstr>Accommodation  for incoming students</vt:lpstr>
      <vt:lpstr>Impressions of Excursions and International Friends </vt:lpstr>
      <vt:lpstr>Impressions of Excursions and International Friends </vt:lpstr>
      <vt:lpstr>Contact</vt:lpstr>
      <vt:lpstr>THANK YOU VERY MUCH FOR   YOUR ATTENTION!</vt:lpstr>
    </vt:vector>
  </TitlesOfParts>
  <Company>Weiser Design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Weiser</dc:creator>
  <cp:lastModifiedBy>Kremena Daneva</cp:lastModifiedBy>
  <cp:revision>1012</cp:revision>
  <cp:lastPrinted>2018-08-31T17:28:11Z</cp:lastPrinted>
  <dcterms:created xsi:type="dcterms:W3CDTF">2016-12-27T10:26:02Z</dcterms:created>
  <dcterms:modified xsi:type="dcterms:W3CDTF">2025-05-07T10:44:35Z</dcterms:modified>
</cp:coreProperties>
</file>