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bookmarkIdSeed="2">
  <p:sldMasterIdLst>
    <p:sldMasterId id="2147483648" r:id="rId4"/>
  </p:sldMasterIdLst>
  <p:notesMasterIdLst>
    <p:notesMasterId r:id="rId26"/>
  </p:notesMasterIdLst>
  <p:handoutMasterIdLst>
    <p:handoutMasterId r:id="rId27"/>
  </p:handoutMasterIdLst>
  <p:sldIdLst>
    <p:sldId id="352" r:id="rId5"/>
    <p:sldId id="353" r:id="rId6"/>
    <p:sldId id="354" r:id="rId7"/>
    <p:sldId id="355" r:id="rId8"/>
    <p:sldId id="357" r:id="rId9"/>
    <p:sldId id="358" r:id="rId10"/>
    <p:sldId id="359" r:id="rId11"/>
    <p:sldId id="360" r:id="rId12"/>
    <p:sldId id="361" r:id="rId13"/>
    <p:sldId id="362" r:id="rId14"/>
    <p:sldId id="363" r:id="rId15"/>
    <p:sldId id="364" r:id="rId16"/>
    <p:sldId id="365" r:id="rId17"/>
    <p:sldId id="366" r:id="rId18"/>
    <p:sldId id="367" r:id="rId19"/>
    <p:sldId id="368" r:id="rId20"/>
    <p:sldId id="369" r:id="rId21"/>
    <p:sldId id="370" r:id="rId22"/>
    <p:sldId id="371" r:id="rId23"/>
    <p:sldId id="372" r:id="rId24"/>
    <p:sldId id="73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as transtheoretische Modell der Verhaltensänderung (TTM)" id="{8459DFA6-8593-4C44-AF82-01AA1BE49AB4}">
          <p14:sldIdLst>
            <p14:sldId id="352"/>
            <p14:sldId id="353"/>
            <p14:sldId id="354"/>
            <p14:sldId id="355"/>
            <p14:sldId id="357"/>
            <p14:sldId id="358"/>
            <p14:sldId id="359"/>
            <p14:sldId id="360"/>
            <p14:sldId id="361"/>
            <p14:sldId id="362"/>
            <p14:sldId id="363"/>
            <p14:sldId id="364"/>
            <p14:sldId id="365"/>
            <p14:sldId id="366"/>
            <p14:sldId id="367"/>
            <p14:sldId id="368"/>
            <p14:sldId id="369"/>
            <p14:sldId id="370"/>
            <p14:sldId id="371"/>
            <p14:sldId id="372"/>
            <p14:sldId id="73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47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323"/>
    <a:srgbClr val="FFFFFF"/>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73A0DAA-6AF3-43AB-8588-CEC1D06C72B9}">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unkle Formatvorlage 1 - Akz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ittlere Formatvorlage 4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8603FDC-E32A-4AB5-989C-0864C3EAD2B8}" styleName="Designformatvorlage 2 - Akz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886" autoAdjust="0"/>
    <p:restoredTop sz="69547" autoAdjust="0"/>
  </p:normalViewPr>
  <p:slideViewPr>
    <p:cSldViewPr snapToGrid="0">
      <p:cViewPr varScale="1">
        <p:scale>
          <a:sx n="48" d="100"/>
          <a:sy n="48" d="100"/>
        </p:scale>
        <p:origin x="984" y="28"/>
      </p:cViewPr>
      <p:guideLst>
        <p:guide orient="horz" pos="2160"/>
        <p:guide pos="3840"/>
      </p:guideLst>
    </p:cSldViewPr>
  </p:slideViewPr>
  <p:outlineViewPr>
    <p:cViewPr>
      <p:scale>
        <a:sx n="33" d="100"/>
        <a:sy n="33" d="100"/>
      </p:scale>
      <p:origin x="0" y="-57776"/>
    </p:cViewPr>
  </p:outlineViewPr>
  <p:notesTextViewPr>
    <p:cViewPr>
      <p:scale>
        <a:sx n="3" d="2"/>
        <a:sy n="3" d="2"/>
      </p:scale>
      <p:origin x="0" y="0"/>
    </p:cViewPr>
  </p:notesTextViewPr>
  <p:sorterViewPr>
    <p:cViewPr>
      <p:scale>
        <a:sx n="75" d="100"/>
        <a:sy n="75" d="100"/>
      </p:scale>
      <p:origin x="0" y="0"/>
    </p:cViewPr>
  </p:sorter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US" smtClean="0"/>
              <a:pPr/>
              <a:t>9/6/2023</a:t>
            </a:fld>
            <a:endParaRPr lang="en-US"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US" smtClean="0"/>
              <a:pPr/>
              <a:t>‹Nr.›</a:t>
            </a:fld>
            <a:endParaRPr lang="en-US"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9EC30E-1A71-4188-9BE7-E2A64929A436}" type="datetimeFigureOut">
              <a:rPr lang="en-US" noProof="0" smtClean="0"/>
              <a:pPr/>
              <a:t>9/6/2023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30193B-564F-4854-8A52-728F3FB19C85}" type="slidenum">
              <a:rPr lang="en-US" noProof="0" smtClean="0"/>
              <a:pPr/>
              <a:t>‹Nr.›</a:t>
            </a:fld>
            <a:endParaRPr lang="en-US"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1</a:t>
            </a:fld>
            <a:endParaRPr lang="en-US" noProof="0" dirty="0"/>
          </a:p>
        </p:txBody>
      </p:sp>
    </p:spTree>
    <p:extLst>
      <p:ext uri="{BB962C8B-B14F-4D97-AF65-F5344CB8AC3E}">
        <p14:creationId xmlns:p14="http://schemas.microsoft.com/office/powerpoint/2010/main" val="1810471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altLang="de-DE" dirty="0"/>
          </a:p>
        </p:txBody>
      </p:sp>
      <p:sp>
        <p:nvSpPr>
          <p:cNvPr id="58372" name="Foliennummernplatzhalter 3"/>
          <p:cNvSpPr>
            <a:spLocks noGrp="1"/>
          </p:cNvSpPr>
          <p:nvPr>
            <p:ph type="sldNum" sz="quarter" idx="5"/>
          </p:nvPr>
        </p:nvSpPr>
        <p:spPr>
          <a:noFill/>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fld id="{BC80F415-33F3-4C6A-A490-6E4726CD15E4}" type="slidenum">
              <a:rPr lang="de-DE" altLang="de-DE" sz="1200"/>
              <a:pPr/>
              <a:t>10</a:t>
            </a:fld>
            <a:endParaRPr lang="de-DE" altLang="de-DE" sz="1200"/>
          </a:p>
        </p:txBody>
      </p:sp>
    </p:spTree>
    <p:extLst>
      <p:ext uri="{BB962C8B-B14F-4D97-AF65-F5344CB8AC3E}">
        <p14:creationId xmlns:p14="http://schemas.microsoft.com/office/powerpoint/2010/main" val="2637673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11</a:t>
            </a:fld>
            <a:endParaRPr lang="en-US" noProof="0" dirty="0"/>
          </a:p>
        </p:txBody>
      </p:sp>
    </p:spTree>
    <p:extLst>
      <p:ext uri="{BB962C8B-B14F-4D97-AF65-F5344CB8AC3E}">
        <p14:creationId xmlns:p14="http://schemas.microsoft.com/office/powerpoint/2010/main" val="1280672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12</a:t>
            </a:fld>
            <a:endParaRPr lang="en-US" noProof="0" dirty="0"/>
          </a:p>
        </p:txBody>
      </p:sp>
    </p:spTree>
    <p:extLst>
      <p:ext uri="{BB962C8B-B14F-4D97-AF65-F5344CB8AC3E}">
        <p14:creationId xmlns:p14="http://schemas.microsoft.com/office/powerpoint/2010/main" val="3801851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13</a:t>
            </a:fld>
            <a:endParaRPr lang="en-US" noProof="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14</a:t>
            </a:fld>
            <a:endParaRPr lang="en-US" noProof="0" dirty="0"/>
          </a:p>
        </p:txBody>
      </p:sp>
    </p:spTree>
    <p:extLst>
      <p:ext uri="{BB962C8B-B14F-4D97-AF65-F5344CB8AC3E}">
        <p14:creationId xmlns:p14="http://schemas.microsoft.com/office/powerpoint/2010/main" val="3912250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15</a:t>
            </a:fld>
            <a:endParaRPr lang="en-US" noProof="0" dirty="0"/>
          </a:p>
        </p:txBody>
      </p:sp>
    </p:spTree>
    <p:extLst>
      <p:ext uri="{BB962C8B-B14F-4D97-AF65-F5344CB8AC3E}">
        <p14:creationId xmlns:p14="http://schemas.microsoft.com/office/powerpoint/2010/main" val="1222827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16</a:t>
            </a:fld>
            <a:endParaRPr lang="en-US" noProof="0" dirty="0"/>
          </a:p>
        </p:txBody>
      </p:sp>
    </p:spTree>
    <p:extLst>
      <p:ext uri="{BB962C8B-B14F-4D97-AF65-F5344CB8AC3E}">
        <p14:creationId xmlns:p14="http://schemas.microsoft.com/office/powerpoint/2010/main" val="2104245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17</a:t>
            </a:fld>
            <a:endParaRPr lang="en-US" noProof="0" dirty="0"/>
          </a:p>
        </p:txBody>
      </p:sp>
    </p:spTree>
    <p:extLst>
      <p:ext uri="{BB962C8B-B14F-4D97-AF65-F5344CB8AC3E}">
        <p14:creationId xmlns:p14="http://schemas.microsoft.com/office/powerpoint/2010/main" val="7429307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18</a:t>
            </a:fld>
            <a:endParaRPr lang="en-US" noProof="0" dirty="0"/>
          </a:p>
        </p:txBody>
      </p:sp>
    </p:spTree>
    <p:extLst>
      <p:ext uri="{BB962C8B-B14F-4D97-AF65-F5344CB8AC3E}">
        <p14:creationId xmlns:p14="http://schemas.microsoft.com/office/powerpoint/2010/main" val="3073654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19</a:t>
            </a:fld>
            <a:endParaRPr lang="en-US" noProof="0" dirty="0"/>
          </a:p>
        </p:txBody>
      </p:sp>
    </p:spTree>
    <p:extLst>
      <p:ext uri="{BB962C8B-B14F-4D97-AF65-F5344CB8AC3E}">
        <p14:creationId xmlns:p14="http://schemas.microsoft.com/office/powerpoint/2010/main" val="1566497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2</a:t>
            </a:fld>
            <a:endParaRPr lang="en-US" noProof="0" dirty="0"/>
          </a:p>
        </p:txBody>
      </p:sp>
    </p:spTree>
    <p:extLst>
      <p:ext uri="{BB962C8B-B14F-4D97-AF65-F5344CB8AC3E}">
        <p14:creationId xmlns:p14="http://schemas.microsoft.com/office/powerpoint/2010/main" val="936414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lienbildplatzhalter 1"/>
          <p:cNvSpPr>
            <a:spLocks noGrp="1" noRot="1" noChangeAspect="1" noTextEdit="1"/>
          </p:cNvSpPr>
          <p:nvPr>
            <p:ph type="sldImg"/>
          </p:nvPr>
        </p:nvSpPr>
        <p:spPr>
          <a:ln/>
        </p:spPr>
      </p:sp>
      <p:sp>
        <p:nvSpPr>
          <p:cNvPr id="59395" name="Notizenplatzhalter 2"/>
          <p:cNvSpPr>
            <a:spLocks noGrp="1"/>
          </p:cNvSpPr>
          <p:nvPr>
            <p:ph type="body" idx="1"/>
          </p:nvPr>
        </p:nvSpPr>
        <p:spPr>
          <a:noFill/>
        </p:spPr>
        <p:txBody>
          <a:bodyPr/>
          <a:lstStyle/>
          <a:p>
            <a:endParaRPr lang="de-DE" altLang="de-DE" dirty="0"/>
          </a:p>
        </p:txBody>
      </p:sp>
      <p:sp>
        <p:nvSpPr>
          <p:cNvPr id="59396" name="Foliennummernplatzhalter 3"/>
          <p:cNvSpPr>
            <a:spLocks noGrp="1"/>
          </p:cNvSpPr>
          <p:nvPr>
            <p:ph type="sldNum" sz="quarter" idx="5"/>
          </p:nvPr>
        </p:nvSpPr>
        <p:spPr>
          <a:noFill/>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fld id="{E0202A67-2BC6-40E1-9839-DEA018ABD0E4}" type="slidenum">
              <a:rPr lang="de-DE" altLang="de-DE" sz="1200"/>
              <a:pPr/>
              <a:t>20</a:t>
            </a:fld>
            <a:endParaRPr lang="de-DE" altLang="de-DE" sz="1200"/>
          </a:p>
        </p:txBody>
      </p:sp>
    </p:spTree>
    <p:extLst>
      <p:ext uri="{BB962C8B-B14F-4D97-AF65-F5344CB8AC3E}">
        <p14:creationId xmlns:p14="http://schemas.microsoft.com/office/powerpoint/2010/main" val="15424894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21</a:t>
            </a:fld>
            <a:endParaRPr lang="en-US" noProof="0" dirty="0"/>
          </a:p>
        </p:txBody>
      </p:sp>
    </p:spTree>
    <p:extLst>
      <p:ext uri="{BB962C8B-B14F-4D97-AF65-F5344CB8AC3E}">
        <p14:creationId xmlns:p14="http://schemas.microsoft.com/office/powerpoint/2010/main" val="3289454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3</a:t>
            </a:fld>
            <a:endParaRPr lang="en-US" noProof="0" dirty="0"/>
          </a:p>
        </p:txBody>
      </p:sp>
    </p:spTree>
    <p:extLst>
      <p:ext uri="{BB962C8B-B14F-4D97-AF65-F5344CB8AC3E}">
        <p14:creationId xmlns:p14="http://schemas.microsoft.com/office/powerpoint/2010/main" val="391041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530193B-564F-4854-8A52-728F3FB19C85}" type="slidenum">
              <a:rPr lang="en-US" noProof="0" smtClean="0"/>
              <a:pPr/>
              <a:t>4</a:t>
            </a:fld>
            <a:endParaRPr lang="en-US" noProof="0" dirty="0"/>
          </a:p>
        </p:txBody>
      </p:sp>
    </p:spTree>
    <p:extLst>
      <p:ext uri="{BB962C8B-B14F-4D97-AF65-F5344CB8AC3E}">
        <p14:creationId xmlns:p14="http://schemas.microsoft.com/office/powerpoint/2010/main" val="1019275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p:cNvSpPr>
            <a:spLocks noGrp="1" noRot="1" noChangeAspect="1" noTextEdit="1"/>
          </p:cNvSpPr>
          <p:nvPr>
            <p:ph type="sldImg"/>
          </p:nvPr>
        </p:nvSpPr>
        <p:spPr>
          <a:ln/>
        </p:spPr>
      </p:sp>
      <p:sp>
        <p:nvSpPr>
          <p:cNvPr id="53251" name="Notizenplatzhalter 2"/>
          <p:cNvSpPr>
            <a:spLocks noGrp="1"/>
          </p:cNvSpPr>
          <p:nvPr>
            <p:ph type="body" idx="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altLang="de-DE" dirty="0"/>
          </a:p>
        </p:txBody>
      </p:sp>
      <p:sp>
        <p:nvSpPr>
          <p:cNvPr id="53252" name="Foliennummernplatzhalter 3"/>
          <p:cNvSpPr>
            <a:spLocks noGrp="1"/>
          </p:cNvSpPr>
          <p:nvPr>
            <p:ph type="sldNum" sz="quarter" idx="5"/>
          </p:nvPr>
        </p:nvSpPr>
        <p:spPr>
          <a:noFill/>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fld id="{1499F3CE-EAF5-4465-9977-0D8C95445716}" type="slidenum">
              <a:rPr lang="de-DE" altLang="de-DE" sz="1200"/>
              <a:pPr/>
              <a:t>5</a:t>
            </a:fld>
            <a:endParaRPr lang="de-DE" altLang="de-DE" sz="1200"/>
          </a:p>
        </p:txBody>
      </p:sp>
    </p:spTree>
    <p:extLst>
      <p:ext uri="{BB962C8B-B14F-4D97-AF65-F5344CB8AC3E}">
        <p14:creationId xmlns:p14="http://schemas.microsoft.com/office/powerpoint/2010/main" val="3326488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altLang="de-DE" dirty="0"/>
          </a:p>
        </p:txBody>
      </p:sp>
      <p:sp>
        <p:nvSpPr>
          <p:cNvPr id="54276" name="Foliennummernplatzhalter 3"/>
          <p:cNvSpPr>
            <a:spLocks noGrp="1"/>
          </p:cNvSpPr>
          <p:nvPr>
            <p:ph type="sldNum" sz="quarter" idx="5"/>
          </p:nvPr>
        </p:nvSpPr>
        <p:spPr>
          <a:noFill/>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fld id="{B5E3416F-5D8C-4BF1-97D2-78E24AC67D03}" type="slidenum">
              <a:rPr lang="de-DE" altLang="de-DE" sz="1200"/>
              <a:pPr/>
              <a:t>6</a:t>
            </a:fld>
            <a:endParaRPr lang="de-DE" altLang="de-DE" sz="1200"/>
          </a:p>
        </p:txBody>
      </p:sp>
    </p:spTree>
    <p:extLst>
      <p:ext uri="{BB962C8B-B14F-4D97-AF65-F5344CB8AC3E}">
        <p14:creationId xmlns:p14="http://schemas.microsoft.com/office/powerpoint/2010/main" val="1557812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noTextEdit="1"/>
          </p:cNvSpPr>
          <p:nvPr>
            <p:ph type="sldImg"/>
          </p:nvPr>
        </p:nvSpPr>
        <p:spPr>
          <a:ln/>
        </p:spPr>
      </p:sp>
      <p:sp>
        <p:nvSpPr>
          <p:cNvPr id="55299" name="Notizenplatzhalter 2"/>
          <p:cNvSpPr>
            <a:spLocks noGrp="1"/>
          </p:cNvSpPr>
          <p:nvPr>
            <p:ph type="body" idx="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altLang="de-DE" dirty="0"/>
          </a:p>
        </p:txBody>
      </p:sp>
      <p:sp>
        <p:nvSpPr>
          <p:cNvPr id="55300" name="Foliennummernplatzhalter 3"/>
          <p:cNvSpPr>
            <a:spLocks noGrp="1"/>
          </p:cNvSpPr>
          <p:nvPr>
            <p:ph type="sldNum" sz="quarter" idx="5"/>
          </p:nvPr>
        </p:nvSpPr>
        <p:spPr>
          <a:noFill/>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fld id="{053A3BC6-8032-443D-A71E-D05CD1E40F5A}" type="slidenum">
              <a:rPr lang="de-DE" altLang="de-DE" sz="1200"/>
              <a:pPr/>
              <a:t>7</a:t>
            </a:fld>
            <a:endParaRPr lang="de-DE" altLang="de-DE" sz="1200"/>
          </a:p>
        </p:txBody>
      </p:sp>
    </p:spTree>
    <p:extLst>
      <p:ext uri="{BB962C8B-B14F-4D97-AF65-F5344CB8AC3E}">
        <p14:creationId xmlns:p14="http://schemas.microsoft.com/office/powerpoint/2010/main" val="3048708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altLang="de-DE" dirty="0"/>
          </a:p>
        </p:txBody>
      </p:sp>
      <p:sp>
        <p:nvSpPr>
          <p:cNvPr id="56324" name="Foliennummernplatzhalter 3"/>
          <p:cNvSpPr>
            <a:spLocks noGrp="1"/>
          </p:cNvSpPr>
          <p:nvPr>
            <p:ph type="sldNum" sz="quarter" idx="5"/>
          </p:nvPr>
        </p:nvSpPr>
        <p:spPr>
          <a:noFill/>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fld id="{D8B303CC-3D0A-491B-A196-9E2C8C209013}" type="slidenum">
              <a:rPr lang="de-DE" altLang="de-DE" sz="1200"/>
              <a:pPr/>
              <a:t>8</a:t>
            </a:fld>
            <a:endParaRPr lang="de-DE" altLang="de-DE" sz="1200"/>
          </a:p>
        </p:txBody>
      </p:sp>
    </p:spTree>
    <p:extLst>
      <p:ext uri="{BB962C8B-B14F-4D97-AF65-F5344CB8AC3E}">
        <p14:creationId xmlns:p14="http://schemas.microsoft.com/office/powerpoint/2010/main" val="1607394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noTextEdit="1"/>
          </p:cNvSpPr>
          <p:nvPr>
            <p:ph type="sldImg"/>
          </p:nvPr>
        </p:nvSpPr>
        <p:spPr>
          <a:ln/>
        </p:spPr>
      </p:sp>
      <p:sp>
        <p:nvSpPr>
          <p:cNvPr id="57347" name="Notizenplatzhalter 2"/>
          <p:cNvSpPr>
            <a:spLocks noGrp="1"/>
          </p:cNvSpPr>
          <p:nvPr>
            <p:ph type="body" idx="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altLang="de-DE" dirty="0"/>
          </a:p>
        </p:txBody>
      </p:sp>
      <p:sp>
        <p:nvSpPr>
          <p:cNvPr id="57348" name="Foliennummernplatzhalter 3"/>
          <p:cNvSpPr>
            <a:spLocks noGrp="1"/>
          </p:cNvSpPr>
          <p:nvPr>
            <p:ph type="sldNum" sz="quarter" idx="5"/>
          </p:nvPr>
        </p:nvSpPr>
        <p:spPr>
          <a:noFill/>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fld id="{5B9587D1-A06A-4B1B-94CE-145706092B16}" type="slidenum">
              <a:rPr lang="de-DE" altLang="de-DE" sz="1200"/>
              <a:pPr/>
              <a:t>9</a:t>
            </a:fld>
            <a:endParaRPr lang="de-DE" altLang="de-DE" sz="1200"/>
          </a:p>
        </p:txBody>
      </p:sp>
    </p:spTree>
    <p:extLst>
      <p:ext uri="{BB962C8B-B14F-4D97-AF65-F5344CB8AC3E}">
        <p14:creationId xmlns:p14="http://schemas.microsoft.com/office/powerpoint/2010/main" val="19980924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svg"/><Relationship Id="rId4" Type="http://schemas.openxmlformats.org/officeDocument/2006/relationships/image" Target="../media/image4.png"/><Relationship Id="rId9" Type="http://schemas.openxmlformats.org/officeDocument/2006/relationships/image" Target="../media/image11.svg"/></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svg"/><Relationship Id="rId4" Type="http://schemas.openxmlformats.org/officeDocument/2006/relationships/image" Target="../media/image4.png"/><Relationship Id="rId9" Type="http://schemas.openxmlformats.org/officeDocument/2006/relationships/image" Target="../media/image11.sv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äsentationstitel mit Foto">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804025"/>
          </a:xfrm>
          <a:solidFill>
            <a:schemeClr val="bg1">
              <a:lumMod val="85000"/>
            </a:schemeClr>
          </a:solidFill>
        </p:spPr>
        <p:txBody>
          <a:bodyPr tIns="1728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a:p>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4000" b="1" spc="-300" baseline="0" dirty="0"/>
            </a:lvl1pPr>
          </a:lstStyle>
          <a:p>
            <a:pPr lvl="0" algn="r"/>
            <a:r>
              <a:rPr lang="de-DE" noProof="0" dirty="0"/>
              <a:t>Hier klicken, um  Präsentationstitel einzufügen</a:t>
            </a:r>
            <a:endParaRPr lang="en-US" noProof="0"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sz="2000" baseline="0" dirty="0">
                <a:solidFill>
                  <a:schemeClr val="bg1"/>
                </a:solidFill>
              </a:defRPr>
            </a:lvl1pPr>
          </a:lstStyle>
          <a:p>
            <a:pPr lvl="0"/>
            <a:r>
              <a:rPr lang="de-DE" dirty="0"/>
              <a:t>Hier klicken, um den/die Namen der Vortragenden einzufügen</a:t>
            </a: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4" name="Grafik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143182" y="4149190"/>
            <a:ext cx="1686223" cy="452916"/>
          </a:xfrm>
          <a:prstGeom prst="rect">
            <a:avLst/>
          </a:prstGeom>
        </p:spPr>
      </p:pic>
    </p:spTree>
    <p:extLst>
      <p:ext uri="{BB962C8B-B14F-4D97-AF65-F5344CB8AC3E}">
        <p14:creationId xmlns:p14="http://schemas.microsoft.com/office/powerpoint/2010/main" val="13340384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chlussseite rechtbündig">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102" cy="6804025"/>
          </a:xfrm>
          <a:solidFill>
            <a:schemeClr val="bg1">
              <a:lumMod val="85000"/>
            </a:schemeClr>
          </a:solidFill>
        </p:spPr>
        <p:txBody>
          <a:bodyPr tIns="0"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210425" y="2798354"/>
            <a:ext cx="4981575" cy="1013684"/>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dirty="0" err="1"/>
              <a:t>Vielen</a:t>
            </a:r>
            <a:r>
              <a:rPr lang="en-US" noProof="0" dirty="0"/>
              <a:t> Dank!</a:t>
            </a:r>
          </a:p>
        </p:txBody>
      </p:sp>
      <p:sp>
        <p:nvSpPr>
          <p:cNvPr id="9" name="Text Placeholder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7200900" y="3933825"/>
            <a:ext cx="4167642" cy="655005"/>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de-DE" dirty="0"/>
              <a:t>Hier Klicken, um Namen der Vortragenden einzutragen</a:t>
            </a:r>
            <a:endParaRPr lang="en-US" noProof="0" dirty="0"/>
          </a:p>
        </p:txBody>
      </p:sp>
      <p:sp>
        <p:nvSpPr>
          <p:cNvPr id="10" name="Text Placeholder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458200" y="4621047"/>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Telefon</a:t>
            </a:r>
            <a:endParaRPr lang="en-US" noProof="0" dirty="0"/>
          </a:p>
        </p:txBody>
      </p:sp>
      <p:sp>
        <p:nvSpPr>
          <p:cNvPr id="11" name="Text Placeholder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458200" y="4970064"/>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a:t>E-Mail</a:t>
            </a:r>
          </a:p>
        </p:txBody>
      </p:sp>
      <p:sp>
        <p:nvSpPr>
          <p:cNvPr id="12" name="Text Placeholder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458200" y="5319081"/>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a:t>Website</a:t>
            </a:r>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8458200" y="2685912"/>
            <a:ext cx="3733800"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6" name="Graphic 7" descr="User">
            <a:extLst>
              <a:ext uri="{FF2B5EF4-FFF2-40B4-BE49-F238E27FC236}">
                <a16:creationId xmlns:a16="http://schemas.microsoft.com/office/drawing/2014/main" id="{111541C4-DB03-4E53-994D-499C7D73C4D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11445452" y="4336053"/>
            <a:ext cx="218900" cy="218900"/>
          </a:xfrm>
          <a:prstGeom prst="rect">
            <a:avLst/>
          </a:prstGeom>
        </p:spPr>
      </p:pic>
      <p:pic>
        <p:nvPicPr>
          <p:cNvPr id="17" name="Graphic 9" descr="Smart Phone">
            <a:extLst>
              <a:ext uri="{FF2B5EF4-FFF2-40B4-BE49-F238E27FC236}">
                <a16:creationId xmlns:a16="http://schemas.microsoft.com/office/drawing/2014/main" id="{A29DE31C-E099-4579-BB03-675E0A40C5F2}"/>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11445452" y="4684501"/>
            <a:ext cx="218900" cy="218900"/>
          </a:xfrm>
          <a:prstGeom prst="rect">
            <a:avLst/>
          </a:prstGeom>
        </p:spPr>
      </p:pic>
      <p:pic>
        <p:nvPicPr>
          <p:cNvPr id="18" name="Graphic 8" descr="Envelope">
            <a:extLst>
              <a:ext uri="{FF2B5EF4-FFF2-40B4-BE49-F238E27FC236}">
                <a16:creationId xmlns:a16="http://schemas.microsoft.com/office/drawing/2014/main" id="{773C1382-ACE1-460F-A1B6-AB761A7D2E6B}"/>
              </a:ext>
            </a:extLst>
          </p:cNvPr>
          <p:cNvPicPr>
            <a:picLocks noChangeAspect="1"/>
          </p:cNvPicPr>
          <p:nvPr userDrawn="1"/>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xmlns="" r:embed="rId7"/>
              </a:ext>
            </a:extLst>
          </a:blip>
          <a:stretch>
            <a:fillRect/>
          </a:stretch>
        </p:blipFill>
        <p:spPr>
          <a:xfrm>
            <a:off x="11445452" y="5032949"/>
            <a:ext cx="218900" cy="218900"/>
          </a:xfrm>
          <a:prstGeom prst="rect">
            <a:avLst/>
          </a:prstGeom>
        </p:spPr>
      </p:pic>
      <p:pic>
        <p:nvPicPr>
          <p:cNvPr id="19" name="Graphic 10" descr="Link">
            <a:extLst>
              <a:ext uri="{FF2B5EF4-FFF2-40B4-BE49-F238E27FC236}">
                <a16:creationId xmlns:a16="http://schemas.microsoft.com/office/drawing/2014/main" id="{0718E6E0-05A2-479C-AEA8-1A385EB73474}"/>
              </a:ext>
            </a:extLst>
          </p:cNvPr>
          <p:cNvPicPr>
            <a:picLocks noChangeAspect="1"/>
          </p:cNvPicPr>
          <p:nvPr userDrawn="1"/>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xmlns="" r:embed="rId9"/>
              </a:ext>
            </a:extLst>
          </a:blip>
          <a:stretch>
            <a:fillRect/>
          </a:stretch>
        </p:blipFill>
        <p:spPr>
          <a:xfrm>
            <a:off x="11432509" y="5370161"/>
            <a:ext cx="244786" cy="244786"/>
          </a:xfrm>
          <a:prstGeom prst="rect">
            <a:avLst/>
          </a:prstGeom>
        </p:spPr>
      </p:pic>
      <p:sp>
        <p:nvSpPr>
          <p:cNvPr id="20"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21"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a:xfrm>
            <a:off x="432000" y="6439820"/>
            <a:ext cx="5664000" cy="295062"/>
          </a:xfrm>
        </p:spPr>
        <p:txBody>
          <a:bodyPr/>
          <a:lstStyle/>
          <a:p>
            <a:r>
              <a:rPr lang="de-DE" dirty="0"/>
              <a:t>eCHECKUP - Prävention des riskanten Alkoholkonsums bei Studierenden</a:t>
            </a:r>
          </a:p>
        </p:txBody>
      </p:sp>
    </p:spTree>
    <p:extLst>
      <p:ext uri="{BB962C8B-B14F-4D97-AF65-F5344CB8AC3E}">
        <p14:creationId xmlns:p14="http://schemas.microsoft.com/office/powerpoint/2010/main" val="204966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Schlussseite linksbündig">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2411898" y="0"/>
            <a:ext cx="9780102" cy="6804025"/>
          </a:xfrm>
          <a:solidFill>
            <a:schemeClr val="bg1">
              <a:lumMod val="85000"/>
            </a:schemeClr>
          </a:solidFill>
        </p:spPr>
        <p:txBody>
          <a:bodyPr tIns="0"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9525" y="2798354"/>
            <a:ext cx="4981575" cy="1013684"/>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dirty="0" err="1"/>
              <a:t>Vielen</a:t>
            </a:r>
            <a:r>
              <a:rPr lang="en-US" noProof="0" dirty="0"/>
              <a:t> Dank!</a:t>
            </a:r>
          </a:p>
        </p:txBody>
      </p:sp>
      <p:sp>
        <p:nvSpPr>
          <p:cNvPr id="9" name="Text Placeholder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800100" y="3933825"/>
            <a:ext cx="4167642" cy="655005"/>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de-DE" dirty="0"/>
              <a:t>Hier Klicken, um Namen der Vortragenden einzutragen</a:t>
            </a:r>
            <a:endParaRPr lang="en-US" noProof="0" dirty="0"/>
          </a:p>
        </p:txBody>
      </p:sp>
      <p:sp>
        <p:nvSpPr>
          <p:cNvPr id="10" name="Text Placeholder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00100" y="4621047"/>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Telefon</a:t>
            </a:r>
            <a:endParaRPr lang="en-US" noProof="0" dirty="0"/>
          </a:p>
        </p:txBody>
      </p:sp>
      <p:sp>
        <p:nvSpPr>
          <p:cNvPr id="11" name="Text Placeholder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00100" y="4970064"/>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a:t>E-Mail</a:t>
            </a:r>
          </a:p>
        </p:txBody>
      </p:sp>
      <p:sp>
        <p:nvSpPr>
          <p:cNvPr id="12" name="Text Placeholder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00100" y="5319081"/>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a:t>Website</a:t>
            </a:r>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2685912"/>
            <a:ext cx="3733800"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16" name="Graphic 7" descr="User">
            <a:extLst>
              <a:ext uri="{FF2B5EF4-FFF2-40B4-BE49-F238E27FC236}">
                <a16:creationId xmlns:a16="http://schemas.microsoft.com/office/drawing/2014/main" id="{111541C4-DB03-4E53-994D-499C7D73C4DF}"/>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72652" y="4336053"/>
            <a:ext cx="218900" cy="218900"/>
          </a:xfrm>
          <a:prstGeom prst="rect">
            <a:avLst/>
          </a:prstGeom>
        </p:spPr>
      </p:pic>
      <p:pic>
        <p:nvPicPr>
          <p:cNvPr id="17" name="Graphic 9" descr="Smart Phone">
            <a:extLst>
              <a:ext uri="{FF2B5EF4-FFF2-40B4-BE49-F238E27FC236}">
                <a16:creationId xmlns:a16="http://schemas.microsoft.com/office/drawing/2014/main" id="{A29DE31C-E099-4579-BB03-675E0A40C5F2}"/>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472652" y="4684501"/>
            <a:ext cx="218900" cy="218900"/>
          </a:xfrm>
          <a:prstGeom prst="rect">
            <a:avLst/>
          </a:prstGeom>
        </p:spPr>
      </p:pic>
      <p:pic>
        <p:nvPicPr>
          <p:cNvPr id="18" name="Graphic 8" descr="Envelope">
            <a:extLst>
              <a:ext uri="{FF2B5EF4-FFF2-40B4-BE49-F238E27FC236}">
                <a16:creationId xmlns:a16="http://schemas.microsoft.com/office/drawing/2014/main" id="{773C1382-ACE1-460F-A1B6-AB761A7D2E6B}"/>
              </a:ext>
            </a:extLst>
          </p:cNvPr>
          <p:cNvPicPr>
            <a:picLocks noChangeAspect="1"/>
          </p:cNvPicPr>
          <p:nvPr userDrawn="1"/>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xmlns="" r:embed="rId7"/>
              </a:ext>
            </a:extLst>
          </a:blip>
          <a:stretch>
            <a:fillRect/>
          </a:stretch>
        </p:blipFill>
        <p:spPr>
          <a:xfrm>
            <a:off x="472652" y="5032949"/>
            <a:ext cx="218900" cy="218900"/>
          </a:xfrm>
          <a:prstGeom prst="rect">
            <a:avLst/>
          </a:prstGeom>
        </p:spPr>
      </p:pic>
      <p:pic>
        <p:nvPicPr>
          <p:cNvPr id="19" name="Graphic 10" descr="Link">
            <a:extLst>
              <a:ext uri="{FF2B5EF4-FFF2-40B4-BE49-F238E27FC236}">
                <a16:creationId xmlns:a16="http://schemas.microsoft.com/office/drawing/2014/main" id="{0718E6E0-05A2-479C-AEA8-1A385EB73474}"/>
              </a:ext>
            </a:extLst>
          </p:cNvPr>
          <p:cNvPicPr>
            <a:picLocks noChangeAspect="1"/>
          </p:cNvPicPr>
          <p:nvPr userDrawn="1"/>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xmlns="" r:embed="rId9"/>
              </a:ext>
            </a:extLst>
          </a:blip>
          <a:stretch>
            <a:fillRect/>
          </a:stretch>
        </p:blipFill>
        <p:spPr>
          <a:xfrm>
            <a:off x="459709" y="5370161"/>
            <a:ext cx="244786" cy="244786"/>
          </a:xfrm>
          <a:prstGeom prst="rect">
            <a:avLst/>
          </a:prstGeom>
        </p:spPr>
      </p:pic>
    </p:spTree>
    <p:extLst>
      <p:ext uri="{BB962C8B-B14F-4D97-AF65-F5344CB8AC3E}">
        <p14:creationId xmlns:p14="http://schemas.microsoft.com/office/powerpoint/2010/main" val="3839316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Subheading u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7" name="Subtitl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de-DE" dirty="0"/>
              <a:t>eCHECKUP - Prävention des riskanten Alkoholkonsums bei Studierenden</a:t>
            </a:r>
          </a:p>
        </p:txBody>
      </p:sp>
      <p:sp>
        <p:nvSpPr>
          <p:cNvPr id="8"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6" name="Textplatzhalter 5"/>
          <p:cNvSpPr>
            <a:spLocks noGrp="1"/>
          </p:cNvSpPr>
          <p:nvPr>
            <p:ph type="body" sz="quarter" idx="33" hasCustomPrompt="1"/>
          </p:nvPr>
        </p:nvSpPr>
        <p:spPr>
          <a:xfrm>
            <a:off x="2832100" y="5988326"/>
            <a:ext cx="8939213" cy="346924"/>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173450163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008000"/>
            <a:ext cx="11328000" cy="5183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de-DE" dirty="0"/>
              <a:t>eCHECKUP - Prävention des riskanten Alkoholkonsums bei Studierenden</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7" name="Textplatzhalter 5"/>
          <p:cNvSpPr>
            <a:spLocks noGrp="1"/>
          </p:cNvSpPr>
          <p:nvPr>
            <p:ph type="body" sz="quarter" idx="33" hasCustomPrompt="1"/>
          </p:nvPr>
        </p:nvSpPr>
        <p:spPr>
          <a:xfrm>
            <a:off x="2844800" y="5988325"/>
            <a:ext cx="8926514" cy="383025"/>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97620753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xmlns="" val="1"/>
              </a:ext>
            </a:extLst>
          </p:cNvPr>
          <p:cNvSpPr/>
          <p:nvPr userDrawn="1"/>
        </p:nvSpPr>
        <p:spPr>
          <a:xfrm>
            <a:off x="431800" y="1892926"/>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Content Placeholder 2">
            <a:extLst>
              <a:ext uri="{FF2B5EF4-FFF2-40B4-BE49-F238E27FC236}">
                <a16:creationId xmlns:a16="http://schemas.microsoft.com/office/drawing/2014/main" id="{85B68CA9-AC4C-4D15-9BA1-A9F1AC5606DA}"/>
              </a:ext>
            </a:extLst>
          </p:cNvPr>
          <p:cNvSpPr>
            <a:spLocks noGrp="1"/>
          </p:cNvSpPr>
          <p:nvPr>
            <p:ph idx="1"/>
          </p:nvPr>
        </p:nvSpPr>
        <p:spPr>
          <a:xfrm>
            <a:off x="4788816" y="432001"/>
            <a:ext cx="6971184" cy="5429050"/>
          </a:xfrm>
        </p:spPr>
        <p:txBody>
          <a:bodyP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15" name="Text Placeholder 3">
            <a:extLst>
              <a:ext uri="{FF2B5EF4-FFF2-40B4-BE49-F238E27FC236}">
                <a16:creationId xmlns:a16="http://schemas.microsoft.com/office/drawing/2014/main" id="{29B24D8A-D8A5-4F57-A260-A4CF75FCB3BD}"/>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noProof="0" dirty="0"/>
              <a:t>Textmasterformat bearbeiten</a:t>
            </a:r>
          </a:p>
        </p:txBody>
      </p:sp>
      <p:sp>
        <p:nvSpPr>
          <p:cNvPr id="8"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9" name="Textplatzhalter 5"/>
          <p:cNvSpPr>
            <a:spLocks noGrp="1"/>
          </p:cNvSpPr>
          <p:nvPr>
            <p:ph type="body" sz="quarter" idx="33" hasCustomPrompt="1"/>
          </p:nvPr>
        </p:nvSpPr>
        <p:spPr>
          <a:xfrm>
            <a:off x="2806700" y="5988326"/>
            <a:ext cx="8964614" cy="390962"/>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8014327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zwei Spalten ohne Subheading und Spalten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9" name="Content Placeholder 3">
            <a:extLst>
              <a:ext uri="{FF2B5EF4-FFF2-40B4-BE49-F238E27FC236}">
                <a16:creationId xmlns:a16="http://schemas.microsoft.com/office/drawing/2014/main" id="{EE1E0B79-3CC8-4DCF-8AEC-AC43BC9A3048}"/>
              </a:ext>
            </a:extLst>
          </p:cNvPr>
          <p:cNvSpPr>
            <a:spLocks noGrp="1"/>
          </p:cNvSpPr>
          <p:nvPr>
            <p:ph sz="half" idx="2"/>
          </p:nvPr>
        </p:nvSpPr>
        <p:spPr>
          <a:xfrm>
            <a:off x="6311886" y="1007250"/>
            <a:ext cx="5460114" cy="5169713"/>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10" name="Content Placeholder 2">
            <a:extLst>
              <a:ext uri="{FF2B5EF4-FFF2-40B4-BE49-F238E27FC236}">
                <a16:creationId xmlns:a16="http://schemas.microsoft.com/office/drawing/2014/main" id="{15546508-E26C-46CD-8939-D20E71BF4ED7}"/>
              </a:ext>
            </a:extLst>
          </p:cNvPr>
          <p:cNvSpPr>
            <a:spLocks noGrp="1"/>
          </p:cNvSpPr>
          <p:nvPr>
            <p:ph sz="half" idx="1"/>
          </p:nvPr>
        </p:nvSpPr>
        <p:spPr>
          <a:xfrm>
            <a:off x="431999" y="1007250"/>
            <a:ext cx="5448115" cy="5169713"/>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7"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8" name="Textplatzhalter 5"/>
          <p:cNvSpPr>
            <a:spLocks noGrp="1"/>
          </p:cNvSpPr>
          <p:nvPr>
            <p:ph type="body" sz="quarter" idx="33" hasCustomPrompt="1"/>
          </p:nvPr>
        </p:nvSpPr>
        <p:spPr>
          <a:xfrm>
            <a:off x="6312573" y="5974039"/>
            <a:ext cx="5459427" cy="188637"/>
          </a:xfrm>
        </p:spPr>
        <p:txBody>
          <a:bodyPr/>
          <a:lstStyle>
            <a:lvl1pPr marL="0" indent="0" algn="r">
              <a:lnSpc>
                <a:spcPct val="100000"/>
              </a:lnSpc>
              <a:spcBef>
                <a:spcPts val="0"/>
              </a:spcBef>
              <a:buNone/>
              <a:defRPr sz="1200"/>
            </a:lvl1pPr>
          </a:lstStyle>
          <a:p>
            <a:pPr lvl="0"/>
            <a:r>
              <a:rPr lang="de-DE" dirty="0" smtClean="0"/>
              <a:t>Quelle(n)</a:t>
            </a:r>
          </a:p>
        </p:txBody>
      </p:sp>
      <p:sp>
        <p:nvSpPr>
          <p:cNvPr id="11" name="Textplatzhalter 5"/>
          <p:cNvSpPr>
            <a:spLocks noGrp="1"/>
          </p:cNvSpPr>
          <p:nvPr>
            <p:ph type="body" sz="quarter" idx="34" hasCustomPrompt="1"/>
          </p:nvPr>
        </p:nvSpPr>
        <p:spPr>
          <a:xfrm>
            <a:off x="431999" y="5974039"/>
            <a:ext cx="5448115" cy="202924"/>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61555331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zwei Spalten mit Subheading und Spalten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a:lstStyle>
            <a:lvl1pPr>
              <a:defRPr baseline="0">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a:lstStyle>
            <a:lvl1pPr marL="0" indent="0">
              <a:buNone/>
              <a:defRPr baseline="0"/>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hasCustomPrompt="1"/>
          </p:nvPr>
        </p:nvSpPr>
        <p:spPr>
          <a:xfrm>
            <a:off x="431800" y="1740534"/>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a:t>Überschrift Spalte 1</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hasCustomPrompt="1"/>
          </p:nvPr>
        </p:nvSpPr>
        <p:spPr>
          <a:xfrm>
            <a:off x="432000" y="2310849"/>
            <a:ext cx="5472000" cy="3881152"/>
          </a:xfrm>
        </p:spPr>
        <p:txBody>
          <a:bodyPr/>
          <a:lstStyle>
            <a:lvl1pPr>
              <a:defRPr baseline="0">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dirty="0"/>
              <a:t>Erste Listenebene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291216" y="1734156"/>
            <a:ext cx="5472000" cy="358775"/>
          </a:xfrm>
        </p:spPr>
        <p:txBody>
          <a:bodyPr/>
          <a:lstStyle>
            <a:lvl1pPr marL="0" indent="0">
              <a:buNone/>
              <a:defRPr sz="2400" b="1"/>
            </a:lvl1pPr>
          </a:lstStyle>
          <a:p>
            <a:pPr lvl="0"/>
            <a:r>
              <a:rPr lang="de-DE" noProof="0" dirty="0"/>
              <a:t>Überschrift Spalte 2</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hasCustomPrompt="1"/>
          </p:nvPr>
        </p:nvSpPr>
        <p:spPr>
          <a:xfrm>
            <a:off x="6299887" y="2310849"/>
            <a:ext cx="5472113" cy="3880401"/>
          </a:xfrm>
        </p:spPr>
        <p:txBody>
          <a:bodyPr/>
          <a:lstStyle/>
          <a:p>
            <a:pPr lvl="0"/>
            <a:r>
              <a:rPr lang="de-DE" noProof="0" dirty="0"/>
              <a:t>Erste Listenebene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de-DE" dirty="0"/>
              <a:t>eCHECKUP - Prävention des riskanten Alkoholkonsums bei Studierenden</a:t>
            </a:r>
          </a:p>
        </p:txBody>
      </p:sp>
      <p:sp>
        <p:nvSpPr>
          <p:cNvPr id="10" name="Rectangle 9" descr="Accent block left">
            <a:extLst>
              <a:ext uri="{FF2B5EF4-FFF2-40B4-BE49-F238E27FC236}">
                <a16:creationId xmlns:a16="http://schemas.microsoft.com/office/drawing/2014/main" id="{BBC0CAF5-0DE6-4BEA-824E-124A54A76AC6}"/>
              </a:ext>
              <a:ext uri="{C183D7F6-B498-43B3-948B-1728B52AA6E4}">
                <adec:decorative xmlns:adec="http://schemas.microsoft.com/office/drawing/2017/decorative" xmlns="" val="1"/>
              </a:ext>
            </a:extLst>
          </p:cNvPr>
          <p:cNvSpPr/>
          <p:nvPr userDrawn="1"/>
        </p:nvSpPr>
        <p:spPr>
          <a:xfrm>
            <a:off x="431800" y="1557890"/>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1" name="Rectangle 10" descr="Accent bar right&#10;">
            <a:extLst>
              <a:ext uri="{FF2B5EF4-FFF2-40B4-BE49-F238E27FC236}">
                <a16:creationId xmlns:a16="http://schemas.microsoft.com/office/drawing/2014/main" id="{ED008080-B2F5-441A-8B15-30AE86BBF943}"/>
              </a:ext>
              <a:ext uri="{C183D7F6-B498-43B3-948B-1728B52AA6E4}">
                <adec:decorative xmlns:adec="http://schemas.microsoft.com/office/drawing/2017/decorative" xmlns="" val="1"/>
              </a:ext>
            </a:extLst>
          </p:cNvPr>
          <p:cNvSpPr/>
          <p:nvPr userDrawn="1"/>
        </p:nvSpPr>
        <p:spPr>
          <a:xfrm>
            <a:off x="6291216" y="1581756"/>
            <a:ext cx="1984175" cy="1148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14" name="Textplatzhalter 5"/>
          <p:cNvSpPr>
            <a:spLocks noGrp="1"/>
          </p:cNvSpPr>
          <p:nvPr>
            <p:ph type="body" sz="quarter" idx="33" hasCustomPrompt="1"/>
          </p:nvPr>
        </p:nvSpPr>
        <p:spPr>
          <a:xfrm>
            <a:off x="431800" y="5988326"/>
            <a:ext cx="5472200" cy="152400"/>
          </a:xfrm>
        </p:spPr>
        <p:txBody>
          <a:bodyPr/>
          <a:lstStyle>
            <a:lvl1pPr marL="0" indent="0" algn="r">
              <a:lnSpc>
                <a:spcPct val="100000"/>
              </a:lnSpc>
              <a:spcBef>
                <a:spcPts val="0"/>
              </a:spcBef>
              <a:buNone/>
              <a:defRPr sz="1200"/>
            </a:lvl1pPr>
          </a:lstStyle>
          <a:p>
            <a:pPr lvl="0"/>
            <a:r>
              <a:rPr lang="de-DE" dirty="0" smtClean="0"/>
              <a:t>Quelle(n)</a:t>
            </a:r>
          </a:p>
        </p:txBody>
      </p:sp>
      <p:sp>
        <p:nvSpPr>
          <p:cNvPr id="15" name="Textplatzhalter 5"/>
          <p:cNvSpPr>
            <a:spLocks noGrp="1"/>
          </p:cNvSpPr>
          <p:nvPr>
            <p:ph type="body" sz="quarter" idx="34" hasCustomPrompt="1"/>
          </p:nvPr>
        </p:nvSpPr>
        <p:spPr>
          <a:xfrm>
            <a:off x="6291217" y="5988326"/>
            <a:ext cx="5472000" cy="202924"/>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250995575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zwei Spalten mit Spaltenüberschrift (kein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xmlns="" val="1"/>
              </a:ext>
            </a:extLst>
          </p:cNvPr>
          <p:cNvSpPr/>
          <p:nvPr userDrawn="1"/>
        </p:nvSpPr>
        <p:spPr>
          <a:xfrm>
            <a:off x="431800" y="1016231"/>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2" name="Rectangle 11" descr="Accent bar right&#10;">
            <a:extLst>
              <a:ext uri="{FF2B5EF4-FFF2-40B4-BE49-F238E27FC236}">
                <a16:creationId xmlns:a16="http://schemas.microsoft.com/office/drawing/2014/main" id="{3E8A46E0-47C2-4441-B7DD-F621A80F1FC8}"/>
              </a:ext>
              <a:ext uri="{C183D7F6-B498-43B3-948B-1728B52AA6E4}">
                <adec:decorative xmlns:adec="http://schemas.microsoft.com/office/drawing/2017/decorative" xmlns="" val="1"/>
              </a:ext>
            </a:extLst>
          </p:cNvPr>
          <p:cNvSpPr/>
          <p:nvPr userDrawn="1"/>
        </p:nvSpPr>
        <p:spPr>
          <a:xfrm>
            <a:off x="6299887" y="1016231"/>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Text Placeholder 2">
            <a:extLst>
              <a:ext uri="{FF2B5EF4-FFF2-40B4-BE49-F238E27FC236}">
                <a16:creationId xmlns:a16="http://schemas.microsoft.com/office/drawing/2014/main" id="{D902C307-6561-4E11-9899-1F34830AE8AB}"/>
              </a:ext>
            </a:extLst>
          </p:cNvPr>
          <p:cNvSpPr>
            <a:spLocks noGrp="1"/>
          </p:cNvSpPr>
          <p:nvPr>
            <p:ph type="body" idx="1" hasCustomPrompt="1"/>
          </p:nvPr>
        </p:nvSpPr>
        <p:spPr>
          <a:xfrm>
            <a:off x="431800" y="1224128"/>
            <a:ext cx="5448115"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smtClean="0"/>
              <a:t>Überschrift Spalte 1</a:t>
            </a:r>
            <a:endParaRPr lang="de-DE" noProof="0" dirty="0"/>
          </a:p>
        </p:txBody>
      </p:sp>
      <p:sp>
        <p:nvSpPr>
          <p:cNvPr id="16" name="Text Placeholder 4">
            <a:extLst>
              <a:ext uri="{FF2B5EF4-FFF2-40B4-BE49-F238E27FC236}">
                <a16:creationId xmlns:a16="http://schemas.microsoft.com/office/drawing/2014/main" id="{CD73439B-6B1B-47C5-B2B0-409015FB3398}"/>
              </a:ext>
            </a:extLst>
          </p:cNvPr>
          <p:cNvSpPr>
            <a:spLocks noGrp="1"/>
          </p:cNvSpPr>
          <p:nvPr>
            <p:ph type="body" sz="quarter" idx="3" hasCustomPrompt="1"/>
          </p:nvPr>
        </p:nvSpPr>
        <p:spPr>
          <a:xfrm>
            <a:off x="6312086" y="1224128"/>
            <a:ext cx="5447914"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smtClean="0"/>
              <a:t>Überschrift Spalte 2</a:t>
            </a:r>
            <a:endParaRPr lang="de-DE" noProof="0" dirty="0"/>
          </a:p>
        </p:txBody>
      </p:sp>
      <p:sp>
        <p:nvSpPr>
          <p:cNvPr id="17" name="Content Placeholder 5">
            <a:extLst>
              <a:ext uri="{FF2B5EF4-FFF2-40B4-BE49-F238E27FC236}">
                <a16:creationId xmlns:a16="http://schemas.microsoft.com/office/drawing/2014/main" id="{12AC6878-44C6-4445-A225-70C0DC482EDF}"/>
              </a:ext>
            </a:extLst>
          </p:cNvPr>
          <p:cNvSpPr>
            <a:spLocks noGrp="1"/>
          </p:cNvSpPr>
          <p:nvPr>
            <p:ph sz="quarter" idx="4"/>
          </p:nvPr>
        </p:nvSpPr>
        <p:spPr>
          <a:xfrm>
            <a:off x="6299886" y="1955731"/>
            <a:ext cx="5447914" cy="4233932"/>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18" name="Content Placeholder 3">
            <a:extLst>
              <a:ext uri="{FF2B5EF4-FFF2-40B4-BE49-F238E27FC236}">
                <a16:creationId xmlns:a16="http://schemas.microsoft.com/office/drawing/2014/main" id="{6D675DA8-374F-4915-973A-53612A41FFC1}"/>
              </a:ext>
            </a:extLst>
          </p:cNvPr>
          <p:cNvSpPr>
            <a:spLocks noGrp="1"/>
          </p:cNvSpPr>
          <p:nvPr>
            <p:ph sz="half" idx="2"/>
          </p:nvPr>
        </p:nvSpPr>
        <p:spPr>
          <a:xfrm>
            <a:off x="431800" y="1943031"/>
            <a:ext cx="5447914" cy="4246632"/>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13" name="Slide Number Placeholder 5">
            <a:extLst>
              <a:ext uri="{FF2B5EF4-FFF2-40B4-BE49-F238E27FC236}">
                <a16:creationId xmlns:a16="http://schemas.microsoft.com/office/drawing/2014/main" id="{5ECA3099-A94F-4C3E-BC29-780EDD38F722}"/>
              </a:ext>
            </a:extLst>
          </p:cNvPr>
          <p:cNvSpPr>
            <a:spLocks noGrp="1"/>
          </p:cNvSpPr>
          <p:nvPr>
            <p:ph type="sldNum" sz="quarter" idx="1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15" name="Textplatzhalter 5"/>
          <p:cNvSpPr>
            <a:spLocks noGrp="1"/>
          </p:cNvSpPr>
          <p:nvPr>
            <p:ph type="body" sz="quarter" idx="33" hasCustomPrompt="1"/>
          </p:nvPr>
        </p:nvSpPr>
        <p:spPr>
          <a:xfrm>
            <a:off x="6299885" y="5986739"/>
            <a:ext cx="5447915" cy="202923"/>
          </a:xfrm>
        </p:spPr>
        <p:txBody>
          <a:bodyPr/>
          <a:lstStyle>
            <a:lvl1pPr marL="0" indent="0" algn="r">
              <a:lnSpc>
                <a:spcPct val="100000"/>
              </a:lnSpc>
              <a:spcBef>
                <a:spcPts val="0"/>
              </a:spcBef>
              <a:buNone/>
              <a:defRPr sz="1200"/>
            </a:lvl1pPr>
          </a:lstStyle>
          <a:p>
            <a:pPr lvl="0"/>
            <a:r>
              <a:rPr lang="de-DE" dirty="0" smtClean="0"/>
              <a:t>Quelle(n)</a:t>
            </a:r>
          </a:p>
        </p:txBody>
      </p:sp>
      <p:sp>
        <p:nvSpPr>
          <p:cNvPr id="19" name="Textplatzhalter 5"/>
          <p:cNvSpPr>
            <a:spLocks noGrp="1"/>
          </p:cNvSpPr>
          <p:nvPr>
            <p:ph type="body" sz="quarter" idx="34" hasCustomPrompt="1"/>
          </p:nvPr>
        </p:nvSpPr>
        <p:spPr>
          <a:xfrm>
            <a:off x="431801" y="5979353"/>
            <a:ext cx="5447914" cy="210309"/>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36253150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zwei Spalten, Subheading, keine Spalten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7" name="Subtitle 2">
            <a:extLst>
              <a:ext uri="{FF2B5EF4-FFF2-40B4-BE49-F238E27FC236}">
                <a16:creationId xmlns:a16="http://schemas.microsoft.com/office/drawing/2014/main" id="{7DEBF36F-ADC5-48FF-BFAF-3BED06924FD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2000"/>
            <a:ext cx="5472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6" name="Text Placeholder 4">
            <a:extLst>
              <a:ext uri="{FF2B5EF4-FFF2-40B4-BE49-F238E27FC236}">
                <a16:creationId xmlns:a16="http://schemas.microsoft.com/office/drawing/2014/main" id="{7867C73D-EE16-41D1-B7CE-A35C765E3B8D}"/>
              </a:ext>
            </a:extLst>
          </p:cNvPr>
          <p:cNvSpPr>
            <a:spLocks noGrp="1"/>
          </p:cNvSpPr>
          <p:nvPr>
            <p:ph type="body" sz="quarter" idx="12"/>
          </p:nvPr>
        </p:nvSpPr>
        <p:spPr>
          <a:xfrm>
            <a:off x="6299887" y="1511250"/>
            <a:ext cx="5472113" cy="4680000"/>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8"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9" name="Textplatzhalter 5"/>
          <p:cNvSpPr>
            <a:spLocks noGrp="1"/>
          </p:cNvSpPr>
          <p:nvPr>
            <p:ph type="body" sz="quarter" idx="33" hasCustomPrompt="1"/>
          </p:nvPr>
        </p:nvSpPr>
        <p:spPr>
          <a:xfrm>
            <a:off x="6304281" y="5988326"/>
            <a:ext cx="5458936" cy="202924"/>
          </a:xfrm>
        </p:spPr>
        <p:txBody>
          <a:bodyPr/>
          <a:lstStyle>
            <a:lvl1pPr marL="0" indent="0" algn="r">
              <a:lnSpc>
                <a:spcPct val="100000"/>
              </a:lnSpc>
              <a:spcBef>
                <a:spcPts val="0"/>
              </a:spcBef>
              <a:buNone/>
              <a:defRPr sz="1200"/>
            </a:lvl1pPr>
          </a:lstStyle>
          <a:p>
            <a:pPr lvl="0"/>
            <a:r>
              <a:rPr lang="de-DE" dirty="0" smtClean="0"/>
              <a:t>Quelle(n)</a:t>
            </a:r>
          </a:p>
        </p:txBody>
      </p:sp>
      <p:sp>
        <p:nvSpPr>
          <p:cNvPr id="10" name="Textplatzhalter 5"/>
          <p:cNvSpPr>
            <a:spLocks noGrp="1"/>
          </p:cNvSpPr>
          <p:nvPr>
            <p:ph type="body" sz="quarter" idx="34" hasCustomPrompt="1"/>
          </p:nvPr>
        </p:nvSpPr>
        <p:spPr>
          <a:xfrm>
            <a:off x="431801" y="5988326"/>
            <a:ext cx="5476592" cy="202924"/>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89155218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 Subheading und 3 Spalt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511476"/>
            <a:ext cx="3600450" cy="4679249"/>
          </a:xfrm>
        </p:spPr>
        <p:txBody>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11" name="Text Placeholder 5">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511475"/>
            <a:ext cx="3600450" cy="4679250"/>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de-DE" dirty="0"/>
              <a:t>eCHECKUP - Prävention des riskanten Alkoholkonsums bei Studierenden</a:t>
            </a:r>
          </a:p>
        </p:txBody>
      </p:sp>
      <p:sp>
        <p:nvSpPr>
          <p:cNvPr id="10"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12" name="Textplatzhalter 5"/>
          <p:cNvSpPr>
            <a:spLocks noGrp="1"/>
          </p:cNvSpPr>
          <p:nvPr>
            <p:ph type="body" sz="quarter" idx="33" hasCustomPrompt="1"/>
          </p:nvPr>
        </p:nvSpPr>
        <p:spPr>
          <a:xfrm>
            <a:off x="431801" y="5987801"/>
            <a:ext cx="3600200" cy="202924"/>
          </a:xfrm>
        </p:spPr>
        <p:txBody>
          <a:bodyPr/>
          <a:lstStyle>
            <a:lvl1pPr marL="0" indent="0" algn="r">
              <a:lnSpc>
                <a:spcPct val="100000"/>
              </a:lnSpc>
              <a:spcBef>
                <a:spcPts val="0"/>
              </a:spcBef>
              <a:buNone/>
              <a:defRPr sz="1200"/>
            </a:lvl1pPr>
          </a:lstStyle>
          <a:p>
            <a:pPr lvl="0"/>
            <a:r>
              <a:rPr lang="de-DE" dirty="0" smtClean="0"/>
              <a:t>Quelle(n)</a:t>
            </a:r>
          </a:p>
        </p:txBody>
      </p:sp>
      <p:sp>
        <p:nvSpPr>
          <p:cNvPr id="13" name="Textplatzhalter 5"/>
          <p:cNvSpPr>
            <a:spLocks noGrp="1"/>
          </p:cNvSpPr>
          <p:nvPr>
            <p:ph type="body" sz="quarter" idx="34" hasCustomPrompt="1"/>
          </p:nvPr>
        </p:nvSpPr>
        <p:spPr>
          <a:xfrm>
            <a:off x="4301549" y="5971842"/>
            <a:ext cx="3600451" cy="202924"/>
          </a:xfrm>
        </p:spPr>
        <p:txBody>
          <a:bodyPr/>
          <a:lstStyle>
            <a:lvl1pPr marL="0" indent="0" algn="r">
              <a:lnSpc>
                <a:spcPct val="100000"/>
              </a:lnSpc>
              <a:spcBef>
                <a:spcPts val="0"/>
              </a:spcBef>
              <a:buNone/>
              <a:defRPr sz="1200"/>
            </a:lvl1pPr>
          </a:lstStyle>
          <a:p>
            <a:pPr lvl="0"/>
            <a:r>
              <a:rPr lang="de-DE" dirty="0" smtClean="0"/>
              <a:t>Quelle(n)</a:t>
            </a:r>
          </a:p>
        </p:txBody>
      </p:sp>
      <p:sp>
        <p:nvSpPr>
          <p:cNvPr id="14" name="Textplatzhalter 5"/>
          <p:cNvSpPr>
            <a:spLocks noGrp="1"/>
          </p:cNvSpPr>
          <p:nvPr>
            <p:ph type="body" sz="quarter" idx="35" hasCustomPrompt="1"/>
          </p:nvPr>
        </p:nvSpPr>
        <p:spPr>
          <a:xfrm>
            <a:off x="8171551" y="5987801"/>
            <a:ext cx="3591666"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Tree>
    <p:extLst>
      <p:ext uri="{BB962C8B-B14F-4D97-AF65-F5344CB8AC3E}">
        <p14:creationId xmlns:p14="http://schemas.microsoft.com/office/powerpoint/2010/main" val="26543880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ohne Foto">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4000" b="1" spc="-300" dirty="0"/>
            </a:lvl1pPr>
          </a:lstStyle>
          <a:p>
            <a:pPr lvl="0" algn="r"/>
            <a:r>
              <a:rPr lang="de-DE" noProof="0" dirty="0"/>
              <a:t>Hier klicken, um  Präsentationstitel einzufügen</a:t>
            </a:r>
            <a:endParaRPr lang="en-US" noProof="0"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sz="2000" dirty="0">
                <a:solidFill>
                  <a:schemeClr val="bg1"/>
                </a:solidFill>
              </a:defRPr>
            </a:lvl1pPr>
          </a:lstStyle>
          <a:p>
            <a:pPr lvl="0"/>
            <a:r>
              <a:rPr lang="de-DE" dirty="0"/>
              <a:t>Hier klicken, um den/die Namen der Vortragenden einzufügen</a:t>
            </a: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7" name="Grafik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143182" y="4149190"/>
            <a:ext cx="1686223" cy="452916"/>
          </a:xfrm>
          <a:prstGeom prst="rect">
            <a:avLst/>
          </a:prstGeom>
        </p:spPr>
      </p:pic>
    </p:spTree>
    <p:extLst>
      <p:ext uri="{BB962C8B-B14F-4D97-AF65-F5344CB8AC3E}">
        <p14:creationId xmlns:p14="http://schemas.microsoft.com/office/powerpoint/2010/main" val="8577601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und 3 Spalt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016001"/>
            <a:ext cx="3600000" cy="5175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016002"/>
            <a:ext cx="3600450" cy="5174724"/>
          </a:xfrm>
        </p:spPr>
        <p:txBody>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11" name="Text Placeholder 5">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044626"/>
            <a:ext cx="3600450" cy="5146099"/>
          </a:xfrm>
        </p:spPr>
        <p:txBody>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de-DE" dirty="0"/>
              <a:t>eCHECKUP - Prävention des riskanten Alkoholkonsums bei Studierenden</a:t>
            </a:r>
          </a:p>
        </p:txBody>
      </p:sp>
      <p:sp>
        <p:nvSpPr>
          <p:cNvPr id="10"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12" name="Textplatzhalter 5"/>
          <p:cNvSpPr>
            <a:spLocks noGrp="1"/>
          </p:cNvSpPr>
          <p:nvPr>
            <p:ph type="body" sz="quarter" idx="33" hasCustomPrompt="1"/>
          </p:nvPr>
        </p:nvSpPr>
        <p:spPr>
          <a:xfrm>
            <a:off x="431801" y="5987801"/>
            <a:ext cx="3600200" cy="202924"/>
          </a:xfrm>
        </p:spPr>
        <p:txBody>
          <a:bodyPr/>
          <a:lstStyle>
            <a:lvl1pPr marL="0" indent="0" algn="r">
              <a:lnSpc>
                <a:spcPct val="100000"/>
              </a:lnSpc>
              <a:spcBef>
                <a:spcPts val="0"/>
              </a:spcBef>
              <a:buNone/>
              <a:defRPr sz="1200"/>
            </a:lvl1pPr>
          </a:lstStyle>
          <a:p>
            <a:pPr lvl="0"/>
            <a:r>
              <a:rPr lang="de-DE" dirty="0" smtClean="0"/>
              <a:t>Quelle(n)</a:t>
            </a:r>
          </a:p>
        </p:txBody>
      </p:sp>
      <p:sp>
        <p:nvSpPr>
          <p:cNvPr id="13" name="Textplatzhalter 5"/>
          <p:cNvSpPr>
            <a:spLocks noGrp="1"/>
          </p:cNvSpPr>
          <p:nvPr>
            <p:ph type="body" sz="quarter" idx="34" hasCustomPrompt="1"/>
          </p:nvPr>
        </p:nvSpPr>
        <p:spPr>
          <a:xfrm>
            <a:off x="4301549" y="5971842"/>
            <a:ext cx="3600451"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
        <p:nvSpPr>
          <p:cNvPr id="14" name="Textplatzhalter 5"/>
          <p:cNvSpPr>
            <a:spLocks noGrp="1"/>
          </p:cNvSpPr>
          <p:nvPr>
            <p:ph type="body" sz="quarter" idx="35" hasCustomPrompt="1"/>
          </p:nvPr>
        </p:nvSpPr>
        <p:spPr>
          <a:xfrm>
            <a:off x="8171551" y="5987801"/>
            <a:ext cx="3591666"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Tree>
    <p:extLst>
      <p:ext uri="{BB962C8B-B14F-4D97-AF65-F5344CB8AC3E}">
        <p14:creationId xmlns:p14="http://schemas.microsoft.com/office/powerpoint/2010/main" val="289780764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Subheading und 5 Spalt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de-DE" dirty="0"/>
              <a:t>eCHECKUP - Prävention des riskanten Alkoholkonsums bei Studierenden</a:t>
            </a:r>
          </a:p>
        </p:txBody>
      </p:sp>
      <p:sp>
        <p:nvSpPr>
          <p:cNvPr id="11"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12" name="Textplatzhalter 5"/>
          <p:cNvSpPr>
            <a:spLocks noGrp="1"/>
          </p:cNvSpPr>
          <p:nvPr>
            <p:ph type="body" sz="quarter" idx="33" hasCustomPrompt="1"/>
          </p:nvPr>
        </p:nvSpPr>
        <p:spPr>
          <a:xfrm>
            <a:off x="277425" y="5983861"/>
            <a:ext cx="2314575"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
        <p:nvSpPr>
          <p:cNvPr id="14" name="Textplatzhalter 5"/>
          <p:cNvSpPr>
            <a:spLocks noGrp="1"/>
          </p:cNvSpPr>
          <p:nvPr>
            <p:ph type="body" sz="quarter" idx="34" hasCustomPrompt="1"/>
          </p:nvPr>
        </p:nvSpPr>
        <p:spPr>
          <a:xfrm>
            <a:off x="2572425" y="5990559"/>
            <a:ext cx="2314575"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
        <p:nvSpPr>
          <p:cNvPr id="16" name="Textplatzhalter 5"/>
          <p:cNvSpPr>
            <a:spLocks noGrp="1"/>
          </p:cNvSpPr>
          <p:nvPr>
            <p:ph type="body" sz="quarter" idx="35" hasCustomPrompt="1"/>
          </p:nvPr>
        </p:nvSpPr>
        <p:spPr>
          <a:xfrm>
            <a:off x="7162425" y="5983861"/>
            <a:ext cx="2314575"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
        <p:nvSpPr>
          <p:cNvPr id="18" name="Textplatzhalter 5"/>
          <p:cNvSpPr>
            <a:spLocks noGrp="1"/>
          </p:cNvSpPr>
          <p:nvPr>
            <p:ph type="body" sz="quarter" idx="36" hasCustomPrompt="1"/>
          </p:nvPr>
        </p:nvSpPr>
        <p:spPr>
          <a:xfrm>
            <a:off x="4847850" y="5979396"/>
            <a:ext cx="2314575"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
        <p:nvSpPr>
          <p:cNvPr id="19" name="Textplatzhalter 5"/>
          <p:cNvSpPr>
            <a:spLocks noGrp="1"/>
          </p:cNvSpPr>
          <p:nvPr>
            <p:ph type="body" sz="quarter" idx="37" hasCustomPrompt="1"/>
          </p:nvPr>
        </p:nvSpPr>
        <p:spPr>
          <a:xfrm>
            <a:off x="9448641" y="5991063"/>
            <a:ext cx="2314575" cy="202924"/>
          </a:xfrm>
        </p:spPr>
        <p:txBody>
          <a:bodyPr/>
          <a:lstStyle>
            <a:lvl1pPr marL="0" indent="0" algn="r">
              <a:buNone/>
              <a:defRPr lang="de-DE" sz="1200" kern="1200" dirty="0" smtClean="0">
                <a:solidFill>
                  <a:schemeClr val="tx1">
                    <a:lumMod val="75000"/>
                    <a:lumOff val="25000"/>
                  </a:schemeClr>
                </a:solidFill>
                <a:latin typeface="+mn-lt"/>
                <a:ea typeface="+mn-ea"/>
                <a:cs typeface="+mn-cs"/>
              </a:defRPr>
            </a:lvl1pPr>
          </a:lstStyle>
          <a:p>
            <a:pPr marL="0" lvl="0" indent="0" algn="r" defTabSz="914400" rtl="0" eaLnBrk="1" latinLnBrk="0" hangingPunct="1">
              <a:lnSpc>
                <a:spcPct val="100000"/>
              </a:lnSpc>
              <a:spcBef>
                <a:spcPts val="0"/>
              </a:spcBef>
              <a:buFont typeface="Arial" panose="020B0604020202020204" pitchFamily="34" charset="0"/>
              <a:buNone/>
            </a:pPr>
            <a:r>
              <a:rPr lang="de-DE" dirty="0" smtClean="0"/>
              <a:t>Quelle(n)</a:t>
            </a:r>
          </a:p>
        </p:txBody>
      </p:sp>
    </p:spTree>
    <p:extLst>
      <p:ext uri="{BB962C8B-B14F-4D97-AF65-F5344CB8AC3E}">
        <p14:creationId xmlns:p14="http://schemas.microsoft.com/office/powerpoint/2010/main" val="97483723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und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de-DE" dirty="0"/>
              <a:t>eCHECKUP - Prävention des riskanten Alkoholkonsums bei Studierenden</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7" name="Textplatzhalter 5"/>
          <p:cNvSpPr>
            <a:spLocks noGrp="1"/>
          </p:cNvSpPr>
          <p:nvPr>
            <p:ph type="body" sz="quarter" idx="33" hasCustomPrompt="1"/>
          </p:nvPr>
        </p:nvSpPr>
        <p:spPr>
          <a:xfrm>
            <a:off x="2273301" y="5978385"/>
            <a:ext cx="9486700" cy="392965"/>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150585527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de-DE" dirty="0"/>
              <a:t>eCHECKUP - Prävention des riskanten Alkoholkonsums bei Studierenden</a:t>
            </a:r>
          </a:p>
        </p:txBody>
      </p:sp>
      <p:sp>
        <p:nvSpPr>
          <p:cNvPr id="4" name="Title 3">
            <a:extLst>
              <a:ext uri="{FF2B5EF4-FFF2-40B4-BE49-F238E27FC236}">
                <a16:creationId xmlns:a16="http://schemas.microsoft.com/office/drawing/2014/main" id="{90694D9D-C633-4D52-965E-E5BBD9883037}"/>
              </a:ext>
            </a:extLst>
          </p:cNvPr>
          <p:cNvSpPr>
            <a:spLocks noGrp="1"/>
          </p:cNvSpPr>
          <p:nvPr>
            <p:ph type="title" hasCustomPrompt="1"/>
          </p:nvPr>
        </p:nvSpPr>
        <p:spPr/>
        <p:txBody>
          <a:body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5"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6" name="Textplatzhalter 5"/>
          <p:cNvSpPr>
            <a:spLocks noGrp="1"/>
          </p:cNvSpPr>
          <p:nvPr>
            <p:ph type="body" sz="quarter" idx="33" hasCustomPrompt="1"/>
          </p:nvPr>
        </p:nvSpPr>
        <p:spPr>
          <a:xfrm>
            <a:off x="2806701" y="5978385"/>
            <a:ext cx="8953300" cy="392965"/>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113976703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de-DE" dirty="0"/>
              <a:t>eCHECKUP - Prävention des riskanten Alkoholkonsums bei Studierenden</a:t>
            </a:r>
          </a:p>
        </p:txBody>
      </p:sp>
      <p:sp>
        <p:nvSpPr>
          <p:cNvPr id="4"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5" name="Textplatzhalter 5"/>
          <p:cNvSpPr>
            <a:spLocks noGrp="1"/>
          </p:cNvSpPr>
          <p:nvPr>
            <p:ph type="body" sz="quarter" idx="33" hasCustomPrompt="1"/>
          </p:nvPr>
        </p:nvSpPr>
        <p:spPr>
          <a:xfrm>
            <a:off x="2832101" y="5978385"/>
            <a:ext cx="8927900" cy="392965"/>
          </a:xfrm>
        </p:spPr>
        <p:txBody>
          <a:bodyPr/>
          <a:lstStyle>
            <a:lvl1pPr marL="0" indent="0" algn="r">
              <a:lnSpc>
                <a:spcPct val="100000"/>
              </a:lnSpc>
              <a:spcBef>
                <a:spcPts val="0"/>
              </a:spcBef>
              <a:buNone/>
              <a:defRPr sz="1200"/>
            </a:lvl1pPr>
          </a:lstStyle>
          <a:p>
            <a:pPr lvl="0"/>
            <a:r>
              <a:rPr lang="de-DE" dirty="0" smtClean="0"/>
              <a:t>Quelle(n)</a:t>
            </a:r>
          </a:p>
        </p:txBody>
      </p:sp>
    </p:spTree>
    <p:extLst>
      <p:ext uri="{BB962C8B-B14F-4D97-AF65-F5344CB8AC3E}">
        <p14:creationId xmlns:p14="http://schemas.microsoft.com/office/powerpoint/2010/main" val="390043351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e weiße Sei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p>
            <a:endParaRPr lang="de-DE" dirty="0"/>
          </a:p>
        </p:txBody>
      </p:sp>
      <p:sp>
        <p:nvSpPr>
          <p:cNvPr id="4" name="Rechteck 3"/>
          <p:cNvSpPr/>
          <p:nvPr userDrawn="1"/>
        </p:nvSpPr>
        <p:spPr>
          <a:xfrm>
            <a:off x="0" y="0"/>
            <a:ext cx="12281836" cy="6949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510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liederung mit Foto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7111800" y="3802899"/>
            <a:ext cx="4648200" cy="985000"/>
          </a:xfrm>
          <a:solidFill>
            <a:schemeClr val="bg1"/>
          </a:solidFill>
        </p:spPr>
        <p:txBody>
          <a:bodyPr lIns="180000" tIns="180000" rIns="180000" bIns="180000"/>
          <a:lstStyle>
            <a:lvl1pPr algn="r">
              <a:defRPr sz="4000" b="1" spc="-300" baseline="0">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7111800" y="4787900"/>
            <a:ext cx="4648200" cy="1162800"/>
          </a:xfrm>
          <a:solidFill>
            <a:schemeClr val="tx1">
              <a:alpha val="80000"/>
            </a:schemeClr>
          </a:solidFill>
        </p:spPr>
        <p:txBody>
          <a:bodyPr lIns="180000" tIns="180000" rIns="180000" bIns="180000"/>
          <a:lstStyle>
            <a:lvl1pPr marL="0" indent="0" algn="r">
              <a:buNone/>
              <a:defRPr sz="20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2668686"/>
            <a:ext cx="5472000" cy="2999426"/>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8" name="Rectangle 7">
            <a:extLst>
              <a:ext uri="{FF2B5EF4-FFF2-40B4-BE49-F238E27FC236}">
                <a16:creationId xmlns:a16="http://schemas.microsoft.com/office/drawing/2014/main" id="{1508F53F-6AA2-4060-904A-BC90211DC043}"/>
              </a:ext>
            </a:extLst>
          </p:cNvPr>
          <p:cNvSpPr/>
          <p:nvPr userDrawn="1"/>
        </p:nvSpPr>
        <p:spPr>
          <a:xfrm>
            <a:off x="9348588" y="3700775"/>
            <a:ext cx="2411412" cy="1148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9"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Tree>
    <p:extLst>
      <p:ext uri="{BB962C8B-B14F-4D97-AF65-F5344CB8AC3E}">
        <p14:creationId xmlns:p14="http://schemas.microsoft.com/office/powerpoint/2010/main" val="13501039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liederung mit Foto 2">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6096000" cy="6371351"/>
          </a:xfrm>
          <a:solidFill>
            <a:schemeClr val="bg1">
              <a:lumMod val="95000"/>
            </a:schemeClr>
          </a:solidFill>
        </p:spPr>
        <p:txBody>
          <a:bodyPr tIns="1584000" anchor="t"/>
          <a:lstStyle>
            <a:lvl1pPr marL="0" indent="0" algn="ctr">
              <a:buNone/>
              <a:defRPr sz="1200" i="1" baseline="0">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5118100" y="1869795"/>
            <a:ext cx="6641900" cy="1124345"/>
          </a:xfrm>
          <a:solidFill>
            <a:schemeClr val="bg1">
              <a:lumMod val="95000"/>
            </a:schemeClr>
          </a:solidFill>
        </p:spPr>
        <p:txBody>
          <a:bodyPr lIns="180000" tIns="180000" rIns="180000" bIns="180000"/>
          <a:lstStyle>
            <a:lvl1pPr algn="l">
              <a:defRPr sz="5400" b="1" spc="-300">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5118334" y="2994141"/>
            <a:ext cx="6641626" cy="590155"/>
          </a:xfrm>
          <a:solidFill>
            <a:schemeClr val="tx1">
              <a:alpha val="80000"/>
            </a:schemeClr>
          </a:solidFill>
        </p:spPr>
        <p:txBody>
          <a:bodyPr lIns="180000" tIns="180000" rIns="180000" bIns="180000"/>
          <a:lstStyle>
            <a:lvl1pPr marL="0" indent="0" algn="l">
              <a:buNone/>
              <a:defRPr sz="20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288000" y="3763648"/>
            <a:ext cx="5472000" cy="2428351"/>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de-DE" noProof="0" dirty="0"/>
              <a:t>Erste Listenebene</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8" name="Rectangle 7">
            <a:extLst>
              <a:ext uri="{FF2B5EF4-FFF2-40B4-BE49-F238E27FC236}">
                <a16:creationId xmlns:a16="http://schemas.microsoft.com/office/drawing/2014/main" id="{FA5285E0-8F27-49C4-AADF-92A3B72D41FD}"/>
              </a:ext>
            </a:extLst>
          </p:cNvPr>
          <p:cNvSpPr/>
          <p:nvPr userDrawn="1"/>
        </p:nvSpPr>
        <p:spPr>
          <a:xfrm>
            <a:off x="9775824" y="1762069"/>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9"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Tree>
    <p:extLst>
      <p:ext uri="{BB962C8B-B14F-4D97-AF65-F5344CB8AC3E}">
        <p14:creationId xmlns:p14="http://schemas.microsoft.com/office/powerpoint/2010/main" val="3843892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ischenüberschrift mit Foto 1">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235700" y="2204792"/>
            <a:ext cx="5956300" cy="1944000"/>
          </a:xfrm>
          <a:solidFill>
            <a:schemeClr val="bg1"/>
          </a:solidFill>
        </p:spPr>
        <p:txBody>
          <a:bodyPr vert="horz" lIns="180000" tIns="180000" rIns="252000" bIns="180000" rtlCol="0" anchor="t">
            <a:noAutofit/>
          </a:bodyPr>
          <a:lstStyle>
            <a:lvl1pPr algn="r">
              <a:defRPr lang="en-ZA" sz="4400" b="1" spc="-300" baseline="0" dirty="0"/>
            </a:lvl1pPr>
          </a:lstStyle>
          <a:p>
            <a:pPr lvl="0" algn="r"/>
            <a:r>
              <a:rPr lang="en-US" noProof="0" dirty="0" err="1"/>
              <a:t>Hier</a:t>
            </a:r>
            <a:r>
              <a:rPr lang="en-US" noProof="0" dirty="0"/>
              <a:t> </a:t>
            </a:r>
            <a:r>
              <a:rPr lang="en-US" noProof="0" dirty="0" err="1"/>
              <a:t>klicken</a:t>
            </a:r>
            <a:r>
              <a:rPr lang="en-US" noProof="0" dirty="0"/>
              <a:t>, um </a:t>
            </a:r>
            <a:r>
              <a:rPr lang="en-US" noProof="0" dirty="0" err="1"/>
              <a:t>Zwischenüberschrift</a:t>
            </a:r>
            <a:r>
              <a:rPr lang="en-US" noProof="0" dirty="0"/>
              <a:t>  </a:t>
            </a:r>
            <a:r>
              <a:rPr lang="en-US" noProof="0" dirty="0" err="1"/>
              <a:t>einzufügen</a:t>
            </a:r>
            <a:endParaRPr lang="en-US" noProof="0" dirty="0"/>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6235700" y="4148860"/>
            <a:ext cx="5956300" cy="1100565"/>
          </a:xfrm>
          <a:solidFill>
            <a:schemeClr val="tx1">
              <a:alpha val="80000"/>
            </a:schemeClr>
          </a:solidFill>
        </p:spPr>
        <p:txBody>
          <a:bodyPr lIns="180000" tIns="180000" rIns="252000" bIns="180000"/>
          <a:lstStyle>
            <a:lvl1pPr marL="0" indent="0" algn="r">
              <a:buNone/>
              <a:defRPr sz="2000" baseline="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524778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
        <p:nvSpPr>
          <p:cNvPr id="10" name="Footer Placeholder 3">
            <a:extLst>
              <a:ext uri="{FF2B5EF4-FFF2-40B4-BE49-F238E27FC236}">
                <a16:creationId xmlns:a16="http://schemas.microsoft.com/office/drawing/2014/main" id="{57847F90-9DB6-4832-9EB7-393AADAE8B70}"/>
              </a:ext>
            </a:extLst>
          </p:cNvPr>
          <p:cNvSpPr>
            <a:spLocks noGrp="1"/>
          </p:cNvSpPr>
          <p:nvPr>
            <p:ph type="ftr" sz="quarter" idx="14"/>
          </p:nvPr>
        </p:nvSpPr>
        <p:spPr>
          <a:xfrm>
            <a:off x="432000" y="6439820"/>
            <a:ext cx="5664000" cy="295062"/>
          </a:xfrm>
        </p:spPr>
        <p:txBody>
          <a:bodyPr/>
          <a:lstStyle/>
          <a:p>
            <a:r>
              <a:rPr lang="de-DE" dirty="0"/>
              <a:t>eCHECKUP - Prävention des riskanten Alkoholkonsums bei Studierenden</a:t>
            </a:r>
          </a:p>
        </p:txBody>
      </p:sp>
    </p:spTree>
    <p:extLst>
      <p:ext uri="{BB962C8B-B14F-4D97-AF65-F5344CB8AC3E}">
        <p14:creationId xmlns:p14="http://schemas.microsoft.com/office/powerpoint/2010/main" val="243715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wischenüberschrift mit Foto 2">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2411412"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4800" b="1" spc="-300">
                <a:solidFill>
                  <a:schemeClr val="tx1">
                    <a:lumMod val="75000"/>
                    <a:lumOff val="25000"/>
                  </a:schemeClr>
                </a:solidFill>
                <a:latin typeface="+mj-lt"/>
              </a:defRPr>
            </a:lvl1pPr>
          </a:lstStyle>
          <a:p>
            <a:r>
              <a:rPr lang="en-US" noProof="0" dirty="0" err="1"/>
              <a:t>Hier</a:t>
            </a:r>
            <a:r>
              <a:rPr lang="en-US" noProof="0" dirty="0"/>
              <a:t> </a:t>
            </a:r>
            <a:r>
              <a:rPr lang="en-US" noProof="0" dirty="0" err="1"/>
              <a:t>klicken</a:t>
            </a:r>
            <a:r>
              <a:rPr lang="en-US" noProof="0" dirty="0"/>
              <a:t>, um </a:t>
            </a:r>
            <a:r>
              <a:rPr lang="en-US" noProof="0" dirty="0" err="1"/>
              <a:t>Zwischenüberschrift</a:t>
            </a:r>
            <a:r>
              <a:rPr lang="en-US" noProof="0" dirty="0"/>
              <a:t>  </a:t>
            </a:r>
            <a:r>
              <a:rPr lang="en-US" noProof="0" dirty="0" err="1"/>
              <a:t>einzufügen</a:t>
            </a:r>
            <a:endParaRPr lang="en-US" noProof="0" dirty="0"/>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0" y="4110760"/>
            <a:ext cx="5956300" cy="1100565"/>
          </a:xfrm>
          <a:solidFill>
            <a:schemeClr val="tx1">
              <a:alpha val="80000"/>
            </a:schemeClr>
          </a:solidFill>
        </p:spPr>
        <p:txBody>
          <a:bodyPr lIns="252000" tIns="180000" rIns="180000" bIns="180000"/>
          <a:lstStyle>
            <a:lvl1pPr marL="0" indent="0" algn="l">
              <a:buNone/>
              <a:defRPr sz="20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de-DE" dirty="0"/>
              <a:t>eCHECKUP - Prävention des riskanten Alkoholkonsums bei Studierenden</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Tree>
    <p:extLst>
      <p:ext uri="{BB962C8B-B14F-4D97-AF65-F5344CB8AC3E}">
        <p14:creationId xmlns:p14="http://schemas.microsoft.com/office/powerpoint/2010/main" val="228285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bschnittsüberschrift ohne Foto">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4800" b="1" spc="-300">
                <a:solidFill>
                  <a:schemeClr val="tx1">
                    <a:lumMod val="75000"/>
                    <a:lumOff val="25000"/>
                  </a:schemeClr>
                </a:solidFill>
                <a:latin typeface="+mj-lt"/>
              </a:defRPr>
            </a:lvl1pPr>
          </a:lstStyle>
          <a:p>
            <a:r>
              <a:rPr lang="en-US" noProof="0" dirty="0" err="1"/>
              <a:t>Hier</a:t>
            </a:r>
            <a:r>
              <a:rPr lang="en-US" noProof="0" dirty="0"/>
              <a:t> </a:t>
            </a:r>
            <a:r>
              <a:rPr lang="en-US" noProof="0" dirty="0" err="1"/>
              <a:t>klicken</a:t>
            </a:r>
            <a:r>
              <a:rPr lang="en-US" noProof="0" dirty="0"/>
              <a:t>, um </a:t>
            </a:r>
            <a:r>
              <a:rPr lang="en-US" noProof="0" dirty="0" err="1"/>
              <a:t>Zwischenüberschrift</a:t>
            </a:r>
            <a:r>
              <a:rPr lang="en-US" noProof="0" dirty="0"/>
              <a:t>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de-DE" dirty="0"/>
              <a:t>eCHECKUP - Prävention des riskanten Alkoholkonsums bei Studierenden</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ext Placeholder 2">
            <a:extLst>
              <a:ext uri="{FF2B5EF4-FFF2-40B4-BE49-F238E27FC236}">
                <a16:creationId xmlns:a16="http://schemas.microsoft.com/office/drawing/2014/main" id="{14B95064-E6BF-43CD-ACBD-6363E8D9BF6A}"/>
              </a:ext>
            </a:extLst>
          </p:cNvPr>
          <p:cNvSpPr>
            <a:spLocks noGrp="1"/>
          </p:cNvSpPr>
          <p:nvPr>
            <p:ph type="body" idx="1" hasCustomPrompt="1"/>
          </p:nvPr>
        </p:nvSpPr>
        <p:spPr>
          <a:xfrm>
            <a:off x="0" y="4114627"/>
            <a:ext cx="5956300" cy="1095056"/>
          </a:xfrm>
          <a:solidFill>
            <a:schemeClr val="tx1">
              <a:alpha val="80000"/>
            </a:schemeClr>
          </a:solidFill>
        </p:spPr>
        <p:txBody>
          <a:bodyPr vert="horz" lIns="252000" tIns="180000" rIns="180000" bIns="180000" rtlCol="0">
            <a:noAutofit/>
          </a:bodyPr>
          <a:lstStyle>
            <a:lvl1pPr marL="0" indent="0" algn="l">
              <a:buNone/>
              <a:defRPr lang="en-US" sz="2000">
                <a:solidFill>
                  <a:schemeClr val="bg1"/>
                </a:solidFill>
              </a:defRPr>
            </a:lvl1pPr>
          </a:lstStyle>
          <a:p>
            <a:pPr lvl="0"/>
            <a:r>
              <a:rPr lang="en-US" noProof="0" dirty="0" err="1"/>
              <a:t>Hier</a:t>
            </a:r>
            <a:r>
              <a:rPr lang="en-US" noProof="0" dirty="0"/>
              <a:t> </a:t>
            </a:r>
            <a:r>
              <a:rPr lang="en-US" noProof="0" dirty="0" err="1"/>
              <a:t>klicken</a:t>
            </a:r>
            <a:r>
              <a:rPr lang="en-US" noProof="0" dirty="0"/>
              <a:t>, um Subheading </a:t>
            </a:r>
            <a:r>
              <a:rPr lang="en-US" noProof="0" dirty="0" err="1"/>
              <a:t>einzufügen</a:t>
            </a:r>
            <a:endParaRPr lang="en-US" noProof="0" dirty="0"/>
          </a:p>
        </p:txBody>
      </p:sp>
      <p:sp>
        <p:nvSpPr>
          <p:cNvPr id="10"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Tree>
    <p:extLst>
      <p:ext uri="{BB962C8B-B14F-4D97-AF65-F5344CB8AC3E}">
        <p14:creationId xmlns:p14="http://schemas.microsoft.com/office/powerpoint/2010/main" val="3982563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nzseitiges F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12192000" cy="6371350"/>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err="1"/>
              <a:t>Hier</a:t>
            </a:r>
            <a:r>
              <a:rPr lang="en-US" noProof="0" dirty="0"/>
              <a:t> </a:t>
            </a:r>
            <a:r>
              <a:rPr lang="en-US" noProof="0" dirty="0" err="1"/>
              <a:t>Foto</a:t>
            </a:r>
            <a:r>
              <a:rPr lang="en-US" noProof="0" dirty="0"/>
              <a:t> </a:t>
            </a:r>
            <a:r>
              <a:rPr lang="en-US" noProof="0" dirty="0" err="1"/>
              <a:t>einfügen</a:t>
            </a:r>
            <a:r>
              <a:rPr lang="en-US" noProof="0" dirty="0"/>
              <a:t> </a:t>
            </a:r>
          </a:p>
          <a:p>
            <a:r>
              <a:rPr lang="en-US" noProof="0" dirty="0"/>
              <a:t>(</a:t>
            </a:r>
            <a:r>
              <a:rPr lang="en-US" noProof="0" dirty="0" err="1"/>
              <a:t>durck</a:t>
            </a:r>
            <a:r>
              <a:rPr lang="en-US" noProof="0" dirty="0"/>
              <a:t> </a:t>
            </a:r>
            <a:r>
              <a:rPr lang="en-US" noProof="0" dirty="0" err="1"/>
              <a:t>Klicken</a:t>
            </a:r>
            <a:r>
              <a:rPr lang="en-US" noProof="0" dirty="0"/>
              <a:t> auf das </a:t>
            </a:r>
            <a:r>
              <a:rPr lang="en-US" noProof="0" dirty="0" err="1"/>
              <a:t>Fotosymbol</a:t>
            </a:r>
            <a:r>
              <a:rPr lang="en-US" noProof="0" dirty="0"/>
              <a:t> </a:t>
            </a:r>
          </a:p>
          <a:p>
            <a:r>
              <a:rPr lang="en-US" noProof="0" dirty="0" err="1"/>
              <a:t>oder</a:t>
            </a:r>
            <a:r>
              <a:rPr lang="en-US" noProof="0" dirty="0"/>
              <a:t> per Drag &amp; Drop)</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096000" y="5359400"/>
            <a:ext cx="5664000" cy="565899"/>
          </a:xfrm>
          <a:solidFill>
            <a:schemeClr val="tx1"/>
          </a:solidFill>
        </p:spPr>
        <p:txBody>
          <a:bodyPr lIns="180000" tIns="180000" rIns="180000" bIns="180000" anchor="ctr"/>
          <a:lstStyle>
            <a:lvl1pPr marL="0" indent="0" algn="r">
              <a:buNone/>
              <a:defRPr sz="2000">
                <a:solidFill>
                  <a:schemeClr val="bg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dirty="0" err="1"/>
              <a:t>Hier</a:t>
            </a:r>
            <a:r>
              <a:rPr lang="en-US" noProof="0" dirty="0"/>
              <a:t> </a:t>
            </a:r>
            <a:r>
              <a:rPr lang="en-US" noProof="0" dirty="0" err="1"/>
              <a:t>klicken</a:t>
            </a:r>
            <a:r>
              <a:rPr lang="en-US" noProof="0" dirty="0"/>
              <a:t>, um </a:t>
            </a:r>
            <a:r>
              <a:rPr lang="en-US" noProof="0" dirty="0" err="1"/>
              <a:t>Bildunterschrift</a:t>
            </a:r>
            <a:r>
              <a:rPr lang="en-US" noProof="0" dirty="0"/>
              <a:t>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5" name="Title 4">
            <a:extLst>
              <a:ext uri="{FF2B5EF4-FFF2-40B4-BE49-F238E27FC236}">
                <a16:creationId xmlns:a16="http://schemas.microsoft.com/office/drawing/2014/main" id="{7F8E7C83-06D7-4C5B-85B7-0E5713B4FAB3}"/>
              </a:ext>
            </a:extLst>
          </p:cNvPr>
          <p:cNvSpPr>
            <a:spLocks noGrp="1"/>
          </p:cNvSpPr>
          <p:nvPr>
            <p:ph type="title" hasCustomPrompt="1"/>
          </p:nvPr>
        </p:nvSpPr>
        <p:spPr/>
        <p:txBody>
          <a:bodyPr/>
          <a:lstStyle>
            <a:lvl1pPr>
              <a:defRPr/>
            </a:lvl1pPr>
          </a:lstStyle>
          <a:p>
            <a:r>
              <a:rPr lang="en-US" noProof="0" dirty="0" err="1"/>
              <a:t>Hier</a:t>
            </a:r>
            <a:r>
              <a:rPr lang="en-US" noProof="0" dirty="0"/>
              <a:t> </a:t>
            </a:r>
            <a:r>
              <a:rPr lang="en-US" noProof="0" dirty="0" err="1"/>
              <a:t>klicken</a:t>
            </a:r>
            <a:r>
              <a:rPr lang="en-US" noProof="0" dirty="0"/>
              <a:t>, um </a:t>
            </a:r>
            <a:r>
              <a:rPr lang="en-US" noProof="0" dirty="0" err="1"/>
              <a:t>Bildüberschrift</a:t>
            </a:r>
            <a:r>
              <a:rPr lang="en-US" noProof="0" dirty="0"/>
              <a:t> </a:t>
            </a:r>
            <a:r>
              <a:rPr lang="en-US" noProof="0" dirty="0" err="1"/>
              <a:t>einzufügen</a:t>
            </a:r>
            <a:endParaRPr lang="en-US" noProof="0" dirty="0"/>
          </a:p>
        </p:txBody>
      </p:sp>
      <p:sp>
        <p:nvSpPr>
          <p:cNvPr id="8"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Tree>
    <p:extLst>
      <p:ext uri="{BB962C8B-B14F-4D97-AF65-F5344CB8AC3E}">
        <p14:creationId xmlns:p14="http://schemas.microsoft.com/office/powerpoint/2010/main" val="1987784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dirty="0" err="1"/>
              <a:t>Hier</a:t>
            </a:r>
            <a:r>
              <a:rPr lang="en-US" noProof="0" dirty="0"/>
              <a:t> </a:t>
            </a:r>
            <a:r>
              <a:rPr lang="en-US" noProof="0" dirty="0" err="1"/>
              <a:t>klicken</a:t>
            </a:r>
            <a:r>
              <a:rPr lang="en-US" noProof="0" dirty="0"/>
              <a:t>, um </a:t>
            </a:r>
            <a:r>
              <a:rPr lang="en-US" noProof="0" dirty="0" err="1"/>
              <a:t>Seitentitel</a:t>
            </a:r>
            <a:r>
              <a:rPr lang="en-US" noProof="0" dirty="0"/>
              <a:t> </a:t>
            </a:r>
            <a:r>
              <a:rPr lang="en-US" noProof="0" dirty="0" err="1"/>
              <a:t>einzufügen</a:t>
            </a:r>
            <a:endParaRPr lang="en-US" noProof="0" dirty="0"/>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de-DE" dirty="0"/>
              <a:t>eCHECKUP - Prävention des riskanten Alkoholkonsums bei Studierenden</a:t>
            </a:r>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xmlns="" val="1"/>
              </a:ext>
            </a:extLst>
          </p:cNvPr>
          <p:cNvSpPr/>
          <p:nvPr userDrawn="1"/>
        </p:nvSpPr>
        <p:spPr>
          <a:xfrm>
            <a:off x="431800" y="1892926"/>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9" name="Text Placeholder 3">
            <a:extLst>
              <a:ext uri="{FF2B5EF4-FFF2-40B4-BE49-F238E27FC236}">
                <a16:creationId xmlns:a16="http://schemas.microsoft.com/office/drawing/2014/main" id="{3E50A411-2E68-4F4D-B4BC-62E87C633658}"/>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noProof="0"/>
              <a:t>Textmasterformat bearbeiten</a:t>
            </a:r>
          </a:p>
        </p:txBody>
      </p:sp>
      <p:sp>
        <p:nvSpPr>
          <p:cNvPr id="10" name="Picture Placeholder 2">
            <a:extLst>
              <a:ext uri="{FF2B5EF4-FFF2-40B4-BE49-F238E27FC236}">
                <a16:creationId xmlns:a16="http://schemas.microsoft.com/office/drawing/2014/main" id="{2FBF39A8-0BD5-48FD-9993-F595D4F727C1}"/>
              </a:ext>
            </a:extLst>
          </p:cNvPr>
          <p:cNvSpPr>
            <a:spLocks noGrp="1"/>
          </p:cNvSpPr>
          <p:nvPr>
            <p:ph type="pic" idx="1"/>
          </p:nvPr>
        </p:nvSpPr>
        <p:spPr>
          <a:xfrm>
            <a:off x="4788816" y="432001"/>
            <a:ext cx="6971184" cy="5429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noProof="0" dirty="0"/>
              <a:t>Bild durch Klicken auf Symbol hinzufügen</a:t>
            </a:r>
            <a:endParaRPr lang="en-US" noProof="0" dirty="0"/>
          </a:p>
        </p:txBody>
      </p:sp>
      <p:sp>
        <p:nvSpPr>
          <p:cNvPr id="8"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3216"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‹Nr.›</a:t>
            </a:fld>
            <a:endParaRPr lang="en-US" noProof="0" dirty="0"/>
          </a:p>
        </p:txBody>
      </p:sp>
    </p:spTree>
    <p:extLst>
      <p:ext uri="{BB962C8B-B14F-4D97-AF65-F5344CB8AC3E}">
        <p14:creationId xmlns:p14="http://schemas.microsoft.com/office/powerpoint/2010/main" val="204063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EB0D177-9AA4-42F4-9CD7-CD206217CA6D}"/>
              </a:ext>
            </a:extLst>
          </p:cNvPr>
          <p:cNvSpPr/>
          <p:nvPr/>
        </p:nvSpPr>
        <p:spPr>
          <a:xfrm>
            <a:off x="9780101" y="6371350"/>
            <a:ext cx="1979897" cy="4866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C2B9A6A4-83D0-40B1-8B15-964C84BF0705}"/>
              </a:ext>
            </a:extLst>
          </p:cNvPr>
          <p:cNvSpPr/>
          <p:nvPr/>
        </p:nvSpPr>
        <p:spPr>
          <a:xfrm>
            <a:off x="0" y="6371351"/>
            <a:ext cx="9780102" cy="432000"/>
          </a:xfrm>
          <a:custGeom>
            <a:avLst/>
            <a:gdLst>
              <a:gd name="connsiteX0" fmla="*/ 0 w 9780102"/>
              <a:gd name="connsiteY0" fmla="*/ 0 h 432000"/>
              <a:gd name="connsiteX1" fmla="*/ 9780102 w 9780102"/>
              <a:gd name="connsiteY1" fmla="*/ 0 h 432000"/>
              <a:gd name="connsiteX2" fmla="*/ 9780102 w 9780102"/>
              <a:gd name="connsiteY2" fmla="*/ 432000 h 432000"/>
              <a:gd name="connsiteX3" fmla="*/ 0 w 9780102"/>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9780102" h="432000">
                <a:moveTo>
                  <a:pt x="0" y="0"/>
                </a:moveTo>
                <a:lnTo>
                  <a:pt x="9780102" y="0"/>
                </a:lnTo>
                <a:lnTo>
                  <a:pt x="9780102" y="432000"/>
                </a:lnTo>
                <a:lnTo>
                  <a:pt x="0" y="432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0" anchor="ctr">
            <a:noAutofit/>
          </a:bodyPr>
          <a:lstStyle/>
          <a:p>
            <a:r>
              <a:rPr lang="en-US" noProof="0" dirty="0"/>
              <a:t>Click to edit page title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0">
            <a:noAutofit/>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en-US" noProof="0" dirty="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439820"/>
            <a:ext cx="5664000" cy="295062"/>
          </a:xfrm>
          <a:prstGeom prst="rect">
            <a:avLst/>
          </a:prstGeom>
          <a:noFill/>
        </p:spPr>
        <p:txBody>
          <a:bodyPr vert="horz" lIns="0" tIns="0" rIns="0" bIns="0" rtlCol="0" anchor="ctr"/>
          <a:lstStyle>
            <a:lvl1pPr algn="l">
              <a:defRPr sz="1200">
                <a:solidFill>
                  <a:schemeClr val="tx1">
                    <a:lumMod val="75000"/>
                    <a:lumOff val="25000"/>
                  </a:schemeClr>
                </a:solidFill>
              </a:defRPr>
            </a:lvl1pPr>
          </a:lstStyle>
          <a:p>
            <a:endParaRPr lang="de-DE" dirty="0"/>
          </a:p>
        </p:txBody>
      </p:sp>
      <p:sp>
        <p:nvSpPr>
          <p:cNvPr id="9" name="Rectangle 8">
            <a:extLst>
              <a:ext uri="{FF2B5EF4-FFF2-40B4-BE49-F238E27FC236}">
                <a16:creationId xmlns:a16="http://schemas.microsoft.com/office/drawing/2014/main" id="{4BC39664-EB8B-4A32-915A-D4308F792772}"/>
              </a:ext>
            </a:extLst>
          </p:cNvPr>
          <p:cNvSpPr/>
          <p:nvPr/>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Rectangle 28">
            <a:extLst>
              <a:ext uri="{FF2B5EF4-FFF2-40B4-BE49-F238E27FC236}">
                <a16:creationId xmlns:a16="http://schemas.microsoft.com/office/drawing/2014/main" id="{9B49670D-8F18-44A8-B217-67B412095C0D}"/>
              </a:ext>
            </a:extLst>
          </p:cNvPr>
          <p:cNvSpPr/>
          <p:nvPr/>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030FA059-EC32-4FFF-9673-48849B2FA43A}"/>
              </a:ext>
            </a:extLst>
          </p:cNvPr>
          <p:cNvCxnSpPr>
            <a:cxnSpLocks/>
          </p:cNvCxnSpPr>
          <p:nvPr/>
        </p:nvCxnSpPr>
        <p:spPr>
          <a:xfrm flipH="1">
            <a:off x="1078397" y="5183625"/>
            <a:ext cx="12191999" cy="0"/>
          </a:xfrm>
          <a:prstGeom prst="line">
            <a:avLst/>
          </a:prstGeom>
          <a:ln>
            <a:noFill/>
          </a:ln>
        </p:spPr>
        <p:style>
          <a:lnRef idx="1">
            <a:schemeClr val="accent1"/>
          </a:lnRef>
          <a:fillRef idx="0">
            <a:schemeClr val="accent1"/>
          </a:fillRef>
          <a:effectRef idx="0">
            <a:schemeClr val="accent1"/>
          </a:effectRef>
          <a:fontRef idx="minor">
            <a:schemeClr val="tx1"/>
          </a:fontRef>
        </p:style>
      </p:cxnSp>
      <p:pic>
        <p:nvPicPr>
          <p:cNvPr id="8" name="Grafik 7"/>
          <p:cNvPicPr>
            <a:picLocks noChangeAspect="1"/>
          </p:cNvPicPr>
          <p:nvPr/>
        </p:nvPicPr>
        <p:blipFill>
          <a:blip r:embed="rId27" cstate="screen">
            <a:extLst>
              <a:ext uri="{28A0092B-C50C-407E-A947-70E740481C1C}">
                <a14:useLocalDpi xmlns:a14="http://schemas.microsoft.com/office/drawing/2010/main"/>
              </a:ext>
            </a:extLst>
          </a:blip>
          <a:stretch>
            <a:fillRect/>
          </a:stretch>
        </p:blipFill>
        <p:spPr>
          <a:xfrm>
            <a:off x="10059769" y="6396571"/>
            <a:ext cx="1420563" cy="381560"/>
          </a:xfrm>
          <a:prstGeom prst="rect">
            <a:avLst/>
          </a:prstGeom>
        </p:spPr>
      </p:pic>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58" r:id="rId3"/>
    <p:sldLayoutId id="2147483666" r:id="rId4"/>
    <p:sldLayoutId id="2147483662" r:id="rId5"/>
    <p:sldLayoutId id="2147483663" r:id="rId6"/>
    <p:sldLayoutId id="2147483668" r:id="rId7"/>
    <p:sldLayoutId id="2147483660" r:id="rId8"/>
    <p:sldLayoutId id="2147483674" r:id="rId9"/>
    <p:sldLayoutId id="2147483664" r:id="rId10"/>
    <p:sldLayoutId id="2147483675" r:id="rId11"/>
    <p:sldLayoutId id="2147483650" r:id="rId12"/>
    <p:sldLayoutId id="2147483669" r:id="rId13"/>
    <p:sldLayoutId id="2147483673" r:id="rId14"/>
    <p:sldLayoutId id="2147483670" r:id="rId15"/>
    <p:sldLayoutId id="2147483659" r:id="rId16"/>
    <p:sldLayoutId id="2147483671" r:id="rId17"/>
    <p:sldLayoutId id="2147483652" r:id="rId18"/>
    <p:sldLayoutId id="2147483656" r:id="rId19"/>
    <p:sldLayoutId id="2147483680" r:id="rId20"/>
    <p:sldLayoutId id="2147483657" r:id="rId21"/>
    <p:sldLayoutId id="2147483654" r:id="rId22"/>
    <p:sldLayoutId id="2147483655" r:id="rId23"/>
    <p:sldLayoutId id="2147483672" r:id="rId24"/>
    <p:sldLayoutId id="2147483681" r:id="rId25"/>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200" b="1"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22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platzhalter 3"/>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p:pic>
      <p:sp>
        <p:nvSpPr>
          <p:cNvPr id="24578" name="Titel 1"/>
          <p:cNvSpPr>
            <a:spLocks noGrp="1"/>
          </p:cNvSpPr>
          <p:nvPr>
            <p:ph type="title"/>
          </p:nvPr>
        </p:nvSpPr>
        <p:spPr>
          <a:xfrm>
            <a:off x="-1700" y="2624446"/>
            <a:ext cx="6533129" cy="1490179"/>
          </a:xfrm>
        </p:spPr>
        <p:txBody>
          <a:bodyPr/>
          <a:lstStyle/>
          <a:p>
            <a:pPr>
              <a:spcBef>
                <a:spcPts val="2000"/>
              </a:spcBef>
            </a:pPr>
            <a:r>
              <a:rPr lang="de-DE" altLang="de-DE" b="1" dirty="0">
                <a:solidFill>
                  <a:srgbClr val="000000"/>
                </a:solidFill>
              </a:rPr>
              <a:t/>
            </a:r>
            <a:br>
              <a:rPr lang="de-DE" altLang="de-DE" b="1" dirty="0">
                <a:solidFill>
                  <a:srgbClr val="000000"/>
                </a:solidFill>
              </a:rPr>
            </a:br>
            <a:r>
              <a:rPr lang="de-DE" altLang="de-DE" sz="4000" b="1" dirty="0">
                <a:solidFill>
                  <a:srgbClr val="000000"/>
                </a:solidFill>
              </a:rPr>
              <a:t>Das transtheoretische Modell </a:t>
            </a:r>
            <a:r>
              <a:rPr lang="de-DE" altLang="de-DE" sz="4000" b="1" dirty="0" smtClean="0">
                <a:solidFill>
                  <a:srgbClr val="000000"/>
                </a:solidFill>
              </a:rPr>
              <a:t>der Verhaltensänderung </a:t>
            </a:r>
            <a:r>
              <a:rPr lang="de-DE" altLang="de-DE" sz="4000" b="1" dirty="0">
                <a:solidFill>
                  <a:srgbClr val="000000"/>
                </a:solidFill>
              </a:rPr>
              <a:t>(TTM)</a:t>
            </a:r>
            <a:r>
              <a:rPr lang="de-DE" altLang="de-DE" b="1" dirty="0">
                <a:solidFill>
                  <a:srgbClr val="000000"/>
                </a:solidFill>
              </a:rPr>
              <a:t/>
            </a:r>
            <a:br>
              <a:rPr lang="de-DE" altLang="de-DE" b="1" dirty="0">
                <a:solidFill>
                  <a:srgbClr val="000000"/>
                </a:solidFill>
              </a:rPr>
            </a:br>
            <a:endParaRPr lang="de-DE" altLang="de-DE" dirty="0"/>
          </a:p>
        </p:txBody>
      </p:sp>
      <p:sp>
        <p:nvSpPr>
          <p:cNvPr id="3" name="Textplatzhalter 2"/>
          <p:cNvSpPr>
            <a:spLocks noGrp="1"/>
          </p:cNvSpPr>
          <p:nvPr>
            <p:ph type="body" sz="quarter" idx="13"/>
          </p:nvPr>
        </p:nvSpPr>
        <p:spPr>
          <a:xfrm>
            <a:off x="0" y="4110760"/>
            <a:ext cx="6531429" cy="1100565"/>
          </a:xfrm>
        </p:spPr>
        <p:txBody>
          <a:bodyPr/>
          <a:lstStyle/>
          <a:p>
            <a:r>
              <a:rPr lang="de-DE" altLang="de-DE" dirty="0"/>
              <a:t>Wie läuft eine Verhaltensänderung ab</a:t>
            </a:r>
            <a:r>
              <a:rPr lang="de-DE" altLang="de-DE" dirty="0" smtClean="0"/>
              <a:t>?</a:t>
            </a:r>
            <a:endParaRPr lang="de-DE" altLang="de-DE" dirty="0"/>
          </a:p>
        </p:txBody>
      </p:sp>
    </p:spTree>
    <p:extLst>
      <p:ext uri="{BB962C8B-B14F-4D97-AF65-F5344CB8AC3E}">
        <p14:creationId xmlns:p14="http://schemas.microsoft.com/office/powerpoint/2010/main" val="1849734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r>
              <a:rPr lang="de-DE" altLang="de-DE"/>
              <a:t>V. Aufrechterhaltung (Maintenance)</a:t>
            </a:r>
          </a:p>
        </p:txBody>
      </p:sp>
      <p:sp>
        <p:nvSpPr>
          <p:cNvPr id="2" name="Textplatzhalter 1"/>
          <p:cNvSpPr>
            <a:spLocks noGrp="1"/>
          </p:cNvSpPr>
          <p:nvPr>
            <p:ph type="body" sz="quarter" idx="32"/>
          </p:nvPr>
        </p:nvSpPr>
        <p:spPr/>
        <p:txBody>
          <a:bodyPr/>
          <a:lstStyle/>
          <a:p>
            <a:r>
              <a:rPr lang="de-DE" dirty="0"/>
              <a:t>„Dranbleiben“</a:t>
            </a:r>
          </a:p>
          <a:p>
            <a:endParaRPr lang="de-DE" dirty="0"/>
          </a:p>
        </p:txBody>
      </p:sp>
      <p:sp>
        <p:nvSpPr>
          <p:cNvPr id="3" name="Inhaltsplatzhalter 2"/>
          <p:cNvSpPr>
            <a:spLocks noGrp="1"/>
          </p:cNvSpPr>
          <p:nvPr>
            <p:ph idx="1"/>
          </p:nvPr>
        </p:nvSpPr>
        <p:spPr/>
        <p:txBody>
          <a:bodyPr/>
          <a:lstStyle/>
          <a:p>
            <a:pPr>
              <a:defRPr/>
            </a:pPr>
            <a:endParaRPr lang="de-DE" sz="2200" dirty="0"/>
          </a:p>
          <a:p>
            <a:pPr marL="342900" indent="-342900">
              <a:defRPr/>
            </a:pPr>
            <a:r>
              <a:rPr lang="de-DE" sz="2200" dirty="0"/>
              <a:t>Veränderungsschritte wurden über einen längeren Zeitraum </a:t>
            </a:r>
            <a:r>
              <a:rPr lang="de-DE" sz="2200" dirty="0" smtClean="0"/>
              <a:t>durchgehalten</a:t>
            </a:r>
            <a:endParaRPr lang="de-DE" sz="2200" dirty="0"/>
          </a:p>
          <a:p>
            <a:pPr>
              <a:defRPr/>
            </a:pPr>
            <a:endParaRPr lang="de-DE" sz="2200" dirty="0"/>
          </a:p>
          <a:p>
            <a:pPr marL="0" indent="0">
              <a:buNone/>
              <a:defRPr/>
            </a:pPr>
            <a:r>
              <a:rPr lang="de-DE" sz="2200" dirty="0">
                <a:sym typeface="Wingdings" panose="05000000000000000000" pitchFamily="2" charset="2"/>
              </a:rPr>
              <a:t> </a:t>
            </a:r>
            <a:r>
              <a:rPr lang="de-DE" sz="2200" dirty="0"/>
              <a:t>Das problematische Verhalten wurde seit einem längeren Zeitraum aufgegeben</a:t>
            </a:r>
          </a:p>
          <a:p>
            <a:pPr>
              <a:defRPr/>
            </a:pPr>
            <a:endParaRPr lang="de-DE" sz="2200" dirty="0"/>
          </a:p>
        </p:txBody>
      </p:sp>
      <p:sp>
        <p:nvSpPr>
          <p:cNvPr id="4" name="Textplatzhalter 3"/>
          <p:cNvSpPr>
            <a:spLocks noGrp="1"/>
          </p:cNvSpPr>
          <p:nvPr>
            <p:ph type="body" sz="quarter" idx="33"/>
          </p:nvPr>
        </p:nvSpPr>
        <p:spPr/>
        <p:txBody>
          <a:bodyPr/>
          <a:lstStyle/>
          <a:p>
            <a:r>
              <a:rPr lang="de-DE" dirty="0"/>
              <a:t>Keller, 1999</a:t>
            </a:r>
          </a:p>
          <a:p>
            <a:endParaRPr lang="de-DE" dirty="0"/>
          </a:p>
        </p:txBody>
      </p:sp>
    </p:spTree>
    <p:extLst>
      <p:ext uri="{BB962C8B-B14F-4D97-AF65-F5344CB8AC3E}">
        <p14:creationId xmlns:p14="http://schemas.microsoft.com/office/powerpoint/2010/main" val="3820508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de-DE" altLang="de-DE"/>
              <a:t>VI. Abschlussstadium (Termination)</a:t>
            </a:r>
          </a:p>
        </p:txBody>
      </p:sp>
      <p:sp>
        <p:nvSpPr>
          <p:cNvPr id="2" name="Textplatzhalter 1"/>
          <p:cNvSpPr>
            <a:spLocks noGrp="1"/>
          </p:cNvSpPr>
          <p:nvPr>
            <p:ph type="body" sz="quarter" idx="32"/>
          </p:nvPr>
        </p:nvSpPr>
        <p:spPr/>
        <p:txBody>
          <a:bodyPr/>
          <a:lstStyle/>
          <a:p>
            <a:r>
              <a:rPr lang="de-DE" dirty="0"/>
              <a:t>„für Immer</a:t>
            </a:r>
            <a:r>
              <a:rPr lang="de-DE" dirty="0" smtClean="0"/>
              <a:t>“</a:t>
            </a:r>
            <a:endParaRPr lang="de-DE" dirty="0"/>
          </a:p>
        </p:txBody>
      </p:sp>
      <p:sp>
        <p:nvSpPr>
          <p:cNvPr id="3" name="Inhaltsplatzhalter 2"/>
          <p:cNvSpPr>
            <a:spLocks noGrp="1"/>
          </p:cNvSpPr>
          <p:nvPr>
            <p:ph idx="1"/>
          </p:nvPr>
        </p:nvSpPr>
        <p:spPr/>
        <p:txBody>
          <a:bodyPr/>
          <a:lstStyle/>
          <a:p>
            <a:pPr>
              <a:defRPr/>
            </a:pPr>
            <a:endParaRPr lang="de-DE" sz="2200" dirty="0"/>
          </a:p>
          <a:p>
            <a:pPr marL="342900" indent="-342900">
              <a:defRPr/>
            </a:pPr>
            <a:r>
              <a:rPr lang="de-DE" sz="2200" dirty="0"/>
              <a:t>das alte Verhalten wurde dauerhaft aufgegeben</a:t>
            </a:r>
          </a:p>
          <a:p>
            <a:pPr marL="342900" indent="-342900">
              <a:defRPr/>
            </a:pPr>
            <a:r>
              <a:rPr lang="de-DE" sz="2200" dirty="0"/>
              <a:t>das neue Verhalten ist verinnerlicht und wird aufrechterhalten</a:t>
            </a:r>
          </a:p>
          <a:p>
            <a:pPr marL="0" indent="0">
              <a:buNone/>
              <a:defRPr/>
            </a:pPr>
            <a:endParaRPr lang="de-DE" sz="2200" dirty="0"/>
          </a:p>
        </p:txBody>
      </p:sp>
      <p:sp>
        <p:nvSpPr>
          <p:cNvPr id="4" name="Textplatzhalter 3"/>
          <p:cNvSpPr>
            <a:spLocks noGrp="1"/>
          </p:cNvSpPr>
          <p:nvPr>
            <p:ph type="body" sz="quarter" idx="33"/>
          </p:nvPr>
        </p:nvSpPr>
        <p:spPr/>
        <p:txBody>
          <a:bodyPr/>
          <a:lstStyle/>
          <a:p>
            <a:r>
              <a:rPr lang="de-DE" dirty="0"/>
              <a:t>Keller, 1999</a:t>
            </a:r>
          </a:p>
          <a:p>
            <a:endParaRPr lang="de-DE" dirty="0"/>
          </a:p>
        </p:txBody>
      </p:sp>
    </p:spTree>
    <p:extLst>
      <p:ext uri="{BB962C8B-B14F-4D97-AF65-F5344CB8AC3E}">
        <p14:creationId xmlns:p14="http://schemas.microsoft.com/office/powerpoint/2010/main" val="1407654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p:txBody>
          <a:bodyPr/>
          <a:lstStyle/>
          <a:p>
            <a:r>
              <a:rPr lang="de-DE" altLang="de-DE" dirty="0" smtClean="0"/>
              <a:t>Gruppenarbeit</a:t>
            </a:r>
            <a:endParaRPr lang="de-DE" altLang="de-DE" dirty="0"/>
          </a:p>
        </p:txBody>
      </p:sp>
      <p:sp>
        <p:nvSpPr>
          <p:cNvPr id="30723" name="Inhaltsplatzhalter 2"/>
          <p:cNvSpPr>
            <a:spLocks noGrp="1"/>
          </p:cNvSpPr>
          <p:nvPr>
            <p:ph idx="1"/>
          </p:nvPr>
        </p:nvSpPr>
        <p:spPr/>
        <p:txBody>
          <a:bodyPr/>
          <a:lstStyle/>
          <a:p>
            <a:pPr marL="0" indent="0" eaLnBrk="1" hangingPunct="1">
              <a:buClrTx/>
              <a:buNone/>
              <a:defRPr/>
            </a:pPr>
            <a:endParaRPr lang="de-DE" altLang="de-DE" dirty="0">
              <a:solidFill>
                <a:schemeClr val="accent3"/>
              </a:solidFill>
            </a:endParaRPr>
          </a:p>
          <a:p>
            <a:pPr marL="0" indent="0" eaLnBrk="1" hangingPunct="1">
              <a:buClrTx/>
              <a:buNone/>
              <a:defRPr/>
            </a:pPr>
            <a:endParaRPr lang="de-DE" altLang="de-DE" sz="2200" dirty="0" smtClean="0">
              <a:solidFill>
                <a:schemeClr val="accent3"/>
              </a:solidFill>
            </a:endParaRPr>
          </a:p>
          <a:p>
            <a:pPr marL="0" indent="0" eaLnBrk="1" hangingPunct="1">
              <a:buClrTx/>
              <a:buNone/>
              <a:defRPr/>
            </a:pPr>
            <a:endParaRPr lang="de-DE" altLang="de-DE" sz="2200" dirty="0">
              <a:solidFill>
                <a:schemeClr val="accent3"/>
              </a:solidFill>
            </a:endParaRPr>
          </a:p>
          <a:p>
            <a:pPr marL="457200" indent="-457200">
              <a:buFontTx/>
              <a:buAutoNum type="arabicPeriod"/>
              <a:defRPr/>
            </a:pPr>
            <a:r>
              <a:rPr lang="de-DE" altLang="de-DE" sz="2200" dirty="0">
                <a:solidFill>
                  <a:schemeClr val="accent3"/>
                </a:solidFill>
              </a:rPr>
              <a:t>Welche Fragen können das Problembewusstsein in der jeweiligen Phase fördern bzw. den Verhaltensänderungsprozess unterstützen</a:t>
            </a:r>
            <a:r>
              <a:rPr lang="de-DE" altLang="de-DE" sz="2200" dirty="0" smtClean="0">
                <a:solidFill>
                  <a:schemeClr val="accent3"/>
                </a:solidFill>
              </a:rPr>
              <a:t>?</a:t>
            </a:r>
          </a:p>
          <a:p>
            <a:pPr marL="457200" indent="-457200">
              <a:buFontTx/>
              <a:buAutoNum type="arabicPeriod"/>
              <a:defRPr/>
            </a:pPr>
            <a:endParaRPr lang="de-DE" altLang="de-DE" dirty="0">
              <a:solidFill>
                <a:schemeClr val="accent3"/>
              </a:solidFill>
            </a:endParaRPr>
          </a:p>
          <a:p>
            <a:pPr marL="457200" indent="-457200">
              <a:buFontTx/>
              <a:buAutoNum type="arabicPeriod"/>
              <a:defRPr/>
            </a:pPr>
            <a:endParaRPr lang="de-DE" altLang="de-DE" sz="2200" dirty="0">
              <a:solidFill>
                <a:schemeClr val="accent3"/>
              </a:solidFill>
            </a:endParaRPr>
          </a:p>
          <a:p>
            <a:pPr marL="457200" indent="-457200">
              <a:buFontTx/>
              <a:buAutoNum type="arabicPeriod"/>
              <a:defRPr/>
            </a:pPr>
            <a:r>
              <a:rPr lang="de-DE" altLang="de-DE" sz="2200" dirty="0">
                <a:solidFill>
                  <a:schemeClr val="accent3"/>
                </a:solidFill>
              </a:rPr>
              <a:t>Welche Strategien können Studierende in ihrem jeweiligen Stadium unterstützen?</a:t>
            </a:r>
          </a:p>
          <a:p>
            <a:pPr eaLnBrk="1" hangingPunct="1">
              <a:buClrTx/>
              <a:buFontTx/>
              <a:buNone/>
              <a:defRPr/>
            </a:pPr>
            <a:endParaRPr lang="de-DE" altLang="de-DE" sz="2200" dirty="0">
              <a:solidFill>
                <a:schemeClr val="accent3"/>
              </a:solidFill>
            </a:endParaRPr>
          </a:p>
        </p:txBody>
      </p:sp>
    </p:spTree>
    <p:extLst>
      <p:ext uri="{BB962C8B-B14F-4D97-AF65-F5344CB8AC3E}">
        <p14:creationId xmlns:p14="http://schemas.microsoft.com/office/powerpoint/2010/main" val="2394652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r>
              <a:rPr lang="de-DE" altLang="de-DE"/>
              <a:t>Überblick über die Stadien</a:t>
            </a:r>
          </a:p>
        </p:txBody>
      </p:sp>
      <p:sp>
        <p:nvSpPr>
          <p:cNvPr id="30723" name="Inhaltsplatzhalter 2"/>
          <p:cNvSpPr>
            <a:spLocks noGrp="1"/>
          </p:cNvSpPr>
          <p:nvPr>
            <p:ph idx="1"/>
          </p:nvPr>
        </p:nvSpPr>
        <p:spPr/>
        <p:txBody>
          <a:bodyPr/>
          <a:lstStyle/>
          <a:p>
            <a:pPr marL="457200" indent="-457200">
              <a:buFont typeface="+mj-lt"/>
              <a:buAutoNum type="arabicPeriod"/>
              <a:defRPr/>
            </a:pPr>
            <a:r>
              <a:rPr lang="de-DE" altLang="de-DE" sz="2200" b="1" dirty="0">
                <a:solidFill>
                  <a:schemeClr val="accent3"/>
                </a:solidFill>
              </a:rPr>
              <a:t>Absichtslosigkeit: </a:t>
            </a:r>
            <a:r>
              <a:rPr lang="de-DE" sz="2200" dirty="0">
                <a:solidFill>
                  <a:schemeClr val="accent3"/>
                </a:solidFill>
              </a:rPr>
              <a:t>Wenig oder kein Problembewusstsein; Kein Interesse etwas zu ändern; Auseinandersetzung wird vermieden</a:t>
            </a:r>
            <a:endParaRPr lang="de-DE" altLang="de-DE" sz="2200" b="1" dirty="0">
              <a:solidFill>
                <a:schemeClr val="accent3"/>
              </a:solidFill>
            </a:endParaRPr>
          </a:p>
          <a:p>
            <a:pPr marL="457200" indent="-457200">
              <a:buFont typeface="+mj-lt"/>
              <a:buAutoNum type="arabicPeriod"/>
              <a:defRPr/>
            </a:pPr>
            <a:r>
              <a:rPr lang="de-DE" altLang="de-DE" sz="2200" b="1" dirty="0">
                <a:solidFill>
                  <a:schemeClr val="accent3"/>
                </a:solidFill>
              </a:rPr>
              <a:t>Absichtsbildung: </a:t>
            </a:r>
            <a:r>
              <a:rPr lang="de-DE" sz="2200" dirty="0">
                <a:solidFill>
                  <a:schemeClr val="accent3"/>
                </a:solidFill>
              </a:rPr>
              <a:t>Bewusste Auseinandersetzung mit dem Problemverhalten, jedoch keine konkreten Pläne; Starke Ambivalenz; Interessiert, aber nicht fest entschlossen</a:t>
            </a:r>
            <a:endParaRPr lang="de-DE" altLang="de-DE" sz="2200" b="1" dirty="0">
              <a:solidFill>
                <a:schemeClr val="accent3"/>
              </a:solidFill>
            </a:endParaRPr>
          </a:p>
          <a:p>
            <a:pPr marL="457200" indent="-457200">
              <a:buFont typeface="+mj-lt"/>
              <a:buAutoNum type="arabicPeriod"/>
              <a:defRPr/>
            </a:pPr>
            <a:r>
              <a:rPr lang="de-DE" altLang="de-DE" sz="2200" b="1" dirty="0">
                <a:solidFill>
                  <a:schemeClr val="accent3"/>
                </a:solidFill>
              </a:rPr>
              <a:t>Vorbereitung: </a:t>
            </a:r>
            <a:r>
              <a:rPr lang="de-DE" sz="2200" dirty="0">
                <a:solidFill>
                  <a:schemeClr val="accent3"/>
                </a:solidFill>
              </a:rPr>
              <a:t>Hohe Motivation zu konkreten Veränderungsschritten; Treffen einer klaren Entscheidung für eine Verhaltensänderung</a:t>
            </a:r>
            <a:endParaRPr lang="de-DE" altLang="de-DE" sz="2200" b="1" dirty="0">
              <a:solidFill>
                <a:schemeClr val="accent3"/>
              </a:solidFill>
            </a:endParaRPr>
          </a:p>
          <a:p>
            <a:pPr marL="457200" indent="-457200">
              <a:buFont typeface="+mj-lt"/>
              <a:buAutoNum type="arabicPeriod"/>
              <a:defRPr/>
            </a:pPr>
            <a:r>
              <a:rPr lang="de-DE" altLang="de-DE" sz="2200" b="1" dirty="0" smtClean="0">
                <a:solidFill>
                  <a:schemeClr val="accent3"/>
                </a:solidFill>
              </a:rPr>
              <a:t>Handlung: </a:t>
            </a:r>
            <a:r>
              <a:rPr lang="de-DE" sz="2200" dirty="0">
                <a:solidFill>
                  <a:schemeClr val="accent3"/>
                </a:solidFill>
              </a:rPr>
              <a:t>Hohes Maß an Entschlossenheit und Engagement; Konkrete, sichtbare Veränderungsschritte werden unternommen </a:t>
            </a:r>
            <a:endParaRPr lang="de-DE" altLang="de-DE" sz="2200" b="1" dirty="0">
              <a:solidFill>
                <a:schemeClr val="accent3"/>
              </a:solidFill>
            </a:endParaRPr>
          </a:p>
          <a:p>
            <a:pPr marL="457200" indent="-457200">
              <a:buFont typeface="+mj-lt"/>
              <a:buAutoNum type="arabicPeriod"/>
              <a:defRPr/>
            </a:pPr>
            <a:r>
              <a:rPr lang="de-DE" altLang="de-DE" sz="2200" b="1" dirty="0">
                <a:solidFill>
                  <a:schemeClr val="accent3"/>
                </a:solidFill>
              </a:rPr>
              <a:t>Aufrechterhaltung: </a:t>
            </a:r>
            <a:r>
              <a:rPr lang="de-DE" sz="2200" dirty="0">
                <a:solidFill>
                  <a:schemeClr val="accent3"/>
                </a:solidFill>
              </a:rPr>
              <a:t>Veränderungsschritte wurden über einen längeren Zeitraum </a:t>
            </a:r>
            <a:r>
              <a:rPr lang="de-DE" sz="2200" dirty="0" smtClean="0">
                <a:solidFill>
                  <a:schemeClr val="accent3"/>
                </a:solidFill>
              </a:rPr>
              <a:t>durchgehalten</a:t>
            </a:r>
            <a:endParaRPr lang="de-DE" sz="2200" dirty="0">
              <a:solidFill>
                <a:schemeClr val="accent3"/>
              </a:solidFill>
            </a:endParaRPr>
          </a:p>
          <a:p>
            <a:pPr marL="514350" indent="-514350">
              <a:buFont typeface="+mj-lt"/>
              <a:buAutoNum type="arabicPeriod"/>
              <a:defRPr/>
            </a:pPr>
            <a:endParaRPr lang="de-DE" altLang="de-DE" sz="2200" b="1" dirty="0">
              <a:solidFill>
                <a:schemeClr val="accent3"/>
              </a:solidFill>
            </a:endParaRPr>
          </a:p>
        </p:txBody>
      </p:sp>
      <p:sp>
        <p:nvSpPr>
          <p:cNvPr id="2" name="Textplatzhalter 1"/>
          <p:cNvSpPr>
            <a:spLocks noGrp="1"/>
          </p:cNvSpPr>
          <p:nvPr>
            <p:ph type="body" sz="quarter" idx="33"/>
          </p:nvPr>
        </p:nvSpPr>
        <p:spPr/>
        <p:txBody>
          <a:bodyPr/>
          <a:lstStyle/>
          <a:p>
            <a:r>
              <a:rPr lang="de-DE" dirty="0"/>
              <a:t>Keller, 1999</a:t>
            </a:r>
          </a:p>
          <a:p>
            <a:endParaRPr lang="de-DE" dirty="0"/>
          </a:p>
        </p:txBody>
      </p:sp>
    </p:spTree>
    <p:extLst>
      <p:ext uri="{BB962C8B-B14F-4D97-AF65-F5344CB8AC3E}">
        <p14:creationId xmlns:p14="http://schemas.microsoft.com/office/powerpoint/2010/main" val="1028987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r>
              <a:rPr lang="de-DE" altLang="de-DE" dirty="0"/>
              <a:t>Interventionen &amp; Strategien</a:t>
            </a:r>
          </a:p>
        </p:txBody>
      </p:sp>
      <p:sp>
        <p:nvSpPr>
          <p:cNvPr id="2" name="Textplatzhalter 1"/>
          <p:cNvSpPr>
            <a:spLocks noGrp="1"/>
          </p:cNvSpPr>
          <p:nvPr>
            <p:ph type="body" sz="quarter" idx="32"/>
          </p:nvPr>
        </p:nvSpPr>
        <p:spPr/>
        <p:txBody>
          <a:bodyPr/>
          <a:lstStyle/>
          <a:p>
            <a:r>
              <a:rPr lang="de-DE" altLang="de-DE" sz="2200" dirty="0"/>
              <a:t>Im Stadium der </a:t>
            </a:r>
            <a:r>
              <a:rPr lang="de-DE" altLang="de-DE" sz="2200" b="1" dirty="0" smtClean="0"/>
              <a:t>Absichtslosigkeit</a:t>
            </a:r>
            <a:endParaRPr lang="de-DE" altLang="de-DE" sz="2200" dirty="0"/>
          </a:p>
        </p:txBody>
      </p:sp>
      <p:sp>
        <p:nvSpPr>
          <p:cNvPr id="3" name="Inhaltsplatzhalter 2"/>
          <p:cNvSpPr>
            <a:spLocks noGrp="1"/>
          </p:cNvSpPr>
          <p:nvPr>
            <p:ph idx="1"/>
          </p:nvPr>
        </p:nvSpPr>
        <p:spPr/>
        <p:txBody>
          <a:bodyPr/>
          <a:lstStyle/>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de-DE" altLang="de-DE" sz="2200" dirty="0" smtClean="0"/>
              <a:t>Informationen bieten</a:t>
            </a:r>
            <a:br>
              <a:rPr lang="de-DE" altLang="de-DE" sz="2200" dirty="0" smtClean="0"/>
            </a:br>
            <a:endParaRPr lang="de-DE" altLang="de-DE" sz="2200" dirty="0"/>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de-DE" altLang="de-DE" sz="2200" dirty="0"/>
              <a:t>Beobachtungen </a:t>
            </a:r>
            <a:r>
              <a:rPr lang="de-DE" altLang="de-DE" sz="2200" dirty="0" smtClean="0"/>
              <a:t>mitteilen</a:t>
            </a:r>
            <a:br>
              <a:rPr lang="de-DE" altLang="de-DE" sz="2200" dirty="0" smtClean="0"/>
            </a:br>
            <a:endParaRPr lang="de-DE" altLang="de-DE" sz="2200" dirty="0"/>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de-DE" altLang="de-DE" sz="2200" dirty="0"/>
              <a:t>Aktives </a:t>
            </a:r>
            <a:r>
              <a:rPr lang="de-DE" altLang="de-DE" sz="2200" dirty="0" smtClean="0"/>
              <a:t>Zuhören</a:t>
            </a:r>
            <a:br>
              <a:rPr lang="de-DE" altLang="de-DE" sz="2200" dirty="0" smtClean="0"/>
            </a:br>
            <a:endParaRPr lang="de-DE" altLang="de-DE" sz="2200" dirty="0"/>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de-DE" altLang="de-DE" sz="2200" dirty="0"/>
              <a:t>Emotionale Zugänge </a:t>
            </a:r>
            <a:r>
              <a:rPr lang="de-DE" altLang="de-DE" sz="2200" dirty="0" smtClean="0"/>
              <a:t>suchen</a:t>
            </a:r>
            <a:br>
              <a:rPr lang="de-DE" altLang="de-DE" sz="2200" dirty="0" smtClean="0"/>
            </a:br>
            <a:endParaRPr lang="de-DE" altLang="de-DE" sz="2200" dirty="0"/>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de-DE" altLang="de-DE" sz="2200" dirty="0"/>
              <a:t>Alternative Sichtweisen </a:t>
            </a:r>
            <a:r>
              <a:rPr lang="de-DE" altLang="de-DE" sz="2200" dirty="0" smtClean="0"/>
              <a:t>anbieten</a:t>
            </a:r>
            <a:br>
              <a:rPr lang="de-DE" altLang="de-DE" sz="2200" dirty="0" smtClean="0"/>
            </a:br>
            <a:endParaRPr lang="de-DE" altLang="de-DE" sz="2200" dirty="0"/>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de-DE" altLang="de-DE" sz="2200" dirty="0"/>
              <a:t>Auf Diskrepanzen hinweisen</a:t>
            </a:r>
          </a:p>
          <a:p>
            <a:pPr>
              <a:defRPr/>
            </a:pPr>
            <a:endParaRPr lang="de-DE" altLang="de-DE" sz="2200" dirty="0"/>
          </a:p>
          <a:p>
            <a:pPr>
              <a:defRPr/>
            </a:pPr>
            <a:endParaRPr lang="de-DE" sz="2200" dirty="0"/>
          </a:p>
        </p:txBody>
      </p:sp>
      <p:sp>
        <p:nvSpPr>
          <p:cNvPr id="4" name="Textplatzhalter 3"/>
          <p:cNvSpPr>
            <a:spLocks noGrp="1"/>
          </p:cNvSpPr>
          <p:nvPr>
            <p:ph type="body" sz="quarter" idx="33"/>
          </p:nvPr>
        </p:nvSpPr>
        <p:spPr/>
        <p:txBody>
          <a:bodyPr/>
          <a:lstStyle/>
          <a:p>
            <a:r>
              <a:rPr lang="de-DE" dirty="0"/>
              <a:t>Keller, 1999</a:t>
            </a:r>
          </a:p>
          <a:p>
            <a:endParaRPr lang="de-DE" dirty="0"/>
          </a:p>
        </p:txBody>
      </p:sp>
    </p:spTree>
    <p:extLst>
      <p:ext uri="{BB962C8B-B14F-4D97-AF65-F5344CB8AC3E}">
        <p14:creationId xmlns:p14="http://schemas.microsoft.com/office/powerpoint/2010/main" val="3719682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p:txBody>
          <a:bodyPr/>
          <a:lstStyle/>
          <a:p>
            <a:r>
              <a:rPr lang="de-DE" altLang="de-DE"/>
              <a:t>Interventionen &amp; Strategien</a:t>
            </a:r>
          </a:p>
        </p:txBody>
      </p:sp>
      <p:sp>
        <p:nvSpPr>
          <p:cNvPr id="2" name="Textplatzhalter 1"/>
          <p:cNvSpPr>
            <a:spLocks noGrp="1"/>
          </p:cNvSpPr>
          <p:nvPr>
            <p:ph type="body" sz="quarter" idx="32"/>
          </p:nvPr>
        </p:nvSpPr>
        <p:spPr/>
        <p:txBody>
          <a:bodyPr/>
          <a:lstStyle/>
          <a:p>
            <a:r>
              <a:rPr lang="de-DE" altLang="de-DE" sz="2200" dirty="0">
                <a:solidFill>
                  <a:schemeClr val="accent3"/>
                </a:solidFill>
              </a:rPr>
              <a:t>Im Stadium der </a:t>
            </a:r>
            <a:r>
              <a:rPr lang="de-DE" altLang="de-DE" sz="2200" b="1" dirty="0">
                <a:solidFill>
                  <a:schemeClr val="accent3"/>
                </a:solidFill>
              </a:rPr>
              <a:t>Absichtsbildung</a:t>
            </a:r>
            <a:endParaRPr lang="de-DE" altLang="de-DE" sz="2200" dirty="0">
              <a:solidFill>
                <a:schemeClr val="accent3"/>
              </a:solidFill>
            </a:endParaRPr>
          </a:p>
          <a:p>
            <a:endParaRPr lang="de-DE" dirty="0"/>
          </a:p>
        </p:txBody>
      </p:sp>
      <p:sp>
        <p:nvSpPr>
          <p:cNvPr id="3" name="Inhaltsplatzhalter 2"/>
          <p:cNvSpPr>
            <a:spLocks noGrp="1"/>
          </p:cNvSpPr>
          <p:nvPr>
            <p:ph idx="1"/>
          </p:nvPr>
        </p:nvSpPr>
        <p:spPr/>
        <p:txBody>
          <a:bodyPr/>
          <a:lstStyle/>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de-DE" altLang="de-DE" dirty="0" smtClean="0">
                <a:solidFill>
                  <a:schemeClr val="accent3"/>
                </a:solidFill>
              </a:rPr>
              <a:t>Anregung </a:t>
            </a:r>
            <a:r>
              <a:rPr lang="de-DE" altLang="de-DE" dirty="0">
                <a:solidFill>
                  <a:schemeClr val="accent3"/>
                </a:solidFill>
              </a:rPr>
              <a:t>zur </a:t>
            </a:r>
            <a:r>
              <a:rPr lang="de-DE" altLang="de-DE" dirty="0" smtClean="0">
                <a:solidFill>
                  <a:schemeClr val="accent3"/>
                </a:solidFill>
              </a:rPr>
              <a:t>Selbstbeobachtung</a:t>
            </a:r>
            <a:br>
              <a:rPr lang="de-DE" altLang="de-DE" dirty="0" smtClean="0">
                <a:solidFill>
                  <a:schemeClr val="accent3"/>
                </a:solidFill>
              </a:rPr>
            </a:br>
            <a:endParaRPr lang="de-DE" altLang="de-DE" dirty="0">
              <a:solidFill>
                <a:schemeClr val="accent3"/>
              </a:solidFill>
            </a:endParaRPr>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de-DE" altLang="de-DE" dirty="0">
                <a:solidFill>
                  <a:schemeClr val="accent3"/>
                </a:solidFill>
              </a:rPr>
              <a:t>Pro &amp; kontra Veränderungen </a:t>
            </a:r>
            <a:r>
              <a:rPr lang="de-DE" altLang="de-DE" dirty="0" smtClean="0">
                <a:solidFill>
                  <a:schemeClr val="accent3"/>
                </a:solidFill>
              </a:rPr>
              <a:t>thematisieren</a:t>
            </a:r>
            <a:br>
              <a:rPr lang="de-DE" altLang="de-DE" dirty="0" smtClean="0">
                <a:solidFill>
                  <a:schemeClr val="accent3"/>
                </a:solidFill>
              </a:rPr>
            </a:br>
            <a:endParaRPr lang="de-DE" altLang="de-DE" dirty="0">
              <a:solidFill>
                <a:schemeClr val="accent3"/>
              </a:solidFill>
            </a:endParaRPr>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de-DE" altLang="de-DE" dirty="0">
                <a:solidFill>
                  <a:schemeClr val="accent3"/>
                </a:solidFill>
              </a:rPr>
              <a:t>Anstoß in Richtung Veränderung geben</a:t>
            </a:r>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de-DE" altLang="de-DE" sz="2400" dirty="0">
              <a:solidFill>
                <a:schemeClr val="accent3"/>
              </a:solidFill>
            </a:endParaRPr>
          </a:p>
        </p:txBody>
      </p:sp>
      <p:sp>
        <p:nvSpPr>
          <p:cNvPr id="4" name="Textplatzhalter 3"/>
          <p:cNvSpPr>
            <a:spLocks noGrp="1"/>
          </p:cNvSpPr>
          <p:nvPr>
            <p:ph type="body" sz="quarter" idx="33"/>
          </p:nvPr>
        </p:nvSpPr>
        <p:spPr/>
        <p:txBody>
          <a:bodyPr/>
          <a:lstStyle/>
          <a:p>
            <a:r>
              <a:rPr lang="de-DE" dirty="0"/>
              <a:t>Keller, 1999</a:t>
            </a:r>
          </a:p>
          <a:p>
            <a:endParaRPr lang="de-DE" dirty="0"/>
          </a:p>
        </p:txBody>
      </p:sp>
    </p:spTree>
    <p:extLst>
      <p:ext uri="{BB962C8B-B14F-4D97-AF65-F5344CB8AC3E}">
        <p14:creationId xmlns:p14="http://schemas.microsoft.com/office/powerpoint/2010/main" val="92685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p:cNvSpPr>
            <a:spLocks noGrp="1"/>
          </p:cNvSpPr>
          <p:nvPr>
            <p:ph type="title"/>
          </p:nvPr>
        </p:nvSpPr>
        <p:spPr/>
        <p:txBody>
          <a:bodyPr/>
          <a:lstStyle/>
          <a:p>
            <a:r>
              <a:rPr lang="de-DE" altLang="de-DE"/>
              <a:t>Interventionen &amp; Strategien</a:t>
            </a:r>
          </a:p>
        </p:txBody>
      </p:sp>
      <p:sp>
        <p:nvSpPr>
          <p:cNvPr id="2" name="Textplatzhalter 1"/>
          <p:cNvSpPr>
            <a:spLocks noGrp="1"/>
          </p:cNvSpPr>
          <p:nvPr>
            <p:ph type="body" sz="quarter" idx="32"/>
          </p:nvPr>
        </p:nvSpPr>
        <p:spPr/>
        <p:txBody>
          <a:bodyPr/>
          <a:lstStyle/>
          <a:p>
            <a:r>
              <a:rPr lang="de-DE" altLang="de-DE" sz="2200" dirty="0">
                <a:solidFill>
                  <a:schemeClr val="accent3"/>
                </a:solidFill>
              </a:rPr>
              <a:t>Im Stadium der </a:t>
            </a:r>
            <a:r>
              <a:rPr lang="de-DE" altLang="de-DE" sz="2200" b="1" dirty="0">
                <a:solidFill>
                  <a:schemeClr val="accent3"/>
                </a:solidFill>
              </a:rPr>
              <a:t>Vorbereitung</a:t>
            </a:r>
            <a:r>
              <a:rPr lang="de-DE" altLang="de-DE" sz="2200" dirty="0">
                <a:solidFill>
                  <a:schemeClr val="accent3"/>
                </a:solidFill>
              </a:rPr>
              <a:t>:</a:t>
            </a:r>
          </a:p>
          <a:p>
            <a:endParaRPr lang="de-DE" sz="2200" dirty="0"/>
          </a:p>
        </p:txBody>
      </p:sp>
      <p:sp>
        <p:nvSpPr>
          <p:cNvPr id="3" name="Inhaltsplatzhalter 2"/>
          <p:cNvSpPr>
            <a:spLocks noGrp="1"/>
          </p:cNvSpPr>
          <p:nvPr>
            <p:ph idx="1"/>
          </p:nvPr>
        </p:nvSpPr>
        <p:spPr/>
        <p:txBody>
          <a:bodyPr/>
          <a:lstStyle/>
          <a:p>
            <a:pPr marL="342900" indent="-342900">
              <a:spcBef>
                <a:spcPts val="700"/>
              </a:spcBef>
              <a:defRPr/>
            </a:pPr>
            <a:r>
              <a:rPr lang="de-DE" altLang="de-DE" dirty="0" smtClean="0">
                <a:solidFill>
                  <a:schemeClr val="accent3"/>
                </a:solidFill>
              </a:rPr>
              <a:t>Verschiedene </a:t>
            </a:r>
            <a:r>
              <a:rPr lang="de-DE" altLang="de-DE" dirty="0">
                <a:solidFill>
                  <a:schemeClr val="accent3"/>
                </a:solidFill>
              </a:rPr>
              <a:t>Optionen der Veränderung </a:t>
            </a:r>
            <a:r>
              <a:rPr lang="de-DE" altLang="de-DE" dirty="0" smtClean="0">
                <a:solidFill>
                  <a:schemeClr val="accent3"/>
                </a:solidFill>
              </a:rPr>
              <a:t>aufzeigen</a:t>
            </a:r>
            <a:br>
              <a:rPr lang="de-DE" altLang="de-DE" dirty="0" smtClean="0">
                <a:solidFill>
                  <a:schemeClr val="accent3"/>
                </a:solidFill>
              </a:rPr>
            </a:br>
            <a:endParaRPr lang="de-DE" altLang="de-DE" dirty="0">
              <a:solidFill>
                <a:schemeClr val="accent3"/>
              </a:solidFill>
            </a:endParaRPr>
          </a:p>
          <a:p>
            <a:pPr marL="342900" indent="-342900">
              <a:spcBef>
                <a:spcPts val="700"/>
              </a:spcBef>
              <a:defRPr/>
            </a:pPr>
            <a:r>
              <a:rPr lang="de-DE" altLang="de-DE" dirty="0">
                <a:solidFill>
                  <a:schemeClr val="accent3"/>
                </a:solidFill>
              </a:rPr>
              <a:t>Suche nach realistischen und akzeptablen </a:t>
            </a:r>
            <a:r>
              <a:rPr lang="de-DE" altLang="de-DE" dirty="0" smtClean="0">
                <a:solidFill>
                  <a:schemeClr val="accent3"/>
                </a:solidFill>
              </a:rPr>
              <a:t>Veränderungsschritten</a:t>
            </a:r>
            <a:br>
              <a:rPr lang="de-DE" altLang="de-DE" dirty="0" smtClean="0">
                <a:solidFill>
                  <a:schemeClr val="accent3"/>
                </a:solidFill>
              </a:rPr>
            </a:br>
            <a:endParaRPr lang="de-DE" altLang="de-DE" dirty="0">
              <a:solidFill>
                <a:schemeClr val="accent3"/>
              </a:solidFill>
            </a:endParaRPr>
          </a:p>
          <a:p>
            <a:pPr marL="342900" indent="-342900">
              <a:spcBef>
                <a:spcPts val="700"/>
              </a:spcBef>
              <a:defRPr/>
            </a:pPr>
            <a:r>
              <a:rPr lang="de-DE" altLang="de-DE" dirty="0">
                <a:solidFill>
                  <a:schemeClr val="accent3"/>
                </a:solidFill>
              </a:rPr>
              <a:t>Vereinbarungen und konkrete Schritte treffen</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de-DE" altLang="de-DE" sz="2400" dirty="0">
              <a:solidFill>
                <a:schemeClr val="accent3"/>
              </a:solidFill>
            </a:endParaRPr>
          </a:p>
          <a:p>
            <a:pPr marL="341313" indent="-34131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de-DE" altLang="de-DE" sz="2400" dirty="0">
              <a:solidFill>
                <a:schemeClr val="accent3"/>
              </a:solidFill>
            </a:endParaRPr>
          </a:p>
        </p:txBody>
      </p:sp>
      <p:sp>
        <p:nvSpPr>
          <p:cNvPr id="4" name="Textplatzhalter 3"/>
          <p:cNvSpPr>
            <a:spLocks noGrp="1"/>
          </p:cNvSpPr>
          <p:nvPr>
            <p:ph type="body" sz="quarter" idx="33"/>
          </p:nvPr>
        </p:nvSpPr>
        <p:spPr/>
        <p:txBody>
          <a:bodyPr/>
          <a:lstStyle/>
          <a:p>
            <a:r>
              <a:rPr lang="de-DE" dirty="0"/>
              <a:t>Keller, 1999</a:t>
            </a:r>
          </a:p>
          <a:p>
            <a:endParaRPr lang="de-DE" dirty="0"/>
          </a:p>
        </p:txBody>
      </p:sp>
    </p:spTree>
    <p:extLst>
      <p:ext uri="{BB962C8B-B14F-4D97-AF65-F5344CB8AC3E}">
        <p14:creationId xmlns:p14="http://schemas.microsoft.com/office/powerpoint/2010/main" val="3167651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p:cNvSpPr>
            <a:spLocks noGrp="1"/>
          </p:cNvSpPr>
          <p:nvPr>
            <p:ph type="title"/>
          </p:nvPr>
        </p:nvSpPr>
        <p:spPr/>
        <p:txBody>
          <a:bodyPr/>
          <a:lstStyle/>
          <a:p>
            <a:r>
              <a:rPr lang="de-DE" altLang="de-DE"/>
              <a:t>Interventionen &amp; Strategien</a:t>
            </a:r>
          </a:p>
        </p:txBody>
      </p:sp>
      <p:sp>
        <p:nvSpPr>
          <p:cNvPr id="2" name="Textplatzhalter 1"/>
          <p:cNvSpPr>
            <a:spLocks noGrp="1"/>
          </p:cNvSpPr>
          <p:nvPr>
            <p:ph type="body" sz="quarter" idx="32"/>
          </p:nvPr>
        </p:nvSpPr>
        <p:spPr/>
        <p:txBody>
          <a:bodyPr/>
          <a:lstStyle/>
          <a:p>
            <a:r>
              <a:rPr lang="de-DE" altLang="de-DE" sz="2200" dirty="0">
                <a:solidFill>
                  <a:schemeClr val="accent3"/>
                </a:solidFill>
              </a:rPr>
              <a:t>Im Stadium der </a:t>
            </a:r>
            <a:r>
              <a:rPr lang="de-DE" altLang="de-DE" b="1" dirty="0" smtClean="0">
                <a:solidFill>
                  <a:schemeClr val="accent3"/>
                </a:solidFill>
              </a:rPr>
              <a:t>Handlung</a:t>
            </a:r>
            <a:r>
              <a:rPr lang="de-DE" altLang="de-DE" sz="2200" b="1" dirty="0" smtClean="0">
                <a:solidFill>
                  <a:schemeClr val="accent3"/>
                </a:solidFill>
              </a:rPr>
              <a:t>:</a:t>
            </a:r>
            <a:endParaRPr lang="de-DE" altLang="de-DE" sz="2200" b="1" dirty="0">
              <a:solidFill>
                <a:schemeClr val="accent3"/>
              </a:solidFill>
            </a:endParaRPr>
          </a:p>
        </p:txBody>
      </p:sp>
      <p:sp>
        <p:nvSpPr>
          <p:cNvPr id="3" name="Inhaltsplatzhalter 2"/>
          <p:cNvSpPr>
            <a:spLocks noGrp="1"/>
          </p:cNvSpPr>
          <p:nvPr>
            <p:ph idx="1"/>
          </p:nvPr>
        </p:nvSpPr>
        <p:spPr/>
        <p:txBody>
          <a:bodyPr/>
          <a:lstStyle/>
          <a:p>
            <a:pPr marL="342900" indent="-342900">
              <a:spcBef>
                <a:spcPts val="700"/>
              </a:spcBef>
              <a:defRPr/>
            </a:pPr>
            <a:r>
              <a:rPr lang="de-DE" altLang="de-DE" dirty="0" smtClean="0">
                <a:solidFill>
                  <a:schemeClr val="accent3"/>
                </a:solidFill>
              </a:rPr>
              <a:t>Stärkung </a:t>
            </a:r>
            <a:r>
              <a:rPr lang="de-DE" altLang="de-DE" dirty="0">
                <a:solidFill>
                  <a:schemeClr val="accent3"/>
                </a:solidFill>
              </a:rPr>
              <a:t>des </a:t>
            </a:r>
            <a:r>
              <a:rPr lang="de-DE" altLang="de-DE" dirty="0" smtClean="0">
                <a:solidFill>
                  <a:schemeClr val="accent3"/>
                </a:solidFill>
              </a:rPr>
              <a:t>Selbstvertrauens</a:t>
            </a:r>
            <a:br>
              <a:rPr lang="de-DE" altLang="de-DE" dirty="0" smtClean="0">
                <a:solidFill>
                  <a:schemeClr val="accent3"/>
                </a:solidFill>
              </a:rPr>
            </a:br>
            <a:endParaRPr lang="de-DE" altLang="de-DE" dirty="0">
              <a:solidFill>
                <a:schemeClr val="accent3"/>
              </a:solidFill>
            </a:endParaRPr>
          </a:p>
          <a:p>
            <a:pPr marL="342900" indent="-342900">
              <a:spcBef>
                <a:spcPts val="700"/>
              </a:spcBef>
              <a:defRPr/>
            </a:pPr>
            <a:r>
              <a:rPr lang="de-DE" altLang="de-DE" dirty="0" smtClean="0">
                <a:solidFill>
                  <a:schemeClr val="accent3"/>
                </a:solidFill>
              </a:rPr>
              <a:t>Rückfallprophylaxen</a:t>
            </a:r>
          </a:p>
          <a:p>
            <a:pPr marL="342900" indent="-342900">
              <a:spcBef>
                <a:spcPts val="700"/>
              </a:spcBef>
              <a:defRPr/>
            </a:pPr>
            <a:endParaRPr lang="de-DE" altLang="de-DE" dirty="0">
              <a:solidFill>
                <a:schemeClr val="accent3"/>
              </a:solidFill>
            </a:endParaRPr>
          </a:p>
          <a:p>
            <a:pPr marL="342900" indent="-342900">
              <a:spcBef>
                <a:spcPts val="700"/>
              </a:spcBef>
              <a:defRPr/>
            </a:pPr>
            <a:r>
              <a:rPr lang="de-DE" altLang="de-DE" dirty="0" smtClean="0">
                <a:solidFill>
                  <a:schemeClr val="accent3"/>
                </a:solidFill>
              </a:rPr>
              <a:t>Reflexion der bereits erreichten Erfolge</a:t>
            </a:r>
            <a:endParaRPr lang="de-DE" altLang="de-DE" dirty="0">
              <a:solidFill>
                <a:schemeClr val="accent3"/>
              </a:solidFill>
            </a:endParaRPr>
          </a:p>
          <a:p>
            <a:pPr marL="342900" indent="-342900">
              <a:spcBef>
                <a:spcPts val="700"/>
              </a:spcBef>
              <a:defRPr/>
            </a:pPr>
            <a:endParaRPr lang="de-DE" altLang="de-DE" sz="2000" dirty="0">
              <a:solidFill>
                <a:schemeClr val="accent3"/>
              </a:solidFill>
            </a:endParaRPr>
          </a:p>
          <a:p>
            <a:pPr>
              <a:spcBef>
                <a:spcPts val="700"/>
              </a:spcBef>
              <a:defRPr/>
            </a:pPr>
            <a:endParaRPr lang="de-DE" altLang="de-DE" sz="2000" dirty="0">
              <a:solidFill>
                <a:schemeClr val="accent3"/>
              </a:solidFill>
            </a:endParaRPr>
          </a:p>
          <a:p>
            <a:pPr>
              <a:spcBef>
                <a:spcPts val="700"/>
              </a:spcBef>
              <a:defRPr/>
            </a:pPr>
            <a:endParaRPr lang="de-DE" altLang="de-DE" sz="2000" dirty="0">
              <a:solidFill>
                <a:schemeClr val="accent3"/>
              </a:solidFill>
            </a:endParaRPr>
          </a:p>
          <a:p>
            <a:pPr>
              <a:spcBef>
                <a:spcPts val="700"/>
              </a:spcBef>
              <a:buNone/>
              <a:defRPr/>
            </a:pPr>
            <a:endParaRPr lang="de-DE" altLang="de-DE" sz="2000" dirty="0">
              <a:solidFill>
                <a:schemeClr val="accent3"/>
              </a:solidFill>
            </a:endParaRPr>
          </a:p>
        </p:txBody>
      </p:sp>
      <p:sp>
        <p:nvSpPr>
          <p:cNvPr id="4" name="Textplatzhalter 3"/>
          <p:cNvSpPr>
            <a:spLocks noGrp="1"/>
          </p:cNvSpPr>
          <p:nvPr>
            <p:ph type="body" sz="quarter" idx="33"/>
          </p:nvPr>
        </p:nvSpPr>
        <p:spPr/>
        <p:txBody>
          <a:bodyPr/>
          <a:lstStyle/>
          <a:p>
            <a:r>
              <a:rPr lang="de-DE" dirty="0"/>
              <a:t>Keller, 1999</a:t>
            </a:r>
          </a:p>
          <a:p>
            <a:endParaRPr lang="de-DE" dirty="0"/>
          </a:p>
        </p:txBody>
      </p:sp>
    </p:spTree>
    <p:extLst>
      <p:ext uri="{BB962C8B-B14F-4D97-AF65-F5344CB8AC3E}">
        <p14:creationId xmlns:p14="http://schemas.microsoft.com/office/powerpoint/2010/main" val="3291198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el 1"/>
          <p:cNvSpPr>
            <a:spLocks noGrp="1"/>
          </p:cNvSpPr>
          <p:nvPr>
            <p:ph type="title"/>
          </p:nvPr>
        </p:nvSpPr>
        <p:spPr/>
        <p:txBody>
          <a:bodyPr/>
          <a:lstStyle/>
          <a:p>
            <a:r>
              <a:rPr lang="de-DE" altLang="de-DE"/>
              <a:t>Interventionen &amp; Strategien</a:t>
            </a:r>
          </a:p>
        </p:txBody>
      </p:sp>
      <p:sp>
        <p:nvSpPr>
          <p:cNvPr id="2" name="Textplatzhalter 1"/>
          <p:cNvSpPr>
            <a:spLocks noGrp="1"/>
          </p:cNvSpPr>
          <p:nvPr>
            <p:ph type="body" sz="quarter" idx="32"/>
          </p:nvPr>
        </p:nvSpPr>
        <p:spPr/>
        <p:txBody>
          <a:bodyPr/>
          <a:lstStyle/>
          <a:p>
            <a:r>
              <a:rPr lang="de-DE" altLang="de-DE" sz="2200" dirty="0">
                <a:solidFill>
                  <a:schemeClr val="accent3"/>
                </a:solidFill>
              </a:rPr>
              <a:t>Im Stadium der </a:t>
            </a:r>
            <a:r>
              <a:rPr lang="de-DE" altLang="de-DE" sz="2200" b="1" dirty="0">
                <a:solidFill>
                  <a:schemeClr val="accent3"/>
                </a:solidFill>
              </a:rPr>
              <a:t>Aufrechterhaltung</a:t>
            </a:r>
            <a:r>
              <a:rPr lang="de-DE" altLang="de-DE" sz="2200" dirty="0" smtClean="0">
                <a:solidFill>
                  <a:schemeClr val="accent3"/>
                </a:solidFill>
              </a:rPr>
              <a:t>:</a:t>
            </a:r>
            <a:endParaRPr lang="de-DE" altLang="de-DE" sz="2200" dirty="0">
              <a:solidFill>
                <a:schemeClr val="accent3"/>
              </a:solidFill>
            </a:endParaRPr>
          </a:p>
        </p:txBody>
      </p:sp>
      <p:sp>
        <p:nvSpPr>
          <p:cNvPr id="3" name="Inhaltsplatzhalter 2"/>
          <p:cNvSpPr>
            <a:spLocks noGrp="1"/>
          </p:cNvSpPr>
          <p:nvPr>
            <p:ph idx="1"/>
          </p:nvPr>
        </p:nvSpPr>
        <p:spPr/>
        <p:txBody>
          <a:bodyPr/>
          <a:lstStyle/>
          <a:p>
            <a:pPr marL="342900" indent="-342900">
              <a:spcBef>
                <a:spcPts val="700"/>
              </a:spcBef>
              <a:defRPr/>
            </a:pPr>
            <a:r>
              <a:rPr lang="de-DE" altLang="de-DE" dirty="0" smtClean="0">
                <a:solidFill>
                  <a:schemeClr val="accent3"/>
                </a:solidFill>
              </a:rPr>
              <a:t>Rückfallprophylaxe</a:t>
            </a:r>
            <a:br>
              <a:rPr lang="de-DE" altLang="de-DE" dirty="0" smtClean="0">
                <a:solidFill>
                  <a:schemeClr val="accent3"/>
                </a:solidFill>
              </a:rPr>
            </a:br>
            <a:endParaRPr lang="de-DE" altLang="de-DE" dirty="0">
              <a:solidFill>
                <a:schemeClr val="accent3"/>
              </a:solidFill>
            </a:endParaRPr>
          </a:p>
          <a:p>
            <a:pPr marL="342900" indent="-342900">
              <a:spcBef>
                <a:spcPts val="700"/>
              </a:spcBef>
              <a:defRPr/>
            </a:pPr>
            <a:r>
              <a:rPr lang="de-DE" altLang="de-DE" dirty="0">
                <a:solidFill>
                  <a:schemeClr val="accent3"/>
                </a:solidFill>
              </a:rPr>
              <a:t>Selbstvertrauen weiter stärken</a:t>
            </a:r>
          </a:p>
          <a:p>
            <a:pPr marL="342900" indent="-342900">
              <a:spcBef>
                <a:spcPts val="700"/>
              </a:spcBef>
              <a:defRPr/>
            </a:pPr>
            <a:endParaRPr lang="de-DE" altLang="de-DE" sz="2400" dirty="0">
              <a:solidFill>
                <a:schemeClr val="accent3"/>
              </a:solidFill>
            </a:endParaRPr>
          </a:p>
          <a:p>
            <a:pPr>
              <a:spcBef>
                <a:spcPts val="700"/>
              </a:spcBef>
              <a:defRPr/>
            </a:pPr>
            <a:endParaRPr lang="de-DE" altLang="de-DE" sz="2400" dirty="0">
              <a:solidFill>
                <a:schemeClr val="accent3"/>
              </a:solidFill>
            </a:endParaRPr>
          </a:p>
          <a:p>
            <a:pPr>
              <a:spcBef>
                <a:spcPts val="700"/>
              </a:spcBef>
              <a:defRPr/>
            </a:pPr>
            <a:endParaRPr lang="de-DE" altLang="de-DE" sz="2400" dirty="0">
              <a:solidFill>
                <a:schemeClr val="accent3"/>
              </a:solidFill>
            </a:endParaRPr>
          </a:p>
          <a:p>
            <a:pPr>
              <a:spcBef>
                <a:spcPts val="700"/>
              </a:spcBef>
              <a:buNone/>
              <a:defRPr/>
            </a:pPr>
            <a:endParaRPr lang="de-DE" altLang="de-DE" sz="2400" dirty="0">
              <a:solidFill>
                <a:schemeClr val="accent3"/>
              </a:solidFill>
            </a:endParaRPr>
          </a:p>
        </p:txBody>
      </p:sp>
      <p:sp>
        <p:nvSpPr>
          <p:cNvPr id="4" name="Textplatzhalter 3"/>
          <p:cNvSpPr>
            <a:spLocks noGrp="1"/>
          </p:cNvSpPr>
          <p:nvPr>
            <p:ph type="body" sz="quarter" idx="33"/>
          </p:nvPr>
        </p:nvSpPr>
        <p:spPr/>
        <p:txBody>
          <a:bodyPr/>
          <a:lstStyle/>
          <a:p>
            <a:r>
              <a:rPr lang="de-DE" dirty="0"/>
              <a:t>Keller, 1999</a:t>
            </a:r>
          </a:p>
          <a:p>
            <a:endParaRPr lang="de-DE" dirty="0"/>
          </a:p>
        </p:txBody>
      </p:sp>
    </p:spTree>
    <p:extLst>
      <p:ext uri="{BB962C8B-B14F-4D97-AF65-F5344CB8AC3E}">
        <p14:creationId xmlns:p14="http://schemas.microsoft.com/office/powerpoint/2010/main" val="3768623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p:cNvSpPr>
            <a:spLocks noGrp="1"/>
          </p:cNvSpPr>
          <p:nvPr>
            <p:ph type="title"/>
          </p:nvPr>
        </p:nvSpPr>
        <p:spPr/>
        <p:txBody>
          <a:bodyPr/>
          <a:lstStyle/>
          <a:p>
            <a:r>
              <a:rPr lang="de-DE" altLang="de-DE"/>
              <a:t>Veränderungsprozesse im TTM</a:t>
            </a:r>
          </a:p>
        </p:txBody>
      </p:sp>
      <p:sp>
        <p:nvSpPr>
          <p:cNvPr id="3" name="Inhaltsplatzhalter 2"/>
          <p:cNvSpPr>
            <a:spLocks noGrp="1"/>
          </p:cNvSpPr>
          <p:nvPr>
            <p:ph idx="1"/>
          </p:nvPr>
        </p:nvSpPr>
        <p:spPr/>
        <p:txBody>
          <a:bodyPr/>
          <a:lstStyle/>
          <a:p>
            <a:pPr marL="342900" indent="-342900">
              <a:defRPr/>
            </a:pPr>
            <a:r>
              <a:rPr lang="de-DE" sz="2200" dirty="0"/>
              <a:t>Aktivitäten und Ereignisse, die ein problematisches Verhalten und damit zusammenhängende Kognitionen und Emotionen beeinflussen und verändern</a:t>
            </a:r>
          </a:p>
          <a:p>
            <a:pPr marL="342900" indent="-342900">
              <a:buFont typeface="Wingdings" panose="05000000000000000000" pitchFamily="2" charset="2"/>
              <a:buChar char="à"/>
              <a:defRPr/>
            </a:pPr>
            <a:r>
              <a:rPr lang="de-DE" sz="2200" dirty="0"/>
              <a:t>das Durchlaufen der Stadien der Änderungsbereitschaft wird ermöglicht und gefördert</a:t>
            </a:r>
          </a:p>
          <a:p>
            <a:pPr marL="342900" indent="-342900">
              <a:buFont typeface="Wingdings" panose="05000000000000000000" pitchFamily="2" charset="2"/>
              <a:buChar char="à"/>
              <a:defRPr/>
            </a:pPr>
            <a:endParaRPr lang="de-DE" sz="2200" dirty="0"/>
          </a:p>
          <a:p>
            <a:pPr>
              <a:defRPr/>
            </a:pPr>
            <a:r>
              <a:rPr lang="de-DE" sz="2200" dirty="0"/>
              <a:t>Die Veränderungsprozesse lassen sich in auf das Erleben bezogene (kognitiv-affektive Prozesse) und in verhaltensorientierte Prozesse („</a:t>
            </a:r>
            <a:r>
              <a:rPr lang="de-DE" sz="2200" dirty="0" err="1"/>
              <a:t>Behavioral</a:t>
            </a:r>
            <a:r>
              <a:rPr lang="de-DE" sz="2200" dirty="0"/>
              <a:t> </a:t>
            </a:r>
            <a:r>
              <a:rPr lang="de-DE" sz="2200" dirty="0" err="1"/>
              <a:t>Processes</a:t>
            </a:r>
            <a:r>
              <a:rPr lang="de-DE" sz="2200" dirty="0"/>
              <a:t>“) unterteilen.</a:t>
            </a:r>
          </a:p>
          <a:p>
            <a:pPr>
              <a:defRPr/>
            </a:pPr>
            <a:endParaRPr lang="de-DE" sz="2200" dirty="0"/>
          </a:p>
        </p:txBody>
      </p:sp>
      <p:sp>
        <p:nvSpPr>
          <p:cNvPr id="2" name="Textplatzhalter 1"/>
          <p:cNvSpPr>
            <a:spLocks noGrp="1"/>
          </p:cNvSpPr>
          <p:nvPr>
            <p:ph type="body" sz="quarter" idx="33"/>
          </p:nvPr>
        </p:nvSpPr>
        <p:spPr/>
        <p:txBody>
          <a:bodyPr/>
          <a:lstStyle/>
          <a:p>
            <a:r>
              <a:rPr lang="de-DE" dirty="0"/>
              <a:t>Keller, 1999</a:t>
            </a:r>
          </a:p>
          <a:p>
            <a:endParaRPr lang="de-DE" dirty="0"/>
          </a:p>
        </p:txBody>
      </p:sp>
    </p:spTree>
    <p:extLst>
      <p:ext uri="{BB962C8B-B14F-4D97-AF65-F5344CB8AC3E}">
        <p14:creationId xmlns:p14="http://schemas.microsoft.com/office/powerpoint/2010/main" val="3538174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p:txBody>
          <a:bodyPr/>
          <a:lstStyle/>
          <a:p>
            <a:r>
              <a:rPr lang="de-DE" altLang="de-DE" dirty="0" smtClean="0"/>
              <a:t>Das Transtheoretische </a:t>
            </a:r>
            <a:r>
              <a:rPr lang="de-DE" altLang="de-DE" dirty="0"/>
              <a:t>Modell </a:t>
            </a:r>
            <a:r>
              <a:rPr lang="de-DE" altLang="de-DE" dirty="0" smtClean="0"/>
              <a:t>der Verhaltensänderung (TTM)</a:t>
            </a:r>
            <a:endParaRPr lang="de-DE" altLang="de-DE" dirty="0"/>
          </a:p>
        </p:txBody>
      </p:sp>
      <p:sp>
        <p:nvSpPr>
          <p:cNvPr id="3" name="Inhaltsplatzhalter 2"/>
          <p:cNvSpPr>
            <a:spLocks noGrp="1"/>
          </p:cNvSpPr>
          <p:nvPr>
            <p:ph idx="1"/>
          </p:nvPr>
        </p:nvSpPr>
        <p:spPr/>
        <p:txBody>
          <a:bodyPr/>
          <a:lstStyle/>
          <a:p>
            <a:pPr marL="342900" indent="-342900">
              <a:spcBef>
                <a:spcPts val="600"/>
              </a:spcBef>
              <a:defRPr/>
            </a:pPr>
            <a:r>
              <a:rPr lang="de-DE" altLang="de-DE" sz="2200" dirty="0"/>
              <a:t>Entwickelt 1997 von Prochaska und </a:t>
            </a:r>
            <a:r>
              <a:rPr lang="de-DE" altLang="de-DE" sz="2200" dirty="0" err="1"/>
              <a:t>DiClemente</a:t>
            </a:r>
            <a:endParaRPr lang="de-DE" altLang="de-DE" sz="2200" dirty="0"/>
          </a:p>
          <a:p>
            <a:pPr marL="342900" indent="-342900">
              <a:spcBef>
                <a:spcPts val="600"/>
              </a:spcBef>
              <a:defRPr/>
            </a:pPr>
            <a:r>
              <a:rPr lang="de-DE" altLang="de-DE" sz="2200" dirty="0"/>
              <a:t>Das Bestreben war die bedeutendsten Wirkelemente der einzelnen Schulen zu identifizieren und die Stärken der jeweiligen Ansätze zu </a:t>
            </a:r>
            <a:r>
              <a:rPr lang="de-DE" altLang="de-DE" sz="2200" dirty="0" smtClean="0"/>
              <a:t>bündeln</a:t>
            </a:r>
            <a:endParaRPr lang="de-DE" altLang="de-DE" sz="2200" dirty="0"/>
          </a:p>
          <a:p>
            <a:pPr marL="342900" indent="-342900">
              <a:spcBef>
                <a:spcPts val="600"/>
              </a:spcBef>
              <a:defRPr/>
            </a:pPr>
            <a:r>
              <a:rPr lang="de-DE" altLang="de-DE" dirty="0" smtClean="0"/>
              <a:t>Das TTM ist </a:t>
            </a:r>
            <a:r>
              <a:rPr lang="de-DE" altLang="de-DE" sz="2200" dirty="0" smtClean="0"/>
              <a:t>ein </a:t>
            </a:r>
            <a:r>
              <a:rPr lang="de-DE" altLang="de-DE" sz="2200" dirty="0"/>
              <a:t>Modell zur Erklärung von Verhaltensänderungen</a:t>
            </a:r>
          </a:p>
          <a:p>
            <a:pPr marL="0" indent="0">
              <a:spcBef>
                <a:spcPts val="600"/>
              </a:spcBef>
              <a:buNone/>
              <a:defRPr/>
            </a:pPr>
            <a:endParaRPr lang="de-DE" altLang="de-DE" sz="2200" dirty="0">
              <a:sym typeface="Wingdings" panose="05000000000000000000" pitchFamily="2" charset="2"/>
            </a:endParaRPr>
          </a:p>
          <a:p>
            <a:pPr marL="0" indent="0">
              <a:spcBef>
                <a:spcPts val="600"/>
              </a:spcBef>
              <a:buNone/>
              <a:defRPr/>
            </a:pPr>
            <a:endParaRPr lang="de-DE" altLang="de-DE" sz="2200" dirty="0">
              <a:sym typeface="Wingdings" panose="05000000000000000000" pitchFamily="2" charset="2"/>
            </a:endParaRPr>
          </a:p>
          <a:p>
            <a:pPr marL="0" indent="0">
              <a:spcBef>
                <a:spcPts val="600"/>
              </a:spcBef>
              <a:buNone/>
              <a:defRPr/>
            </a:pPr>
            <a:r>
              <a:rPr lang="de-DE" altLang="de-DE" sz="2200" dirty="0">
                <a:sym typeface="Wingdings" panose="05000000000000000000" pitchFamily="2" charset="2"/>
              </a:rPr>
              <a:t> </a:t>
            </a:r>
            <a:r>
              <a:rPr lang="de-DE" altLang="de-DE" sz="2200" dirty="0"/>
              <a:t>Modelle </a:t>
            </a:r>
            <a:r>
              <a:rPr lang="de-DE" altLang="de-DE" sz="2200" dirty="0" smtClean="0"/>
              <a:t>wie das Transtheoretische Modell der Verhaltensänderung bilden </a:t>
            </a:r>
            <a:r>
              <a:rPr lang="de-DE" altLang="de-DE" sz="2200" dirty="0"/>
              <a:t>die theoretische Basis für Interventions- und Präventionsprogramme, welche in letzter Instanz auf eine Veränderung von Verhaltensweisen </a:t>
            </a:r>
            <a:r>
              <a:rPr lang="de-DE" altLang="de-DE" sz="2200" dirty="0" smtClean="0"/>
              <a:t>abzielen.</a:t>
            </a:r>
            <a:endParaRPr lang="de-DE" altLang="de-DE" sz="2200" dirty="0"/>
          </a:p>
          <a:p>
            <a:pPr>
              <a:spcBef>
                <a:spcPts val="600"/>
              </a:spcBef>
              <a:buNone/>
              <a:defRPr/>
            </a:pPr>
            <a:endParaRPr lang="de-DE" altLang="de-DE" sz="2200" dirty="0">
              <a:solidFill>
                <a:srgbClr val="000000"/>
              </a:solidFill>
              <a:cs typeface="Times New Roman" panose="02020603050405020304" pitchFamily="18" charset="0"/>
            </a:endParaRPr>
          </a:p>
          <a:p>
            <a:pPr>
              <a:defRPr/>
            </a:pPr>
            <a:endParaRPr lang="de-DE" sz="2200" dirty="0"/>
          </a:p>
        </p:txBody>
      </p:sp>
      <p:sp>
        <p:nvSpPr>
          <p:cNvPr id="2" name="Textplatzhalter 1"/>
          <p:cNvSpPr>
            <a:spLocks noGrp="1"/>
          </p:cNvSpPr>
          <p:nvPr>
            <p:ph type="body" sz="quarter" idx="33"/>
          </p:nvPr>
        </p:nvSpPr>
        <p:spPr/>
        <p:txBody>
          <a:bodyPr/>
          <a:lstStyle/>
          <a:p>
            <a:pPr>
              <a:lnSpc>
                <a:spcPct val="100000"/>
              </a:lnSpc>
              <a:spcBef>
                <a:spcPts val="0"/>
              </a:spcBef>
            </a:pPr>
            <a:r>
              <a:rPr lang="de-DE" dirty="0" smtClean="0"/>
              <a:t>Faselt &amp; Hoffmann,  2010</a:t>
            </a:r>
            <a:endParaRPr lang="de-DE" dirty="0"/>
          </a:p>
        </p:txBody>
      </p:sp>
    </p:spTree>
    <p:extLst>
      <p:ext uri="{BB962C8B-B14F-4D97-AF65-F5344CB8AC3E}">
        <p14:creationId xmlns:p14="http://schemas.microsoft.com/office/powerpoint/2010/main" val="2209951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el 1"/>
          <p:cNvSpPr>
            <a:spLocks noGrp="1"/>
          </p:cNvSpPr>
          <p:nvPr>
            <p:ph type="title"/>
          </p:nvPr>
        </p:nvSpPr>
        <p:spPr/>
        <p:txBody>
          <a:bodyPr/>
          <a:lstStyle/>
          <a:p>
            <a:r>
              <a:rPr lang="de-DE" altLang="de-DE" dirty="0"/>
              <a:t>Veränderungsprozesse im TTM</a:t>
            </a:r>
          </a:p>
        </p:txBody>
      </p:sp>
      <p:sp>
        <p:nvSpPr>
          <p:cNvPr id="3" name="Inhaltsplatzhalter 2"/>
          <p:cNvSpPr>
            <a:spLocks noGrp="1"/>
          </p:cNvSpPr>
          <p:nvPr>
            <p:ph type="body" idx="1"/>
          </p:nvPr>
        </p:nvSpPr>
        <p:spPr/>
        <p:txBody>
          <a:bodyPr/>
          <a:lstStyle/>
          <a:p>
            <a:pPr>
              <a:defRPr/>
            </a:pPr>
            <a:r>
              <a:rPr lang="de-DE" dirty="0"/>
              <a:t>kognitiv-affektive Prozesse</a:t>
            </a:r>
            <a:r>
              <a:rPr lang="de-DE" dirty="0" smtClean="0"/>
              <a:t>:</a:t>
            </a:r>
            <a:endParaRPr lang="de-DE" dirty="0"/>
          </a:p>
        </p:txBody>
      </p:sp>
      <p:sp>
        <p:nvSpPr>
          <p:cNvPr id="7" name="Textplatzhalter 6"/>
          <p:cNvSpPr>
            <a:spLocks noGrp="1"/>
          </p:cNvSpPr>
          <p:nvPr>
            <p:ph type="body" sz="quarter" idx="3"/>
          </p:nvPr>
        </p:nvSpPr>
        <p:spPr/>
        <p:txBody>
          <a:bodyPr/>
          <a:lstStyle/>
          <a:p>
            <a:r>
              <a:rPr lang="de-DE" dirty="0"/>
              <a:t>verhaltensorientierte Prozesse</a:t>
            </a:r>
            <a:r>
              <a:rPr lang="de-DE" dirty="0" smtClean="0"/>
              <a:t>:</a:t>
            </a:r>
            <a:endParaRPr lang="de-DE" dirty="0"/>
          </a:p>
        </p:txBody>
      </p:sp>
      <p:sp>
        <p:nvSpPr>
          <p:cNvPr id="8" name="Inhaltsplatzhalter 7"/>
          <p:cNvSpPr>
            <a:spLocks noGrp="1"/>
          </p:cNvSpPr>
          <p:nvPr>
            <p:ph sz="quarter" idx="4"/>
          </p:nvPr>
        </p:nvSpPr>
        <p:spPr/>
        <p:txBody>
          <a:bodyPr/>
          <a:lstStyle/>
          <a:p>
            <a:pPr marL="342900" indent="-342900">
              <a:defRPr/>
            </a:pPr>
            <a:r>
              <a:rPr lang="de-DE" sz="2200" dirty="0" smtClean="0"/>
              <a:t>Gegenkonditionierung   </a:t>
            </a:r>
            <a:endParaRPr lang="de-DE" sz="2200" dirty="0"/>
          </a:p>
          <a:p>
            <a:pPr marL="342900" indent="-342900">
              <a:defRPr/>
            </a:pPr>
            <a:r>
              <a:rPr lang="de-DE" sz="2200" dirty="0"/>
              <a:t>Kontrolle der Umwelt</a:t>
            </a:r>
          </a:p>
          <a:p>
            <a:pPr marL="342900" indent="-342900">
              <a:defRPr/>
            </a:pPr>
            <a:r>
              <a:rPr lang="de-DE" sz="2200" dirty="0"/>
              <a:t>Nutzen hilfreicher Beziehungen</a:t>
            </a:r>
          </a:p>
          <a:p>
            <a:pPr marL="342900" indent="-342900">
              <a:defRPr/>
            </a:pPr>
            <a:r>
              <a:rPr lang="de-DE" sz="2200" dirty="0"/>
              <a:t>(Selbst-) Verstärkung</a:t>
            </a:r>
          </a:p>
          <a:p>
            <a:pPr marL="342900" indent="-342900">
              <a:defRPr/>
            </a:pPr>
            <a:r>
              <a:rPr lang="de-DE" sz="2200" dirty="0"/>
              <a:t>Selbstverpflichtung</a:t>
            </a:r>
          </a:p>
          <a:p>
            <a:endParaRPr lang="de-DE" sz="2200" dirty="0"/>
          </a:p>
        </p:txBody>
      </p:sp>
      <p:sp>
        <p:nvSpPr>
          <p:cNvPr id="6" name="Inhaltsplatzhalter 5"/>
          <p:cNvSpPr>
            <a:spLocks noGrp="1"/>
          </p:cNvSpPr>
          <p:nvPr>
            <p:ph sz="half" idx="2"/>
          </p:nvPr>
        </p:nvSpPr>
        <p:spPr/>
        <p:txBody>
          <a:bodyPr/>
          <a:lstStyle/>
          <a:p>
            <a:pPr marL="342900" indent="-342900">
              <a:defRPr/>
            </a:pPr>
            <a:r>
              <a:rPr lang="de-DE" sz="2200" dirty="0" smtClean="0"/>
              <a:t>Steigern </a:t>
            </a:r>
            <a:r>
              <a:rPr lang="de-DE" sz="2200" dirty="0"/>
              <a:t>des Problembewusstseins  </a:t>
            </a:r>
          </a:p>
          <a:p>
            <a:pPr marL="342900" indent="-342900">
              <a:defRPr/>
            </a:pPr>
            <a:r>
              <a:rPr lang="de-DE" sz="2200" dirty="0"/>
              <a:t>Emotionales Erleben</a:t>
            </a:r>
          </a:p>
          <a:p>
            <a:pPr marL="342900" indent="-342900">
              <a:defRPr/>
            </a:pPr>
            <a:r>
              <a:rPr lang="de-DE" sz="2200" dirty="0" smtClean="0"/>
              <a:t>Neubewertung </a:t>
            </a:r>
            <a:r>
              <a:rPr lang="de-DE" sz="2200" dirty="0"/>
              <a:t>der persönlichen Umwelt </a:t>
            </a:r>
          </a:p>
          <a:p>
            <a:pPr marL="342900" indent="-342900">
              <a:defRPr/>
            </a:pPr>
            <a:r>
              <a:rPr lang="de-DE" sz="2200" dirty="0"/>
              <a:t>Selbstneubewertung</a:t>
            </a:r>
          </a:p>
          <a:p>
            <a:pPr marL="342900" indent="-342900">
              <a:defRPr/>
            </a:pPr>
            <a:r>
              <a:rPr lang="de-DE" sz="2200" dirty="0"/>
              <a:t>Wahrnehmen förderlicher Umweltbedingungen</a:t>
            </a:r>
          </a:p>
          <a:p>
            <a:endParaRPr lang="de-DE" sz="2200" dirty="0"/>
          </a:p>
        </p:txBody>
      </p:sp>
      <p:sp>
        <p:nvSpPr>
          <p:cNvPr id="2" name="Textplatzhalter 1"/>
          <p:cNvSpPr>
            <a:spLocks noGrp="1"/>
          </p:cNvSpPr>
          <p:nvPr>
            <p:ph type="body" sz="quarter" idx="33"/>
          </p:nvPr>
        </p:nvSpPr>
        <p:spPr/>
        <p:txBody>
          <a:bodyPr/>
          <a:lstStyle/>
          <a:p>
            <a:r>
              <a:rPr lang="de-DE" dirty="0"/>
              <a:t>Keller, 1999</a:t>
            </a:r>
          </a:p>
          <a:p>
            <a:endParaRPr lang="de-DE" dirty="0"/>
          </a:p>
        </p:txBody>
      </p:sp>
      <p:sp>
        <p:nvSpPr>
          <p:cNvPr id="4" name="Textplatzhalter 3"/>
          <p:cNvSpPr>
            <a:spLocks noGrp="1"/>
          </p:cNvSpPr>
          <p:nvPr>
            <p:ph type="body" sz="quarter" idx="34"/>
          </p:nvPr>
        </p:nvSpPr>
        <p:spPr/>
        <p:txBody>
          <a:bodyPr/>
          <a:lstStyle/>
          <a:p>
            <a:endParaRPr lang="de-DE"/>
          </a:p>
        </p:txBody>
      </p:sp>
    </p:spTree>
    <p:extLst>
      <p:ext uri="{BB962C8B-B14F-4D97-AF65-F5344CB8AC3E}">
        <p14:creationId xmlns:p14="http://schemas.microsoft.com/office/powerpoint/2010/main" val="1696854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a:t>
            </a:r>
            <a:endParaRPr lang="de-DE" dirty="0"/>
          </a:p>
        </p:txBody>
      </p:sp>
      <p:sp>
        <p:nvSpPr>
          <p:cNvPr id="3" name="Inhaltsplatzhalter 2"/>
          <p:cNvSpPr>
            <a:spLocks noGrp="1"/>
          </p:cNvSpPr>
          <p:nvPr>
            <p:ph idx="1"/>
          </p:nvPr>
        </p:nvSpPr>
        <p:spPr/>
        <p:txBody>
          <a:bodyPr/>
          <a:lstStyle/>
          <a:p>
            <a:pPr marL="0" indent="0">
              <a:buNone/>
            </a:pPr>
            <a:r>
              <a:rPr lang="de-DE" dirty="0" smtClean="0"/>
              <a:t>Faselt, F., Hoffmann, S. (2010). Transtheoretisches Modell. In: Hoffmann, S., Müller, S. (2010). Gesundheitsmarketing: Gesundheitspsychologie und Prävention. Bern: Hans Huber.</a:t>
            </a:r>
          </a:p>
          <a:p>
            <a:pPr marL="0" indent="0">
              <a:buNone/>
            </a:pPr>
            <a:r>
              <a:rPr lang="de-DE" dirty="0"/>
              <a:t>Hoffmann, S., Müller, S. (2010). Gesundheitsmarketing: Gesundheitspsychologie und Prävention. Bern: Hans Huber.</a:t>
            </a:r>
          </a:p>
          <a:p>
            <a:pPr marL="0" indent="0">
              <a:buNone/>
            </a:pPr>
            <a:r>
              <a:rPr lang="de-DE" dirty="0" smtClean="0"/>
              <a:t>Keller</a:t>
            </a:r>
            <a:r>
              <a:rPr lang="de-DE" dirty="0"/>
              <a:t>, S. (1999): </a:t>
            </a:r>
            <a:r>
              <a:rPr lang="de-DE" i="1" dirty="0"/>
              <a:t>Motivation zur Verhaltensänderung. Das Transtheoretische Modell in Forschung und Praxis</a:t>
            </a:r>
            <a:r>
              <a:rPr lang="de-DE" dirty="0"/>
              <a:t>. Freiburg: Lambertus.</a:t>
            </a:r>
          </a:p>
          <a:p>
            <a:pPr marL="0" indent="0">
              <a:buNone/>
            </a:pPr>
            <a:endParaRPr lang="de-DE" dirty="0"/>
          </a:p>
        </p:txBody>
      </p:sp>
      <p:sp>
        <p:nvSpPr>
          <p:cNvPr id="4" name="Fußzeilenplatzhalter 3"/>
          <p:cNvSpPr>
            <a:spLocks noGrp="1"/>
          </p:cNvSpPr>
          <p:nvPr>
            <p:ph type="ftr" sz="quarter" idx="12"/>
          </p:nvPr>
        </p:nvSpPr>
        <p:spPr/>
        <p:txBody>
          <a:bodyPr/>
          <a:lstStyle/>
          <a:p>
            <a:r>
              <a:rPr lang="de-DE" smtClean="0"/>
              <a:t>eCHECKUP - Prävention des riskanten Alkoholkonsums bei Studierenden</a:t>
            </a:r>
            <a:endParaRPr lang="de-DE" dirty="0"/>
          </a:p>
        </p:txBody>
      </p:sp>
      <p:sp>
        <p:nvSpPr>
          <p:cNvPr id="5" name="Foliennummernplatzhalter 4"/>
          <p:cNvSpPr>
            <a:spLocks noGrp="1"/>
          </p:cNvSpPr>
          <p:nvPr>
            <p:ph type="sldNum" sz="quarter" idx="4"/>
          </p:nvPr>
        </p:nvSpPr>
        <p:spPr/>
        <p:txBody>
          <a:bodyPr/>
          <a:lstStyle/>
          <a:p>
            <a:fld id="{19B51A1E-902D-48AF-9020-955120F399B6}" type="slidenum">
              <a:rPr lang="en-US" noProof="0" smtClean="0"/>
              <a:pPr/>
              <a:t>21</a:t>
            </a:fld>
            <a:endParaRPr lang="en-US" noProof="0" dirty="0"/>
          </a:p>
        </p:txBody>
      </p:sp>
      <p:sp>
        <p:nvSpPr>
          <p:cNvPr id="6" name="Textplatzhalter 5"/>
          <p:cNvSpPr>
            <a:spLocks noGrp="1"/>
          </p:cNvSpPr>
          <p:nvPr>
            <p:ph type="body" sz="quarter" idx="33"/>
          </p:nvPr>
        </p:nvSpPr>
        <p:spPr/>
        <p:txBody>
          <a:bodyPr/>
          <a:lstStyle/>
          <a:p>
            <a:endParaRPr lang="de-DE"/>
          </a:p>
        </p:txBody>
      </p:sp>
    </p:spTree>
    <p:extLst>
      <p:ext uri="{BB962C8B-B14F-4D97-AF65-F5344CB8AC3E}">
        <p14:creationId xmlns:p14="http://schemas.microsoft.com/office/powerpoint/2010/main" val="446281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2">
              <a:defRPr/>
            </a:pPr>
            <a:r>
              <a:rPr lang="de-DE" altLang="de-DE" sz="3200" b="1" kern="1200" spc="-150" dirty="0">
                <a:solidFill>
                  <a:schemeClr val="tx1">
                    <a:lumMod val="75000"/>
                    <a:lumOff val="25000"/>
                  </a:schemeClr>
                </a:solidFill>
                <a:latin typeface="+mj-lt"/>
                <a:ea typeface="+mj-ea"/>
                <a:cs typeface="+mj-cs"/>
              </a:rPr>
              <a:t>Kernannahmen des TTM</a:t>
            </a:r>
            <a:endParaRPr lang="de-DE" sz="3200" b="1" kern="1200" spc="-150" dirty="0">
              <a:solidFill>
                <a:schemeClr val="tx1">
                  <a:lumMod val="75000"/>
                  <a:lumOff val="25000"/>
                </a:schemeClr>
              </a:solidFill>
              <a:latin typeface="+mj-lt"/>
              <a:ea typeface="+mj-ea"/>
              <a:cs typeface="+mj-cs"/>
            </a:endParaRPr>
          </a:p>
        </p:txBody>
      </p:sp>
      <p:sp>
        <p:nvSpPr>
          <p:cNvPr id="3" name="Inhaltsplatzhalter 2"/>
          <p:cNvSpPr>
            <a:spLocks noGrp="1"/>
          </p:cNvSpPr>
          <p:nvPr>
            <p:ph idx="1"/>
          </p:nvPr>
        </p:nvSpPr>
        <p:spPr/>
        <p:txBody>
          <a:bodyPr/>
          <a:lstStyle/>
          <a:p>
            <a:pPr marL="514350" indent="-514350">
              <a:buFont typeface="+mj-lt"/>
              <a:buAutoNum type="romanUcPeriod"/>
              <a:defRPr/>
            </a:pPr>
            <a:r>
              <a:rPr lang="de-DE" sz="2200" dirty="0" smtClean="0"/>
              <a:t>„Keine </a:t>
            </a:r>
            <a:r>
              <a:rPr lang="de-DE" sz="2200" dirty="0"/>
              <a:t>einzelne Theorie ist in der Lage die Komplexität von Verhaltensänderungen zu erklären. Ein praktikables Modell beinhaltet demzufolge Bausteine verschiedenster Theorien.</a:t>
            </a:r>
          </a:p>
          <a:p>
            <a:pPr marL="514350" indent="-514350">
              <a:buFont typeface="+mj-lt"/>
              <a:buAutoNum type="romanUcPeriod"/>
              <a:defRPr/>
            </a:pPr>
            <a:r>
              <a:rPr lang="de-DE" sz="2200" dirty="0"/>
              <a:t>Verhaltensänderung ist ein Prozess welcher das Durchlaufen verschiedener Stufen über einen Zeitrahmen beinhaltet.</a:t>
            </a:r>
          </a:p>
          <a:p>
            <a:pPr marL="514350" indent="-514350">
              <a:buFont typeface="+mj-lt"/>
              <a:buAutoNum type="romanUcPeriod"/>
              <a:defRPr/>
            </a:pPr>
            <a:r>
              <a:rPr lang="de-DE" sz="2200" dirty="0"/>
              <a:t>Die Stadien der Verhaltensänderung sind, genauso wie Risiko-Verhalten, stabil und gleichzeitig zugänglich für Veränderungen.</a:t>
            </a:r>
          </a:p>
          <a:p>
            <a:pPr marL="514350" indent="-514350">
              <a:buFont typeface="+mj-lt"/>
              <a:buAutoNum type="romanUcPeriod"/>
              <a:defRPr/>
            </a:pPr>
            <a:r>
              <a:rPr lang="de-DE" sz="2200" dirty="0"/>
              <a:t>Individuen stagnieren in den frühen Stadien wenn sie keine gezielte Intervention </a:t>
            </a:r>
            <a:r>
              <a:rPr lang="de-DE" dirty="0" smtClean="0"/>
              <a:t>erhalten</a:t>
            </a:r>
            <a:r>
              <a:rPr lang="de-DE" sz="2200" dirty="0" smtClean="0"/>
              <a:t>.“</a:t>
            </a:r>
            <a:endParaRPr lang="de-DE" sz="2200" dirty="0"/>
          </a:p>
          <a:p>
            <a:pPr eaLnBrk="1" hangingPunct="1">
              <a:buClrTx/>
              <a:defRPr/>
            </a:pPr>
            <a:endParaRPr lang="de-DE" sz="2200" dirty="0"/>
          </a:p>
        </p:txBody>
      </p:sp>
      <p:sp>
        <p:nvSpPr>
          <p:cNvPr id="4" name="Textplatzhalter 3"/>
          <p:cNvSpPr>
            <a:spLocks noGrp="1"/>
          </p:cNvSpPr>
          <p:nvPr>
            <p:ph type="body" sz="quarter" idx="33"/>
          </p:nvPr>
        </p:nvSpPr>
        <p:spPr/>
        <p:txBody>
          <a:bodyPr/>
          <a:lstStyle/>
          <a:p>
            <a:r>
              <a:rPr lang="de-DE" dirty="0" smtClean="0"/>
              <a:t>Keller, 1999, S. 18</a:t>
            </a:r>
            <a:endParaRPr lang="de-DE" dirty="0"/>
          </a:p>
        </p:txBody>
      </p:sp>
    </p:spTree>
    <p:extLst>
      <p:ext uri="{BB962C8B-B14F-4D97-AF65-F5344CB8AC3E}">
        <p14:creationId xmlns:p14="http://schemas.microsoft.com/office/powerpoint/2010/main" val="1865452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p:txBody>
          <a:bodyPr/>
          <a:lstStyle/>
          <a:p>
            <a:r>
              <a:rPr lang="de-DE" altLang="de-DE" dirty="0"/>
              <a:t>Kernannahmen des TTM</a:t>
            </a:r>
          </a:p>
        </p:txBody>
      </p:sp>
      <p:sp>
        <p:nvSpPr>
          <p:cNvPr id="3" name="Inhaltsplatzhalter 2"/>
          <p:cNvSpPr>
            <a:spLocks noGrp="1"/>
          </p:cNvSpPr>
          <p:nvPr>
            <p:ph idx="1"/>
          </p:nvPr>
        </p:nvSpPr>
        <p:spPr/>
        <p:txBody>
          <a:bodyPr/>
          <a:lstStyle/>
          <a:p>
            <a:pPr marL="514350" indent="-514350">
              <a:buFont typeface="+mj-lt"/>
              <a:buAutoNum type="romanUcPeriod" startAt="5"/>
              <a:defRPr/>
            </a:pPr>
            <a:r>
              <a:rPr lang="de-DE" altLang="de-DE" sz="2200" dirty="0" smtClean="0"/>
              <a:t>„Die </a:t>
            </a:r>
            <a:r>
              <a:rPr lang="de-DE" altLang="de-DE" sz="2200" dirty="0"/>
              <a:t>Mehrheit der Individuen mit riskantem Verhalten ist nicht bereit unmittelbar zu Handeln und profitiert deshalb nicht von handlungsorientierten Präventionsmaßnahmen. Präventionsmaßnahmen welche abgestimmt sind auf das jeweilige Stadium haben einen viel höheren Wirkungsgrad.</a:t>
            </a:r>
          </a:p>
          <a:p>
            <a:pPr marL="514350" indent="-514350">
              <a:buFont typeface="+mj-lt"/>
              <a:buAutoNum type="romanUcPeriod" startAt="5"/>
              <a:defRPr/>
            </a:pPr>
            <a:r>
              <a:rPr lang="de-DE" altLang="de-DE" sz="2200" dirty="0"/>
              <a:t>Prinzipien und Strategien zur Verhaltensänderung müssen </a:t>
            </a:r>
            <a:r>
              <a:rPr lang="de-DE" altLang="de-DE" sz="2200" dirty="0" err="1"/>
              <a:t>stadienspezifisch</a:t>
            </a:r>
            <a:r>
              <a:rPr lang="de-DE" altLang="de-DE" sz="2200" dirty="0"/>
              <a:t> vermittelt</a:t>
            </a:r>
            <a:r>
              <a:rPr lang="de-DE" altLang="de-DE" sz="2200" dirty="0" smtClean="0"/>
              <a:t>/ angewandt </a:t>
            </a:r>
            <a:r>
              <a:rPr lang="de-DE" altLang="de-DE" sz="2200" dirty="0"/>
              <a:t>werden. Nur so wird ein vorankommen in den Stadien des TTM ermöglicht.</a:t>
            </a:r>
          </a:p>
          <a:p>
            <a:pPr marL="514350" indent="-514350">
              <a:buFont typeface="+mj-lt"/>
              <a:buAutoNum type="romanUcPeriod" startAt="5"/>
              <a:defRPr/>
            </a:pPr>
            <a:r>
              <a:rPr lang="de-DE" altLang="de-DE" sz="2200" dirty="0"/>
              <a:t>Durch biologische und soziologische Faktoren, sowie Selbstkontrollmechanismen werden stabile riskante Verhaltensweisen aufrechterhalten. Die </a:t>
            </a:r>
            <a:r>
              <a:rPr lang="de-DE" altLang="de-DE" dirty="0" err="1"/>
              <a:t>s</a:t>
            </a:r>
            <a:r>
              <a:rPr lang="de-DE" altLang="de-DE" sz="2200" dirty="0" err="1" smtClean="0"/>
              <a:t>tadienspezifische</a:t>
            </a:r>
            <a:r>
              <a:rPr lang="de-DE" altLang="de-DE" sz="2200" dirty="0" smtClean="0"/>
              <a:t> </a:t>
            </a:r>
            <a:r>
              <a:rPr lang="de-DE" altLang="de-DE" sz="2200" dirty="0"/>
              <a:t>Intervention zielt in erster Linie auf die Verbesserung der Selbstkontrollfähigkeit ab</a:t>
            </a:r>
            <a:r>
              <a:rPr lang="de-DE" altLang="de-DE" sz="2200" dirty="0" smtClean="0"/>
              <a:t>.“</a:t>
            </a:r>
            <a:endParaRPr lang="de-DE" altLang="de-DE" sz="2200" dirty="0"/>
          </a:p>
          <a:p>
            <a:pPr marL="514350" indent="-514350">
              <a:buFont typeface="+mj-lt"/>
              <a:buAutoNum type="romanUcPeriod" startAt="5"/>
              <a:defRPr/>
            </a:pPr>
            <a:endParaRPr lang="de-DE" altLang="de-DE" dirty="0">
              <a:solidFill>
                <a:srgbClr val="000000"/>
              </a:solidFill>
            </a:endParaRPr>
          </a:p>
        </p:txBody>
      </p:sp>
      <p:sp>
        <p:nvSpPr>
          <p:cNvPr id="2" name="Textplatzhalter 1"/>
          <p:cNvSpPr>
            <a:spLocks noGrp="1"/>
          </p:cNvSpPr>
          <p:nvPr>
            <p:ph type="body" sz="quarter" idx="33"/>
          </p:nvPr>
        </p:nvSpPr>
        <p:spPr/>
        <p:txBody>
          <a:bodyPr/>
          <a:lstStyle/>
          <a:p>
            <a:r>
              <a:rPr lang="de-DE" dirty="0"/>
              <a:t>Keller, 1999, S. 18</a:t>
            </a:r>
          </a:p>
          <a:p>
            <a:endParaRPr lang="de-DE" dirty="0"/>
          </a:p>
        </p:txBody>
      </p:sp>
    </p:spTree>
    <p:extLst>
      <p:ext uri="{BB962C8B-B14F-4D97-AF65-F5344CB8AC3E}">
        <p14:creationId xmlns:p14="http://schemas.microsoft.com/office/powerpoint/2010/main" val="772900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p:txBody>
          <a:bodyPr/>
          <a:lstStyle/>
          <a:p>
            <a:r>
              <a:rPr lang="de-DE" altLang="de-DE" dirty="0"/>
              <a:t>Kernannahmen des TTM</a:t>
            </a:r>
          </a:p>
        </p:txBody>
      </p:sp>
      <p:sp>
        <p:nvSpPr>
          <p:cNvPr id="3" name="Inhaltsplatzhalter 2"/>
          <p:cNvSpPr>
            <a:spLocks noGrp="1"/>
          </p:cNvSpPr>
          <p:nvPr>
            <p:ph idx="1"/>
          </p:nvPr>
        </p:nvSpPr>
        <p:spPr/>
        <p:txBody>
          <a:bodyPr/>
          <a:lstStyle/>
          <a:p>
            <a:pPr>
              <a:buNone/>
              <a:defRPr/>
            </a:pPr>
            <a:r>
              <a:rPr lang="de-DE" altLang="de-DE" sz="2200" dirty="0" smtClean="0">
                <a:solidFill>
                  <a:schemeClr val="accent3"/>
                </a:solidFill>
              </a:rPr>
              <a:t>Der Prozess einer Verhaltensänderung  besteht aus fünf aufeinander aufbauenden Stadien:</a:t>
            </a:r>
            <a:endParaRPr lang="de-DE" altLang="de-DE" dirty="0" smtClean="0">
              <a:solidFill>
                <a:schemeClr val="accent3"/>
              </a:solidFill>
            </a:endParaRPr>
          </a:p>
          <a:p>
            <a:pPr lvl="2" eaLnBrk="1" hangingPunct="1">
              <a:buClrTx/>
              <a:buFontTx/>
              <a:buNone/>
              <a:defRPr/>
            </a:pPr>
            <a:endParaRPr lang="de-DE" altLang="de-DE" sz="2200" dirty="0">
              <a:solidFill>
                <a:schemeClr val="accent3"/>
              </a:solidFill>
            </a:endParaRPr>
          </a:p>
          <a:p>
            <a:pPr marL="514350" indent="-514350">
              <a:buFont typeface="+mj-lt"/>
              <a:buAutoNum type="romanUcPeriod"/>
              <a:defRPr/>
            </a:pPr>
            <a:r>
              <a:rPr lang="de-DE" altLang="de-DE" sz="2200" b="1" dirty="0">
                <a:solidFill>
                  <a:schemeClr val="accent3"/>
                </a:solidFill>
              </a:rPr>
              <a:t>Absichtslosigkeit</a:t>
            </a:r>
          </a:p>
          <a:p>
            <a:pPr marL="514350" indent="-514350">
              <a:buFont typeface="+mj-lt"/>
              <a:buAutoNum type="romanUcPeriod"/>
              <a:defRPr/>
            </a:pPr>
            <a:r>
              <a:rPr lang="de-DE" altLang="de-DE" sz="2200" b="1" dirty="0">
                <a:solidFill>
                  <a:schemeClr val="accent3"/>
                </a:solidFill>
              </a:rPr>
              <a:t>Absichtsbildung</a:t>
            </a:r>
          </a:p>
          <a:p>
            <a:pPr marL="514350" indent="-514350">
              <a:buFont typeface="+mj-lt"/>
              <a:buAutoNum type="romanUcPeriod"/>
              <a:defRPr/>
            </a:pPr>
            <a:r>
              <a:rPr lang="de-DE" altLang="de-DE" sz="2200" b="1" dirty="0">
                <a:solidFill>
                  <a:schemeClr val="accent3"/>
                </a:solidFill>
              </a:rPr>
              <a:t>Vorbereitung</a:t>
            </a:r>
          </a:p>
          <a:p>
            <a:pPr marL="514350" indent="-514350">
              <a:buFont typeface="+mj-lt"/>
              <a:buAutoNum type="romanUcPeriod"/>
              <a:defRPr/>
            </a:pPr>
            <a:r>
              <a:rPr lang="de-DE" altLang="de-DE" sz="2200" b="1" dirty="0" smtClean="0">
                <a:solidFill>
                  <a:schemeClr val="accent3"/>
                </a:solidFill>
              </a:rPr>
              <a:t>Handlung</a:t>
            </a:r>
            <a:endParaRPr lang="de-DE" altLang="de-DE" sz="2200" b="1" dirty="0">
              <a:solidFill>
                <a:schemeClr val="accent3"/>
              </a:solidFill>
            </a:endParaRPr>
          </a:p>
          <a:p>
            <a:pPr marL="514350" indent="-514350">
              <a:buFont typeface="+mj-lt"/>
              <a:buAutoNum type="romanUcPeriod"/>
              <a:defRPr/>
            </a:pPr>
            <a:r>
              <a:rPr lang="de-DE" altLang="de-DE" sz="2200" b="1" dirty="0">
                <a:solidFill>
                  <a:schemeClr val="accent3"/>
                </a:solidFill>
              </a:rPr>
              <a:t>Aufrechterhaltung</a:t>
            </a:r>
          </a:p>
          <a:p>
            <a:pPr marL="514350" indent="-514350">
              <a:buFont typeface="+mj-lt"/>
              <a:buAutoNum type="romanUcPeriod"/>
              <a:defRPr/>
            </a:pPr>
            <a:endParaRPr lang="de-DE" altLang="de-DE" sz="2200" b="1" dirty="0">
              <a:solidFill>
                <a:schemeClr val="accent3"/>
              </a:solidFill>
            </a:endParaRPr>
          </a:p>
          <a:p>
            <a:pPr marL="514350" indent="-514350">
              <a:buFont typeface="+mj-lt"/>
              <a:buAutoNum type="romanUcPeriod"/>
              <a:defRPr/>
            </a:pPr>
            <a:r>
              <a:rPr lang="de-DE" sz="2200" dirty="0">
                <a:solidFill>
                  <a:schemeClr val="accent3"/>
                </a:solidFill>
              </a:rPr>
              <a:t>Abschlussstadium </a:t>
            </a:r>
            <a:r>
              <a:rPr lang="de-DE" sz="2200" dirty="0" smtClean="0">
                <a:solidFill>
                  <a:schemeClr val="accent3"/>
                </a:solidFill>
              </a:rPr>
              <a:t>(</a:t>
            </a:r>
            <a:r>
              <a:rPr lang="de-DE" sz="2200" dirty="0">
                <a:solidFill>
                  <a:schemeClr val="accent3"/>
                </a:solidFill>
              </a:rPr>
              <a:t>nicht im ursprünglichen TTM)</a:t>
            </a:r>
            <a:endParaRPr lang="de-DE" altLang="de-DE" sz="2200" dirty="0">
              <a:solidFill>
                <a:schemeClr val="accent3"/>
              </a:solidFill>
            </a:endParaRPr>
          </a:p>
          <a:p>
            <a:pPr eaLnBrk="1" hangingPunct="1">
              <a:defRPr/>
            </a:pPr>
            <a:endParaRPr lang="de-DE" altLang="de-DE" sz="2200" b="1" dirty="0" smtClean="0">
              <a:solidFill>
                <a:schemeClr val="accent3"/>
              </a:solidFill>
            </a:endParaRPr>
          </a:p>
          <a:p>
            <a:pPr marL="0" indent="0">
              <a:buNone/>
              <a:defRPr/>
            </a:pPr>
            <a:r>
              <a:rPr lang="de-DE" altLang="de-DE" dirty="0" smtClean="0">
                <a:solidFill>
                  <a:schemeClr val="accent3"/>
                </a:solidFill>
                <a:sym typeface="Wingdings" panose="05000000000000000000" pitchFamily="2" charset="2"/>
              </a:rPr>
              <a:t> </a:t>
            </a:r>
            <a:r>
              <a:rPr lang="de-DE" altLang="de-DE" dirty="0" smtClean="0">
                <a:solidFill>
                  <a:schemeClr val="accent3"/>
                </a:solidFill>
              </a:rPr>
              <a:t>Die </a:t>
            </a:r>
            <a:r>
              <a:rPr lang="de-DE" altLang="de-DE" dirty="0">
                <a:solidFill>
                  <a:schemeClr val="accent3"/>
                </a:solidFill>
              </a:rPr>
              <a:t>Stadien der Veränderungen verlaufen dabei nicht linear, sondern </a:t>
            </a:r>
            <a:r>
              <a:rPr lang="de-DE" altLang="de-DE" dirty="0" smtClean="0">
                <a:solidFill>
                  <a:schemeClr val="accent3"/>
                </a:solidFill>
              </a:rPr>
              <a:t>spiralförmig</a:t>
            </a:r>
            <a:endParaRPr lang="de-DE" altLang="de-DE" sz="2200" b="1" dirty="0">
              <a:solidFill>
                <a:schemeClr val="accent3"/>
              </a:solidFill>
            </a:endParaRPr>
          </a:p>
          <a:p>
            <a:pPr>
              <a:defRPr/>
            </a:pPr>
            <a:endParaRPr lang="de-DE" sz="2200" dirty="0">
              <a:solidFill>
                <a:schemeClr val="accent3"/>
              </a:solidFill>
            </a:endParaRPr>
          </a:p>
        </p:txBody>
      </p:sp>
      <p:sp>
        <p:nvSpPr>
          <p:cNvPr id="2" name="Textplatzhalter 1"/>
          <p:cNvSpPr>
            <a:spLocks noGrp="1"/>
          </p:cNvSpPr>
          <p:nvPr>
            <p:ph type="body" sz="quarter" idx="33"/>
          </p:nvPr>
        </p:nvSpPr>
        <p:spPr/>
        <p:txBody>
          <a:bodyPr/>
          <a:lstStyle/>
          <a:p>
            <a:r>
              <a:rPr lang="de-DE" dirty="0"/>
              <a:t>Keller, </a:t>
            </a:r>
            <a:r>
              <a:rPr lang="de-DE" dirty="0" smtClean="0"/>
              <a:t>1999</a:t>
            </a:r>
            <a:endParaRPr lang="de-DE" dirty="0"/>
          </a:p>
          <a:p>
            <a:endParaRPr lang="de-DE" dirty="0"/>
          </a:p>
          <a:p>
            <a:endParaRPr lang="de-DE" dirty="0"/>
          </a:p>
        </p:txBody>
      </p:sp>
    </p:spTree>
    <p:extLst>
      <p:ext uri="{BB962C8B-B14F-4D97-AF65-F5344CB8AC3E}">
        <p14:creationId xmlns:p14="http://schemas.microsoft.com/office/powerpoint/2010/main" val="3367425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pPr marL="514350" indent="-514350">
              <a:buFont typeface="Verdana" panose="020B0604030504040204" pitchFamily="34" charset="0"/>
              <a:buAutoNum type="romanUcPeriod"/>
            </a:pPr>
            <a:r>
              <a:rPr lang="de-DE" altLang="de-DE"/>
              <a:t>Absichtslosigkeit (Precontemplation) </a:t>
            </a:r>
          </a:p>
        </p:txBody>
      </p:sp>
      <p:sp>
        <p:nvSpPr>
          <p:cNvPr id="2" name="Textplatzhalter 1"/>
          <p:cNvSpPr>
            <a:spLocks noGrp="1"/>
          </p:cNvSpPr>
          <p:nvPr>
            <p:ph type="body" sz="quarter" idx="32"/>
          </p:nvPr>
        </p:nvSpPr>
        <p:spPr/>
        <p:txBody>
          <a:bodyPr/>
          <a:lstStyle/>
          <a:p>
            <a:r>
              <a:rPr lang="de-DE" sz="2200" dirty="0"/>
              <a:t>„Niemals“ oder „Ich habe nicht vor in den nächsten 6 Monaten etwas in meinem Verhalten zu ändern</a:t>
            </a:r>
            <a:r>
              <a:rPr lang="de-DE" sz="2200" dirty="0" smtClean="0"/>
              <a:t>“</a:t>
            </a:r>
            <a:endParaRPr lang="de-DE" sz="2200" dirty="0"/>
          </a:p>
        </p:txBody>
      </p:sp>
      <p:sp>
        <p:nvSpPr>
          <p:cNvPr id="3" name="Inhaltsplatzhalter 2"/>
          <p:cNvSpPr>
            <a:spLocks noGrp="1"/>
          </p:cNvSpPr>
          <p:nvPr>
            <p:ph idx="1"/>
          </p:nvPr>
        </p:nvSpPr>
        <p:spPr/>
        <p:txBody>
          <a:bodyPr/>
          <a:lstStyle/>
          <a:p>
            <a:pPr marL="0" indent="0">
              <a:buNone/>
              <a:defRPr/>
            </a:pPr>
            <a:endParaRPr lang="de-DE" sz="2200" dirty="0"/>
          </a:p>
          <a:p>
            <a:pPr marL="342900" indent="-342900">
              <a:defRPr/>
            </a:pPr>
            <a:r>
              <a:rPr lang="de-DE" sz="2200" dirty="0"/>
              <a:t>Wenig oder kein Problembewusstsein</a:t>
            </a:r>
          </a:p>
          <a:p>
            <a:pPr marL="342900" indent="-342900">
              <a:defRPr/>
            </a:pPr>
            <a:r>
              <a:rPr lang="de-DE" sz="2200" dirty="0"/>
              <a:t>Kein Interesse etwas zu ändern</a:t>
            </a:r>
          </a:p>
          <a:p>
            <a:pPr marL="342900" indent="-342900">
              <a:defRPr/>
            </a:pPr>
            <a:r>
              <a:rPr lang="de-DE" sz="2200" dirty="0"/>
              <a:t>Auseinandersetzung wird vermieden</a:t>
            </a:r>
          </a:p>
          <a:p>
            <a:pPr marL="342900" indent="-342900">
              <a:defRPr/>
            </a:pPr>
            <a:endParaRPr lang="de-DE" sz="2200" dirty="0"/>
          </a:p>
          <a:p>
            <a:pPr marL="0" indent="0">
              <a:buNone/>
              <a:defRPr/>
            </a:pPr>
            <a:r>
              <a:rPr lang="de-DE" sz="2200" dirty="0">
                <a:sym typeface="Wingdings" panose="05000000000000000000" pitchFamily="2" charset="2"/>
              </a:rPr>
              <a:t> </a:t>
            </a:r>
            <a:r>
              <a:rPr lang="de-DE" sz="2200" dirty="0"/>
              <a:t>Keine Veränderung sichtbar</a:t>
            </a:r>
          </a:p>
          <a:p>
            <a:pPr>
              <a:defRPr/>
            </a:pPr>
            <a:endParaRPr lang="de-DE" sz="2200" dirty="0"/>
          </a:p>
        </p:txBody>
      </p:sp>
      <p:sp>
        <p:nvSpPr>
          <p:cNvPr id="4" name="Textplatzhalter 3"/>
          <p:cNvSpPr>
            <a:spLocks noGrp="1"/>
          </p:cNvSpPr>
          <p:nvPr>
            <p:ph type="body" sz="quarter" idx="33"/>
          </p:nvPr>
        </p:nvSpPr>
        <p:spPr/>
        <p:txBody>
          <a:bodyPr/>
          <a:lstStyle/>
          <a:p>
            <a:r>
              <a:rPr lang="de-DE" dirty="0"/>
              <a:t>Keller, </a:t>
            </a:r>
            <a:r>
              <a:rPr lang="de-DE" dirty="0" smtClean="0"/>
              <a:t>1999</a:t>
            </a:r>
            <a:endParaRPr lang="de-DE" dirty="0"/>
          </a:p>
        </p:txBody>
      </p:sp>
    </p:spTree>
    <p:extLst>
      <p:ext uri="{BB962C8B-B14F-4D97-AF65-F5344CB8AC3E}">
        <p14:creationId xmlns:p14="http://schemas.microsoft.com/office/powerpoint/2010/main" val="2551775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r>
              <a:rPr lang="de-DE" altLang="de-DE"/>
              <a:t>II. Absichtsbildung (Contemplation)</a:t>
            </a:r>
          </a:p>
        </p:txBody>
      </p:sp>
      <p:sp>
        <p:nvSpPr>
          <p:cNvPr id="2" name="Textplatzhalter 1"/>
          <p:cNvSpPr>
            <a:spLocks noGrp="1"/>
          </p:cNvSpPr>
          <p:nvPr>
            <p:ph type="body" sz="quarter" idx="32"/>
          </p:nvPr>
        </p:nvSpPr>
        <p:spPr/>
        <p:txBody>
          <a:bodyPr/>
          <a:lstStyle/>
          <a:p>
            <a:r>
              <a:rPr lang="de-DE" dirty="0"/>
              <a:t>Eines Tages“ oder „Ich habe vor, in den nächsten 6 Monaten etwas in meinem Verhalten zu ändern</a:t>
            </a:r>
            <a:r>
              <a:rPr lang="de-DE" dirty="0" smtClean="0"/>
              <a:t>“</a:t>
            </a:r>
            <a:endParaRPr lang="de-DE" dirty="0"/>
          </a:p>
        </p:txBody>
      </p:sp>
      <p:sp>
        <p:nvSpPr>
          <p:cNvPr id="3" name="Inhaltsplatzhalter 2"/>
          <p:cNvSpPr>
            <a:spLocks noGrp="1"/>
          </p:cNvSpPr>
          <p:nvPr>
            <p:ph idx="1"/>
          </p:nvPr>
        </p:nvSpPr>
        <p:spPr/>
        <p:txBody>
          <a:bodyPr/>
          <a:lstStyle/>
          <a:p>
            <a:pPr>
              <a:defRPr/>
            </a:pPr>
            <a:endParaRPr lang="de-DE" sz="2200" dirty="0"/>
          </a:p>
          <a:p>
            <a:pPr marL="342900" indent="-342900">
              <a:defRPr/>
            </a:pPr>
            <a:r>
              <a:rPr lang="de-DE" sz="2200" dirty="0"/>
              <a:t>Bewusste Auseinandersetzung mit dem Problemverhalten, jedoch keine konkreten Pläne</a:t>
            </a:r>
          </a:p>
          <a:p>
            <a:pPr marL="342900" indent="-342900">
              <a:defRPr/>
            </a:pPr>
            <a:r>
              <a:rPr lang="de-DE" sz="2200" dirty="0"/>
              <a:t>Starke Ambivalenz</a:t>
            </a:r>
          </a:p>
          <a:p>
            <a:pPr marL="342900" indent="-342900">
              <a:defRPr/>
            </a:pPr>
            <a:r>
              <a:rPr lang="de-DE" sz="2200" dirty="0"/>
              <a:t>Interessiert, aber nicht fest entschlossen</a:t>
            </a:r>
          </a:p>
          <a:p>
            <a:pPr>
              <a:defRPr/>
            </a:pPr>
            <a:endParaRPr lang="de-DE" sz="2200" dirty="0"/>
          </a:p>
          <a:p>
            <a:pPr marL="0" indent="0">
              <a:buNone/>
              <a:defRPr/>
            </a:pPr>
            <a:r>
              <a:rPr lang="de-DE" sz="2200" dirty="0">
                <a:sym typeface="Wingdings" panose="05000000000000000000" pitchFamily="2" charset="2"/>
              </a:rPr>
              <a:t> </a:t>
            </a:r>
            <a:r>
              <a:rPr lang="de-DE" sz="2200" dirty="0"/>
              <a:t>Wechsel der Einstellung und/oder Motivation</a:t>
            </a:r>
          </a:p>
          <a:p>
            <a:pPr>
              <a:defRPr/>
            </a:pPr>
            <a:endParaRPr lang="de-DE" sz="2200" dirty="0"/>
          </a:p>
          <a:p>
            <a:pPr>
              <a:defRPr/>
            </a:pPr>
            <a:endParaRPr lang="de-DE" sz="2200" dirty="0"/>
          </a:p>
        </p:txBody>
      </p:sp>
      <p:sp>
        <p:nvSpPr>
          <p:cNvPr id="4" name="Textplatzhalter 3"/>
          <p:cNvSpPr>
            <a:spLocks noGrp="1"/>
          </p:cNvSpPr>
          <p:nvPr>
            <p:ph type="body" sz="quarter" idx="33"/>
          </p:nvPr>
        </p:nvSpPr>
        <p:spPr/>
        <p:txBody>
          <a:bodyPr/>
          <a:lstStyle/>
          <a:p>
            <a:r>
              <a:rPr lang="de-DE" dirty="0"/>
              <a:t>Keller, 1999</a:t>
            </a:r>
          </a:p>
          <a:p>
            <a:endParaRPr lang="de-DE" dirty="0"/>
          </a:p>
        </p:txBody>
      </p:sp>
    </p:spTree>
    <p:extLst>
      <p:ext uri="{BB962C8B-B14F-4D97-AF65-F5344CB8AC3E}">
        <p14:creationId xmlns:p14="http://schemas.microsoft.com/office/powerpoint/2010/main" val="3127422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r>
              <a:rPr lang="de-DE" altLang="de-DE"/>
              <a:t>III. Vorbereitung (Preparation)</a:t>
            </a:r>
          </a:p>
        </p:txBody>
      </p:sp>
      <p:sp>
        <p:nvSpPr>
          <p:cNvPr id="2" name="Textplatzhalter 1"/>
          <p:cNvSpPr>
            <a:spLocks noGrp="1"/>
          </p:cNvSpPr>
          <p:nvPr>
            <p:ph type="body" sz="quarter" idx="32"/>
          </p:nvPr>
        </p:nvSpPr>
        <p:spPr/>
        <p:txBody>
          <a:bodyPr/>
          <a:lstStyle/>
          <a:p>
            <a:r>
              <a:rPr lang="de-DE" dirty="0"/>
              <a:t>„Bald“ oder „In den nächsten 30 Tagen“</a:t>
            </a:r>
          </a:p>
          <a:p>
            <a:endParaRPr lang="de-DE" dirty="0"/>
          </a:p>
        </p:txBody>
      </p:sp>
      <p:sp>
        <p:nvSpPr>
          <p:cNvPr id="3" name="Inhaltsplatzhalter 2"/>
          <p:cNvSpPr>
            <a:spLocks noGrp="1"/>
          </p:cNvSpPr>
          <p:nvPr>
            <p:ph idx="1"/>
          </p:nvPr>
        </p:nvSpPr>
        <p:spPr/>
        <p:txBody>
          <a:bodyPr/>
          <a:lstStyle/>
          <a:p>
            <a:pPr>
              <a:defRPr/>
            </a:pPr>
            <a:endParaRPr lang="de-DE" sz="2200" dirty="0"/>
          </a:p>
          <a:p>
            <a:pPr marL="342900" indent="-342900">
              <a:defRPr/>
            </a:pPr>
            <a:r>
              <a:rPr lang="de-DE" sz="2200" dirty="0"/>
              <a:t>Hohe Motivation zu konkreten Veränderungsschritten</a:t>
            </a:r>
          </a:p>
          <a:p>
            <a:pPr marL="342900" indent="-342900">
              <a:defRPr/>
            </a:pPr>
            <a:r>
              <a:rPr lang="de-DE" sz="2200" dirty="0"/>
              <a:t>Treffen einer klaren Entscheidung für eine Verhaltensänderung</a:t>
            </a:r>
          </a:p>
          <a:p>
            <a:pPr marL="342900" indent="-342900">
              <a:defRPr/>
            </a:pPr>
            <a:endParaRPr lang="de-DE" sz="2200" dirty="0"/>
          </a:p>
          <a:p>
            <a:pPr marL="0" indent="0">
              <a:buNone/>
              <a:defRPr/>
            </a:pPr>
            <a:r>
              <a:rPr lang="de-DE" sz="2200" dirty="0">
                <a:sym typeface="Wingdings" panose="05000000000000000000" pitchFamily="2" charset="2"/>
              </a:rPr>
              <a:t> </a:t>
            </a:r>
            <a:r>
              <a:rPr lang="de-DE" sz="2200" dirty="0"/>
              <a:t>Wechsel der Einstellung und/oder Motivation</a:t>
            </a:r>
          </a:p>
          <a:p>
            <a:pPr>
              <a:defRPr/>
            </a:pPr>
            <a:endParaRPr lang="de-DE" sz="2200" dirty="0"/>
          </a:p>
          <a:p>
            <a:pPr>
              <a:defRPr/>
            </a:pPr>
            <a:endParaRPr lang="de-DE" sz="2200" dirty="0"/>
          </a:p>
        </p:txBody>
      </p:sp>
      <p:sp>
        <p:nvSpPr>
          <p:cNvPr id="4" name="Textplatzhalter 3"/>
          <p:cNvSpPr>
            <a:spLocks noGrp="1"/>
          </p:cNvSpPr>
          <p:nvPr>
            <p:ph type="body" sz="quarter" idx="33"/>
          </p:nvPr>
        </p:nvSpPr>
        <p:spPr/>
        <p:txBody>
          <a:bodyPr/>
          <a:lstStyle/>
          <a:p>
            <a:r>
              <a:rPr lang="de-DE" dirty="0"/>
              <a:t>Keller, 1999</a:t>
            </a:r>
          </a:p>
          <a:p>
            <a:endParaRPr lang="de-DE" dirty="0"/>
          </a:p>
        </p:txBody>
      </p:sp>
    </p:spTree>
    <p:extLst>
      <p:ext uri="{BB962C8B-B14F-4D97-AF65-F5344CB8AC3E}">
        <p14:creationId xmlns:p14="http://schemas.microsoft.com/office/powerpoint/2010/main" val="3053672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de-DE" altLang="de-DE" dirty="0"/>
              <a:t>IV. </a:t>
            </a:r>
            <a:r>
              <a:rPr lang="de-DE" altLang="de-DE" dirty="0" smtClean="0"/>
              <a:t>Handlung </a:t>
            </a:r>
            <a:r>
              <a:rPr lang="de-DE" altLang="de-DE" dirty="0"/>
              <a:t>(Action)</a:t>
            </a:r>
          </a:p>
        </p:txBody>
      </p:sp>
      <p:sp>
        <p:nvSpPr>
          <p:cNvPr id="2" name="Textplatzhalter 1"/>
          <p:cNvSpPr>
            <a:spLocks noGrp="1"/>
          </p:cNvSpPr>
          <p:nvPr>
            <p:ph type="body" sz="quarter" idx="32"/>
          </p:nvPr>
        </p:nvSpPr>
        <p:spPr/>
        <p:txBody>
          <a:bodyPr/>
          <a:lstStyle/>
          <a:p>
            <a:r>
              <a:rPr lang="de-DE" dirty="0"/>
              <a:t>„Jetzt“</a:t>
            </a:r>
          </a:p>
          <a:p>
            <a:endParaRPr lang="de-DE" dirty="0"/>
          </a:p>
        </p:txBody>
      </p:sp>
      <p:sp>
        <p:nvSpPr>
          <p:cNvPr id="3" name="Inhaltsplatzhalter 2"/>
          <p:cNvSpPr>
            <a:spLocks noGrp="1"/>
          </p:cNvSpPr>
          <p:nvPr>
            <p:ph idx="1"/>
          </p:nvPr>
        </p:nvSpPr>
        <p:spPr/>
        <p:txBody>
          <a:bodyPr/>
          <a:lstStyle/>
          <a:p>
            <a:pPr>
              <a:defRPr/>
            </a:pPr>
            <a:endParaRPr lang="de-DE" sz="2200" dirty="0"/>
          </a:p>
          <a:p>
            <a:pPr marL="342900" indent="-342900">
              <a:defRPr/>
            </a:pPr>
            <a:r>
              <a:rPr lang="de-DE" sz="2200" dirty="0"/>
              <a:t>Hohes Maß an Entschlossenheit und Engagement</a:t>
            </a:r>
          </a:p>
          <a:p>
            <a:pPr marL="342900" indent="-342900">
              <a:defRPr/>
            </a:pPr>
            <a:r>
              <a:rPr lang="de-DE" sz="2200" dirty="0"/>
              <a:t>Konkrete, sichtbare Veränderungsschritte werden unternommen und über einen längeren Zeitraum hinweg durchgehalten</a:t>
            </a:r>
          </a:p>
          <a:p>
            <a:pPr marL="342900" indent="-342900">
              <a:defRPr/>
            </a:pPr>
            <a:r>
              <a:rPr lang="de-DE" sz="2200" dirty="0"/>
              <a:t>Hohes Risiko für Rückfälle, u.a. weil Umwelt auf das sichtbar veränderte Verhalten reagiert</a:t>
            </a:r>
          </a:p>
          <a:p>
            <a:pPr>
              <a:defRPr/>
            </a:pPr>
            <a:endParaRPr lang="de-DE" sz="2200" dirty="0"/>
          </a:p>
          <a:p>
            <a:pPr marL="0" indent="0">
              <a:buNone/>
              <a:defRPr/>
            </a:pPr>
            <a:r>
              <a:rPr lang="de-DE" sz="2200" dirty="0">
                <a:sym typeface="Wingdings" panose="05000000000000000000" pitchFamily="2" charset="2"/>
              </a:rPr>
              <a:t> </a:t>
            </a:r>
            <a:r>
              <a:rPr lang="de-DE" sz="2200" dirty="0"/>
              <a:t>Sichtbarer Wechsel des Verhaltens</a:t>
            </a:r>
          </a:p>
          <a:p>
            <a:pPr>
              <a:defRPr/>
            </a:pPr>
            <a:endParaRPr lang="de-DE" sz="2200" dirty="0"/>
          </a:p>
          <a:p>
            <a:pPr>
              <a:defRPr/>
            </a:pPr>
            <a:endParaRPr lang="de-DE" sz="2200" dirty="0"/>
          </a:p>
        </p:txBody>
      </p:sp>
      <p:sp>
        <p:nvSpPr>
          <p:cNvPr id="4" name="Textplatzhalter 3"/>
          <p:cNvSpPr>
            <a:spLocks noGrp="1"/>
          </p:cNvSpPr>
          <p:nvPr>
            <p:ph type="body" sz="quarter" idx="33"/>
          </p:nvPr>
        </p:nvSpPr>
        <p:spPr/>
        <p:txBody>
          <a:bodyPr/>
          <a:lstStyle/>
          <a:p>
            <a:r>
              <a:rPr lang="de-DE" dirty="0"/>
              <a:t>Keller, 1999</a:t>
            </a:r>
          </a:p>
          <a:p>
            <a:endParaRPr lang="de-DE" dirty="0"/>
          </a:p>
        </p:txBody>
      </p:sp>
    </p:spTree>
    <p:extLst>
      <p:ext uri="{BB962C8B-B14F-4D97-AF65-F5344CB8AC3E}">
        <p14:creationId xmlns:p14="http://schemas.microsoft.com/office/powerpoint/2010/main" val="154585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eCHECKUP-Alkohol">
  <a:themeElements>
    <a:clrScheme name="eCHECKUPTOGO_Website">
      <a:dk1>
        <a:srgbClr val="232323"/>
      </a:dk1>
      <a:lt1>
        <a:srgbClr val="F6F7F9"/>
      </a:lt1>
      <a:dk2>
        <a:srgbClr val="950505"/>
      </a:dk2>
      <a:lt2>
        <a:srgbClr val="F6F7F9"/>
      </a:lt2>
      <a:accent1>
        <a:srgbClr val="950505"/>
      </a:accent1>
      <a:accent2>
        <a:srgbClr val="456174"/>
      </a:accent2>
      <a:accent3>
        <a:srgbClr val="5A5A5A"/>
      </a:accent3>
      <a:accent4>
        <a:srgbClr val="6F0303"/>
      </a:accent4>
      <a:accent5>
        <a:srgbClr val="F6F7F9"/>
      </a:accent5>
      <a:accent6>
        <a:srgbClr val="232323"/>
      </a:accent6>
      <a:hlink>
        <a:srgbClr val="950505"/>
      </a:hlink>
      <a:folHlink>
        <a:srgbClr val="456174"/>
      </a:folHlink>
    </a:clrScheme>
    <a:fontScheme name="Custom 149">
      <a:majorFont>
        <a:latin typeface="Corbel"/>
        <a:ea typeface=""/>
        <a:cs typeface=""/>
      </a:majorFont>
      <a:minorFont>
        <a:latin typeface="Candar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16411250_Bright business presentation_AAS_v3" id="{57D58BC9-3F05-45D4-81CD-7BA898B4CAAD}" vid="{0F92AA19-00D6-4C71-B13F-219D7994A0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DB5DD7-8DCC-4069-9EB3-5D09818665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90D0D0-7C1D-47FF-A2F0-9937AA567A3D}">
  <ds:schemaRefs>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16c05727-aa75-4e4a-9b5f-8a80a1165891"/>
    <ds:schemaRef ds:uri="http://purl.org/dc/elements/1.1/"/>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B8E15EA0-2F38-456B-B156-038699A5D1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990</Words>
  <Application>Microsoft Office PowerPoint</Application>
  <PresentationFormat>Breitbild</PresentationFormat>
  <Paragraphs>181</Paragraphs>
  <Slides>21</Slides>
  <Notes>21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21</vt:i4>
      </vt:variant>
    </vt:vector>
  </HeadingPairs>
  <TitlesOfParts>
    <vt:vector size="29" baseType="lpstr">
      <vt:lpstr>Arial</vt:lpstr>
      <vt:lpstr>Calibri</vt:lpstr>
      <vt:lpstr>Candara</vt:lpstr>
      <vt:lpstr>Corbel</vt:lpstr>
      <vt:lpstr>Times New Roman</vt:lpstr>
      <vt:lpstr>Verdana</vt:lpstr>
      <vt:lpstr>Wingdings</vt:lpstr>
      <vt:lpstr>eCHECKUP-Alkohol</vt:lpstr>
      <vt:lpstr> Das transtheoretische Modell der Verhaltensänderung (TTM) </vt:lpstr>
      <vt:lpstr>Das Transtheoretische Modell der Verhaltensänderung (TTM)</vt:lpstr>
      <vt:lpstr>Kernannahmen des TTM</vt:lpstr>
      <vt:lpstr>Kernannahmen des TTM</vt:lpstr>
      <vt:lpstr>Kernannahmen des TTM</vt:lpstr>
      <vt:lpstr>Absichtslosigkeit (Precontemplation) </vt:lpstr>
      <vt:lpstr>II. Absichtsbildung (Contemplation)</vt:lpstr>
      <vt:lpstr>III. Vorbereitung (Preparation)</vt:lpstr>
      <vt:lpstr>IV. Handlung (Action)</vt:lpstr>
      <vt:lpstr>V. Aufrechterhaltung (Maintenance)</vt:lpstr>
      <vt:lpstr>VI. Abschlussstadium (Termination)</vt:lpstr>
      <vt:lpstr>Gruppenarbeit</vt:lpstr>
      <vt:lpstr>Überblick über die Stadien</vt:lpstr>
      <vt:lpstr>Interventionen &amp; Strategien</vt:lpstr>
      <vt:lpstr>Interventionen &amp; Strategien</vt:lpstr>
      <vt:lpstr>Interventionen &amp; Strategien</vt:lpstr>
      <vt:lpstr>Interventionen &amp; Strategien</vt:lpstr>
      <vt:lpstr>Interventionen &amp; Strategien</vt:lpstr>
      <vt:lpstr>Veränderungsprozesse im TTM</vt:lpstr>
      <vt:lpstr>Veränderungsprozesse im TTM</vt:lpstr>
      <vt:lpstr>Literatur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2019-06-12T11:34:52Z</dcterms:created>
  <dcterms:modified xsi:type="dcterms:W3CDTF">2023-09-06T07:45:49Z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