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48" r:id="rId4"/>
  </p:sldMasterIdLst>
  <p:notesMasterIdLst>
    <p:notesMasterId r:id="rId97"/>
  </p:notesMasterIdLst>
  <p:handoutMasterIdLst>
    <p:handoutMasterId r:id="rId98"/>
  </p:handoutMasterIdLst>
  <p:sldIdLst>
    <p:sldId id="256" r:id="rId5"/>
    <p:sldId id="516" r:id="rId6"/>
    <p:sldId id="261" r:id="rId7"/>
    <p:sldId id="257" r:id="rId8"/>
    <p:sldId id="260" r:id="rId9"/>
    <p:sldId id="263" r:id="rId10"/>
    <p:sldId id="264" r:id="rId11"/>
    <p:sldId id="619" r:id="rId12"/>
    <p:sldId id="822" r:id="rId13"/>
    <p:sldId id="265" r:id="rId14"/>
    <p:sldId id="266" r:id="rId15"/>
    <p:sldId id="267" r:id="rId16"/>
    <p:sldId id="268" r:id="rId17"/>
    <p:sldId id="269" r:id="rId18"/>
    <p:sldId id="618" r:id="rId19"/>
    <p:sldId id="270" r:id="rId20"/>
    <p:sldId id="271" r:id="rId21"/>
    <p:sldId id="272" r:id="rId22"/>
    <p:sldId id="273" r:id="rId23"/>
    <p:sldId id="274" r:id="rId24"/>
    <p:sldId id="503" r:id="rId25"/>
    <p:sldId id="506" r:id="rId26"/>
    <p:sldId id="276" r:id="rId27"/>
    <p:sldId id="277" r:id="rId28"/>
    <p:sldId id="278" r:id="rId29"/>
    <p:sldId id="279" r:id="rId30"/>
    <p:sldId id="280" r:id="rId31"/>
    <p:sldId id="824" r:id="rId32"/>
    <p:sldId id="617" r:id="rId33"/>
    <p:sldId id="826" r:id="rId34"/>
    <p:sldId id="460" r:id="rId35"/>
    <p:sldId id="709" r:id="rId36"/>
    <p:sldId id="721" r:id="rId37"/>
    <p:sldId id="723" r:id="rId38"/>
    <p:sldId id="722" r:id="rId39"/>
    <p:sldId id="724" r:id="rId40"/>
    <p:sldId id="725" r:id="rId41"/>
    <p:sldId id="726" r:id="rId42"/>
    <p:sldId id="512" r:id="rId43"/>
    <p:sldId id="511" r:id="rId44"/>
    <p:sldId id="727" r:id="rId45"/>
    <p:sldId id="719" r:id="rId46"/>
    <p:sldId id="717" r:id="rId47"/>
    <p:sldId id="716" r:id="rId48"/>
    <p:sldId id="457" r:id="rId49"/>
    <p:sldId id="720" r:id="rId50"/>
    <p:sldId id="515" r:id="rId51"/>
    <p:sldId id="718" r:id="rId52"/>
    <p:sldId id="462" r:id="rId53"/>
    <p:sldId id="283" r:id="rId54"/>
    <p:sldId id="461" r:id="rId55"/>
    <p:sldId id="284" r:id="rId56"/>
    <p:sldId id="518" r:id="rId57"/>
    <p:sldId id="519" r:id="rId58"/>
    <p:sldId id="728" r:id="rId59"/>
    <p:sldId id="287" r:id="rId60"/>
    <p:sldId id="567" r:id="rId61"/>
    <p:sldId id="568" r:id="rId62"/>
    <p:sldId id="569" r:id="rId63"/>
    <p:sldId id="570" r:id="rId64"/>
    <p:sldId id="571" r:id="rId65"/>
    <p:sldId id="620" r:id="rId66"/>
    <p:sldId id="621" r:id="rId67"/>
    <p:sldId id="623" r:id="rId68"/>
    <p:sldId id="572" r:id="rId69"/>
    <p:sldId id="573" r:id="rId70"/>
    <p:sldId id="622" r:id="rId71"/>
    <p:sldId id="827" r:id="rId72"/>
    <p:sldId id="574" r:id="rId73"/>
    <p:sldId id="575" r:id="rId74"/>
    <p:sldId id="577" r:id="rId75"/>
    <p:sldId id="578" r:id="rId76"/>
    <p:sldId id="579" r:id="rId77"/>
    <p:sldId id="580" r:id="rId78"/>
    <p:sldId id="581" r:id="rId79"/>
    <p:sldId id="582" r:id="rId80"/>
    <p:sldId id="583" r:id="rId81"/>
    <p:sldId id="584" r:id="rId82"/>
    <p:sldId id="585" r:id="rId83"/>
    <p:sldId id="586" r:id="rId84"/>
    <p:sldId id="832" r:id="rId85"/>
    <p:sldId id="587" r:id="rId86"/>
    <p:sldId id="588" r:id="rId87"/>
    <p:sldId id="589" r:id="rId88"/>
    <p:sldId id="590" r:id="rId89"/>
    <p:sldId id="591" r:id="rId90"/>
    <p:sldId id="592" r:id="rId91"/>
    <p:sldId id="830" r:id="rId92"/>
    <p:sldId id="828" r:id="rId93"/>
    <p:sldId id="829" r:id="rId94"/>
    <p:sldId id="831" r:id="rId95"/>
    <p:sldId id="593"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inleitung" id="{9AAD4880-38F2-488B-8EEB-2A53B4C9023E}">
          <p14:sldIdLst>
            <p14:sldId id="256"/>
            <p14:sldId id="516"/>
            <p14:sldId id="261"/>
            <p14:sldId id="257"/>
            <p14:sldId id="260"/>
          </p14:sldIdLst>
        </p14:section>
        <p14:section name="Alkohol als gesellschaftsfähige Droge" id="{5D2CE78A-CCDD-4F4B-975A-F97CFFB01A35}">
          <p14:sldIdLst>
            <p14:sldId id="263"/>
            <p14:sldId id="264"/>
            <p14:sldId id="619"/>
            <p14:sldId id="822"/>
            <p14:sldId id="265"/>
            <p14:sldId id="266"/>
            <p14:sldId id="267"/>
            <p14:sldId id="268"/>
            <p14:sldId id="269"/>
            <p14:sldId id="618"/>
            <p14:sldId id="270"/>
            <p14:sldId id="271"/>
            <p14:sldId id="272"/>
            <p14:sldId id="273"/>
            <p14:sldId id="274"/>
            <p14:sldId id="503"/>
            <p14:sldId id="506"/>
            <p14:sldId id="276"/>
            <p14:sldId id="277"/>
            <p14:sldId id="278"/>
            <p14:sldId id="279"/>
            <p14:sldId id="280"/>
            <p14:sldId id="824"/>
            <p14:sldId id="617"/>
            <p14:sldId id="826"/>
          </p14:sldIdLst>
        </p14:section>
        <p14:section name="Möglichkeiten der Prävention des riskanten Alkoholkonsums bei Studierenden" id="{06C63E9C-6C71-4ABD-8026-17F1479AF61F}">
          <p14:sldIdLst>
            <p14:sldId id="460"/>
            <p14:sldId id="709"/>
            <p14:sldId id="721"/>
            <p14:sldId id="723"/>
            <p14:sldId id="722"/>
            <p14:sldId id="724"/>
            <p14:sldId id="725"/>
            <p14:sldId id="726"/>
            <p14:sldId id="512"/>
            <p14:sldId id="511"/>
            <p14:sldId id="727"/>
            <p14:sldId id="719"/>
            <p14:sldId id="717"/>
            <p14:sldId id="716"/>
            <p14:sldId id="457"/>
            <p14:sldId id="720"/>
            <p14:sldId id="515"/>
            <p14:sldId id="718"/>
            <p14:sldId id="462"/>
            <p14:sldId id="283"/>
            <p14:sldId id="461"/>
            <p14:sldId id="284"/>
            <p14:sldId id="518"/>
            <p14:sldId id="519"/>
            <p14:sldId id="728"/>
            <p14:sldId id="287"/>
          </p14:sldIdLst>
        </p14:section>
        <p14:section name="Riskanter Alkoholkonsum - Wie viel ist zu viel?" id="{4ECFFD6D-FCC3-43A3-A8E8-E7F783D693DE}">
          <p14:sldIdLst>
            <p14:sldId id="567"/>
            <p14:sldId id="568"/>
            <p14:sldId id="569"/>
            <p14:sldId id="570"/>
            <p14:sldId id="571"/>
            <p14:sldId id="620"/>
            <p14:sldId id="621"/>
            <p14:sldId id="623"/>
            <p14:sldId id="572"/>
            <p14:sldId id="573"/>
            <p14:sldId id="622"/>
            <p14:sldId id="827"/>
          </p14:sldIdLst>
        </p14:section>
        <p14:section name="Psychosoziale &amp; physische Auswirkungen von Alkohol." id="{766E81CA-8B3A-4183-8AAD-A792B7841B91}">
          <p14:sldIdLst>
            <p14:sldId id="574"/>
            <p14:sldId id="575"/>
            <p14:sldId id="577"/>
            <p14:sldId id="578"/>
            <p14:sldId id="579"/>
            <p14:sldId id="580"/>
            <p14:sldId id="581"/>
            <p14:sldId id="582"/>
            <p14:sldId id="583"/>
            <p14:sldId id="584"/>
            <p14:sldId id="585"/>
            <p14:sldId id="586"/>
            <p14:sldId id="832"/>
            <p14:sldId id="587"/>
            <p14:sldId id="588"/>
            <p14:sldId id="589"/>
            <p14:sldId id="590"/>
            <p14:sldId id="591"/>
            <p14:sldId id="592"/>
            <p14:sldId id="830"/>
            <p14:sldId id="828"/>
            <p14:sldId id="829"/>
            <p14:sldId id="831"/>
            <p14:sldId id="59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3"/>
    <a:srgbClr val="FFFFFF"/>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86" autoAdjust="0"/>
    <p:restoredTop sz="69547" autoAdjust="0"/>
  </p:normalViewPr>
  <p:slideViewPr>
    <p:cSldViewPr snapToGrid="0">
      <p:cViewPr varScale="1">
        <p:scale>
          <a:sx n="48" d="100"/>
          <a:sy n="48" d="100"/>
        </p:scale>
        <p:origin x="984" y="28"/>
      </p:cViewPr>
      <p:guideLst>
        <p:guide orient="horz" pos="2160"/>
        <p:guide pos="3840"/>
      </p:guideLst>
    </p:cSldViewPr>
  </p:slideViewPr>
  <p:outlineViewPr>
    <p:cViewPr>
      <p:scale>
        <a:sx n="33" d="100"/>
        <a:sy n="33" d="100"/>
      </p:scale>
      <p:origin x="0" y="-57776"/>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1" Type="http://schemas.openxmlformats.org/officeDocument/2006/relationships/oleObject" Target="file:///\\FILER1\work\Faculty-SAGP\eCHUG\Studien\Umfrage%20Stresserleben\StressbelastungundLeistungsdruck.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FILER1\work\Faculty-SAGP\eCHUG\Studien\Umfrage%20Stresserleben\Trinkmotiv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ILER1\work\Faculty-SAGP\eCHUG\Studien\Umfrage%20Stresserleben\Trinkmotiv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ILER1\work\Faculty-SAGP\eCHUG\Studien\Umfrage%20Stresserleben\Trinkmotiv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Tabelle1!$B$1</c:f>
              <c:strCache>
                <c:ptCount val="1"/>
                <c:pt idx="0">
                  <c:v>Welches Geschlecht haben Sie?</c:v>
                </c:pt>
              </c:strCache>
            </c:strRef>
          </c:tx>
          <c:dLbls>
            <c:dLbl>
              <c:idx val="0"/>
              <c:layout>
                <c:manualLayout>
                  <c:x val="-1.2638504755171075E-2"/>
                  <c:y val="1.495236333196057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64D-4B2B-B60B-F310FCDE7972}"/>
                </c:ext>
              </c:extLst>
            </c:dLbl>
            <c:dLbl>
              <c:idx val="1"/>
              <c:layout>
                <c:manualLayout>
                  <c:x val="6.2140849414961457E-3"/>
                  <c:y val="7.282370888836151E-2"/>
                </c:manualLayout>
              </c:layout>
              <c:tx>
                <c:rich>
                  <a:bodyPr/>
                  <a:lstStyle/>
                  <a:p>
                    <a:r>
                      <a:rPr lang="en-US" sz="1600" dirty="0"/>
                      <a:t>43,30%</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64D-4B2B-B60B-F310FCDE7972}"/>
                </c:ext>
              </c:extLst>
            </c:dLbl>
            <c:dLbl>
              <c:idx val="2"/>
              <c:layout>
                <c:manualLayout>
                  <c:x val="3.2048449370598851E-3"/>
                  <c:y val="2.225043681939503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64D-4B2B-B60B-F310FCDE7972}"/>
                </c:ext>
              </c:extLst>
            </c:dLbl>
            <c:numFmt formatCode="0.00%" sourceLinked="0"/>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Tabelle1!$A$2:$A$4</c:f>
              <c:strCache>
                <c:ptCount val="3"/>
                <c:pt idx="0">
                  <c:v>weiblich</c:v>
                </c:pt>
                <c:pt idx="1">
                  <c:v>männlich</c:v>
                </c:pt>
                <c:pt idx="2">
                  <c:v>transgender</c:v>
                </c:pt>
              </c:strCache>
            </c:strRef>
          </c:cat>
          <c:val>
            <c:numRef>
              <c:f>Tabelle1!$B$2:$B$4</c:f>
              <c:numCache>
                <c:formatCode>0.00%</c:formatCode>
                <c:ptCount val="3"/>
                <c:pt idx="0">
                  <c:v>0.56499999999999995</c:v>
                </c:pt>
                <c:pt idx="1">
                  <c:v>0.43300000000000038</c:v>
                </c:pt>
                <c:pt idx="2">
                  <c:v>2.0000000000000031E-3</c:v>
                </c:pt>
              </c:numCache>
            </c:numRef>
          </c:val>
          <c:extLst>
            <c:ext xmlns:c16="http://schemas.microsoft.com/office/drawing/2014/chart" uri="{C3380CC4-5D6E-409C-BE32-E72D297353CC}">
              <c16:uniqueId val="{00000003-664D-4B2B-B60B-F310FCDE7972}"/>
            </c:ext>
          </c:extLst>
        </c:ser>
        <c:dLbls>
          <c:showLegendKey val="0"/>
          <c:showVal val="0"/>
          <c:showCatName val="0"/>
          <c:showSerName val="0"/>
          <c:showPercent val="1"/>
          <c:showBubbleSize val="0"/>
          <c:showLeaderLines val="1"/>
        </c:dLbls>
        <c:firstSliceAng val="0"/>
      </c:pieChart>
    </c:plotArea>
    <c:legend>
      <c:legendPos val="t"/>
      <c:overlay val="0"/>
    </c:legend>
    <c:plotVisOnly val="1"/>
    <c:dispBlanksAs val="zero"/>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de-DE" dirty="0"/>
              <a:t>Wie oft trinken Sie 6 oder mehr Gläser Alkohol (= Standardgetränk) bei einer Gelegenheit?</a:t>
            </a:r>
          </a:p>
          <a:p>
            <a:pPr>
              <a:defRPr/>
            </a:pPr>
            <a:endParaRPr lang="de-DE" dirty="0"/>
          </a:p>
        </c:rich>
      </c:tx>
      <c:overlay val="0"/>
    </c:title>
    <c:autoTitleDeleted val="0"/>
    <c:plotArea>
      <c:layout/>
      <c:barChart>
        <c:barDir val="col"/>
        <c:grouping val="clustered"/>
        <c:varyColors val="0"/>
        <c:ser>
          <c:idx val="0"/>
          <c:order val="0"/>
          <c:tx>
            <c:strRef>
              <c:f>Tabelle1!$A$1131</c:f>
              <c:strCache>
                <c:ptCount val="1"/>
                <c:pt idx="0">
                  <c:v>Wie oft trinken Sie 6 oder mehr Gläser Alkohol (= Standardgetränk) bei einer Gelegenheit?</c:v>
                </c:pt>
              </c:strCache>
            </c:strRef>
          </c:tx>
          <c:invertIfNegative val="0"/>
          <c:dLbls>
            <c:numFmt formatCode="0.0\ %" sourceLinked="0"/>
            <c:spPr>
              <a:noFill/>
              <a:ln>
                <a:noFill/>
              </a:ln>
              <a:effectLst/>
            </c:spPr>
            <c:txPr>
              <a:bodyPr/>
              <a:lstStyle/>
              <a:p>
                <a:pPr>
                  <a:defRPr sz="16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Tabelle1!$B$1133:$B$1137</c:f>
              <c:strCache>
                <c:ptCount val="5"/>
                <c:pt idx="0">
                  <c:v>nie</c:v>
                </c:pt>
                <c:pt idx="1">
                  <c:v>seltener als einmal im Monat</c:v>
                </c:pt>
                <c:pt idx="2">
                  <c:v>einmal im Monat</c:v>
                </c:pt>
                <c:pt idx="3">
                  <c:v>einmal pro Woche</c:v>
                </c:pt>
                <c:pt idx="4">
                  <c:v>täglich oder fast täglich</c:v>
                </c:pt>
              </c:strCache>
            </c:strRef>
          </c:cat>
          <c:val>
            <c:numRef>
              <c:f>Tabelle1!$E$1133:$E$1137</c:f>
              <c:numCache>
                <c:formatCode>0.00%</c:formatCode>
                <c:ptCount val="5"/>
                <c:pt idx="0">
                  <c:v>0.30164765525982301</c:v>
                </c:pt>
                <c:pt idx="1">
                  <c:v>0.33840304182509551</c:v>
                </c:pt>
                <c:pt idx="2">
                  <c:v>0.23320659062103929</c:v>
                </c:pt>
                <c:pt idx="3">
                  <c:v>0.11406844106463897</c:v>
                </c:pt>
                <c:pt idx="4">
                  <c:v>1.2674271229404321E-2</c:v>
                </c:pt>
              </c:numCache>
            </c:numRef>
          </c:val>
          <c:extLst>
            <c:ext xmlns:c16="http://schemas.microsoft.com/office/drawing/2014/chart" uri="{C3380CC4-5D6E-409C-BE32-E72D297353CC}">
              <c16:uniqueId val="{00000000-7ACF-490B-99F9-7E468A7FFD81}"/>
            </c:ext>
          </c:extLst>
        </c:ser>
        <c:dLbls>
          <c:showLegendKey val="0"/>
          <c:showVal val="0"/>
          <c:showCatName val="0"/>
          <c:showSerName val="0"/>
          <c:showPercent val="0"/>
          <c:showBubbleSize val="0"/>
        </c:dLbls>
        <c:gapWidth val="150"/>
        <c:axId val="225992704"/>
        <c:axId val="225994240"/>
      </c:barChart>
      <c:catAx>
        <c:axId val="225992704"/>
        <c:scaling>
          <c:orientation val="minMax"/>
        </c:scaling>
        <c:delete val="0"/>
        <c:axPos val="b"/>
        <c:numFmt formatCode="General" sourceLinked="0"/>
        <c:majorTickMark val="out"/>
        <c:minorTickMark val="none"/>
        <c:tickLblPos val="nextTo"/>
        <c:txPr>
          <a:bodyPr/>
          <a:lstStyle/>
          <a:p>
            <a:pPr>
              <a:defRPr sz="1400"/>
            </a:pPr>
            <a:endParaRPr lang="de-DE"/>
          </a:p>
        </c:txPr>
        <c:crossAx val="225994240"/>
        <c:crosses val="autoZero"/>
        <c:auto val="1"/>
        <c:lblAlgn val="ctr"/>
        <c:lblOffset val="100"/>
        <c:noMultiLvlLbl val="0"/>
      </c:catAx>
      <c:valAx>
        <c:axId val="225994240"/>
        <c:scaling>
          <c:orientation val="minMax"/>
        </c:scaling>
        <c:delete val="1"/>
        <c:axPos val="l"/>
        <c:majorGridlines/>
        <c:numFmt formatCode="0\ %" sourceLinked="0"/>
        <c:majorTickMark val="out"/>
        <c:minorTickMark val="none"/>
        <c:tickLblPos val="none"/>
        <c:crossAx val="22599270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a:t>Wann trinken Sie 5 oder mehr Standarddrinks bei einer Trinkgelegenheit?</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de-DE"/>
        </a:p>
      </c:txPr>
    </c:title>
    <c:autoTitleDeleted val="0"/>
    <c:plotArea>
      <c:layout/>
      <c:barChart>
        <c:barDir val="bar"/>
        <c:grouping val="percentStacked"/>
        <c:varyColors val="0"/>
        <c:ser>
          <c:idx val="0"/>
          <c:order val="0"/>
          <c:tx>
            <c:strRef>
              <c:f>Tabelle1!$J$536</c:f>
              <c:strCache>
                <c:ptCount val="1"/>
                <c:pt idx="0">
                  <c:v>Immer</c:v>
                </c:pt>
              </c:strCache>
            </c:strRef>
          </c:tx>
          <c:spPr>
            <a:solidFill>
              <a:schemeClr val="accent1"/>
            </a:solidFill>
            <a:ln w="6350" cap="flat" cmpd="sng" algn="ctr">
              <a:solidFill>
                <a:schemeClr val="lt1"/>
              </a:solidFill>
              <a:prstDash val="solid"/>
              <a:round/>
            </a:ln>
            <a:effectLst/>
          </c:spPr>
          <c:invertIfNegative val="0"/>
          <c:cat>
            <c:strRef>
              <c:f>Tabelle1!$K$535:$U$535</c:f>
              <c:strCache>
                <c:ptCount val="11"/>
                <c:pt idx="0">
                  <c:v>Unter der Woche</c:v>
                </c:pt>
                <c:pt idx="1">
                  <c:v>Am Wochenende</c:v>
                </c:pt>
                <c:pt idx="2">
                  <c:v>Wenn ich am nächsten Tag frei habe</c:v>
                </c:pt>
                <c:pt idx="3">
                  <c:v>Wenn ich am nächsten Tag eine Vorlesung/ ein Seminar habe, bei der/ dem Anwesenheitspflicht besteht</c:v>
                </c:pt>
                <c:pt idx="4">
                  <c:v>Wenn ich am nächsten Tag eine Vorlesung/ eine Seminar habe, bei der/ dem keine Anwesenheitspflicht besteht</c:v>
                </c:pt>
                <c:pt idx="5">
                  <c:v>Wenn ich am nächsten Tag arbeiten muss</c:v>
                </c:pt>
                <c:pt idx="6">
                  <c:v>In der Prüfungs/ -vorbereitungszeit</c:v>
                </c:pt>
                <c:pt idx="7">
                  <c:v>Vor Prüfungen</c:v>
                </c:pt>
                <c:pt idx="8">
                  <c:v>Nach Prüfungen</c:v>
                </c:pt>
                <c:pt idx="9">
                  <c:v>Auf Studentenpartys</c:v>
                </c:pt>
                <c:pt idx="10">
                  <c:v>Wenn ich alleine bin</c:v>
                </c:pt>
              </c:strCache>
            </c:strRef>
          </c:cat>
          <c:val>
            <c:numRef>
              <c:f>Tabelle1!$K$536:$U$536</c:f>
              <c:numCache>
                <c:formatCode>###0.0</c:formatCode>
                <c:ptCount val="11"/>
                <c:pt idx="0">
                  <c:v>1.0256410256410255</c:v>
                </c:pt>
                <c:pt idx="1">
                  <c:v>4.6035805626598387</c:v>
                </c:pt>
                <c:pt idx="2">
                  <c:v>1.153846153846154</c:v>
                </c:pt>
                <c:pt idx="3" formatCode="####.0">
                  <c:v>0.25608194622279135</c:v>
                </c:pt>
                <c:pt idx="4" formatCode="####.0">
                  <c:v>0.38560411311053988</c:v>
                </c:pt>
                <c:pt idx="5" formatCode="####.0">
                  <c:v>0.12820512820512819</c:v>
                </c:pt>
                <c:pt idx="6" formatCode="####.0">
                  <c:v>0.51480051480051481</c:v>
                </c:pt>
                <c:pt idx="7" formatCode="####.0">
                  <c:v>0.51746442432082751</c:v>
                </c:pt>
                <c:pt idx="8">
                  <c:v>11.597938144329897</c:v>
                </c:pt>
                <c:pt idx="9">
                  <c:v>13.161290322580646</c:v>
                </c:pt>
                <c:pt idx="10" formatCode="####.0">
                  <c:v>0.64599483204134533</c:v>
                </c:pt>
              </c:numCache>
            </c:numRef>
          </c:val>
          <c:extLst>
            <c:ext xmlns:c16="http://schemas.microsoft.com/office/drawing/2014/chart" uri="{C3380CC4-5D6E-409C-BE32-E72D297353CC}">
              <c16:uniqueId val="{00000000-2200-4801-BC2B-0896AD53FF21}"/>
            </c:ext>
          </c:extLst>
        </c:ser>
        <c:ser>
          <c:idx val="1"/>
          <c:order val="1"/>
          <c:tx>
            <c:strRef>
              <c:f>Tabelle1!$J$537</c:f>
              <c:strCache>
                <c:ptCount val="1"/>
                <c:pt idx="0">
                  <c:v>Sehr oft</c:v>
                </c:pt>
              </c:strCache>
            </c:strRef>
          </c:tx>
          <c:spPr>
            <a:solidFill>
              <a:schemeClr val="accent2"/>
            </a:solidFill>
            <a:ln w="6350" cap="flat" cmpd="sng" algn="ctr">
              <a:solidFill>
                <a:schemeClr val="lt1"/>
              </a:solidFill>
              <a:prstDash val="solid"/>
              <a:round/>
            </a:ln>
            <a:effectLst/>
          </c:spPr>
          <c:invertIfNegative val="0"/>
          <c:cat>
            <c:strRef>
              <c:f>Tabelle1!$K$535:$U$535</c:f>
              <c:strCache>
                <c:ptCount val="11"/>
                <c:pt idx="0">
                  <c:v>Unter der Woche</c:v>
                </c:pt>
                <c:pt idx="1">
                  <c:v>Am Wochenende</c:v>
                </c:pt>
                <c:pt idx="2">
                  <c:v>Wenn ich am nächsten Tag frei habe</c:v>
                </c:pt>
                <c:pt idx="3">
                  <c:v>Wenn ich am nächsten Tag eine Vorlesung/ ein Seminar habe, bei der/ dem Anwesenheitspflicht besteht</c:v>
                </c:pt>
                <c:pt idx="4">
                  <c:v>Wenn ich am nächsten Tag eine Vorlesung/ eine Seminar habe, bei der/ dem keine Anwesenheitspflicht besteht</c:v>
                </c:pt>
                <c:pt idx="5">
                  <c:v>Wenn ich am nächsten Tag arbeiten muss</c:v>
                </c:pt>
                <c:pt idx="6">
                  <c:v>In der Prüfungs/ -vorbereitungszeit</c:v>
                </c:pt>
                <c:pt idx="7">
                  <c:v>Vor Prüfungen</c:v>
                </c:pt>
                <c:pt idx="8">
                  <c:v>Nach Prüfungen</c:v>
                </c:pt>
                <c:pt idx="9">
                  <c:v>Auf Studentenpartys</c:v>
                </c:pt>
                <c:pt idx="10">
                  <c:v>Wenn ich alleine bin</c:v>
                </c:pt>
              </c:strCache>
            </c:strRef>
          </c:cat>
          <c:val>
            <c:numRef>
              <c:f>Tabelle1!$K$537:$U$537</c:f>
              <c:numCache>
                <c:formatCode>###0.0</c:formatCode>
                <c:ptCount val="11"/>
                <c:pt idx="0">
                  <c:v>1.2820512820512819</c:v>
                </c:pt>
                <c:pt idx="1">
                  <c:v>11.76470588235294</c:v>
                </c:pt>
                <c:pt idx="2">
                  <c:v>7.3076923076923084</c:v>
                </c:pt>
                <c:pt idx="3" formatCode="####.0">
                  <c:v>0.51216389244558358</c:v>
                </c:pt>
                <c:pt idx="4" formatCode="####.0">
                  <c:v>0.6426735218509001</c:v>
                </c:pt>
                <c:pt idx="5" formatCode="####.0">
                  <c:v>0.51282051282051355</c:v>
                </c:pt>
                <c:pt idx="6">
                  <c:v>1.0296010296010301</c:v>
                </c:pt>
                <c:pt idx="7" formatCode="####.0">
                  <c:v>0.64683053040103577</c:v>
                </c:pt>
                <c:pt idx="8">
                  <c:v>16.108247422680435</c:v>
                </c:pt>
                <c:pt idx="9">
                  <c:v>17.419354838709676</c:v>
                </c:pt>
                <c:pt idx="10">
                  <c:v>1.2919896640826858</c:v>
                </c:pt>
              </c:numCache>
            </c:numRef>
          </c:val>
          <c:extLst>
            <c:ext xmlns:c16="http://schemas.microsoft.com/office/drawing/2014/chart" uri="{C3380CC4-5D6E-409C-BE32-E72D297353CC}">
              <c16:uniqueId val="{00000001-2200-4801-BC2B-0896AD53FF21}"/>
            </c:ext>
          </c:extLst>
        </c:ser>
        <c:ser>
          <c:idx val="2"/>
          <c:order val="2"/>
          <c:tx>
            <c:strRef>
              <c:f>Tabelle1!$J$538</c:f>
              <c:strCache>
                <c:ptCount val="1"/>
                <c:pt idx="0">
                  <c:v>Häufig</c:v>
                </c:pt>
              </c:strCache>
            </c:strRef>
          </c:tx>
          <c:spPr>
            <a:solidFill>
              <a:schemeClr val="accent3"/>
            </a:solidFill>
            <a:ln w="6350" cap="flat" cmpd="sng" algn="ctr">
              <a:solidFill>
                <a:schemeClr val="lt1"/>
              </a:solidFill>
              <a:prstDash val="solid"/>
              <a:round/>
            </a:ln>
            <a:effectLst/>
          </c:spPr>
          <c:invertIfNegative val="0"/>
          <c:cat>
            <c:strRef>
              <c:f>Tabelle1!$K$535:$U$535</c:f>
              <c:strCache>
                <c:ptCount val="11"/>
                <c:pt idx="0">
                  <c:v>Unter der Woche</c:v>
                </c:pt>
                <c:pt idx="1">
                  <c:v>Am Wochenende</c:v>
                </c:pt>
                <c:pt idx="2">
                  <c:v>Wenn ich am nächsten Tag frei habe</c:v>
                </c:pt>
                <c:pt idx="3">
                  <c:v>Wenn ich am nächsten Tag eine Vorlesung/ ein Seminar habe, bei der/ dem Anwesenheitspflicht besteht</c:v>
                </c:pt>
                <c:pt idx="4">
                  <c:v>Wenn ich am nächsten Tag eine Vorlesung/ eine Seminar habe, bei der/ dem keine Anwesenheitspflicht besteht</c:v>
                </c:pt>
                <c:pt idx="5">
                  <c:v>Wenn ich am nächsten Tag arbeiten muss</c:v>
                </c:pt>
                <c:pt idx="6">
                  <c:v>In der Prüfungs/ -vorbereitungszeit</c:v>
                </c:pt>
                <c:pt idx="7">
                  <c:v>Vor Prüfungen</c:v>
                </c:pt>
                <c:pt idx="8">
                  <c:v>Nach Prüfungen</c:v>
                </c:pt>
                <c:pt idx="9">
                  <c:v>Auf Studentenpartys</c:v>
                </c:pt>
                <c:pt idx="10">
                  <c:v>Wenn ich alleine bin</c:v>
                </c:pt>
              </c:strCache>
            </c:strRef>
          </c:cat>
          <c:val>
            <c:numRef>
              <c:f>Tabelle1!$K$538:$U$538</c:f>
              <c:numCache>
                <c:formatCode>###0.0</c:formatCode>
                <c:ptCount val="11"/>
                <c:pt idx="0">
                  <c:v>4.2307692307692371</c:v>
                </c:pt>
                <c:pt idx="1">
                  <c:v>24.680306905370809</c:v>
                </c:pt>
                <c:pt idx="2">
                  <c:v>20.641025641025639</c:v>
                </c:pt>
                <c:pt idx="3">
                  <c:v>1.9206145966709345</c:v>
                </c:pt>
                <c:pt idx="4">
                  <c:v>4.3701799485861175</c:v>
                </c:pt>
                <c:pt idx="5">
                  <c:v>1.5384615384615385</c:v>
                </c:pt>
                <c:pt idx="6">
                  <c:v>2.574002574002574</c:v>
                </c:pt>
                <c:pt idx="7">
                  <c:v>1.0349288486416559</c:v>
                </c:pt>
                <c:pt idx="8">
                  <c:v>28.608247422680435</c:v>
                </c:pt>
                <c:pt idx="9">
                  <c:v>26.322580645161242</c:v>
                </c:pt>
                <c:pt idx="10">
                  <c:v>2.9715762273901807</c:v>
                </c:pt>
              </c:numCache>
            </c:numRef>
          </c:val>
          <c:extLst>
            <c:ext xmlns:c16="http://schemas.microsoft.com/office/drawing/2014/chart" uri="{C3380CC4-5D6E-409C-BE32-E72D297353CC}">
              <c16:uniqueId val="{00000002-2200-4801-BC2B-0896AD53FF21}"/>
            </c:ext>
          </c:extLst>
        </c:ser>
        <c:ser>
          <c:idx val="3"/>
          <c:order val="3"/>
          <c:tx>
            <c:strRef>
              <c:f>Tabelle1!$J$539</c:f>
              <c:strCache>
                <c:ptCount val="1"/>
                <c:pt idx="0">
                  <c:v>Selten</c:v>
                </c:pt>
              </c:strCache>
            </c:strRef>
          </c:tx>
          <c:spPr>
            <a:solidFill>
              <a:schemeClr val="accent4"/>
            </a:solidFill>
            <a:ln w="6350" cap="flat" cmpd="sng" algn="ctr">
              <a:solidFill>
                <a:schemeClr val="lt1"/>
              </a:solidFill>
              <a:prstDash val="solid"/>
              <a:round/>
            </a:ln>
            <a:effectLst/>
          </c:spPr>
          <c:invertIfNegative val="0"/>
          <c:cat>
            <c:strRef>
              <c:f>Tabelle1!$K$535:$U$535</c:f>
              <c:strCache>
                <c:ptCount val="11"/>
                <c:pt idx="0">
                  <c:v>Unter der Woche</c:v>
                </c:pt>
                <c:pt idx="1">
                  <c:v>Am Wochenende</c:v>
                </c:pt>
                <c:pt idx="2">
                  <c:v>Wenn ich am nächsten Tag frei habe</c:v>
                </c:pt>
                <c:pt idx="3">
                  <c:v>Wenn ich am nächsten Tag eine Vorlesung/ ein Seminar habe, bei der/ dem Anwesenheitspflicht besteht</c:v>
                </c:pt>
                <c:pt idx="4">
                  <c:v>Wenn ich am nächsten Tag eine Vorlesung/ eine Seminar habe, bei der/ dem keine Anwesenheitspflicht besteht</c:v>
                </c:pt>
                <c:pt idx="5">
                  <c:v>Wenn ich am nächsten Tag arbeiten muss</c:v>
                </c:pt>
                <c:pt idx="6">
                  <c:v>In der Prüfungs/ -vorbereitungszeit</c:v>
                </c:pt>
                <c:pt idx="7">
                  <c:v>Vor Prüfungen</c:v>
                </c:pt>
                <c:pt idx="8">
                  <c:v>Nach Prüfungen</c:v>
                </c:pt>
                <c:pt idx="9">
                  <c:v>Auf Studentenpartys</c:v>
                </c:pt>
                <c:pt idx="10">
                  <c:v>Wenn ich alleine bin</c:v>
                </c:pt>
              </c:strCache>
            </c:strRef>
          </c:cat>
          <c:val>
            <c:numRef>
              <c:f>Tabelle1!$K$539:$U$539</c:f>
              <c:numCache>
                <c:formatCode>###0.0</c:formatCode>
                <c:ptCount val="11"/>
                <c:pt idx="0">
                  <c:v>39.358974358974358</c:v>
                </c:pt>
                <c:pt idx="1">
                  <c:v>41.56010230179028</c:v>
                </c:pt>
                <c:pt idx="2">
                  <c:v>47.692307692307693</c:v>
                </c:pt>
                <c:pt idx="3">
                  <c:v>27.144686299615877</c:v>
                </c:pt>
                <c:pt idx="4">
                  <c:v>40.745501285347025</c:v>
                </c:pt>
                <c:pt idx="5">
                  <c:v>31.538461538461529</c:v>
                </c:pt>
                <c:pt idx="6">
                  <c:v>26.126126126126124</c:v>
                </c:pt>
                <c:pt idx="7">
                  <c:v>10.996119016817596</c:v>
                </c:pt>
                <c:pt idx="8">
                  <c:v>22.680412371133972</c:v>
                </c:pt>
                <c:pt idx="9">
                  <c:v>21.677419354838708</c:v>
                </c:pt>
                <c:pt idx="10">
                  <c:v>14.599483204134376</c:v>
                </c:pt>
              </c:numCache>
            </c:numRef>
          </c:val>
          <c:extLst>
            <c:ext xmlns:c16="http://schemas.microsoft.com/office/drawing/2014/chart" uri="{C3380CC4-5D6E-409C-BE32-E72D297353CC}">
              <c16:uniqueId val="{00000003-2200-4801-BC2B-0896AD53FF21}"/>
            </c:ext>
          </c:extLst>
        </c:ser>
        <c:ser>
          <c:idx val="4"/>
          <c:order val="4"/>
          <c:tx>
            <c:strRef>
              <c:f>Tabelle1!$J$540</c:f>
              <c:strCache>
                <c:ptCount val="1"/>
                <c:pt idx="0">
                  <c:v>Nie</c:v>
                </c:pt>
              </c:strCache>
            </c:strRef>
          </c:tx>
          <c:spPr>
            <a:solidFill>
              <a:schemeClr val="accent6">
                <a:lumMod val="25000"/>
                <a:lumOff val="75000"/>
              </a:schemeClr>
            </a:solidFill>
            <a:ln w="6350" cap="flat" cmpd="sng" algn="ctr">
              <a:solidFill>
                <a:schemeClr val="lt1"/>
              </a:solidFill>
              <a:prstDash val="solid"/>
              <a:round/>
            </a:ln>
            <a:effectLst/>
          </c:spPr>
          <c:invertIfNegative val="0"/>
          <c:cat>
            <c:strRef>
              <c:f>Tabelle1!$K$535:$U$535</c:f>
              <c:strCache>
                <c:ptCount val="11"/>
                <c:pt idx="0">
                  <c:v>Unter der Woche</c:v>
                </c:pt>
                <c:pt idx="1">
                  <c:v>Am Wochenende</c:v>
                </c:pt>
                <c:pt idx="2">
                  <c:v>Wenn ich am nächsten Tag frei habe</c:v>
                </c:pt>
                <c:pt idx="3">
                  <c:v>Wenn ich am nächsten Tag eine Vorlesung/ ein Seminar habe, bei der/ dem Anwesenheitspflicht besteht</c:v>
                </c:pt>
                <c:pt idx="4">
                  <c:v>Wenn ich am nächsten Tag eine Vorlesung/ eine Seminar habe, bei der/ dem keine Anwesenheitspflicht besteht</c:v>
                </c:pt>
                <c:pt idx="5">
                  <c:v>Wenn ich am nächsten Tag arbeiten muss</c:v>
                </c:pt>
                <c:pt idx="6">
                  <c:v>In der Prüfungs/ -vorbereitungszeit</c:v>
                </c:pt>
                <c:pt idx="7">
                  <c:v>Vor Prüfungen</c:v>
                </c:pt>
                <c:pt idx="8">
                  <c:v>Nach Prüfungen</c:v>
                </c:pt>
                <c:pt idx="9">
                  <c:v>Auf Studentenpartys</c:v>
                </c:pt>
                <c:pt idx="10">
                  <c:v>Wenn ich alleine bin</c:v>
                </c:pt>
              </c:strCache>
            </c:strRef>
          </c:cat>
          <c:val>
            <c:numRef>
              <c:f>Tabelle1!$K$540:$U$540</c:f>
              <c:numCache>
                <c:formatCode>###0.0</c:formatCode>
                <c:ptCount val="11"/>
                <c:pt idx="0">
                  <c:v>54.102564102564102</c:v>
                </c:pt>
                <c:pt idx="1">
                  <c:v>17.39130434782609</c:v>
                </c:pt>
                <c:pt idx="2">
                  <c:v>23.205128205128169</c:v>
                </c:pt>
                <c:pt idx="3">
                  <c:v>70.166453265044822</c:v>
                </c:pt>
                <c:pt idx="4">
                  <c:v>53.85604113110535</c:v>
                </c:pt>
                <c:pt idx="5">
                  <c:v>66.282051282051185</c:v>
                </c:pt>
                <c:pt idx="6">
                  <c:v>69.755469755469719</c:v>
                </c:pt>
                <c:pt idx="7">
                  <c:v>86.804657179818904</c:v>
                </c:pt>
                <c:pt idx="8">
                  <c:v>21.005154639175224</c:v>
                </c:pt>
                <c:pt idx="9">
                  <c:v>21.41935483870968</c:v>
                </c:pt>
                <c:pt idx="10">
                  <c:v>80.490956072351409</c:v>
                </c:pt>
              </c:numCache>
            </c:numRef>
          </c:val>
          <c:extLst>
            <c:ext xmlns:c16="http://schemas.microsoft.com/office/drawing/2014/chart" uri="{C3380CC4-5D6E-409C-BE32-E72D297353CC}">
              <c16:uniqueId val="{00000004-2200-4801-BC2B-0896AD53FF21}"/>
            </c:ext>
          </c:extLst>
        </c:ser>
        <c:dLbls>
          <c:showLegendKey val="0"/>
          <c:showVal val="0"/>
          <c:showCatName val="0"/>
          <c:showSerName val="0"/>
          <c:showPercent val="0"/>
          <c:showBubbleSize val="0"/>
        </c:dLbls>
        <c:gapWidth val="150"/>
        <c:overlap val="100"/>
        <c:axId val="225102848"/>
        <c:axId val="225108736"/>
      </c:barChart>
      <c:catAx>
        <c:axId val="225102848"/>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100" b="0" i="0" u="none" strike="noStrike" kern="1200" baseline="0">
                <a:solidFill>
                  <a:schemeClr val="tx1"/>
                </a:solidFill>
                <a:latin typeface="+mn-lt"/>
                <a:ea typeface="+mn-ea"/>
                <a:cs typeface="+mn-cs"/>
              </a:defRPr>
            </a:pPr>
            <a:endParaRPr lang="de-DE"/>
          </a:p>
        </c:txPr>
        <c:crossAx val="225108736"/>
        <c:crosses val="autoZero"/>
        <c:auto val="1"/>
        <c:lblAlgn val="ctr"/>
        <c:lblOffset val="100"/>
        <c:noMultiLvlLbl val="0"/>
      </c:catAx>
      <c:valAx>
        <c:axId val="225108736"/>
        <c:scaling>
          <c:orientation val="minMax"/>
        </c:scaling>
        <c:delete val="0"/>
        <c:axPos val="b"/>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de-DE"/>
          </a:p>
        </c:txPr>
        <c:crossAx val="2251028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6350" cap="flat" cmpd="sng" algn="ctr">
      <a:noFill/>
      <a:prstDash val="solid"/>
      <a:miter lim="800000"/>
    </a:ln>
    <a:effectLst/>
  </c:spPr>
  <c:txPr>
    <a:bodyPr/>
    <a:lstStyle/>
    <a:p>
      <a:pPr>
        <a:defRPr sz="1800"/>
      </a:pPr>
      <a:endParaRPr lang="de-D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Trinkmenge: Bringen Sie nachfolgende Zeitabschnitte in die entsprechende Reihenfolge:</a:t>
            </a:r>
          </a:p>
        </c:rich>
      </c:tx>
      <c:overlay val="0"/>
    </c:title>
    <c:autoTitleDeleted val="0"/>
    <c:plotArea>
      <c:layout/>
      <c:barChart>
        <c:barDir val="bar"/>
        <c:grouping val="percentStacked"/>
        <c:varyColors val="0"/>
        <c:ser>
          <c:idx val="0"/>
          <c:order val="0"/>
          <c:tx>
            <c:strRef>
              <c:f>Tabelle1!$H$401</c:f>
              <c:strCache>
                <c:ptCount val="1"/>
                <c:pt idx="0">
                  <c:v>am meißten </c:v>
                </c:pt>
              </c:strCache>
            </c:strRef>
          </c:tx>
          <c:invertIfNegative val="0"/>
          <c:dLbls>
            <c:dLbl>
              <c:idx val="0"/>
              <c:layout>
                <c:manualLayout>
                  <c:x val="-4.4092323075213867E-3"/>
                  <c:y val="1.8565195448018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59-46E0-B8AA-1F22542C5822}"/>
                </c:ext>
              </c:extLst>
            </c:dLbl>
            <c:dLbl>
              <c:idx val="1"/>
              <c:layout>
                <c:manualLayout>
                  <c:x val="1.1021344850571755E-3"/>
                  <c:y val="2.7847793172028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59-46E0-B8AA-1F22542C5822}"/>
                </c:ext>
              </c:extLst>
            </c:dLbl>
            <c:dLbl>
              <c:idx val="2"/>
              <c:layout>
                <c:manualLayout>
                  <c:x val="2.2045293578491685E-3"/>
                  <c:y val="2.3206494310023414E-2"/>
                </c:manualLayout>
              </c:layout>
              <c:tx>
                <c:rich>
                  <a:bodyPr/>
                  <a:lstStyle/>
                  <a:p>
                    <a:r>
                      <a:rPr lang="en-US" sz="1500" dirty="0"/>
                      <a:t>7</a:t>
                    </a:r>
                    <a:r>
                      <a:rPr lang="en-US" sz="1600" dirty="0"/>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59-46E0-B8AA-1F22542C5822}"/>
                </c:ext>
              </c:extLst>
            </c:dLbl>
            <c:dLbl>
              <c:idx val="3"/>
              <c:layout>
                <c:manualLayout>
                  <c:x val="-1.1023080768803467E-3"/>
                  <c:y val="2.7847793172028013E-2"/>
                </c:manualLayout>
              </c:layout>
              <c:tx>
                <c:rich>
                  <a:bodyPr/>
                  <a:lstStyle/>
                  <a:p>
                    <a:r>
                      <a:rPr lang="en-US" sz="1600" dirty="0"/>
                      <a:t>50,5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59-46E0-B8AA-1F22542C5822}"/>
                </c:ext>
              </c:extLst>
            </c:dLbl>
            <c:dLbl>
              <c:idx val="4"/>
              <c:layout>
                <c:manualLayout>
                  <c:x val="1.1023080768803466E-2"/>
                  <c:y val="3.2489092034032781E-2"/>
                </c:manualLayout>
              </c:layout>
              <c:tx>
                <c:rich>
                  <a:bodyPr/>
                  <a:lstStyle/>
                  <a:p>
                    <a:r>
                      <a:rPr lang="en-US" sz="1600" dirty="0"/>
                      <a:t>23,4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59-46E0-B8AA-1F22542C5822}"/>
                </c:ext>
              </c:extLst>
            </c:dLbl>
            <c:spPr>
              <a:noFill/>
              <a:ln>
                <a:noFill/>
              </a:ln>
              <a:effectLst/>
            </c:spPr>
            <c:txPr>
              <a:bodyPr wrap="square" lIns="38100" tIns="19050" rIns="38100" bIns="19050" anchor="ctr">
                <a:spAutoFit/>
              </a:bodyPr>
              <a:lstStyle/>
              <a:p>
                <a:pPr>
                  <a:defRPr sz="16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Tabelle1!$I$400:$M$400</c:f>
              <c:strCache>
                <c:ptCount val="5"/>
                <c:pt idx="0">
                  <c:v>Semesterbeginn</c:v>
                </c:pt>
                <c:pt idx="1">
                  <c:v>Semestermitte</c:v>
                </c:pt>
                <c:pt idx="2">
                  <c:v>Prüfungszeit</c:v>
                </c:pt>
                <c:pt idx="3">
                  <c:v>Semesterende, direkt nach den Prüfungen</c:v>
                </c:pt>
                <c:pt idx="4">
                  <c:v>Semesterferien</c:v>
                </c:pt>
              </c:strCache>
            </c:strRef>
          </c:cat>
          <c:val>
            <c:numRef>
              <c:f>Tabelle1!$I$401:$M$401</c:f>
              <c:numCache>
                <c:formatCode>###0.0</c:formatCode>
                <c:ptCount val="5"/>
                <c:pt idx="0">
                  <c:v>15.32033426183845</c:v>
                </c:pt>
                <c:pt idx="1">
                  <c:v>4.3356643356643438</c:v>
                </c:pt>
                <c:pt idx="2">
                  <c:v>7.9497907949790925</c:v>
                </c:pt>
                <c:pt idx="3">
                  <c:v>50.489510489510494</c:v>
                </c:pt>
                <c:pt idx="4">
                  <c:v>23.422159887798006</c:v>
                </c:pt>
              </c:numCache>
            </c:numRef>
          </c:val>
          <c:extLst>
            <c:ext xmlns:c16="http://schemas.microsoft.com/office/drawing/2014/chart" uri="{C3380CC4-5D6E-409C-BE32-E72D297353CC}">
              <c16:uniqueId val="{00000000-35E0-43BA-A35E-3378178EF356}"/>
            </c:ext>
          </c:extLst>
        </c:ser>
        <c:ser>
          <c:idx val="1"/>
          <c:order val="1"/>
          <c:tx>
            <c:strRef>
              <c:f>Tabelle1!$H$402</c:f>
              <c:strCache>
                <c:ptCount val="1"/>
                <c:pt idx="0">
                  <c:v>2</c:v>
                </c:pt>
              </c:strCache>
            </c:strRef>
          </c:tx>
          <c:invertIfNegative val="0"/>
          <c:cat>
            <c:strRef>
              <c:f>Tabelle1!$I$400:$M$400</c:f>
              <c:strCache>
                <c:ptCount val="5"/>
                <c:pt idx="0">
                  <c:v>Semesterbeginn</c:v>
                </c:pt>
                <c:pt idx="1">
                  <c:v>Semestermitte</c:v>
                </c:pt>
                <c:pt idx="2">
                  <c:v>Prüfungszeit</c:v>
                </c:pt>
                <c:pt idx="3">
                  <c:v>Semesterende, direkt nach den Prüfungen</c:v>
                </c:pt>
                <c:pt idx="4">
                  <c:v>Semesterferien</c:v>
                </c:pt>
              </c:strCache>
            </c:strRef>
          </c:cat>
          <c:val>
            <c:numRef>
              <c:f>Tabelle1!$I$402:$M$402</c:f>
              <c:numCache>
                <c:formatCode>###0.0</c:formatCode>
                <c:ptCount val="5"/>
                <c:pt idx="0">
                  <c:v>16.43454038997211</c:v>
                </c:pt>
                <c:pt idx="1">
                  <c:v>11.188811188811162</c:v>
                </c:pt>
                <c:pt idx="2">
                  <c:v>1.6736401673640167</c:v>
                </c:pt>
                <c:pt idx="3">
                  <c:v>21.118881118881152</c:v>
                </c:pt>
                <c:pt idx="4">
                  <c:v>31.977559607293127</c:v>
                </c:pt>
              </c:numCache>
            </c:numRef>
          </c:val>
          <c:extLst>
            <c:ext xmlns:c16="http://schemas.microsoft.com/office/drawing/2014/chart" uri="{C3380CC4-5D6E-409C-BE32-E72D297353CC}">
              <c16:uniqueId val="{00000001-35E0-43BA-A35E-3378178EF356}"/>
            </c:ext>
          </c:extLst>
        </c:ser>
        <c:ser>
          <c:idx val="2"/>
          <c:order val="2"/>
          <c:tx>
            <c:strRef>
              <c:f>Tabelle1!$H$403</c:f>
              <c:strCache>
                <c:ptCount val="1"/>
                <c:pt idx="0">
                  <c:v>3</c:v>
                </c:pt>
              </c:strCache>
            </c:strRef>
          </c:tx>
          <c:invertIfNegative val="0"/>
          <c:cat>
            <c:strRef>
              <c:f>Tabelle1!$I$400:$M$400</c:f>
              <c:strCache>
                <c:ptCount val="5"/>
                <c:pt idx="0">
                  <c:v>Semesterbeginn</c:v>
                </c:pt>
                <c:pt idx="1">
                  <c:v>Semestermitte</c:v>
                </c:pt>
                <c:pt idx="2">
                  <c:v>Prüfungszeit</c:v>
                </c:pt>
                <c:pt idx="3">
                  <c:v>Semesterende, direkt nach den Prüfungen</c:v>
                </c:pt>
                <c:pt idx="4">
                  <c:v>Semesterferien</c:v>
                </c:pt>
              </c:strCache>
            </c:strRef>
          </c:cat>
          <c:val>
            <c:numRef>
              <c:f>Tabelle1!$I$403:$M$403</c:f>
              <c:numCache>
                <c:formatCode>###0.0</c:formatCode>
                <c:ptCount val="5"/>
                <c:pt idx="0">
                  <c:v>34.540389972144851</c:v>
                </c:pt>
                <c:pt idx="1">
                  <c:v>26.433566433566426</c:v>
                </c:pt>
                <c:pt idx="2">
                  <c:v>4.8814504881450489</c:v>
                </c:pt>
                <c:pt idx="3">
                  <c:v>7.5524475524475463</c:v>
                </c:pt>
                <c:pt idx="4">
                  <c:v>17.952314165497896</c:v>
                </c:pt>
              </c:numCache>
            </c:numRef>
          </c:val>
          <c:extLst>
            <c:ext xmlns:c16="http://schemas.microsoft.com/office/drawing/2014/chart" uri="{C3380CC4-5D6E-409C-BE32-E72D297353CC}">
              <c16:uniqueId val="{00000002-35E0-43BA-A35E-3378178EF356}"/>
            </c:ext>
          </c:extLst>
        </c:ser>
        <c:ser>
          <c:idx val="3"/>
          <c:order val="3"/>
          <c:tx>
            <c:strRef>
              <c:f>Tabelle1!$H$404</c:f>
              <c:strCache>
                <c:ptCount val="1"/>
                <c:pt idx="0">
                  <c:v>4</c:v>
                </c:pt>
              </c:strCache>
            </c:strRef>
          </c:tx>
          <c:invertIfNegative val="0"/>
          <c:cat>
            <c:strRef>
              <c:f>Tabelle1!$I$400:$M$400</c:f>
              <c:strCache>
                <c:ptCount val="5"/>
                <c:pt idx="0">
                  <c:v>Semesterbeginn</c:v>
                </c:pt>
                <c:pt idx="1">
                  <c:v>Semestermitte</c:v>
                </c:pt>
                <c:pt idx="2">
                  <c:v>Prüfungszeit</c:v>
                </c:pt>
                <c:pt idx="3">
                  <c:v>Semesterende, direkt nach den Prüfungen</c:v>
                </c:pt>
                <c:pt idx="4">
                  <c:v>Semesterferien</c:v>
                </c:pt>
              </c:strCache>
            </c:strRef>
          </c:cat>
          <c:val>
            <c:numRef>
              <c:f>Tabelle1!$I$404:$M$404</c:f>
              <c:numCache>
                <c:formatCode>###0.0</c:formatCode>
                <c:ptCount val="5"/>
                <c:pt idx="0">
                  <c:v>14.484679665738161</c:v>
                </c:pt>
                <c:pt idx="1">
                  <c:v>41.67832167832168</c:v>
                </c:pt>
                <c:pt idx="2">
                  <c:v>6.4156206415620716</c:v>
                </c:pt>
                <c:pt idx="3">
                  <c:v>7.2727272727272725</c:v>
                </c:pt>
                <c:pt idx="4">
                  <c:v>13.464235624123422</c:v>
                </c:pt>
              </c:numCache>
            </c:numRef>
          </c:val>
          <c:extLst>
            <c:ext xmlns:c16="http://schemas.microsoft.com/office/drawing/2014/chart" uri="{C3380CC4-5D6E-409C-BE32-E72D297353CC}">
              <c16:uniqueId val="{00000003-35E0-43BA-A35E-3378178EF356}"/>
            </c:ext>
          </c:extLst>
        </c:ser>
        <c:ser>
          <c:idx val="4"/>
          <c:order val="4"/>
          <c:tx>
            <c:strRef>
              <c:f>Tabelle1!$H$405</c:f>
              <c:strCache>
                <c:ptCount val="1"/>
                <c:pt idx="0">
                  <c:v>am wenigsten</c:v>
                </c:pt>
              </c:strCache>
            </c:strRef>
          </c:tx>
          <c:spPr>
            <a:solidFill>
              <a:schemeClr val="accent6">
                <a:lumMod val="25000"/>
                <a:lumOff val="75000"/>
              </a:schemeClr>
            </a:solidFill>
          </c:spPr>
          <c:invertIfNegative val="0"/>
          <c:cat>
            <c:strRef>
              <c:f>Tabelle1!$I$400:$M$400</c:f>
              <c:strCache>
                <c:ptCount val="5"/>
                <c:pt idx="0">
                  <c:v>Semesterbeginn</c:v>
                </c:pt>
                <c:pt idx="1">
                  <c:v>Semestermitte</c:v>
                </c:pt>
                <c:pt idx="2">
                  <c:v>Prüfungszeit</c:v>
                </c:pt>
                <c:pt idx="3">
                  <c:v>Semesterende, direkt nach den Prüfungen</c:v>
                </c:pt>
                <c:pt idx="4">
                  <c:v>Semesterferien</c:v>
                </c:pt>
              </c:strCache>
            </c:strRef>
          </c:cat>
          <c:val>
            <c:numRef>
              <c:f>Tabelle1!$I$405:$M$405</c:f>
              <c:numCache>
                <c:formatCode>###0.0</c:formatCode>
                <c:ptCount val="5"/>
                <c:pt idx="0">
                  <c:v>19.22005571030644</c:v>
                </c:pt>
                <c:pt idx="1">
                  <c:v>16.363636363636338</c:v>
                </c:pt>
                <c:pt idx="2">
                  <c:v>79.079497907949758</c:v>
                </c:pt>
                <c:pt idx="3">
                  <c:v>13.56643356643357</c:v>
                </c:pt>
                <c:pt idx="4">
                  <c:v>13.18373071528752</c:v>
                </c:pt>
              </c:numCache>
            </c:numRef>
          </c:val>
          <c:extLst>
            <c:ext xmlns:c16="http://schemas.microsoft.com/office/drawing/2014/chart" uri="{C3380CC4-5D6E-409C-BE32-E72D297353CC}">
              <c16:uniqueId val="{00000004-35E0-43BA-A35E-3378178EF356}"/>
            </c:ext>
          </c:extLst>
        </c:ser>
        <c:dLbls>
          <c:showLegendKey val="0"/>
          <c:showVal val="0"/>
          <c:showCatName val="0"/>
          <c:showSerName val="0"/>
          <c:showPercent val="0"/>
          <c:showBubbleSize val="0"/>
        </c:dLbls>
        <c:gapWidth val="150"/>
        <c:overlap val="100"/>
        <c:axId val="225275904"/>
        <c:axId val="225277440"/>
      </c:barChart>
      <c:catAx>
        <c:axId val="225275904"/>
        <c:scaling>
          <c:orientation val="minMax"/>
        </c:scaling>
        <c:delete val="0"/>
        <c:axPos val="l"/>
        <c:numFmt formatCode="General" sourceLinked="0"/>
        <c:majorTickMark val="out"/>
        <c:minorTickMark val="none"/>
        <c:tickLblPos val="nextTo"/>
        <c:txPr>
          <a:bodyPr/>
          <a:lstStyle/>
          <a:p>
            <a:pPr>
              <a:defRPr sz="1400"/>
            </a:pPr>
            <a:endParaRPr lang="de-DE"/>
          </a:p>
        </c:txPr>
        <c:crossAx val="225277440"/>
        <c:crosses val="autoZero"/>
        <c:auto val="1"/>
        <c:lblAlgn val="ctr"/>
        <c:lblOffset val="100"/>
        <c:noMultiLvlLbl val="0"/>
      </c:catAx>
      <c:valAx>
        <c:axId val="225277440"/>
        <c:scaling>
          <c:orientation val="minMax"/>
          <c:max val="0.9"/>
        </c:scaling>
        <c:delete val="0"/>
        <c:axPos val="b"/>
        <c:majorGridlines/>
        <c:numFmt formatCode="0%" sourceLinked="1"/>
        <c:majorTickMark val="out"/>
        <c:minorTickMark val="none"/>
        <c:tickLblPos val="nextTo"/>
        <c:crossAx val="225275904"/>
        <c:crosses val="autoZero"/>
        <c:crossBetween val="between"/>
      </c:valAx>
    </c:plotArea>
    <c:legend>
      <c:legendPos val="r"/>
      <c:overlay val="0"/>
      <c:txPr>
        <a:bodyPr/>
        <a:lstStyle/>
        <a:p>
          <a:pPr>
            <a:defRPr sz="1400"/>
          </a:pPr>
          <a:endParaRPr lang="de-DE"/>
        </a:p>
      </c:txPr>
    </c:legend>
    <c:plotVisOnly val="1"/>
    <c:dispBlanksAs val="gap"/>
    <c:showDLblsOverMax val="0"/>
  </c:chart>
  <c:txPr>
    <a:bodyPr/>
    <a:lstStyle/>
    <a:p>
      <a:pPr>
        <a:defRPr sz="1800"/>
      </a:pPr>
      <a:endParaRPr lang="de-D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Trinktage: Bringen Sie nachfolgende Zeitabschnitte in die entsprechende Reihenfolge:</a:t>
            </a:r>
          </a:p>
        </c:rich>
      </c:tx>
      <c:overlay val="0"/>
    </c:title>
    <c:autoTitleDeleted val="0"/>
    <c:plotArea>
      <c:layout/>
      <c:barChart>
        <c:barDir val="bar"/>
        <c:grouping val="percentStacked"/>
        <c:varyColors val="0"/>
        <c:ser>
          <c:idx val="0"/>
          <c:order val="0"/>
          <c:tx>
            <c:strRef>
              <c:f>Tabelle1!$H$456</c:f>
              <c:strCache>
                <c:ptCount val="1"/>
                <c:pt idx="0">
                  <c:v>am häufigsten</c:v>
                </c:pt>
              </c:strCache>
            </c:strRef>
          </c:tx>
          <c:invertIfNegative val="0"/>
          <c:dLbls>
            <c:dLbl>
              <c:idx val="0"/>
              <c:layout>
                <c:manualLayout>
                  <c:x val="1.1023080768803489E-3"/>
                  <c:y val="4.0325685477117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2F-46C7-9CAF-F03D7125F5FD}"/>
                </c:ext>
              </c:extLst>
            </c:dLbl>
            <c:dLbl>
              <c:idx val="1"/>
              <c:layout>
                <c:manualLayout>
                  <c:x val="2.2046161537606968E-3"/>
                  <c:y val="3.5284974792477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2F-46C7-9CAF-F03D7125F5FD}"/>
                </c:ext>
              </c:extLst>
            </c:dLbl>
            <c:dLbl>
              <c:idx val="2"/>
              <c:layout>
                <c:manualLayout>
                  <c:x val="-3.3069242306410398E-3"/>
                  <c:y val="4.0325883930293717E-2"/>
                </c:manualLayout>
              </c:layout>
              <c:showLegendKey val="0"/>
              <c:showVal val="1"/>
              <c:showCatName val="0"/>
              <c:showSerName val="0"/>
              <c:showPercent val="0"/>
              <c:showBubbleSize val="0"/>
              <c:extLst>
                <c:ext xmlns:c15="http://schemas.microsoft.com/office/drawing/2012/chart" uri="{CE6537A1-D6FC-4f65-9D91-7224C49458BB}">
                  <c15:layout>
                    <c:manualLayout>
                      <c:w val="2.8907985918231308E-2"/>
                      <c:h val="0.11356721172493117"/>
                    </c:manualLayout>
                  </c15:layout>
                </c:ext>
                <c:ext xmlns:c16="http://schemas.microsoft.com/office/drawing/2014/chart" uri="{C3380CC4-5D6E-409C-BE32-E72D297353CC}">
                  <c16:uniqueId val="{00000002-0E2F-46C7-9CAF-F03D7125F5FD}"/>
                </c:ext>
              </c:extLst>
            </c:dLbl>
            <c:dLbl>
              <c:idx val="3"/>
              <c:layout>
                <c:manualLayout>
                  <c:x val="2.8660009998889013E-2"/>
                  <c:y val="2.0162842738558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2F-46C7-9CAF-F03D7125F5FD}"/>
                </c:ext>
              </c:extLst>
            </c:dLbl>
            <c:dLbl>
              <c:idx val="4"/>
              <c:layout>
                <c:manualLayout>
                  <c:x val="5.5115403844017332E-3"/>
                  <c:y val="4.032568547711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2F-46C7-9CAF-F03D7125F5FD}"/>
                </c:ext>
              </c:extLst>
            </c:dLbl>
            <c:spPr>
              <a:noFill/>
              <a:ln>
                <a:noFill/>
              </a:ln>
              <a:effectLst/>
            </c:spPr>
            <c:txPr>
              <a:bodyPr wrap="square" lIns="38100" tIns="19050" rIns="38100" bIns="19050" anchor="ctr">
                <a:spAutoFit/>
              </a:bodyPr>
              <a:lstStyle/>
              <a:p>
                <a:pPr>
                  <a:defRPr sz="16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Tabelle1!$I$455:$M$455</c:f>
              <c:strCache>
                <c:ptCount val="5"/>
                <c:pt idx="0">
                  <c:v>Semesterbeginn</c:v>
                </c:pt>
                <c:pt idx="1">
                  <c:v>Semestermitte</c:v>
                </c:pt>
                <c:pt idx="2">
                  <c:v>Prüfungszeit</c:v>
                </c:pt>
                <c:pt idx="3">
                  <c:v>Semesterende, direkt nach den Prüfungen</c:v>
                </c:pt>
                <c:pt idx="4">
                  <c:v>Semesterferien</c:v>
                </c:pt>
              </c:strCache>
            </c:strRef>
          </c:cat>
          <c:val>
            <c:numRef>
              <c:f>Tabelle1!$I$456:$M$456</c:f>
              <c:numCache>
                <c:formatCode>###0.0</c:formatCode>
                <c:ptCount val="5"/>
                <c:pt idx="0">
                  <c:v>15.796897038081806</c:v>
                </c:pt>
                <c:pt idx="1">
                  <c:v>4.5261669024045323</c:v>
                </c:pt>
                <c:pt idx="2">
                  <c:v>8.1805359661495061</c:v>
                </c:pt>
                <c:pt idx="3">
                  <c:v>40.793201133144471</c:v>
                </c:pt>
                <c:pt idx="4">
                  <c:v>28.999999999999989</c:v>
                </c:pt>
              </c:numCache>
            </c:numRef>
          </c:val>
          <c:extLst>
            <c:ext xmlns:c16="http://schemas.microsoft.com/office/drawing/2014/chart" uri="{C3380CC4-5D6E-409C-BE32-E72D297353CC}">
              <c16:uniqueId val="{00000000-499F-4A82-9DC0-6D6429EBEE1D}"/>
            </c:ext>
          </c:extLst>
        </c:ser>
        <c:ser>
          <c:idx val="1"/>
          <c:order val="1"/>
          <c:tx>
            <c:strRef>
              <c:f>Tabelle1!$H$457</c:f>
              <c:strCache>
                <c:ptCount val="1"/>
                <c:pt idx="0">
                  <c:v>2</c:v>
                </c:pt>
              </c:strCache>
            </c:strRef>
          </c:tx>
          <c:invertIfNegative val="0"/>
          <c:cat>
            <c:strRef>
              <c:f>Tabelle1!$I$455:$M$455</c:f>
              <c:strCache>
                <c:ptCount val="5"/>
                <c:pt idx="0">
                  <c:v>Semesterbeginn</c:v>
                </c:pt>
                <c:pt idx="1">
                  <c:v>Semestermitte</c:v>
                </c:pt>
                <c:pt idx="2">
                  <c:v>Prüfungszeit</c:v>
                </c:pt>
                <c:pt idx="3">
                  <c:v>Semesterende, direkt nach den Prüfungen</c:v>
                </c:pt>
                <c:pt idx="4">
                  <c:v>Semesterferien</c:v>
                </c:pt>
              </c:strCache>
            </c:strRef>
          </c:cat>
          <c:val>
            <c:numRef>
              <c:f>Tabelle1!$I$457:$M$457</c:f>
              <c:numCache>
                <c:formatCode>###0.0</c:formatCode>
                <c:ptCount val="5"/>
                <c:pt idx="0">
                  <c:v>15.373765867418916</c:v>
                </c:pt>
                <c:pt idx="1">
                  <c:v>12.022630834512038</c:v>
                </c:pt>
                <c:pt idx="2">
                  <c:v>2.2566995768688267</c:v>
                </c:pt>
                <c:pt idx="3">
                  <c:v>24.645892351274785</c:v>
                </c:pt>
                <c:pt idx="4">
                  <c:v>30.142857142857167</c:v>
                </c:pt>
              </c:numCache>
            </c:numRef>
          </c:val>
          <c:extLst>
            <c:ext xmlns:c16="http://schemas.microsoft.com/office/drawing/2014/chart" uri="{C3380CC4-5D6E-409C-BE32-E72D297353CC}">
              <c16:uniqueId val="{00000001-499F-4A82-9DC0-6D6429EBEE1D}"/>
            </c:ext>
          </c:extLst>
        </c:ser>
        <c:ser>
          <c:idx val="2"/>
          <c:order val="2"/>
          <c:tx>
            <c:strRef>
              <c:f>Tabelle1!$H$458</c:f>
              <c:strCache>
                <c:ptCount val="1"/>
                <c:pt idx="0">
                  <c:v>3</c:v>
                </c:pt>
              </c:strCache>
            </c:strRef>
          </c:tx>
          <c:invertIfNegative val="0"/>
          <c:cat>
            <c:strRef>
              <c:f>Tabelle1!$I$455:$M$455</c:f>
              <c:strCache>
                <c:ptCount val="5"/>
                <c:pt idx="0">
                  <c:v>Semesterbeginn</c:v>
                </c:pt>
                <c:pt idx="1">
                  <c:v>Semestermitte</c:v>
                </c:pt>
                <c:pt idx="2">
                  <c:v>Prüfungszeit</c:v>
                </c:pt>
                <c:pt idx="3">
                  <c:v>Semesterende, direkt nach den Prüfungen</c:v>
                </c:pt>
                <c:pt idx="4">
                  <c:v>Semesterferien</c:v>
                </c:pt>
              </c:strCache>
            </c:strRef>
          </c:cat>
          <c:val>
            <c:numRef>
              <c:f>Tabelle1!$I$458:$M$458</c:f>
              <c:numCache>
                <c:formatCode>###0.0</c:formatCode>
                <c:ptCount val="5"/>
                <c:pt idx="0">
                  <c:v>35.684062059238265</c:v>
                </c:pt>
                <c:pt idx="1">
                  <c:v>24.186704384724163</c:v>
                </c:pt>
                <c:pt idx="2">
                  <c:v>5.0775740479548661</c:v>
                </c:pt>
                <c:pt idx="3">
                  <c:v>10.623229461756358</c:v>
                </c:pt>
                <c:pt idx="4">
                  <c:v>16</c:v>
                </c:pt>
              </c:numCache>
            </c:numRef>
          </c:val>
          <c:extLst>
            <c:ext xmlns:c16="http://schemas.microsoft.com/office/drawing/2014/chart" uri="{C3380CC4-5D6E-409C-BE32-E72D297353CC}">
              <c16:uniqueId val="{00000002-499F-4A82-9DC0-6D6429EBEE1D}"/>
            </c:ext>
          </c:extLst>
        </c:ser>
        <c:ser>
          <c:idx val="3"/>
          <c:order val="3"/>
          <c:tx>
            <c:strRef>
              <c:f>Tabelle1!$H$459</c:f>
              <c:strCache>
                <c:ptCount val="1"/>
                <c:pt idx="0">
                  <c:v>4</c:v>
                </c:pt>
              </c:strCache>
            </c:strRef>
          </c:tx>
          <c:invertIfNegative val="0"/>
          <c:cat>
            <c:strRef>
              <c:f>Tabelle1!$I$455:$M$455</c:f>
              <c:strCache>
                <c:ptCount val="5"/>
                <c:pt idx="0">
                  <c:v>Semesterbeginn</c:v>
                </c:pt>
                <c:pt idx="1">
                  <c:v>Semestermitte</c:v>
                </c:pt>
                <c:pt idx="2">
                  <c:v>Prüfungszeit</c:v>
                </c:pt>
                <c:pt idx="3">
                  <c:v>Semesterende, direkt nach den Prüfungen</c:v>
                </c:pt>
                <c:pt idx="4">
                  <c:v>Semesterferien</c:v>
                </c:pt>
              </c:strCache>
            </c:strRef>
          </c:cat>
          <c:val>
            <c:numRef>
              <c:f>Tabelle1!$I$459:$M$459</c:f>
              <c:numCache>
                <c:formatCode>###0.0</c:formatCode>
                <c:ptCount val="5"/>
                <c:pt idx="0">
                  <c:v>14.386459802538807</c:v>
                </c:pt>
                <c:pt idx="1">
                  <c:v>42.008486562941997</c:v>
                </c:pt>
                <c:pt idx="2">
                  <c:v>5.9238363892806793</c:v>
                </c:pt>
                <c:pt idx="3">
                  <c:v>9.6317280453257599</c:v>
                </c:pt>
                <c:pt idx="4">
                  <c:v>11.142857142857141</c:v>
                </c:pt>
              </c:numCache>
            </c:numRef>
          </c:val>
          <c:extLst>
            <c:ext xmlns:c16="http://schemas.microsoft.com/office/drawing/2014/chart" uri="{C3380CC4-5D6E-409C-BE32-E72D297353CC}">
              <c16:uniqueId val="{00000003-499F-4A82-9DC0-6D6429EBEE1D}"/>
            </c:ext>
          </c:extLst>
        </c:ser>
        <c:ser>
          <c:idx val="4"/>
          <c:order val="4"/>
          <c:tx>
            <c:strRef>
              <c:f>Tabelle1!$H$460</c:f>
              <c:strCache>
                <c:ptCount val="1"/>
                <c:pt idx="0">
                  <c:v>am seltensten</c:v>
                </c:pt>
              </c:strCache>
            </c:strRef>
          </c:tx>
          <c:spPr>
            <a:solidFill>
              <a:schemeClr val="accent6">
                <a:lumMod val="25000"/>
                <a:lumOff val="75000"/>
              </a:schemeClr>
            </a:solidFill>
          </c:spPr>
          <c:invertIfNegative val="0"/>
          <c:cat>
            <c:strRef>
              <c:f>Tabelle1!$I$455:$M$455</c:f>
              <c:strCache>
                <c:ptCount val="5"/>
                <c:pt idx="0">
                  <c:v>Semesterbeginn</c:v>
                </c:pt>
                <c:pt idx="1">
                  <c:v>Semestermitte</c:v>
                </c:pt>
                <c:pt idx="2">
                  <c:v>Prüfungszeit</c:v>
                </c:pt>
                <c:pt idx="3">
                  <c:v>Semesterende, direkt nach den Prüfungen</c:v>
                </c:pt>
                <c:pt idx="4">
                  <c:v>Semesterferien</c:v>
                </c:pt>
              </c:strCache>
            </c:strRef>
          </c:cat>
          <c:val>
            <c:numRef>
              <c:f>Tabelle1!$I$460:$M$460</c:f>
              <c:numCache>
                <c:formatCode>###0.0</c:formatCode>
                <c:ptCount val="5"/>
                <c:pt idx="0">
                  <c:v>18.758815232722117</c:v>
                </c:pt>
                <c:pt idx="1">
                  <c:v>17.256011315417254</c:v>
                </c:pt>
                <c:pt idx="2">
                  <c:v>78.561354019746133</c:v>
                </c:pt>
                <c:pt idx="3">
                  <c:v>14.305949008498596</c:v>
                </c:pt>
                <c:pt idx="4">
                  <c:v>13.714285714285715</c:v>
                </c:pt>
              </c:numCache>
            </c:numRef>
          </c:val>
          <c:extLst>
            <c:ext xmlns:c16="http://schemas.microsoft.com/office/drawing/2014/chart" uri="{C3380CC4-5D6E-409C-BE32-E72D297353CC}">
              <c16:uniqueId val="{00000004-499F-4A82-9DC0-6D6429EBEE1D}"/>
            </c:ext>
          </c:extLst>
        </c:ser>
        <c:dLbls>
          <c:showLegendKey val="0"/>
          <c:showVal val="0"/>
          <c:showCatName val="0"/>
          <c:showSerName val="0"/>
          <c:showPercent val="0"/>
          <c:showBubbleSize val="0"/>
        </c:dLbls>
        <c:gapWidth val="150"/>
        <c:overlap val="100"/>
        <c:axId val="226706944"/>
        <c:axId val="226708480"/>
      </c:barChart>
      <c:catAx>
        <c:axId val="226706944"/>
        <c:scaling>
          <c:orientation val="minMax"/>
        </c:scaling>
        <c:delete val="0"/>
        <c:axPos val="l"/>
        <c:numFmt formatCode="General" sourceLinked="0"/>
        <c:majorTickMark val="out"/>
        <c:minorTickMark val="none"/>
        <c:tickLblPos val="nextTo"/>
        <c:txPr>
          <a:bodyPr/>
          <a:lstStyle/>
          <a:p>
            <a:pPr>
              <a:defRPr sz="1400"/>
            </a:pPr>
            <a:endParaRPr lang="de-DE"/>
          </a:p>
        </c:txPr>
        <c:crossAx val="226708480"/>
        <c:crosses val="autoZero"/>
        <c:auto val="1"/>
        <c:lblAlgn val="ctr"/>
        <c:lblOffset val="100"/>
        <c:noMultiLvlLbl val="0"/>
      </c:catAx>
      <c:valAx>
        <c:axId val="226708480"/>
        <c:scaling>
          <c:orientation val="minMax"/>
          <c:max val="0.9"/>
        </c:scaling>
        <c:delete val="0"/>
        <c:axPos val="b"/>
        <c:majorGridlines/>
        <c:numFmt formatCode="0%" sourceLinked="1"/>
        <c:majorTickMark val="out"/>
        <c:minorTickMark val="none"/>
        <c:tickLblPos val="nextTo"/>
        <c:crossAx val="226706944"/>
        <c:crosses val="autoZero"/>
        <c:crossBetween val="between"/>
      </c:valAx>
    </c:plotArea>
    <c:legend>
      <c:legendPos val="r"/>
      <c:overlay val="0"/>
      <c:txPr>
        <a:bodyPr/>
        <a:lstStyle/>
        <a:p>
          <a:pPr>
            <a:defRPr sz="1400"/>
          </a:pPr>
          <a:endParaRPr lang="de-DE"/>
        </a:p>
      </c:txPr>
    </c:legend>
    <c:plotVisOnly val="1"/>
    <c:dispBlanksAs val="gap"/>
    <c:showDLblsOverMax val="0"/>
  </c:chart>
  <c:txPr>
    <a:bodyPr/>
    <a:lstStyle/>
    <a:p>
      <a:pPr>
        <a:defRPr sz="1800"/>
      </a:pPr>
      <a:endParaRPr lang="de-DE"/>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34A37-31AF-492C-A172-4270A57A8A59}" type="doc">
      <dgm:prSet loTypeId="urn:microsoft.com/office/officeart/2008/layout/RadialCluster" loCatId="cycle" qsTypeId="urn:microsoft.com/office/officeart/2005/8/quickstyle/simple1" qsCatId="simple" csTypeId="urn:microsoft.com/office/officeart/2005/8/colors/accent1_2" csCatId="accent1" phldr="1"/>
      <dgm:spPr/>
    </dgm:pt>
    <dgm:pt modelId="{B016A735-9788-4559-9833-1C4D924E9C5F}">
      <dgm:prSet phldrT="[Text]" custT="1"/>
      <dgm:spPr/>
      <dgm:t>
        <a:bodyPr/>
        <a:lstStyle/>
        <a:p>
          <a:r>
            <a:rPr lang="de-DE" sz="1800" b="1" dirty="0"/>
            <a:t>Studentische</a:t>
          </a:r>
          <a:r>
            <a:rPr lang="de-DE" sz="1100" b="1" dirty="0"/>
            <a:t> </a:t>
          </a:r>
          <a:r>
            <a:rPr lang="de-DE" sz="1800" b="1" dirty="0"/>
            <a:t>Gesundheits-förderung</a:t>
          </a:r>
        </a:p>
      </dgm:t>
    </dgm:pt>
    <dgm:pt modelId="{C41A49EF-E384-4911-A829-4ED9B70C21C4}" type="parTrans" cxnId="{5EAA632C-AF4C-4BC8-B497-3103DEDC606F}">
      <dgm:prSet/>
      <dgm:spPr/>
      <dgm:t>
        <a:bodyPr/>
        <a:lstStyle/>
        <a:p>
          <a:endParaRPr lang="de-DE"/>
        </a:p>
      </dgm:t>
    </dgm:pt>
    <dgm:pt modelId="{F0A87AD8-2B21-4DEE-A8F3-1E5F43B7C360}" type="sibTrans" cxnId="{5EAA632C-AF4C-4BC8-B497-3103DEDC606F}">
      <dgm:prSet/>
      <dgm:spPr/>
      <dgm:t>
        <a:bodyPr/>
        <a:lstStyle/>
        <a:p>
          <a:endParaRPr lang="de-DE"/>
        </a:p>
      </dgm:t>
    </dgm:pt>
    <dgm:pt modelId="{EEEEB974-D478-42C4-B98F-316F5531478B}">
      <dgm:prSet phldrT="[Text]" custT="1"/>
      <dgm:spPr/>
      <dgm:t>
        <a:bodyPr/>
        <a:lstStyle/>
        <a:p>
          <a:r>
            <a:rPr lang="de-DE" sz="1400" dirty="0"/>
            <a:t>z. B. Sucht-prävention</a:t>
          </a:r>
        </a:p>
      </dgm:t>
    </dgm:pt>
    <dgm:pt modelId="{B86D7648-23B8-43CA-9A7E-9EA9B8577B74}" type="parTrans" cxnId="{81A61D0E-B5E3-4EA6-9B52-137736A873AF}">
      <dgm:prSet/>
      <dgm:spPr/>
      <dgm:t>
        <a:bodyPr/>
        <a:lstStyle/>
        <a:p>
          <a:endParaRPr lang="de-DE"/>
        </a:p>
      </dgm:t>
    </dgm:pt>
    <dgm:pt modelId="{0E896879-8B0B-4524-B1AF-0C52872E896C}" type="sibTrans" cxnId="{81A61D0E-B5E3-4EA6-9B52-137736A873AF}">
      <dgm:prSet/>
      <dgm:spPr/>
      <dgm:t>
        <a:bodyPr/>
        <a:lstStyle/>
        <a:p>
          <a:endParaRPr lang="de-DE"/>
        </a:p>
      </dgm:t>
    </dgm:pt>
    <dgm:pt modelId="{1D9630CA-27FC-49DF-9F8F-E1E504DDAE0F}">
      <dgm:prSet phldrT="[Text]"/>
      <dgm:spPr>
        <a:ln>
          <a:solidFill>
            <a:srgbClr val="232323"/>
          </a:solidFill>
        </a:ln>
      </dgm:spPr>
      <dgm:t>
        <a:bodyPr/>
        <a:lstStyle/>
        <a:p>
          <a:r>
            <a:rPr lang="de-DE" b="1" dirty="0"/>
            <a:t>eCHECKUP-Alkohol</a:t>
          </a:r>
        </a:p>
      </dgm:t>
    </dgm:pt>
    <dgm:pt modelId="{F1F840E5-EED1-407E-8BC4-D891FFDDC4A6}" type="parTrans" cxnId="{3D69191A-3CB0-48A0-A25E-E568F35774C5}">
      <dgm:prSet/>
      <dgm:spPr/>
      <dgm:t>
        <a:bodyPr/>
        <a:lstStyle/>
        <a:p>
          <a:endParaRPr lang="de-DE"/>
        </a:p>
      </dgm:t>
    </dgm:pt>
    <dgm:pt modelId="{B18DF225-A143-46D0-A45E-1A566B719038}" type="sibTrans" cxnId="{3D69191A-3CB0-48A0-A25E-E568F35774C5}">
      <dgm:prSet/>
      <dgm:spPr/>
      <dgm:t>
        <a:bodyPr/>
        <a:lstStyle/>
        <a:p>
          <a:endParaRPr lang="de-DE"/>
        </a:p>
      </dgm:t>
    </dgm:pt>
    <dgm:pt modelId="{9D0973E1-D7DD-43F2-B1F0-BDA605898814}">
      <dgm:prSet phldrT="[Text]" custT="1"/>
      <dgm:spPr/>
      <dgm:t>
        <a:bodyPr/>
        <a:lstStyle/>
        <a:p>
          <a:r>
            <a:rPr lang="de-DE" sz="1400" dirty="0"/>
            <a:t>z. B. Bewegung</a:t>
          </a:r>
        </a:p>
      </dgm:t>
    </dgm:pt>
    <dgm:pt modelId="{74B67046-5F89-4531-A556-ED82266FE98C}" type="parTrans" cxnId="{4098A4BC-9395-472E-96B6-9E97D333C156}">
      <dgm:prSet/>
      <dgm:spPr/>
      <dgm:t>
        <a:bodyPr/>
        <a:lstStyle/>
        <a:p>
          <a:endParaRPr lang="de-DE"/>
        </a:p>
      </dgm:t>
    </dgm:pt>
    <dgm:pt modelId="{E9D6A8F6-7A9C-4D34-B70A-DDCC039F0700}" type="sibTrans" cxnId="{4098A4BC-9395-472E-96B6-9E97D333C156}">
      <dgm:prSet/>
      <dgm:spPr/>
      <dgm:t>
        <a:bodyPr/>
        <a:lstStyle/>
        <a:p>
          <a:endParaRPr lang="de-DE"/>
        </a:p>
      </dgm:t>
    </dgm:pt>
    <dgm:pt modelId="{28B6613B-8BE2-40F4-BFBB-4EB9B4442715}">
      <dgm:prSet phldrT="[Text]" custT="1"/>
      <dgm:spPr/>
      <dgm:t>
        <a:bodyPr/>
        <a:lstStyle/>
        <a:p>
          <a:r>
            <a:rPr lang="de-DE" sz="1400" dirty="0"/>
            <a:t>z. B. Stress-regulation</a:t>
          </a:r>
        </a:p>
      </dgm:t>
    </dgm:pt>
    <dgm:pt modelId="{5BD17D51-01B9-45E6-8A5B-EE35A20629C3}" type="parTrans" cxnId="{127E0CCA-A42E-405D-BB51-B043C56741CC}">
      <dgm:prSet/>
      <dgm:spPr/>
      <dgm:t>
        <a:bodyPr/>
        <a:lstStyle/>
        <a:p>
          <a:endParaRPr lang="de-DE"/>
        </a:p>
      </dgm:t>
    </dgm:pt>
    <dgm:pt modelId="{FC218A18-D0F3-4651-B21E-1BB60508116E}" type="sibTrans" cxnId="{127E0CCA-A42E-405D-BB51-B043C56741CC}">
      <dgm:prSet/>
      <dgm:spPr/>
      <dgm:t>
        <a:bodyPr/>
        <a:lstStyle/>
        <a:p>
          <a:endParaRPr lang="de-DE"/>
        </a:p>
      </dgm:t>
    </dgm:pt>
    <dgm:pt modelId="{49C4E7B6-AD6D-469E-A887-D7D9C1E3C4E1}">
      <dgm:prSet phldrT="[Text]" custT="1"/>
      <dgm:spPr/>
      <dgm:t>
        <a:bodyPr/>
        <a:lstStyle/>
        <a:p>
          <a:r>
            <a:rPr lang="de-DE" sz="1400" dirty="0"/>
            <a:t>z. B. Ernährung</a:t>
          </a:r>
        </a:p>
      </dgm:t>
    </dgm:pt>
    <dgm:pt modelId="{4AF59183-BB8B-48BA-8C66-F90904B2AA11}" type="parTrans" cxnId="{B5CA3368-6FAD-4580-A766-3DB42141B289}">
      <dgm:prSet/>
      <dgm:spPr/>
      <dgm:t>
        <a:bodyPr/>
        <a:lstStyle/>
        <a:p>
          <a:endParaRPr lang="de-DE"/>
        </a:p>
      </dgm:t>
    </dgm:pt>
    <dgm:pt modelId="{BC8DDB79-C662-4848-B911-CECBB1B19ED3}" type="sibTrans" cxnId="{B5CA3368-6FAD-4580-A766-3DB42141B289}">
      <dgm:prSet/>
      <dgm:spPr/>
      <dgm:t>
        <a:bodyPr/>
        <a:lstStyle/>
        <a:p>
          <a:endParaRPr lang="de-DE"/>
        </a:p>
      </dgm:t>
    </dgm:pt>
    <dgm:pt modelId="{1E155A20-F6B7-4A3D-B3B7-CAAD35E2B544}">
      <dgm:prSet phldrT="[Text]" custT="1"/>
      <dgm:spPr/>
      <dgm:t>
        <a:bodyPr/>
        <a:lstStyle/>
        <a:p>
          <a:r>
            <a:rPr lang="de-DE" sz="1400" dirty="0"/>
            <a:t>z. B. Sozial-kompetenz</a:t>
          </a:r>
        </a:p>
      </dgm:t>
    </dgm:pt>
    <dgm:pt modelId="{C81AD0DC-CA3E-47FC-8922-D7479425F4AF}" type="parTrans" cxnId="{04101272-B51B-4F47-9EC6-1033E29CD68E}">
      <dgm:prSet/>
      <dgm:spPr/>
      <dgm:t>
        <a:bodyPr/>
        <a:lstStyle/>
        <a:p>
          <a:endParaRPr lang="de-DE"/>
        </a:p>
      </dgm:t>
    </dgm:pt>
    <dgm:pt modelId="{118DDB86-A1B4-42F4-802D-FE7FCDD3D749}" type="sibTrans" cxnId="{04101272-B51B-4F47-9EC6-1033E29CD68E}">
      <dgm:prSet/>
      <dgm:spPr/>
      <dgm:t>
        <a:bodyPr/>
        <a:lstStyle/>
        <a:p>
          <a:endParaRPr lang="de-DE"/>
        </a:p>
      </dgm:t>
    </dgm:pt>
    <dgm:pt modelId="{2E30884E-D451-441A-9F33-F91A300AD743}" type="pres">
      <dgm:prSet presAssocID="{97034A37-31AF-492C-A172-4270A57A8A59}" presName="Name0" presStyleCnt="0">
        <dgm:presLayoutVars>
          <dgm:chMax val="1"/>
          <dgm:chPref val="1"/>
          <dgm:dir/>
          <dgm:animOne val="branch"/>
          <dgm:animLvl val="lvl"/>
        </dgm:presLayoutVars>
      </dgm:prSet>
      <dgm:spPr/>
    </dgm:pt>
    <dgm:pt modelId="{3F66AED3-C94F-4389-8EB3-271286F5AEBD}" type="pres">
      <dgm:prSet presAssocID="{B016A735-9788-4559-9833-1C4D924E9C5F}" presName="textCenter" presStyleLbl="node1" presStyleIdx="0" presStyleCnt="7" custScaleX="133100" custScaleY="133100"/>
      <dgm:spPr/>
      <dgm:t>
        <a:bodyPr/>
        <a:lstStyle/>
        <a:p>
          <a:endParaRPr lang="de-DE"/>
        </a:p>
      </dgm:t>
    </dgm:pt>
    <dgm:pt modelId="{204CF3C3-BC10-472B-92ED-3831F6B8BDBE}" type="pres">
      <dgm:prSet presAssocID="{B016A735-9788-4559-9833-1C4D924E9C5F}" presName="cycle_1" presStyleCnt="0"/>
      <dgm:spPr/>
    </dgm:pt>
    <dgm:pt modelId="{DFDE54BE-9A54-48C7-B2E2-F22A193FBD28}" type="pres">
      <dgm:prSet presAssocID="{9D0973E1-D7DD-43F2-B1F0-BDA605898814}" presName="childCenter1" presStyleLbl="node1" presStyleIdx="1" presStyleCnt="7" custScaleX="133100" custScaleY="133100"/>
      <dgm:spPr/>
      <dgm:t>
        <a:bodyPr/>
        <a:lstStyle/>
        <a:p>
          <a:endParaRPr lang="de-DE"/>
        </a:p>
      </dgm:t>
    </dgm:pt>
    <dgm:pt modelId="{75DA9195-F2F0-409D-A225-BF38C9BF0406}" type="pres">
      <dgm:prSet presAssocID="{74B67046-5F89-4531-A556-ED82266FE98C}" presName="Name144" presStyleLbl="parChTrans1D2" presStyleIdx="0" presStyleCnt="5"/>
      <dgm:spPr/>
      <dgm:t>
        <a:bodyPr/>
        <a:lstStyle/>
        <a:p>
          <a:endParaRPr lang="de-DE"/>
        </a:p>
      </dgm:t>
    </dgm:pt>
    <dgm:pt modelId="{3430BB8C-63AE-4B89-B641-E298194B5AAA}" type="pres">
      <dgm:prSet presAssocID="{B016A735-9788-4559-9833-1C4D924E9C5F}" presName="cycle_2" presStyleCnt="0"/>
      <dgm:spPr/>
    </dgm:pt>
    <dgm:pt modelId="{756FF2EE-15FC-44C8-8C9A-4A23B94CC1D6}" type="pres">
      <dgm:prSet presAssocID="{28B6613B-8BE2-40F4-BFBB-4EB9B4442715}" presName="childCenter2" presStyleLbl="node1" presStyleIdx="2" presStyleCnt="7" custScaleX="133100" custScaleY="133100"/>
      <dgm:spPr/>
      <dgm:t>
        <a:bodyPr/>
        <a:lstStyle/>
        <a:p>
          <a:endParaRPr lang="de-DE"/>
        </a:p>
      </dgm:t>
    </dgm:pt>
    <dgm:pt modelId="{06327A2F-16E9-401B-B841-7D9CADA9EB9F}" type="pres">
      <dgm:prSet presAssocID="{5BD17D51-01B9-45E6-8A5B-EE35A20629C3}" presName="Name221" presStyleLbl="parChTrans1D2" presStyleIdx="1" presStyleCnt="5"/>
      <dgm:spPr/>
      <dgm:t>
        <a:bodyPr/>
        <a:lstStyle/>
        <a:p>
          <a:endParaRPr lang="de-DE"/>
        </a:p>
      </dgm:t>
    </dgm:pt>
    <dgm:pt modelId="{8BD3558B-B5B3-4167-899F-A7441758BD34}" type="pres">
      <dgm:prSet presAssocID="{B016A735-9788-4559-9833-1C4D924E9C5F}" presName="cycle_3" presStyleCnt="0"/>
      <dgm:spPr/>
    </dgm:pt>
    <dgm:pt modelId="{A5DB5577-3DCA-4DDB-8568-A416198E1088}" type="pres">
      <dgm:prSet presAssocID="{49C4E7B6-AD6D-469E-A887-D7D9C1E3C4E1}" presName="childCenter3" presStyleLbl="node1" presStyleIdx="3" presStyleCnt="7" custScaleX="133100" custScaleY="133100"/>
      <dgm:spPr/>
      <dgm:t>
        <a:bodyPr/>
        <a:lstStyle/>
        <a:p>
          <a:endParaRPr lang="de-DE"/>
        </a:p>
      </dgm:t>
    </dgm:pt>
    <dgm:pt modelId="{9B45B1B9-8063-4331-A37E-C921E6FD3154}" type="pres">
      <dgm:prSet presAssocID="{4AF59183-BB8B-48BA-8C66-F90904B2AA11}" presName="Name288" presStyleLbl="parChTrans1D2" presStyleIdx="2" presStyleCnt="5"/>
      <dgm:spPr/>
      <dgm:t>
        <a:bodyPr/>
        <a:lstStyle/>
        <a:p>
          <a:endParaRPr lang="de-DE"/>
        </a:p>
      </dgm:t>
    </dgm:pt>
    <dgm:pt modelId="{88E596B7-EBFF-4FB1-AD61-6F3F8CBA84B6}" type="pres">
      <dgm:prSet presAssocID="{B016A735-9788-4559-9833-1C4D924E9C5F}" presName="cycle_4" presStyleCnt="0"/>
      <dgm:spPr/>
    </dgm:pt>
    <dgm:pt modelId="{56FA2DCB-EAD2-4A47-813E-7569D5D5A24B}" type="pres">
      <dgm:prSet presAssocID="{1E155A20-F6B7-4A3D-B3B7-CAAD35E2B544}" presName="childCenter4" presStyleLbl="node1" presStyleIdx="4" presStyleCnt="7" custScaleX="133100" custScaleY="133100"/>
      <dgm:spPr/>
      <dgm:t>
        <a:bodyPr/>
        <a:lstStyle/>
        <a:p>
          <a:endParaRPr lang="de-DE"/>
        </a:p>
      </dgm:t>
    </dgm:pt>
    <dgm:pt modelId="{0BC6506E-9315-410A-B9C2-CD5EB0C9E59E}" type="pres">
      <dgm:prSet presAssocID="{C81AD0DC-CA3E-47FC-8922-D7479425F4AF}" presName="Name345" presStyleLbl="parChTrans1D2" presStyleIdx="3" presStyleCnt="5"/>
      <dgm:spPr/>
      <dgm:t>
        <a:bodyPr/>
        <a:lstStyle/>
        <a:p>
          <a:endParaRPr lang="de-DE"/>
        </a:p>
      </dgm:t>
    </dgm:pt>
    <dgm:pt modelId="{757CA2F9-D7AA-4EF1-95D2-765644077B3D}" type="pres">
      <dgm:prSet presAssocID="{B016A735-9788-4559-9833-1C4D924E9C5F}" presName="cycle_5" presStyleCnt="0"/>
      <dgm:spPr/>
    </dgm:pt>
    <dgm:pt modelId="{7DE23EDD-932C-4B10-8E33-AA2D6428CD75}" type="pres">
      <dgm:prSet presAssocID="{EEEEB974-D478-42C4-B98F-316F5531478B}" presName="childCenter5" presStyleLbl="node1" presStyleIdx="5" presStyleCnt="7" custScaleX="133100" custScaleY="133100"/>
      <dgm:spPr/>
      <dgm:t>
        <a:bodyPr/>
        <a:lstStyle/>
        <a:p>
          <a:endParaRPr lang="de-DE"/>
        </a:p>
      </dgm:t>
    </dgm:pt>
    <dgm:pt modelId="{D4808052-AB78-4CF8-A98E-802197C8778A}" type="pres">
      <dgm:prSet presAssocID="{F1F840E5-EED1-407E-8BC4-D891FFDDC4A6}" presName="Name389" presStyleLbl="parChTrans1D3" presStyleIdx="0" presStyleCnt="1"/>
      <dgm:spPr/>
      <dgm:t>
        <a:bodyPr/>
        <a:lstStyle/>
        <a:p>
          <a:endParaRPr lang="de-DE"/>
        </a:p>
      </dgm:t>
    </dgm:pt>
    <dgm:pt modelId="{8F48FB8F-996D-4C71-98B8-527584F81A75}" type="pres">
      <dgm:prSet presAssocID="{1D9630CA-27FC-49DF-9F8F-E1E504DDAE0F}" presName="text5" presStyleLbl="node1" presStyleIdx="6" presStyleCnt="7" custScaleX="133100" custScaleY="133100">
        <dgm:presLayoutVars>
          <dgm:bulletEnabled val="1"/>
        </dgm:presLayoutVars>
      </dgm:prSet>
      <dgm:spPr/>
      <dgm:t>
        <a:bodyPr/>
        <a:lstStyle/>
        <a:p>
          <a:endParaRPr lang="de-DE"/>
        </a:p>
      </dgm:t>
    </dgm:pt>
    <dgm:pt modelId="{A3790B74-521C-4748-85E5-49C2FBE83DD7}" type="pres">
      <dgm:prSet presAssocID="{B86D7648-23B8-43CA-9A7E-9EA9B8577B74}" presName="Name392" presStyleLbl="parChTrans1D2" presStyleIdx="4" presStyleCnt="5"/>
      <dgm:spPr/>
      <dgm:t>
        <a:bodyPr/>
        <a:lstStyle/>
        <a:p>
          <a:endParaRPr lang="de-DE"/>
        </a:p>
      </dgm:t>
    </dgm:pt>
  </dgm:ptLst>
  <dgm:cxnLst>
    <dgm:cxn modelId="{127E0CCA-A42E-405D-BB51-B043C56741CC}" srcId="{B016A735-9788-4559-9833-1C4D924E9C5F}" destId="{28B6613B-8BE2-40F4-BFBB-4EB9B4442715}" srcOrd="1" destOrd="0" parTransId="{5BD17D51-01B9-45E6-8A5B-EE35A20629C3}" sibTransId="{FC218A18-D0F3-4651-B21E-1BB60508116E}"/>
    <dgm:cxn modelId="{4098A4BC-9395-472E-96B6-9E97D333C156}" srcId="{B016A735-9788-4559-9833-1C4D924E9C5F}" destId="{9D0973E1-D7DD-43F2-B1F0-BDA605898814}" srcOrd="0" destOrd="0" parTransId="{74B67046-5F89-4531-A556-ED82266FE98C}" sibTransId="{E9D6A8F6-7A9C-4D34-B70A-DDCC039F0700}"/>
    <dgm:cxn modelId="{64764F81-5168-410E-BF51-EB43F9EB9FA2}" type="presOf" srcId="{5BD17D51-01B9-45E6-8A5B-EE35A20629C3}" destId="{06327A2F-16E9-401B-B841-7D9CADA9EB9F}" srcOrd="0" destOrd="0" presId="urn:microsoft.com/office/officeart/2008/layout/RadialCluster"/>
    <dgm:cxn modelId="{04101272-B51B-4F47-9EC6-1033E29CD68E}" srcId="{B016A735-9788-4559-9833-1C4D924E9C5F}" destId="{1E155A20-F6B7-4A3D-B3B7-CAAD35E2B544}" srcOrd="3" destOrd="0" parTransId="{C81AD0DC-CA3E-47FC-8922-D7479425F4AF}" sibTransId="{118DDB86-A1B4-42F4-802D-FE7FCDD3D749}"/>
    <dgm:cxn modelId="{1AC03A26-8F69-45AB-8317-28FBDFEC24BF}" type="presOf" srcId="{B016A735-9788-4559-9833-1C4D924E9C5F}" destId="{3F66AED3-C94F-4389-8EB3-271286F5AEBD}" srcOrd="0" destOrd="0" presId="urn:microsoft.com/office/officeart/2008/layout/RadialCluster"/>
    <dgm:cxn modelId="{3D69191A-3CB0-48A0-A25E-E568F35774C5}" srcId="{EEEEB974-D478-42C4-B98F-316F5531478B}" destId="{1D9630CA-27FC-49DF-9F8F-E1E504DDAE0F}" srcOrd="0" destOrd="0" parTransId="{F1F840E5-EED1-407E-8BC4-D891FFDDC4A6}" sibTransId="{B18DF225-A143-46D0-A45E-1A566B719038}"/>
    <dgm:cxn modelId="{480FBC20-FA29-4802-AFC9-29E0598C4F66}" type="presOf" srcId="{B86D7648-23B8-43CA-9A7E-9EA9B8577B74}" destId="{A3790B74-521C-4748-85E5-49C2FBE83DD7}" srcOrd="0" destOrd="0" presId="urn:microsoft.com/office/officeart/2008/layout/RadialCluster"/>
    <dgm:cxn modelId="{522720A0-530A-473D-B28E-628B8B4A5D9F}" type="presOf" srcId="{1D9630CA-27FC-49DF-9F8F-E1E504DDAE0F}" destId="{8F48FB8F-996D-4C71-98B8-527584F81A75}" srcOrd="0" destOrd="0" presId="urn:microsoft.com/office/officeart/2008/layout/RadialCluster"/>
    <dgm:cxn modelId="{036612C9-B359-4F42-B725-464CF134510A}" type="presOf" srcId="{1E155A20-F6B7-4A3D-B3B7-CAAD35E2B544}" destId="{56FA2DCB-EAD2-4A47-813E-7569D5D5A24B}" srcOrd="0" destOrd="0" presId="urn:microsoft.com/office/officeart/2008/layout/RadialCluster"/>
    <dgm:cxn modelId="{5EAA632C-AF4C-4BC8-B497-3103DEDC606F}" srcId="{97034A37-31AF-492C-A172-4270A57A8A59}" destId="{B016A735-9788-4559-9833-1C4D924E9C5F}" srcOrd="0" destOrd="0" parTransId="{C41A49EF-E384-4911-A829-4ED9B70C21C4}" sibTransId="{F0A87AD8-2B21-4DEE-A8F3-1E5F43B7C360}"/>
    <dgm:cxn modelId="{3244611D-C392-4287-ADEA-E7BC47EE706D}" type="presOf" srcId="{97034A37-31AF-492C-A172-4270A57A8A59}" destId="{2E30884E-D451-441A-9F33-F91A300AD743}" srcOrd="0" destOrd="0" presId="urn:microsoft.com/office/officeart/2008/layout/RadialCluster"/>
    <dgm:cxn modelId="{B5CA3368-6FAD-4580-A766-3DB42141B289}" srcId="{B016A735-9788-4559-9833-1C4D924E9C5F}" destId="{49C4E7B6-AD6D-469E-A887-D7D9C1E3C4E1}" srcOrd="2" destOrd="0" parTransId="{4AF59183-BB8B-48BA-8C66-F90904B2AA11}" sibTransId="{BC8DDB79-C662-4848-B911-CECBB1B19ED3}"/>
    <dgm:cxn modelId="{422BB834-5817-4739-963A-FC44E67C2CD4}" type="presOf" srcId="{EEEEB974-D478-42C4-B98F-316F5531478B}" destId="{7DE23EDD-932C-4B10-8E33-AA2D6428CD75}" srcOrd="0" destOrd="0" presId="urn:microsoft.com/office/officeart/2008/layout/RadialCluster"/>
    <dgm:cxn modelId="{EF5513A6-AE66-4758-A791-255C7E1EAB98}" type="presOf" srcId="{49C4E7B6-AD6D-469E-A887-D7D9C1E3C4E1}" destId="{A5DB5577-3DCA-4DDB-8568-A416198E1088}" srcOrd="0" destOrd="0" presId="urn:microsoft.com/office/officeart/2008/layout/RadialCluster"/>
    <dgm:cxn modelId="{F6D3A39A-2FFD-4485-BB69-D03864FFA69C}" type="presOf" srcId="{4AF59183-BB8B-48BA-8C66-F90904B2AA11}" destId="{9B45B1B9-8063-4331-A37E-C921E6FD3154}" srcOrd="0" destOrd="0" presId="urn:microsoft.com/office/officeart/2008/layout/RadialCluster"/>
    <dgm:cxn modelId="{A3390DA1-D00E-40EA-BB86-10370CBE9E34}" type="presOf" srcId="{C81AD0DC-CA3E-47FC-8922-D7479425F4AF}" destId="{0BC6506E-9315-410A-B9C2-CD5EB0C9E59E}" srcOrd="0" destOrd="0" presId="urn:microsoft.com/office/officeart/2008/layout/RadialCluster"/>
    <dgm:cxn modelId="{7E64F15B-70C6-43D0-8036-5848C202325C}" type="presOf" srcId="{74B67046-5F89-4531-A556-ED82266FE98C}" destId="{75DA9195-F2F0-409D-A225-BF38C9BF0406}" srcOrd="0" destOrd="0" presId="urn:microsoft.com/office/officeart/2008/layout/RadialCluster"/>
    <dgm:cxn modelId="{81A61D0E-B5E3-4EA6-9B52-137736A873AF}" srcId="{B016A735-9788-4559-9833-1C4D924E9C5F}" destId="{EEEEB974-D478-42C4-B98F-316F5531478B}" srcOrd="4" destOrd="0" parTransId="{B86D7648-23B8-43CA-9A7E-9EA9B8577B74}" sibTransId="{0E896879-8B0B-4524-B1AF-0C52872E896C}"/>
    <dgm:cxn modelId="{5FE81B52-9C65-48F0-BA0E-9150289C95F6}" type="presOf" srcId="{9D0973E1-D7DD-43F2-B1F0-BDA605898814}" destId="{DFDE54BE-9A54-48C7-B2E2-F22A193FBD28}" srcOrd="0" destOrd="0" presId="urn:microsoft.com/office/officeart/2008/layout/RadialCluster"/>
    <dgm:cxn modelId="{0DF72CED-4493-4919-8675-474EB4DA25EA}" type="presOf" srcId="{28B6613B-8BE2-40F4-BFBB-4EB9B4442715}" destId="{756FF2EE-15FC-44C8-8C9A-4A23B94CC1D6}" srcOrd="0" destOrd="0" presId="urn:microsoft.com/office/officeart/2008/layout/RadialCluster"/>
    <dgm:cxn modelId="{2EEC5BDF-ED0A-4EC1-A256-044A792490F5}" type="presOf" srcId="{F1F840E5-EED1-407E-8BC4-D891FFDDC4A6}" destId="{D4808052-AB78-4CF8-A98E-802197C8778A}" srcOrd="0" destOrd="0" presId="urn:microsoft.com/office/officeart/2008/layout/RadialCluster"/>
    <dgm:cxn modelId="{51B2D115-0930-41B2-A37F-C6DA56187B36}" type="presParOf" srcId="{2E30884E-D451-441A-9F33-F91A300AD743}" destId="{3F66AED3-C94F-4389-8EB3-271286F5AEBD}" srcOrd="0" destOrd="0" presId="urn:microsoft.com/office/officeart/2008/layout/RadialCluster"/>
    <dgm:cxn modelId="{E3FB4F37-B117-44A1-9CBF-C8B5168708CF}" type="presParOf" srcId="{2E30884E-D451-441A-9F33-F91A300AD743}" destId="{204CF3C3-BC10-472B-92ED-3831F6B8BDBE}" srcOrd="1" destOrd="0" presId="urn:microsoft.com/office/officeart/2008/layout/RadialCluster"/>
    <dgm:cxn modelId="{1A979850-4E89-453A-8F0F-6FE104123C1B}" type="presParOf" srcId="{204CF3C3-BC10-472B-92ED-3831F6B8BDBE}" destId="{DFDE54BE-9A54-48C7-B2E2-F22A193FBD28}" srcOrd="0" destOrd="0" presId="urn:microsoft.com/office/officeart/2008/layout/RadialCluster"/>
    <dgm:cxn modelId="{A80FD332-BB77-4C94-B59E-86C9C7A84CD9}" type="presParOf" srcId="{2E30884E-D451-441A-9F33-F91A300AD743}" destId="{75DA9195-F2F0-409D-A225-BF38C9BF0406}" srcOrd="2" destOrd="0" presId="urn:microsoft.com/office/officeart/2008/layout/RadialCluster"/>
    <dgm:cxn modelId="{12A748A2-269F-4FEA-B98B-0E68B0640F3F}" type="presParOf" srcId="{2E30884E-D451-441A-9F33-F91A300AD743}" destId="{3430BB8C-63AE-4B89-B641-E298194B5AAA}" srcOrd="3" destOrd="0" presId="urn:microsoft.com/office/officeart/2008/layout/RadialCluster"/>
    <dgm:cxn modelId="{90D72F60-BD09-4F8B-BF7A-E3132208F2D9}" type="presParOf" srcId="{3430BB8C-63AE-4B89-B641-E298194B5AAA}" destId="{756FF2EE-15FC-44C8-8C9A-4A23B94CC1D6}" srcOrd="0" destOrd="0" presId="urn:microsoft.com/office/officeart/2008/layout/RadialCluster"/>
    <dgm:cxn modelId="{178B0F7F-7E7E-493C-A8C1-8EE0B823523E}" type="presParOf" srcId="{2E30884E-D451-441A-9F33-F91A300AD743}" destId="{06327A2F-16E9-401B-B841-7D9CADA9EB9F}" srcOrd="4" destOrd="0" presId="urn:microsoft.com/office/officeart/2008/layout/RadialCluster"/>
    <dgm:cxn modelId="{E217076F-818C-4CAC-9EE2-5C0822256E9C}" type="presParOf" srcId="{2E30884E-D451-441A-9F33-F91A300AD743}" destId="{8BD3558B-B5B3-4167-899F-A7441758BD34}" srcOrd="5" destOrd="0" presId="urn:microsoft.com/office/officeart/2008/layout/RadialCluster"/>
    <dgm:cxn modelId="{9DF3D708-BB3F-4DE1-A131-DB047622175D}" type="presParOf" srcId="{8BD3558B-B5B3-4167-899F-A7441758BD34}" destId="{A5DB5577-3DCA-4DDB-8568-A416198E1088}" srcOrd="0" destOrd="0" presId="urn:microsoft.com/office/officeart/2008/layout/RadialCluster"/>
    <dgm:cxn modelId="{9E11DCD9-C077-4C0D-8116-2A37FACC6BB0}" type="presParOf" srcId="{2E30884E-D451-441A-9F33-F91A300AD743}" destId="{9B45B1B9-8063-4331-A37E-C921E6FD3154}" srcOrd="6" destOrd="0" presId="urn:microsoft.com/office/officeart/2008/layout/RadialCluster"/>
    <dgm:cxn modelId="{A5315972-AE02-4964-80F3-6DC43C36E4E5}" type="presParOf" srcId="{2E30884E-D451-441A-9F33-F91A300AD743}" destId="{88E596B7-EBFF-4FB1-AD61-6F3F8CBA84B6}" srcOrd="7" destOrd="0" presId="urn:microsoft.com/office/officeart/2008/layout/RadialCluster"/>
    <dgm:cxn modelId="{7C666F7C-277D-4D08-B9D4-36CC1E0F6465}" type="presParOf" srcId="{88E596B7-EBFF-4FB1-AD61-6F3F8CBA84B6}" destId="{56FA2DCB-EAD2-4A47-813E-7569D5D5A24B}" srcOrd="0" destOrd="0" presId="urn:microsoft.com/office/officeart/2008/layout/RadialCluster"/>
    <dgm:cxn modelId="{241B2EA9-B95D-44A5-B04C-B648277CF9C8}" type="presParOf" srcId="{2E30884E-D451-441A-9F33-F91A300AD743}" destId="{0BC6506E-9315-410A-B9C2-CD5EB0C9E59E}" srcOrd="8" destOrd="0" presId="urn:microsoft.com/office/officeart/2008/layout/RadialCluster"/>
    <dgm:cxn modelId="{440BACE9-B349-419B-A482-F0F115FAA65A}" type="presParOf" srcId="{2E30884E-D451-441A-9F33-F91A300AD743}" destId="{757CA2F9-D7AA-4EF1-95D2-765644077B3D}" srcOrd="9" destOrd="0" presId="urn:microsoft.com/office/officeart/2008/layout/RadialCluster"/>
    <dgm:cxn modelId="{5D455A41-5ECE-4DD4-9265-CA82A0A4D4A5}" type="presParOf" srcId="{757CA2F9-D7AA-4EF1-95D2-765644077B3D}" destId="{7DE23EDD-932C-4B10-8E33-AA2D6428CD75}" srcOrd="0" destOrd="0" presId="urn:microsoft.com/office/officeart/2008/layout/RadialCluster"/>
    <dgm:cxn modelId="{BBEFF594-0E20-4145-AAAC-42F771CA68AC}" type="presParOf" srcId="{757CA2F9-D7AA-4EF1-95D2-765644077B3D}" destId="{D4808052-AB78-4CF8-A98E-802197C8778A}" srcOrd="1" destOrd="0" presId="urn:microsoft.com/office/officeart/2008/layout/RadialCluster"/>
    <dgm:cxn modelId="{C58215A3-D1EA-4A27-A9C8-82028A889519}" type="presParOf" srcId="{757CA2F9-D7AA-4EF1-95D2-765644077B3D}" destId="{8F48FB8F-996D-4C71-98B8-527584F81A75}" srcOrd="2" destOrd="0" presId="urn:microsoft.com/office/officeart/2008/layout/RadialCluster"/>
    <dgm:cxn modelId="{344664DC-8973-4E0B-80B6-46AB0400AF8C}" type="presParOf" srcId="{2E30884E-D451-441A-9F33-F91A300AD743}" destId="{A3790B74-521C-4748-85E5-49C2FBE83DD7}"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90B74-521C-4748-85E5-49C2FBE83DD7}">
      <dsp:nvSpPr>
        <dsp:cNvPr id="0" name=""/>
        <dsp:cNvSpPr/>
      </dsp:nvSpPr>
      <dsp:spPr>
        <a:xfrm rot="11960012">
          <a:off x="2963669" y="3182718"/>
          <a:ext cx="99158" cy="0"/>
        </a:xfrm>
        <a:custGeom>
          <a:avLst/>
          <a:gdLst/>
          <a:ahLst/>
          <a:cxnLst/>
          <a:rect l="0" t="0" r="0" b="0"/>
          <a:pathLst>
            <a:path>
              <a:moveTo>
                <a:pt x="0" y="0"/>
              </a:moveTo>
              <a:lnTo>
                <a:pt x="9915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C6506E-9315-410A-B9C2-CD5EB0C9E59E}">
      <dsp:nvSpPr>
        <dsp:cNvPr id="0" name=""/>
        <dsp:cNvSpPr/>
      </dsp:nvSpPr>
      <dsp:spPr>
        <a:xfrm rot="7532261">
          <a:off x="2734241" y="4614424"/>
          <a:ext cx="713075" cy="0"/>
        </a:xfrm>
        <a:custGeom>
          <a:avLst/>
          <a:gdLst/>
          <a:ahLst/>
          <a:cxnLst/>
          <a:rect l="0" t="0" r="0" b="0"/>
          <a:pathLst>
            <a:path>
              <a:moveTo>
                <a:pt x="0" y="0"/>
              </a:moveTo>
              <a:lnTo>
                <a:pt x="7130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45B1B9-8063-4331-A37E-C921E6FD3154}">
      <dsp:nvSpPr>
        <dsp:cNvPr id="0" name=""/>
        <dsp:cNvSpPr/>
      </dsp:nvSpPr>
      <dsp:spPr>
        <a:xfrm rot="3267739">
          <a:off x="4338607" y="4614424"/>
          <a:ext cx="713075" cy="0"/>
        </a:xfrm>
        <a:custGeom>
          <a:avLst/>
          <a:gdLst/>
          <a:ahLst/>
          <a:cxnLst/>
          <a:rect l="0" t="0" r="0" b="0"/>
          <a:pathLst>
            <a:path>
              <a:moveTo>
                <a:pt x="0" y="0"/>
              </a:moveTo>
              <a:lnTo>
                <a:pt x="7130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327A2F-16E9-401B-B841-7D9CADA9EB9F}">
      <dsp:nvSpPr>
        <dsp:cNvPr id="0" name=""/>
        <dsp:cNvSpPr/>
      </dsp:nvSpPr>
      <dsp:spPr>
        <a:xfrm rot="20463210">
          <a:off x="4705688" y="3084358"/>
          <a:ext cx="745818" cy="0"/>
        </a:xfrm>
        <a:custGeom>
          <a:avLst/>
          <a:gdLst/>
          <a:ahLst/>
          <a:cxnLst/>
          <a:rect l="0" t="0" r="0" b="0"/>
          <a:pathLst>
            <a:path>
              <a:moveTo>
                <a:pt x="0" y="0"/>
              </a:moveTo>
              <a:lnTo>
                <a:pt x="74581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DA9195-F2F0-409D-A225-BF38C9BF0406}">
      <dsp:nvSpPr>
        <dsp:cNvPr id="0" name=""/>
        <dsp:cNvSpPr/>
      </dsp:nvSpPr>
      <dsp:spPr>
        <a:xfrm rot="16200000">
          <a:off x="3477677" y="2243152"/>
          <a:ext cx="830570" cy="0"/>
        </a:xfrm>
        <a:custGeom>
          <a:avLst/>
          <a:gdLst/>
          <a:ahLst/>
          <a:cxnLst/>
          <a:rect l="0" t="0" r="0" b="0"/>
          <a:pathLst>
            <a:path>
              <a:moveTo>
                <a:pt x="0" y="0"/>
              </a:moveTo>
              <a:lnTo>
                <a:pt x="83057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66AED3-C94F-4389-8EB3-271286F5AEBD}">
      <dsp:nvSpPr>
        <dsp:cNvPr id="0" name=""/>
        <dsp:cNvSpPr/>
      </dsp:nvSpPr>
      <dsp:spPr>
        <a:xfrm>
          <a:off x="3060032" y="2658438"/>
          <a:ext cx="1665859" cy="1665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de-DE" sz="1800" b="1" kern="1200" dirty="0"/>
            <a:t>Studentische</a:t>
          </a:r>
          <a:r>
            <a:rPr lang="de-DE" sz="1100" b="1" kern="1200" dirty="0"/>
            <a:t> </a:t>
          </a:r>
          <a:r>
            <a:rPr lang="de-DE" sz="1800" b="1" kern="1200" dirty="0"/>
            <a:t>Gesundheits-förderung</a:t>
          </a:r>
        </a:p>
      </dsp:txBody>
      <dsp:txXfrm>
        <a:off x="3141353" y="2739759"/>
        <a:ext cx="1503217" cy="1503217"/>
      </dsp:txXfrm>
    </dsp:sp>
    <dsp:sp modelId="{DFDE54BE-9A54-48C7-B2E2-F22A193FBD28}">
      <dsp:nvSpPr>
        <dsp:cNvPr id="0" name=""/>
        <dsp:cNvSpPr/>
      </dsp:nvSpPr>
      <dsp:spPr>
        <a:xfrm>
          <a:off x="3334899" y="711741"/>
          <a:ext cx="1116125" cy="1116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de-DE" sz="1400" kern="1200" dirty="0"/>
            <a:t>z. B. Bewegung</a:t>
          </a:r>
        </a:p>
      </dsp:txBody>
      <dsp:txXfrm>
        <a:off x="3389384" y="766226"/>
        <a:ext cx="1007155" cy="1007155"/>
      </dsp:txXfrm>
    </dsp:sp>
    <dsp:sp modelId="{756FF2EE-15FC-44C8-8C9A-4A23B94CC1D6}">
      <dsp:nvSpPr>
        <dsp:cNvPr id="0" name=""/>
        <dsp:cNvSpPr/>
      </dsp:nvSpPr>
      <dsp:spPr>
        <a:xfrm>
          <a:off x="5431304" y="2213643"/>
          <a:ext cx="1116125" cy="1116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de-DE" sz="1400" kern="1200" dirty="0"/>
            <a:t>z. B. Stress-regulation</a:t>
          </a:r>
        </a:p>
      </dsp:txBody>
      <dsp:txXfrm>
        <a:off x="5485789" y="2268128"/>
        <a:ext cx="1007155" cy="1007155"/>
      </dsp:txXfrm>
    </dsp:sp>
    <dsp:sp modelId="{A5DB5577-3DCA-4DDB-8568-A416198E1088}">
      <dsp:nvSpPr>
        <dsp:cNvPr id="0" name=""/>
        <dsp:cNvSpPr/>
      </dsp:nvSpPr>
      <dsp:spPr>
        <a:xfrm>
          <a:off x="4742932" y="4904550"/>
          <a:ext cx="1116125" cy="1116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de-DE" sz="1400" kern="1200" dirty="0"/>
            <a:t>z. B. Ernährung</a:t>
          </a:r>
        </a:p>
      </dsp:txBody>
      <dsp:txXfrm>
        <a:off x="4797417" y="4959035"/>
        <a:ext cx="1007155" cy="1007155"/>
      </dsp:txXfrm>
    </dsp:sp>
    <dsp:sp modelId="{56FA2DCB-EAD2-4A47-813E-7569D5D5A24B}">
      <dsp:nvSpPr>
        <dsp:cNvPr id="0" name=""/>
        <dsp:cNvSpPr/>
      </dsp:nvSpPr>
      <dsp:spPr>
        <a:xfrm>
          <a:off x="1926866" y="4904550"/>
          <a:ext cx="1116125" cy="1116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de-DE" sz="1400" kern="1200" dirty="0"/>
            <a:t>z. B. Sozial-kompetenz</a:t>
          </a:r>
        </a:p>
      </dsp:txBody>
      <dsp:txXfrm>
        <a:off x="1981351" y="4959035"/>
        <a:ext cx="1007155" cy="1007155"/>
      </dsp:txXfrm>
    </dsp:sp>
    <dsp:sp modelId="{7DE23EDD-932C-4B10-8E33-AA2D6428CD75}">
      <dsp:nvSpPr>
        <dsp:cNvPr id="0" name=""/>
        <dsp:cNvSpPr/>
      </dsp:nvSpPr>
      <dsp:spPr>
        <a:xfrm>
          <a:off x="1850339" y="2412444"/>
          <a:ext cx="1116125" cy="1116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de-DE" sz="1400" kern="1200" dirty="0"/>
            <a:t>z. B. Sucht-prävention</a:t>
          </a:r>
        </a:p>
      </dsp:txBody>
      <dsp:txXfrm>
        <a:off x="1904824" y="2466929"/>
        <a:ext cx="1007155" cy="1007155"/>
      </dsp:txXfrm>
    </dsp:sp>
    <dsp:sp modelId="{D4808052-AB78-4CF8-A98E-802197C8778A}">
      <dsp:nvSpPr>
        <dsp:cNvPr id="0" name=""/>
        <dsp:cNvSpPr/>
      </dsp:nvSpPr>
      <dsp:spPr>
        <a:xfrm rot="11880000">
          <a:off x="1740008" y="2771706"/>
          <a:ext cx="113099" cy="0"/>
        </a:xfrm>
        <a:custGeom>
          <a:avLst/>
          <a:gdLst/>
          <a:ahLst/>
          <a:cxnLst/>
          <a:rect l="0" t="0" r="0" b="0"/>
          <a:pathLst>
            <a:path>
              <a:moveTo>
                <a:pt x="0" y="0"/>
              </a:moveTo>
              <a:lnTo>
                <a:pt x="11309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48FB8F-996D-4C71-98B8-527584F81A75}">
      <dsp:nvSpPr>
        <dsp:cNvPr id="0" name=""/>
        <dsp:cNvSpPr/>
      </dsp:nvSpPr>
      <dsp:spPr>
        <a:xfrm>
          <a:off x="626650" y="2014843"/>
          <a:ext cx="1116125" cy="1116125"/>
        </a:xfrm>
        <a:prstGeom prst="roundRect">
          <a:avLst/>
        </a:prstGeom>
        <a:solidFill>
          <a:schemeClr val="accent1">
            <a:hueOff val="0"/>
            <a:satOff val="0"/>
            <a:lumOff val="0"/>
            <a:alphaOff val="0"/>
          </a:schemeClr>
        </a:solidFill>
        <a:ln w="12700" cap="flat" cmpd="sng" algn="ctr">
          <a:solidFill>
            <a:srgbClr val="23232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de-DE" sz="1500" b="1" kern="1200" dirty="0"/>
            <a:t>eCHECKUP-Alkohol</a:t>
          </a:r>
        </a:p>
      </dsp:txBody>
      <dsp:txXfrm>
        <a:off x="681135" y="2069328"/>
        <a:ext cx="1007155" cy="100715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0.00826</cdr:x>
      <cdr:y>0.94286</cdr:y>
    </cdr:from>
    <cdr:to>
      <cdr:x>0.14675</cdr:x>
      <cdr:y>0.99957</cdr:y>
    </cdr:to>
    <cdr:sp macro="" textlink="">
      <cdr:nvSpPr>
        <cdr:cNvPr id="3" name="Textfeld 9"/>
        <cdr:cNvSpPr txBox="1"/>
      </cdr:nvSpPr>
      <cdr:spPr>
        <a:xfrm xmlns:a="http://schemas.openxmlformats.org/drawingml/2006/main">
          <a:off x="72008" y="4752528"/>
          <a:ext cx="1206659" cy="28585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100" dirty="0"/>
            <a:t>n=774-782</a:t>
          </a:r>
        </a:p>
      </cdr:txBody>
    </cdr:sp>
  </cdr:relSizeAnchor>
</c:userShapes>
</file>

<file path=ppt/drawings/drawing2.xml><?xml version="1.0" encoding="utf-8"?>
<c:userShapes xmlns:c="http://schemas.openxmlformats.org/drawingml/2006/chart">
  <cdr:relSizeAnchor xmlns:cdr="http://schemas.openxmlformats.org/drawingml/2006/chartDrawing">
    <cdr:from>
      <cdr:x>0.00833</cdr:x>
      <cdr:y>0.91058</cdr:y>
    </cdr:from>
    <cdr:to>
      <cdr:x>0.1232</cdr:x>
      <cdr:y>1</cdr:y>
    </cdr:to>
    <cdr:sp macro="" textlink="">
      <cdr:nvSpPr>
        <cdr:cNvPr id="2" name="Textfeld 9"/>
        <cdr:cNvSpPr txBox="1"/>
      </cdr:nvSpPr>
      <cdr:spPr>
        <a:xfrm xmlns:a="http://schemas.openxmlformats.org/drawingml/2006/main">
          <a:off x="72008" y="2664141"/>
          <a:ext cx="992587" cy="26162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de-DE"/>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xmlns:a="http://schemas.openxmlformats.org/drawingml/2006/main">
          <a:r>
            <a:rPr lang="de-DE" sz="1100" dirty="0"/>
            <a:t>n=709-718</a:t>
          </a:r>
        </a:p>
      </cdr:txBody>
    </cdr:sp>
  </cdr:relSizeAnchor>
</c:userShapes>
</file>

<file path=ppt/drawings/drawing3.xml><?xml version="1.0" encoding="utf-8"?>
<c:userShapes xmlns:c="http://schemas.openxmlformats.org/drawingml/2006/chart">
  <cdr:relSizeAnchor xmlns:cdr="http://schemas.openxmlformats.org/drawingml/2006/chartDrawing">
    <cdr:from>
      <cdr:x>0.00833</cdr:x>
      <cdr:y>0.8624</cdr:y>
    </cdr:from>
    <cdr:to>
      <cdr:x>0.1232</cdr:x>
      <cdr:y>0.98773</cdr:y>
    </cdr:to>
    <cdr:sp macro="" textlink="">
      <cdr:nvSpPr>
        <cdr:cNvPr id="2" name="Textfeld 9"/>
        <cdr:cNvSpPr txBox="1"/>
      </cdr:nvSpPr>
      <cdr:spPr>
        <a:xfrm xmlns:a="http://schemas.openxmlformats.org/drawingml/2006/main">
          <a:off x="72008" y="1800200"/>
          <a:ext cx="992587" cy="26161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de-DE"/>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xmlns:a="http://schemas.openxmlformats.org/drawingml/2006/main">
          <a:r>
            <a:rPr lang="de-DE" sz="1100" dirty="0"/>
            <a:t>n=700-709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pPr/>
              <a:t>9/6/2023</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pPr/>
              <a:t>‹Nr.›</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pPr/>
              <a:t>9/6/2023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pPr/>
              <a:t>‹Nr.›</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Hinweis für Lehrende: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Willkommen</a:t>
            </a:r>
            <a:r>
              <a:rPr lang="de-DE" baseline="0" dirty="0" smtClean="0"/>
              <a:t> in der „eCHECKUP-Alkohol“-Peer-Qualifizierung.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Diese PowerPoint-Präsentation</a:t>
            </a:r>
            <a:r>
              <a:rPr lang="de-DE" baseline="0" dirty="0" smtClean="0"/>
              <a:t> enthält alle Inhalte für die Qualifizierung der </a:t>
            </a:r>
            <a:r>
              <a:rPr lang="de-DE" baseline="0" dirty="0" err="1" smtClean="0"/>
              <a:t>eCHECKUP-Peer-Berater:innen</a:t>
            </a:r>
            <a:r>
              <a:rPr lang="de-DE" baseline="0" dirty="0" smtClean="0"/>
              <a:t>: angefangen von den Seminarinhalten, über Informationen zum riskanten Alkoholkonsum hin zu konkreten Tipps für die Umsetzung eigener Peer-Aktionen.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In den Notizen der Präsentation finden Sie immer wieder „Hinweise für Lehrende“, beispielsweise zu Methoden, Hintergrundinformationen, Erfahrungen etc. </a:t>
            </a:r>
            <a:endParaRPr lang="de-DE" dirty="0"/>
          </a:p>
        </p:txBody>
      </p:sp>
      <p:sp>
        <p:nvSpPr>
          <p:cNvPr id="4" name="Foliennummernplatzhalter 3"/>
          <p:cNvSpPr>
            <a:spLocks noGrp="1"/>
          </p:cNvSpPr>
          <p:nvPr>
            <p:ph type="sldNum" sz="quarter" idx="5"/>
          </p:nvPr>
        </p:nvSpPr>
        <p:spPr/>
        <p:txBody>
          <a:bodyPr/>
          <a:lstStyle/>
          <a:p>
            <a:fld id="{8530193B-564F-4854-8A52-728F3FB19C85}" type="slidenum">
              <a:rPr lang="en-US" noProof="0" smtClean="0"/>
              <a:pPr/>
              <a:t>1</a:t>
            </a:fld>
            <a:endParaRPr lang="en-US" noProof="0" dirty="0"/>
          </a:p>
        </p:txBody>
      </p:sp>
    </p:spTree>
    <p:extLst>
      <p:ext uri="{BB962C8B-B14F-4D97-AF65-F5344CB8AC3E}">
        <p14:creationId xmlns:p14="http://schemas.microsoft.com/office/powerpoint/2010/main" val="17132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Anmerkung für Lehrende: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Hier</a:t>
            </a:r>
            <a:r>
              <a:rPr lang="de-DE" baseline="0" dirty="0" smtClean="0"/>
              <a:t> können die Studierenden gefragt werden, ob sie eine Idee haben, woher der Begriff Alkohol ursprünglich stammt.</a:t>
            </a: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10</a:t>
            </a:fld>
            <a:endParaRPr lang="en-US" noProof="0" dirty="0"/>
          </a:p>
        </p:txBody>
      </p:sp>
    </p:spTree>
    <p:extLst>
      <p:ext uri="{BB962C8B-B14F-4D97-AF65-F5344CB8AC3E}">
        <p14:creationId xmlns:p14="http://schemas.microsoft.com/office/powerpoint/2010/main" val="3006051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11</a:t>
            </a:fld>
            <a:endParaRPr lang="en-US" noProof="0" dirty="0"/>
          </a:p>
        </p:txBody>
      </p:sp>
    </p:spTree>
    <p:extLst>
      <p:ext uri="{BB962C8B-B14F-4D97-AF65-F5344CB8AC3E}">
        <p14:creationId xmlns:p14="http://schemas.microsoft.com/office/powerpoint/2010/main" val="220178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xfrm>
            <a:off x="685800" y="1143000"/>
            <a:ext cx="5486400" cy="3086100"/>
          </a:xfrm>
          <a:ln/>
        </p:spPr>
      </p:sp>
      <p:sp>
        <p:nvSpPr>
          <p:cNvPr id="40963" name="Notizenplatzhalter 2"/>
          <p:cNvSpPr>
            <a:spLocks noGrp="1"/>
          </p:cNvSpPr>
          <p:nvPr>
            <p:ph type="body" idx="1"/>
          </p:nvPr>
        </p:nvSpPr>
        <p:spPr>
          <a:noFill/>
        </p:spPr>
        <p:txBody>
          <a:bodyPr/>
          <a:lstStyle/>
          <a:p>
            <a:r>
              <a:rPr lang="de-DE" altLang="de-DE" baseline="0" dirty="0" smtClean="0"/>
              <a:t>Anmerkung für Lehrende:</a:t>
            </a:r>
          </a:p>
          <a:p>
            <a:r>
              <a:rPr lang="de-DE" altLang="de-DE" baseline="0" dirty="0" smtClean="0"/>
              <a:t>Die Zahlen bzw. Quellen können fortlaufend aktualisiert werden, insbesondere das Jahrbuch Sucht der DHS erscheint jährlich und führt darin meist die Zahlen von vor zwei Jahren auf: https://www.dhs.de/unsere-arbeit/dhs-jahrbuch-sucht </a:t>
            </a:r>
          </a:p>
          <a:p>
            <a:endParaRPr lang="de-DE" altLang="de-DE" baseline="0" dirty="0" smtClean="0"/>
          </a:p>
          <a:p>
            <a:r>
              <a:rPr lang="de-DE" altLang="de-DE" baseline="0" dirty="0" smtClean="0"/>
              <a:t>Quellen:</a:t>
            </a:r>
          </a:p>
          <a:p>
            <a:r>
              <a:rPr lang="de-DE" altLang="de-DE" baseline="30000" dirty="0" smtClean="0"/>
              <a:t>1 </a:t>
            </a:r>
            <a:r>
              <a:rPr lang="de-DE" altLang="de-DE" dirty="0"/>
              <a:t>Orth, B. (2017). Der Alkoholkonsum Jugendlicher und junger Erwachsener in Deutschland. Ergebnisse des Alkoholsurveys 2016 und Trends. </a:t>
            </a:r>
            <a:r>
              <a:rPr lang="de-DE" altLang="de-DE" dirty="0" err="1"/>
              <a:t>BZgA</a:t>
            </a:r>
            <a:r>
              <a:rPr lang="de-DE" altLang="de-DE" dirty="0"/>
              <a:t>-Forschungsbericht. Köln: Bundeszentrale für gesundheitliche Aufklärung. </a:t>
            </a:r>
          </a:p>
          <a:p>
            <a:pPr eaLnBrk="1" hangingPunct="1">
              <a:buFont typeface="Wingdings 3" pitchFamily="18" charset="2"/>
              <a:buNone/>
            </a:pPr>
            <a:r>
              <a:rPr lang="de-DE" altLang="de-DE" baseline="30000" dirty="0"/>
              <a:t>2</a:t>
            </a:r>
            <a:r>
              <a:rPr lang="de-DE" altLang="de-DE" dirty="0"/>
              <a:t> DHS (Hrsg.) (</a:t>
            </a:r>
            <a:r>
              <a:rPr lang="de-DE" altLang="de-DE" dirty="0" smtClean="0"/>
              <a:t>2019): </a:t>
            </a:r>
            <a:r>
              <a:rPr lang="de-DE" altLang="de-DE" dirty="0"/>
              <a:t>Jahrbuch Sucht </a:t>
            </a:r>
            <a:r>
              <a:rPr lang="de-DE" altLang="de-DE" dirty="0" smtClean="0"/>
              <a:t>2019. </a:t>
            </a:r>
            <a:r>
              <a:rPr lang="de-DE" altLang="de-DE" dirty="0" err="1"/>
              <a:t>Pabst</a:t>
            </a:r>
            <a:r>
              <a:rPr lang="de-DE" altLang="de-DE" dirty="0"/>
              <a:t> Science Publishers, Lengerich</a:t>
            </a:r>
            <a:r>
              <a:rPr lang="de-DE" altLang="de-DE" dirty="0" smtClean="0"/>
              <a:t>.</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de-DE" altLang="de-DE" baseline="30000" dirty="0" smtClean="0">
                <a:sym typeface="Wingdings" panose="05000000000000000000" pitchFamily="2" charset="2"/>
              </a:rPr>
              <a:t>3</a:t>
            </a:r>
            <a:r>
              <a:rPr lang="de-DE" altLang="de-DE" baseline="0" dirty="0" smtClean="0">
                <a:sym typeface="Wingdings" panose="05000000000000000000" pitchFamily="2" charset="2"/>
              </a:rPr>
              <a:t> </a:t>
            </a:r>
            <a:r>
              <a:rPr lang="en-US" sz="1200" b="0" i="0" u="none" strike="noStrike" kern="1200" baseline="0" dirty="0" smtClean="0">
                <a:solidFill>
                  <a:schemeClr val="tx1"/>
                </a:solidFill>
                <a:latin typeface="+mn-lt"/>
                <a:ea typeface="+mn-ea"/>
                <a:cs typeface="+mn-cs"/>
              </a:rPr>
              <a:t>John, U., &amp; </a:t>
            </a:r>
            <a:r>
              <a:rPr lang="en-US" sz="1200" b="0" i="0" u="none" strike="noStrike" kern="1200" baseline="0" dirty="0" err="1" smtClean="0">
                <a:solidFill>
                  <a:schemeClr val="tx1"/>
                </a:solidFill>
                <a:latin typeface="+mn-lt"/>
                <a:ea typeface="+mn-ea"/>
                <a:cs typeface="+mn-cs"/>
              </a:rPr>
              <a:t>Hanke</a:t>
            </a:r>
            <a:r>
              <a:rPr lang="en-US" sz="1200" b="0" i="0" u="none" strike="noStrike" kern="1200" baseline="0" dirty="0" smtClean="0">
                <a:solidFill>
                  <a:schemeClr val="tx1"/>
                </a:solidFill>
                <a:latin typeface="+mn-lt"/>
                <a:ea typeface="+mn-ea"/>
                <a:cs typeface="+mn-cs"/>
              </a:rPr>
              <a:t>, M. (2002). Alcohol-attributable mortality in a high per capita consumption country: Germany. </a:t>
            </a:r>
            <a:r>
              <a:rPr lang="en-US" sz="1200" b="0" i="1" u="none" strike="noStrike" kern="1200" baseline="0" dirty="0" smtClean="0">
                <a:solidFill>
                  <a:schemeClr val="tx1"/>
                </a:solidFill>
                <a:latin typeface="+mn-lt"/>
                <a:ea typeface="+mn-ea"/>
                <a:cs typeface="+mn-cs"/>
              </a:rPr>
              <a:t>Alcohol and Alcoholism (Oxford, </a:t>
            </a:r>
            <a:r>
              <a:rPr lang="en-US" sz="1200" b="0" i="1" u="none" strike="noStrike" kern="1200" baseline="0" dirty="0" err="1" smtClean="0">
                <a:solidFill>
                  <a:schemeClr val="tx1"/>
                </a:solidFill>
                <a:latin typeface="+mn-lt"/>
                <a:ea typeface="+mn-ea"/>
                <a:cs typeface="+mn-cs"/>
              </a:rPr>
              <a:t>Oxfordshire</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37</a:t>
            </a:r>
            <a:r>
              <a:rPr lang="en-US" sz="1200" b="0" i="0" u="none" strike="noStrike" kern="1200" baseline="0" dirty="0" smtClean="0">
                <a:solidFill>
                  <a:schemeClr val="tx1"/>
                </a:solidFill>
                <a:latin typeface="+mn-lt"/>
                <a:ea typeface="+mn-ea"/>
                <a:cs typeface="+mn-cs"/>
              </a:rPr>
              <a:t>(6), 581–585.</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de-DE" baseline="30000" dirty="0" smtClean="0"/>
              <a:t>4</a:t>
            </a:r>
            <a:r>
              <a:rPr lang="de-DE" dirty="0" smtClean="0"/>
              <a:t> </a:t>
            </a:r>
            <a:r>
              <a:rPr lang="de-DE" dirty="0" err="1" smtClean="0"/>
              <a:t>Effertz</a:t>
            </a:r>
            <a:r>
              <a:rPr lang="de-DE" dirty="0" smtClean="0"/>
              <a:t>, T. (2020): Die volkswirtschaftlichen Kosten von Alkohol- und Tabakkonsum in Deutschland. In: Deutsche Hauptstelle für Suchtfragen (Hrsg.): DHS Jahrbuch Sucht 2020. Lengerich: </a:t>
            </a:r>
            <a:r>
              <a:rPr lang="de-DE" dirty="0" err="1" smtClean="0"/>
              <a:t>Pabst</a:t>
            </a:r>
            <a:endParaRPr lang="en-US" sz="1200" b="0" i="0" u="none" strike="noStrike" kern="1200" baseline="0" dirty="0" smtClean="0">
              <a:solidFill>
                <a:schemeClr val="tx1"/>
              </a:solidFill>
              <a:latin typeface="+mn-lt"/>
              <a:ea typeface="+mn-ea"/>
              <a:cs typeface="+mn-cs"/>
            </a:endParaRPr>
          </a:p>
        </p:txBody>
      </p:sp>
      <p:sp>
        <p:nvSpPr>
          <p:cNvPr id="40964" name="Foliennummernplatzhalter 3"/>
          <p:cNvSpPr>
            <a:spLocks noGrp="1"/>
          </p:cNvSpPr>
          <p:nvPr>
            <p:ph type="sldNum" sz="quarter" idx="5"/>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83E677BF-92E7-45BC-AA83-2E4032C3297E}" type="slidenum">
              <a:rPr lang="de-DE" altLang="de-DE" sz="1200" smtClean="0"/>
              <a:pPr/>
              <a:t>12</a:t>
            </a:fld>
            <a:endParaRPr lang="de-DE" altLang="de-D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xfrm>
            <a:off x="685800" y="1143000"/>
            <a:ext cx="5486400" cy="3086100"/>
          </a:xfrm>
          <a:ln/>
        </p:spPr>
      </p:sp>
      <p:sp>
        <p:nvSpPr>
          <p:cNvPr id="41987" name="Notizenplatzhalt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dirty="0"/>
          </a:p>
        </p:txBody>
      </p:sp>
      <p:sp>
        <p:nvSpPr>
          <p:cNvPr id="41988" name="Foliennummernplatzhalter 3"/>
          <p:cNvSpPr>
            <a:spLocks noGrp="1"/>
          </p:cNvSpPr>
          <p:nvPr>
            <p:ph type="sldNum" sz="quarter" idx="5"/>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F8188938-0DE5-4BE8-9257-DF85A529624D}" type="slidenum">
              <a:rPr lang="de-DE" altLang="de-DE" sz="1200" smtClean="0"/>
              <a:pPr/>
              <a:t>13</a:t>
            </a:fld>
            <a:endParaRPr lang="de-DE" altLang="de-D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xfrm>
            <a:off x="685800" y="1143000"/>
            <a:ext cx="5486400" cy="3086100"/>
          </a:xfrm>
          <a:ln/>
        </p:spPr>
      </p:sp>
      <p:sp>
        <p:nvSpPr>
          <p:cNvPr id="43011" name="Notizenplatzhalt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dirty="0"/>
          </a:p>
        </p:txBody>
      </p:sp>
      <p:sp>
        <p:nvSpPr>
          <p:cNvPr id="43012" name="Foliennummernplatzhalter 3"/>
          <p:cNvSpPr>
            <a:spLocks noGrp="1"/>
          </p:cNvSpPr>
          <p:nvPr>
            <p:ph type="sldNum" sz="quarter" idx="5"/>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707D424F-F062-4344-9567-50D1DCD721C2}" type="slidenum">
              <a:rPr lang="de-DE" altLang="de-DE" sz="1200" smtClean="0"/>
              <a:pPr/>
              <a:t>14</a:t>
            </a:fld>
            <a:endParaRPr lang="de-DE" altLang="de-DE"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15</a:t>
            </a:fld>
            <a:endParaRPr lang="en-US" noProof="0" dirty="0"/>
          </a:p>
        </p:txBody>
      </p:sp>
    </p:spTree>
    <p:extLst>
      <p:ext uri="{BB962C8B-B14F-4D97-AF65-F5344CB8AC3E}">
        <p14:creationId xmlns:p14="http://schemas.microsoft.com/office/powerpoint/2010/main" val="2137614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xfrm>
            <a:off x="685800" y="1143000"/>
            <a:ext cx="5486400" cy="3086100"/>
          </a:xfrm>
          <a:ln/>
        </p:spPr>
      </p:sp>
      <p:sp>
        <p:nvSpPr>
          <p:cNvPr id="44035" name="Notizenplatzhalter 2"/>
          <p:cNvSpPr>
            <a:spLocks noGrp="1"/>
          </p:cNvSpPr>
          <p:nvPr>
            <p:ph type="body" idx="1"/>
          </p:nvPr>
        </p:nvSpPr>
        <p:spPr>
          <a:noFill/>
        </p:spPr>
        <p:txBody>
          <a:bodyPr/>
          <a:lstStyle/>
          <a:p>
            <a:r>
              <a:rPr lang="de-DE" altLang="de-DE" dirty="0" smtClean="0"/>
              <a:t>Anmerkung für Lehrende:</a:t>
            </a:r>
          </a:p>
          <a:p>
            <a:r>
              <a:rPr lang="de-DE" altLang="de-DE" dirty="0" smtClean="0"/>
              <a:t>Sofern möglich und vorhanden, können hier hochschulspezifische</a:t>
            </a:r>
            <a:r>
              <a:rPr lang="de-DE" altLang="de-DE" baseline="0" dirty="0" smtClean="0"/>
              <a:t> Erhebungen präsentiert werden.</a:t>
            </a:r>
            <a:endParaRPr lang="de-DE" altLang="de-DE" dirty="0"/>
          </a:p>
        </p:txBody>
      </p:sp>
      <p:sp>
        <p:nvSpPr>
          <p:cNvPr id="44036" name="Foliennummernplatzhalter 3"/>
          <p:cNvSpPr>
            <a:spLocks noGrp="1"/>
          </p:cNvSpPr>
          <p:nvPr>
            <p:ph type="sldNum" sz="quarter" idx="5"/>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ED570B6E-7780-4D74-B04A-E7ADB2621595}" type="slidenum">
              <a:rPr lang="de-DE" altLang="de-DE" sz="1200" smtClean="0"/>
              <a:pPr/>
              <a:t>16</a:t>
            </a:fld>
            <a:endParaRPr lang="de-DE" altLang="de-DE"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xfrm>
            <a:off x="685800" y="1143000"/>
            <a:ext cx="5486400" cy="3086100"/>
          </a:xfrm>
          <a:ln/>
        </p:spPr>
      </p:sp>
      <p:sp>
        <p:nvSpPr>
          <p:cNvPr id="45059" name="Notizenplatzhalter 2"/>
          <p:cNvSpPr>
            <a:spLocks noGrp="1"/>
          </p:cNvSpPr>
          <p:nvPr>
            <p:ph type="body" idx="1"/>
          </p:nvPr>
        </p:nvSpPr>
        <p:spPr>
          <a:noFill/>
        </p:spPr>
        <p:txBody>
          <a:bodyPr/>
          <a:lstStyle/>
          <a:p>
            <a:r>
              <a:rPr lang="de-DE" altLang="de-DE" dirty="0" smtClean="0"/>
              <a:t>Anmerkung für Lehrende:</a:t>
            </a:r>
          </a:p>
          <a:p>
            <a:r>
              <a:rPr lang="de-DE" altLang="de-DE" dirty="0" smtClean="0"/>
              <a:t>Sofern möglich und vorhanden, können hier hochschulspezifische</a:t>
            </a:r>
            <a:r>
              <a:rPr lang="de-DE" altLang="de-DE" baseline="0" dirty="0" smtClean="0"/>
              <a:t> Erhebungen präsentiert werden.</a:t>
            </a:r>
            <a:endParaRPr lang="de-DE" altLang="de-DE" dirty="0" smtClean="0"/>
          </a:p>
          <a:p>
            <a:endParaRPr lang="de-DE" altLang="de-DE" dirty="0"/>
          </a:p>
        </p:txBody>
      </p:sp>
      <p:sp>
        <p:nvSpPr>
          <p:cNvPr id="45060" name="Foliennummernplatzhalter 3"/>
          <p:cNvSpPr>
            <a:spLocks noGrp="1"/>
          </p:cNvSpPr>
          <p:nvPr>
            <p:ph type="sldNum" sz="quarter" idx="5"/>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0CB4FF40-89DF-4138-9433-2D3682347562}" type="slidenum">
              <a:rPr lang="de-DE" altLang="de-DE" sz="1200" smtClean="0"/>
              <a:pPr/>
              <a:t>17</a:t>
            </a:fld>
            <a:endParaRPr lang="de-DE" altLang="de-DE"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xfrm>
            <a:off x="685800" y="1143000"/>
            <a:ext cx="5486400" cy="3086100"/>
          </a:xfrm>
          <a:ln/>
        </p:spPr>
      </p:sp>
      <p:sp>
        <p:nvSpPr>
          <p:cNvPr id="46083" name="Notizenplatzhalter 2"/>
          <p:cNvSpPr>
            <a:spLocks noGrp="1"/>
          </p:cNvSpPr>
          <p:nvPr>
            <p:ph type="body" idx="1"/>
          </p:nvPr>
        </p:nvSpPr>
        <p:spPr>
          <a:noFill/>
        </p:spPr>
        <p:txBody>
          <a:bodyPr/>
          <a:lstStyle/>
          <a:p>
            <a:r>
              <a:rPr lang="de-DE" altLang="de-DE" dirty="0" smtClean="0"/>
              <a:t>Anmerkung für Lehrende:</a:t>
            </a:r>
          </a:p>
          <a:p>
            <a:r>
              <a:rPr lang="de-DE" altLang="de-DE" dirty="0" smtClean="0"/>
              <a:t>Sofern möglich und vorhanden, können hier hochschulspezifische</a:t>
            </a:r>
            <a:r>
              <a:rPr lang="de-DE" altLang="de-DE" baseline="0" dirty="0" smtClean="0"/>
              <a:t> Erhebungen präsentiert werden.</a:t>
            </a:r>
            <a:endParaRPr lang="de-DE" altLang="de-DE" dirty="0" smtClean="0"/>
          </a:p>
          <a:p>
            <a:endParaRPr lang="de-DE" altLang="de-DE" dirty="0"/>
          </a:p>
        </p:txBody>
      </p:sp>
      <p:sp>
        <p:nvSpPr>
          <p:cNvPr id="46084" name="Foliennummernplatzhalter 3"/>
          <p:cNvSpPr>
            <a:spLocks noGrp="1"/>
          </p:cNvSpPr>
          <p:nvPr>
            <p:ph type="sldNum" sz="quarter" idx="5"/>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708C4673-454B-49DE-A631-2552B9EDC8F3}" type="slidenum">
              <a:rPr lang="de-DE" altLang="de-DE" sz="1200" smtClean="0"/>
              <a:pPr/>
              <a:t>18</a:t>
            </a:fld>
            <a:endParaRPr lang="de-DE" altLang="de-DE"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xfrm>
            <a:off x="685800" y="1143000"/>
            <a:ext cx="5486400" cy="3086100"/>
          </a:xfrm>
          <a:ln/>
        </p:spPr>
      </p:sp>
      <p:sp>
        <p:nvSpPr>
          <p:cNvPr id="47107" name="Notizenplatzhalter 2"/>
          <p:cNvSpPr>
            <a:spLocks noGrp="1"/>
          </p:cNvSpPr>
          <p:nvPr>
            <p:ph type="body" idx="1"/>
          </p:nvPr>
        </p:nvSpPr>
        <p:spPr>
          <a:noFill/>
        </p:spPr>
        <p:txBody>
          <a:bodyPr/>
          <a:lstStyle/>
          <a:p>
            <a:r>
              <a:rPr lang="de-DE" altLang="de-DE" dirty="0" smtClean="0"/>
              <a:t>Anmerkung für Lehrende:</a:t>
            </a:r>
          </a:p>
          <a:p>
            <a:r>
              <a:rPr lang="de-DE" altLang="de-DE" dirty="0" smtClean="0"/>
              <a:t>Sofern möglich und vorhanden, können hier hochschulspezifische</a:t>
            </a:r>
            <a:r>
              <a:rPr lang="de-DE" altLang="de-DE" baseline="0" dirty="0" smtClean="0"/>
              <a:t> Erhebungen präsentiert werden.</a:t>
            </a:r>
            <a:endParaRPr lang="de-DE" altLang="de-DE" dirty="0" smtClean="0"/>
          </a:p>
          <a:p>
            <a:endParaRPr lang="de-DE" altLang="de-DE" dirty="0"/>
          </a:p>
        </p:txBody>
      </p:sp>
      <p:sp>
        <p:nvSpPr>
          <p:cNvPr id="47108" name="Foliennummernplatzhalter 3"/>
          <p:cNvSpPr>
            <a:spLocks noGrp="1"/>
          </p:cNvSpPr>
          <p:nvPr>
            <p:ph type="sldNum" sz="quarter" idx="5"/>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DC06D007-5B31-4000-A8B5-B9582CCF19F5}" type="slidenum">
              <a:rPr lang="de-DE" altLang="de-DE" sz="1200" smtClean="0"/>
              <a:pPr/>
              <a:t>19</a:t>
            </a:fld>
            <a:endParaRPr lang="de-DE" altLang="de-D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Anmerkungen</a:t>
            </a:r>
            <a:r>
              <a:rPr lang="de-DE" baseline="0" dirty="0" smtClean="0"/>
              <a:t> für Lehrende: </a:t>
            </a:r>
          </a:p>
          <a:p>
            <a:r>
              <a:rPr lang="de-DE" baseline="0" dirty="0" smtClean="0"/>
              <a:t>Da es sich bei der  Peer-Qualifizierung um ein Seminar mit vielen selbstreflexiven Anteilen handelt und dabei auch häufig sehr persönliche Dinge zur Sprache kommen, sollte der Vorstellungsrunde genügend Zeit eingeräumt werden. </a:t>
            </a:r>
          </a:p>
          <a:p>
            <a:endParaRPr lang="de-DE" baseline="0" dirty="0" smtClean="0"/>
          </a:p>
          <a:p>
            <a:r>
              <a:rPr lang="de-DE" baseline="0" dirty="0" smtClean="0"/>
              <a:t>Es hat sich dabei auch als hilfreich erwiesen direkt zu Beginn darauf hinzuweisen, dass dieses Seminar sehr interaktiv angelegt ist und ein offener Austausch zwischen allen Beteiligten angestrebt wird.</a:t>
            </a:r>
          </a:p>
          <a:p>
            <a:endParaRPr lang="de-DE" baseline="0" dirty="0" smtClean="0"/>
          </a:p>
          <a:p>
            <a:endParaRPr lang="de-DE" baseline="0" dirty="0" smtClean="0"/>
          </a:p>
          <a:p>
            <a:r>
              <a:rPr lang="de-DE" baseline="0" dirty="0" smtClean="0"/>
              <a:t> </a:t>
            </a:r>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a:t>
            </a:fld>
            <a:endParaRPr lang="en-US" noProof="0" dirty="0"/>
          </a:p>
        </p:txBody>
      </p:sp>
    </p:spTree>
    <p:extLst>
      <p:ext uri="{BB962C8B-B14F-4D97-AF65-F5344CB8AC3E}">
        <p14:creationId xmlns:p14="http://schemas.microsoft.com/office/powerpoint/2010/main" val="680574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Anmerkung für Lehrende:</a:t>
            </a:r>
          </a:p>
          <a:p>
            <a:r>
              <a:rPr lang="de-DE" altLang="de-DE" dirty="0" smtClean="0"/>
              <a:t>Sofern möglich und vorhanden, können hier hochschulspezifische</a:t>
            </a:r>
            <a:r>
              <a:rPr lang="de-DE" altLang="de-DE" baseline="0" dirty="0" smtClean="0"/>
              <a:t> Erhebungen präsentiert werden.</a:t>
            </a:r>
            <a:endParaRPr lang="de-DE" altLang="de-DE" dirty="0" smtClean="0"/>
          </a:p>
          <a:p>
            <a:endParaRPr lang="de-DE" altLang="de-DE" dirty="0" smtClean="0"/>
          </a:p>
          <a:p>
            <a:endParaRPr lang="de-DE" dirty="0"/>
          </a:p>
        </p:txBody>
      </p:sp>
      <p:sp>
        <p:nvSpPr>
          <p:cNvPr id="4" name="Foliennummernplatzhalter 3"/>
          <p:cNvSpPr>
            <a:spLocks noGrp="1"/>
          </p:cNvSpPr>
          <p:nvPr>
            <p:ph type="sldNum" sz="quarter" idx="5"/>
          </p:nvPr>
        </p:nvSpPr>
        <p:spPr/>
        <p:txBody>
          <a:bodyPr/>
          <a:lstStyle/>
          <a:p>
            <a:fld id="{8530193B-564F-4854-8A52-728F3FB19C85}" type="slidenum">
              <a:rPr lang="en-US" noProof="0" smtClean="0"/>
              <a:pPr/>
              <a:t>20</a:t>
            </a:fld>
            <a:endParaRPr lang="en-US" noProof="0" dirty="0"/>
          </a:p>
        </p:txBody>
      </p:sp>
    </p:spTree>
    <p:extLst>
      <p:ext uri="{BB962C8B-B14F-4D97-AF65-F5344CB8AC3E}">
        <p14:creationId xmlns:p14="http://schemas.microsoft.com/office/powerpoint/2010/main" val="817190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altLang="de-DE" dirty="0" smtClean="0"/>
              <a:t>Anmerkung für Lehrende:</a:t>
            </a:r>
          </a:p>
          <a:p>
            <a:r>
              <a:rPr lang="de-DE" altLang="de-DE" dirty="0" smtClean="0"/>
              <a:t>Sofern möglich und vorhanden, können hier hochschulspezifische</a:t>
            </a:r>
            <a:r>
              <a:rPr lang="de-DE" altLang="de-DE" baseline="0" dirty="0" smtClean="0"/>
              <a:t> Erhebungen präsentiert werden.</a:t>
            </a:r>
            <a:endParaRPr lang="de-DE" altLang="de-DE" dirty="0" smtClean="0"/>
          </a:p>
          <a:p>
            <a:endParaRPr lang="de-DE" altLang="de-DE" dirty="0" smtClean="0"/>
          </a:p>
          <a:p>
            <a:endParaRPr lang="de-DE" dirty="0">
              <a:solidFill>
                <a:schemeClr val="accent2">
                  <a:lumMod val="75000"/>
                </a:schemeClr>
              </a:solidFill>
            </a:endParaRPr>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21</a:t>
            </a:fld>
            <a:endParaRPr lang="en-US" noProof="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altLang="de-DE" dirty="0" smtClean="0"/>
              <a:t>Anmerkung für Lehrende:</a:t>
            </a:r>
          </a:p>
          <a:p>
            <a:r>
              <a:rPr lang="de-DE" altLang="de-DE" dirty="0" smtClean="0"/>
              <a:t>Sofern möglich und vorhanden, können hier hochschulspezifische</a:t>
            </a:r>
            <a:r>
              <a:rPr lang="de-DE" altLang="de-DE" baseline="0" dirty="0" smtClean="0"/>
              <a:t> Erhebungen präsentiert werden.</a:t>
            </a:r>
            <a:endParaRPr lang="de-DE" altLang="de-DE" dirty="0" smtClean="0"/>
          </a:p>
          <a:p>
            <a:endParaRPr lang="de-DE" altLang="de-DE" dirty="0" smtClean="0"/>
          </a:p>
          <a:p>
            <a:endParaRPr lang="de-DE" dirty="0">
              <a:solidFill>
                <a:schemeClr val="accent2">
                  <a:lumMod val="75000"/>
                </a:schemeClr>
              </a:solidFill>
            </a:endParaRPr>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22</a:t>
            </a:fld>
            <a:endParaRPr lang="en-US" noProof="0" dirty="0"/>
          </a:p>
        </p:txBody>
      </p:sp>
    </p:spTree>
    <p:extLst>
      <p:ext uri="{BB962C8B-B14F-4D97-AF65-F5344CB8AC3E}">
        <p14:creationId xmlns:p14="http://schemas.microsoft.com/office/powerpoint/2010/main" val="2893178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xfrm>
            <a:off x="685800" y="1143000"/>
            <a:ext cx="5486400" cy="3086100"/>
          </a:xfrm>
          <a:ln/>
        </p:spPr>
      </p:sp>
      <p:sp>
        <p:nvSpPr>
          <p:cNvPr id="48131" name="Notizenplatzhalter 2"/>
          <p:cNvSpPr>
            <a:spLocks noGrp="1"/>
          </p:cNvSpPr>
          <p:nvPr>
            <p:ph type="body" idx="1"/>
          </p:nvPr>
        </p:nvSpPr>
        <p:spPr>
          <a:noFill/>
        </p:spPr>
        <p:txBody>
          <a:bodyPr/>
          <a:lstStyle/>
          <a:p>
            <a:r>
              <a:rPr lang="de-DE" altLang="de-DE" dirty="0" smtClean="0"/>
              <a:t>Anmerkung für Lehrende:</a:t>
            </a:r>
          </a:p>
          <a:p>
            <a:r>
              <a:rPr lang="de-DE" altLang="de-DE" dirty="0" smtClean="0"/>
              <a:t>Sofern möglich und vorhanden, können hier hochschulspezifische</a:t>
            </a:r>
            <a:r>
              <a:rPr lang="de-DE" altLang="de-DE" baseline="0" dirty="0" smtClean="0"/>
              <a:t> Erhebungen präsentiert werden.</a:t>
            </a:r>
            <a:endParaRPr lang="de-DE" altLang="de-DE" dirty="0" smtClean="0"/>
          </a:p>
          <a:p>
            <a:endParaRPr lang="de-DE" altLang="de-DE" dirty="0" smtClean="0"/>
          </a:p>
          <a:p>
            <a:endParaRPr lang="de-DE" altLang="de-DE" dirty="0"/>
          </a:p>
        </p:txBody>
      </p:sp>
      <p:sp>
        <p:nvSpPr>
          <p:cNvPr id="48132" name="Foliennummernplatzhalter 3"/>
          <p:cNvSpPr>
            <a:spLocks noGrp="1"/>
          </p:cNvSpPr>
          <p:nvPr>
            <p:ph type="sldNum" sz="quarter" idx="5"/>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15A35389-5ADD-4F45-99EF-1ACED3C20CEE}" type="slidenum">
              <a:rPr lang="de-DE" altLang="de-DE" sz="1200" smtClean="0"/>
              <a:pPr/>
              <a:t>23</a:t>
            </a:fld>
            <a:endParaRPr lang="de-DE" altLang="de-DE"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xfrm>
            <a:off x="685800" y="1143000"/>
            <a:ext cx="5486400" cy="3086100"/>
          </a:xfrm>
          <a:ln/>
        </p:spPr>
      </p:sp>
      <p:sp>
        <p:nvSpPr>
          <p:cNvPr id="49155" name="Notizenplatzhalter 2"/>
          <p:cNvSpPr>
            <a:spLocks noGrp="1"/>
          </p:cNvSpPr>
          <p:nvPr>
            <p:ph type="body" idx="1"/>
          </p:nvPr>
        </p:nvSpPr>
        <p:spPr>
          <a:noFill/>
        </p:spPr>
        <p:txBody>
          <a:bodyPr/>
          <a:lstStyle/>
          <a:p>
            <a:r>
              <a:rPr lang="de-DE" altLang="de-DE" dirty="0" smtClean="0"/>
              <a:t>Anmerkung für Lehrende:</a:t>
            </a:r>
          </a:p>
          <a:p>
            <a:r>
              <a:rPr lang="de-DE" altLang="de-DE" dirty="0" smtClean="0"/>
              <a:t>Sofern möglich und vorhanden, können hier hochschulspezifische</a:t>
            </a:r>
            <a:r>
              <a:rPr lang="de-DE" altLang="de-DE" baseline="0" dirty="0" smtClean="0"/>
              <a:t> Erhebungen präsentiert werden.</a:t>
            </a:r>
            <a:endParaRPr lang="de-DE" altLang="de-DE" dirty="0" smtClean="0"/>
          </a:p>
          <a:p>
            <a:endParaRPr lang="de-DE" altLang="de-DE" dirty="0" smtClean="0"/>
          </a:p>
          <a:p>
            <a:endParaRPr lang="de-DE" altLang="de-DE" dirty="0"/>
          </a:p>
        </p:txBody>
      </p:sp>
      <p:sp>
        <p:nvSpPr>
          <p:cNvPr id="49156" name="Foliennummernplatzhalter 3"/>
          <p:cNvSpPr>
            <a:spLocks noGrp="1"/>
          </p:cNvSpPr>
          <p:nvPr>
            <p:ph type="sldNum" sz="quarter" idx="5"/>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8A5E0192-F9D4-4D32-BAC2-6E458CB0A7E3}" type="slidenum">
              <a:rPr lang="de-DE" altLang="de-DE" sz="1200" smtClean="0"/>
              <a:pPr/>
              <a:t>24</a:t>
            </a:fld>
            <a:endParaRPr lang="de-DE" altLang="de-DE"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Hinweis</a:t>
            </a:r>
            <a:r>
              <a:rPr lang="de-DE" baseline="0" dirty="0" smtClean="0"/>
              <a:t> für Lehrende: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Aufforderung zur Abgabe von Schätzungen, anschließend Konsensbildung in der Gruppe „Gibt es einen Betrag, den ihr gemeinsam als </a:t>
            </a:r>
            <a:r>
              <a:rPr lang="de-DE" baseline="0" dirty="0" err="1" smtClean="0"/>
              <a:t>realisitisch</a:t>
            </a:r>
            <a:r>
              <a:rPr lang="de-DE" baseline="0" dirty="0" smtClean="0"/>
              <a:t> erachtet?“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Es sind die Werbeaufwendungen für Bier, Wein, Sekt und Spirituosen gemeint – Auflösung siehe nächste Folie.</a:t>
            </a:r>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25</a:t>
            </a:fld>
            <a:endParaRPr lang="en-US" noProof="0" dirty="0"/>
          </a:p>
        </p:txBody>
      </p:sp>
    </p:spTree>
    <p:extLst>
      <p:ext uri="{BB962C8B-B14F-4D97-AF65-F5344CB8AC3E}">
        <p14:creationId xmlns:p14="http://schemas.microsoft.com/office/powerpoint/2010/main" val="3220356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a:t>
            </a:r>
            <a:r>
              <a:rPr lang="de-DE" baseline="0" dirty="0" smtClean="0"/>
              <a:t> für Lehrende:</a:t>
            </a:r>
          </a:p>
          <a:p>
            <a:endParaRPr lang="de-DE" dirty="0" smtClean="0"/>
          </a:p>
          <a:p>
            <a:r>
              <a:rPr lang="de-DE" dirty="0" smtClean="0"/>
              <a:t>Diese Zahlen werden jährlich vom deutschen Spirituosenverband</a:t>
            </a:r>
            <a:r>
              <a:rPr lang="de-DE" baseline="0" dirty="0" smtClean="0"/>
              <a:t> sowie </a:t>
            </a:r>
            <a:r>
              <a:rPr lang="de-DE" dirty="0" smtClean="0"/>
              <a:t>im Jahrbuch Sucht veröffentlicht und können entsprechend aktualisiert werden.</a:t>
            </a:r>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26</a:t>
            </a:fld>
            <a:endParaRPr lang="en-US" noProof="0" dirty="0"/>
          </a:p>
        </p:txBody>
      </p:sp>
    </p:spTree>
    <p:extLst>
      <p:ext uri="{BB962C8B-B14F-4D97-AF65-F5344CB8AC3E}">
        <p14:creationId xmlns:p14="http://schemas.microsoft.com/office/powerpoint/2010/main" val="465592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xfrm>
            <a:off x="685800" y="1143000"/>
            <a:ext cx="5486400" cy="3086100"/>
          </a:xfrm>
          <a:ln/>
        </p:spPr>
      </p:sp>
      <p:sp>
        <p:nvSpPr>
          <p:cNvPr id="50179" name="Notizenplatzhalt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Hinweis für Lehrende</a:t>
            </a:r>
            <a:r>
              <a:rPr lang="de-DE" baseline="0" dirty="0" smtClean="0"/>
              <a:t> zur </a:t>
            </a:r>
            <a:r>
              <a:rPr lang="de-DE" altLang="de-DE" dirty="0" smtClean="0"/>
              <a:t>Durchführung der Gruppenarbeit:</a:t>
            </a:r>
          </a:p>
          <a:p>
            <a:r>
              <a:rPr lang="de-DE" altLang="de-DE" dirty="0" smtClean="0"/>
              <a:t>Es werden Kleingruppen mit</a:t>
            </a:r>
            <a:r>
              <a:rPr lang="de-DE" altLang="de-DE" baseline="0" dirty="0" smtClean="0"/>
              <a:t> je</a:t>
            </a:r>
            <a:r>
              <a:rPr lang="de-DE" altLang="de-DE" dirty="0" smtClean="0"/>
              <a:t> 3-5 Studierenden gebildet</a:t>
            </a:r>
            <a:r>
              <a:rPr lang="de-DE" altLang="de-DE" baseline="0" dirty="0" smtClean="0"/>
              <a:t>. Die Gruppen diskutieren die beiden Fragen und notieren die Antworten (auf Flipchart-Bögen, bzw. virtuell auf entsprechenden Alternativen). Anschließend werden die einzelnen Gruppenergebnisse im Seminar vorgestellt. </a:t>
            </a:r>
          </a:p>
          <a:p>
            <a:r>
              <a:rPr lang="de-DE" altLang="de-DE" baseline="0" dirty="0" smtClean="0"/>
              <a:t>Mögliche Fragen in der Diskussion: </a:t>
            </a:r>
          </a:p>
          <a:p>
            <a:pPr marL="228600" indent="-228600">
              <a:buAutoNum type="arabicPeriod"/>
            </a:pPr>
            <a:r>
              <a:rPr lang="de-DE" altLang="de-DE" baseline="0" dirty="0" smtClean="0"/>
              <a:t>Unterscheiden sich die Gruppen untereinander? Falls Ja, woran liegt das? </a:t>
            </a:r>
          </a:p>
          <a:p>
            <a:pPr marL="228600" indent="-228600">
              <a:buAutoNum type="arabicPeriod"/>
            </a:pPr>
            <a:r>
              <a:rPr lang="de-DE" altLang="de-DE" baseline="0" dirty="0" smtClean="0"/>
              <a:t>Unterscheiden sich die Anlässe der Peers von denen der anderen Studierenden? Falls Ja: Warum gehen die Peers davon aus, dass dies so ist?</a:t>
            </a:r>
          </a:p>
          <a:p>
            <a:pPr marL="0" indent="0">
              <a:buNone/>
            </a:pPr>
            <a:endParaRPr lang="de-DE" altLang="de-DE" baseline="0" dirty="0"/>
          </a:p>
        </p:txBody>
      </p:sp>
      <p:sp>
        <p:nvSpPr>
          <p:cNvPr id="50180" name="Foliennummernplatzhalter 3"/>
          <p:cNvSpPr>
            <a:spLocks noGrp="1"/>
          </p:cNvSpPr>
          <p:nvPr>
            <p:ph type="sldNum" sz="quarter" idx="5"/>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48E9DC16-538F-4288-BCDA-361A1AB735DC}" type="slidenum">
              <a:rPr lang="de-DE" altLang="de-DE" sz="1200" smtClean="0"/>
              <a:pPr/>
              <a:t>27</a:t>
            </a:fld>
            <a:endParaRPr lang="de-DE" altLang="de-DE"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Hinweis für Lehrende:</a:t>
            </a:r>
          </a:p>
          <a:p>
            <a:r>
              <a:rPr lang="de-DE" dirty="0" smtClean="0"/>
              <a:t>Der</a:t>
            </a:r>
            <a:r>
              <a:rPr lang="de-DE" baseline="0" dirty="0" smtClean="0"/>
              <a:t> Link zur Dokumentation variiert, da dieser von verschiedenen öffentlich-rechtlichen Sendern in deren Mediatheken oder auf YouTube etc. eingestellt wird. Eine Onlinesuche nach „</a:t>
            </a:r>
            <a:r>
              <a:rPr lang="de-DE" altLang="de-DE" dirty="0" smtClean="0"/>
              <a:t>Volksdroge Alkohol - Der legale Rausch“ führt dabei meist schnell zum Erfolg.</a:t>
            </a:r>
            <a:endParaRPr lang="de-DE" baseline="0" dirty="0" smtClean="0"/>
          </a:p>
          <a:p>
            <a:endParaRPr lang="de-DE" b="1" baseline="0" dirty="0" smtClean="0"/>
          </a:p>
          <a:p>
            <a:r>
              <a:rPr lang="de-DE" dirty="0" smtClean="0"/>
              <a:t>Link zur Reportage von correctiv.org:</a:t>
            </a:r>
            <a:r>
              <a:rPr lang="de-DE" baseline="0" dirty="0" smtClean="0"/>
              <a:t> </a:t>
            </a:r>
            <a:r>
              <a:rPr lang="de-DE" dirty="0" smtClean="0"/>
              <a:t>https://correctiv.org/aktuelles/gesundheit/2017/02/22/wie-die-alkoholindustrie-uns-dazu-bringt-immer-weiter-zu-trinken/ </a:t>
            </a:r>
          </a:p>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28</a:t>
            </a:fld>
            <a:endParaRPr lang="en-US" noProof="0" dirty="0"/>
          </a:p>
        </p:txBody>
      </p:sp>
    </p:spTree>
    <p:extLst>
      <p:ext uri="{BB962C8B-B14F-4D97-AF65-F5344CB8AC3E}">
        <p14:creationId xmlns:p14="http://schemas.microsoft.com/office/powerpoint/2010/main" val="620013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29</a:t>
            </a:fld>
            <a:endParaRPr lang="en-US" noProof="0" dirty="0"/>
          </a:p>
        </p:txBody>
      </p:sp>
    </p:spTree>
    <p:extLst>
      <p:ext uri="{BB962C8B-B14F-4D97-AF65-F5344CB8AC3E}">
        <p14:creationId xmlns:p14="http://schemas.microsoft.com/office/powerpoint/2010/main" val="231417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a:t>
            </a:fld>
            <a:endParaRPr lang="en-US" noProof="0" dirty="0"/>
          </a:p>
        </p:txBody>
      </p:sp>
    </p:spTree>
    <p:extLst>
      <p:ext uri="{BB962C8B-B14F-4D97-AF65-F5344CB8AC3E}">
        <p14:creationId xmlns:p14="http://schemas.microsoft.com/office/powerpoint/2010/main" val="3195757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30</a:t>
            </a:fld>
            <a:endParaRPr lang="en-US" noProof="0" dirty="0"/>
          </a:p>
        </p:txBody>
      </p:sp>
    </p:spTree>
    <p:extLst>
      <p:ext uri="{BB962C8B-B14F-4D97-AF65-F5344CB8AC3E}">
        <p14:creationId xmlns:p14="http://schemas.microsoft.com/office/powerpoint/2010/main" val="1860060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indent="0">
              <a:buNone/>
            </a:pPr>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31</a:t>
            </a:fld>
            <a:endParaRPr lang="en-US" noProof="0" dirty="0"/>
          </a:p>
        </p:txBody>
      </p:sp>
    </p:spTree>
    <p:extLst>
      <p:ext uri="{BB962C8B-B14F-4D97-AF65-F5344CB8AC3E}">
        <p14:creationId xmlns:p14="http://schemas.microsoft.com/office/powerpoint/2010/main" val="3919609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 für Lehrende:</a:t>
            </a:r>
          </a:p>
          <a:p>
            <a:endParaRPr lang="de-DE" dirty="0" smtClean="0"/>
          </a:p>
          <a:p>
            <a:r>
              <a:rPr lang="de-DE" dirty="0" smtClean="0"/>
              <a:t>Ziel dieses</a:t>
            </a:r>
            <a:r>
              <a:rPr lang="de-DE" baseline="0" dirty="0" smtClean="0"/>
              <a:t> Abschnittes ist es, den Studierenden ein Hintergrundverständnis von Prävention und Gesundheitsförderung zu verschaffen. Dies soll ermöglichen, dass das eigene Wirken als studentische </a:t>
            </a:r>
            <a:r>
              <a:rPr lang="de-DE" baseline="0" dirty="0" err="1" smtClean="0"/>
              <a:t>Peer-Berater:in</a:t>
            </a:r>
            <a:r>
              <a:rPr lang="de-DE" baseline="0" dirty="0" smtClean="0"/>
              <a:t> besser eingeordnet und reflektiert werden kann.</a:t>
            </a:r>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32</a:t>
            </a:fld>
            <a:endParaRPr lang="en-US" noProof="0" dirty="0"/>
          </a:p>
        </p:txBody>
      </p:sp>
    </p:spTree>
    <p:extLst>
      <p:ext uri="{BB962C8B-B14F-4D97-AF65-F5344CB8AC3E}">
        <p14:creationId xmlns:p14="http://schemas.microsoft.com/office/powerpoint/2010/main" val="1951243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33</a:t>
            </a:fld>
            <a:endParaRPr lang="en-US" noProof="0" dirty="0"/>
          </a:p>
        </p:txBody>
      </p:sp>
    </p:spTree>
    <p:extLst>
      <p:ext uri="{BB962C8B-B14F-4D97-AF65-F5344CB8AC3E}">
        <p14:creationId xmlns:p14="http://schemas.microsoft.com/office/powerpoint/2010/main" val="2178996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34</a:t>
            </a:fld>
            <a:endParaRPr lang="en-US" noProof="0" dirty="0"/>
          </a:p>
        </p:txBody>
      </p:sp>
    </p:spTree>
    <p:extLst>
      <p:ext uri="{BB962C8B-B14F-4D97-AF65-F5344CB8AC3E}">
        <p14:creationId xmlns:p14="http://schemas.microsoft.com/office/powerpoint/2010/main" val="1169427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35</a:t>
            </a:fld>
            <a:endParaRPr lang="en-US" noProof="0" dirty="0"/>
          </a:p>
        </p:txBody>
      </p:sp>
    </p:spTree>
    <p:extLst>
      <p:ext uri="{BB962C8B-B14F-4D97-AF65-F5344CB8AC3E}">
        <p14:creationId xmlns:p14="http://schemas.microsoft.com/office/powerpoint/2010/main" val="3706613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36</a:t>
            </a:fld>
            <a:endParaRPr lang="en-US" noProof="0" dirty="0"/>
          </a:p>
        </p:txBody>
      </p:sp>
    </p:spTree>
    <p:extLst>
      <p:ext uri="{BB962C8B-B14F-4D97-AF65-F5344CB8AC3E}">
        <p14:creationId xmlns:p14="http://schemas.microsoft.com/office/powerpoint/2010/main" val="1207730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37</a:t>
            </a:fld>
            <a:endParaRPr lang="en-US" noProof="0" dirty="0"/>
          </a:p>
        </p:txBody>
      </p:sp>
    </p:spTree>
    <p:extLst>
      <p:ext uri="{BB962C8B-B14F-4D97-AF65-F5344CB8AC3E}">
        <p14:creationId xmlns:p14="http://schemas.microsoft.com/office/powerpoint/2010/main" val="3473421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38</a:t>
            </a:fld>
            <a:endParaRPr lang="en-US" noProof="0" dirty="0"/>
          </a:p>
        </p:txBody>
      </p:sp>
    </p:spTree>
    <p:extLst>
      <p:ext uri="{BB962C8B-B14F-4D97-AF65-F5344CB8AC3E}">
        <p14:creationId xmlns:p14="http://schemas.microsoft.com/office/powerpoint/2010/main" val="1246072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39</a:t>
            </a:fld>
            <a:endParaRPr lang="en-US" noProof="0" dirty="0"/>
          </a:p>
        </p:txBody>
      </p:sp>
    </p:spTree>
    <p:extLst>
      <p:ext uri="{BB962C8B-B14F-4D97-AF65-F5344CB8AC3E}">
        <p14:creationId xmlns:p14="http://schemas.microsoft.com/office/powerpoint/2010/main" val="139262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a:t>
            </a:fld>
            <a:endParaRPr lang="en-US" noProof="0" dirty="0"/>
          </a:p>
        </p:txBody>
      </p:sp>
    </p:spTree>
    <p:extLst>
      <p:ext uri="{BB962C8B-B14F-4D97-AF65-F5344CB8AC3E}">
        <p14:creationId xmlns:p14="http://schemas.microsoft.com/office/powerpoint/2010/main" val="2872348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40</a:t>
            </a:fld>
            <a:endParaRPr lang="en-US" noProof="0" dirty="0"/>
          </a:p>
        </p:txBody>
      </p:sp>
    </p:spTree>
    <p:extLst>
      <p:ext uri="{BB962C8B-B14F-4D97-AF65-F5344CB8AC3E}">
        <p14:creationId xmlns:p14="http://schemas.microsoft.com/office/powerpoint/2010/main" val="4015240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41</a:t>
            </a:fld>
            <a:endParaRPr lang="en-US" noProof="0" dirty="0"/>
          </a:p>
        </p:txBody>
      </p:sp>
    </p:spTree>
    <p:extLst>
      <p:ext uri="{BB962C8B-B14F-4D97-AF65-F5344CB8AC3E}">
        <p14:creationId xmlns:p14="http://schemas.microsoft.com/office/powerpoint/2010/main" val="3102588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42</a:t>
            </a:fld>
            <a:endParaRPr lang="en-US" noProof="0" dirty="0"/>
          </a:p>
        </p:txBody>
      </p:sp>
    </p:spTree>
    <p:extLst>
      <p:ext uri="{BB962C8B-B14F-4D97-AF65-F5344CB8AC3E}">
        <p14:creationId xmlns:p14="http://schemas.microsoft.com/office/powerpoint/2010/main" val="1145207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43</a:t>
            </a:fld>
            <a:endParaRPr lang="en-US" noProof="0" dirty="0"/>
          </a:p>
        </p:txBody>
      </p:sp>
    </p:spTree>
    <p:extLst>
      <p:ext uri="{BB962C8B-B14F-4D97-AF65-F5344CB8AC3E}">
        <p14:creationId xmlns:p14="http://schemas.microsoft.com/office/powerpoint/2010/main" val="2975784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44</a:t>
            </a:fld>
            <a:endParaRPr lang="en-US" noProof="0" dirty="0"/>
          </a:p>
        </p:txBody>
      </p:sp>
    </p:spTree>
    <p:extLst>
      <p:ext uri="{BB962C8B-B14F-4D97-AF65-F5344CB8AC3E}">
        <p14:creationId xmlns:p14="http://schemas.microsoft.com/office/powerpoint/2010/main" val="38525663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Hinweis für Lehrende: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„Ein</a:t>
            </a:r>
            <a:r>
              <a:rPr lang="de-DE" baseline="0" dirty="0" smtClean="0"/>
              <a:t> häufig auftretender Ansatz ist es z. B. Settings als organisatorische Basis von Programmen zu nutzen (= Gesundheitsförderung im Setting), aber keine grundsätzliche Veränderungen in den organisatorischen Abläufen und Strukturen der Settings anzustreben, was das entscheidende Kriterium für ein „Gesundheitsförderndes Setting“ bzw. den eigentlichen </a:t>
            </a:r>
            <a:r>
              <a:rPr lang="de-DE" baseline="0" dirty="0" err="1" smtClean="0"/>
              <a:t>Settingsansatz</a:t>
            </a:r>
            <a:r>
              <a:rPr lang="de-DE" baseline="0" dirty="0" smtClean="0"/>
              <a:t> ist.“ (</a:t>
            </a:r>
            <a:r>
              <a:rPr lang="de-DE" dirty="0" smtClean="0"/>
              <a:t>Naidoo, Wills, 2019, S.179)</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45</a:t>
            </a:fld>
            <a:endParaRPr lang="en-US" noProof="0" dirty="0"/>
          </a:p>
        </p:txBody>
      </p:sp>
    </p:spTree>
    <p:extLst>
      <p:ext uri="{BB962C8B-B14F-4D97-AF65-F5344CB8AC3E}">
        <p14:creationId xmlns:p14="http://schemas.microsoft.com/office/powerpoint/2010/main" val="11708476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46</a:t>
            </a:fld>
            <a:endParaRPr lang="en-US" noProof="0" dirty="0"/>
          </a:p>
        </p:txBody>
      </p:sp>
    </p:spTree>
    <p:extLst>
      <p:ext uri="{BB962C8B-B14F-4D97-AF65-F5344CB8AC3E}">
        <p14:creationId xmlns:p14="http://schemas.microsoft.com/office/powerpoint/2010/main" val="1192758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47</a:t>
            </a:fld>
            <a:endParaRPr lang="en-US" noProof="0" dirty="0"/>
          </a:p>
        </p:txBody>
      </p:sp>
    </p:spTree>
    <p:extLst>
      <p:ext uri="{BB962C8B-B14F-4D97-AF65-F5344CB8AC3E}">
        <p14:creationId xmlns:p14="http://schemas.microsoft.com/office/powerpoint/2010/main" val="1227010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48</a:t>
            </a:fld>
            <a:endParaRPr lang="en-US" noProof="0" dirty="0"/>
          </a:p>
        </p:txBody>
      </p:sp>
    </p:spTree>
    <p:extLst>
      <p:ext uri="{BB962C8B-B14F-4D97-AF65-F5344CB8AC3E}">
        <p14:creationId xmlns:p14="http://schemas.microsoft.com/office/powerpoint/2010/main" val="10746331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49</a:t>
            </a:fld>
            <a:endParaRPr lang="en-US" noProof="0" dirty="0"/>
          </a:p>
        </p:txBody>
      </p:sp>
    </p:spTree>
    <p:extLst>
      <p:ext uri="{BB962C8B-B14F-4D97-AF65-F5344CB8AC3E}">
        <p14:creationId xmlns:p14="http://schemas.microsoft.com/office/powerpoint/2010/main" val="3622642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 für Lehrende: Dieser Ablauf</a:t>
            </a:r>
            <a:r>
              <a:rPr lang="de-DE" baseline="0" dirty="0" smtClean="0"/>
              <a:t> hat sich in Esslingen bewährt, die Inhalte können aber aber auch anders aneinandergereiht werden oder in Blöcke aufgeteilt werden.</a:t>
            </a:r>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a:t>
            </a:fld>
            <a:endParaRPr lang="en-US" noProof="0" dirty="0"/>
          </a:p>
        </p:txBody>
      </p:sp>
    </p:spTree>
    <p:extLst>
      <p:ext uri="{BB962C8B-B14F-4D97-AF65-F5344CB8AC3E}">
        <p14:creationId xmlns:p14="http://schemas.microsoft.com/office/powerpoint/2010/main" val="24339604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50</a:t>
            </a:fld>
            <a:endParaRPr lang="en-US" noProof="0" dirty="0"/>
          </a:p>
        </p:txBody>
      </p:sp>
    </p:spTree>
    <p:extLst>
      <p:ext uri="{BB962C8B-B14F-4D97-AF65-F5344CB8AC3E}">
        <p14:creationId xmlns:p14="http://schemas.microsoft.com/office/powerpoint/2010/main" val="17594139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51</a:t>
            </a:fld>
            <a:endParaRPr lang="en-US" noProof="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52</a:t>
            </a:fld>
            <a:endParaRPr lang="en-US" noProof="0" dirty="0"/>
          </a:p>
        </p:txBody>
      </p:sp>
    </p:spTree>
    <p:extLst>
      <p:ext uri="{BB962C8B-B14F-4D97-AF65-F5344CB8AC3E}">
        <p14:creationId xmlns:p14="http://schemas.microsoft.com/office/powerpoint/2010/main" val="32793487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53</a:t>
            </a:fld>
            <a:endParaRPr lang="en-US" noProof="0" dirty="0"/>
          </a:p>
        </p:txBody>
      </p:sp>
    </p:spTree>
    <p:extLst>
      <p:ext uri="{BB962C8B-B14F-4D97-AF65-F5344CB8AC3E}">
        <p14:creationId xmlns:p14="http://schemas.microsoft.com/office/powerpoint/2010/main" val="2095913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54</a:t>
            </a:fld>
            <a:endParaRPr lang="en-US" noProof="0" dirty="0"/>
          </a:p>
        </p:txBody>
      </p:sp>
    </p:spTree>
    <p:extLst>
      <p:ext uri="{BB962C8B-B14F-4D97-AF65-F5344CB8AC3E}">
        <p14:creationId xmlns:p14="http://schemas.microsoft.com/office/powerpoint/2010/main" val="8055409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Weitere Quellen zum aktuellen Stand der Umsetzung von</a:t>
            </a:r>
            <a:r>
              <a:rPr lang="de-DE" baseline="0" dirty="0" smtClean="0"/>
              <a:t> </a:t>
            </a:r>
            <a:r>
              <a:rPr lang="de-DE" dirty="0" smtClean="0"/>
              <a:t>GF an HS: </a:t>
            </a:r>
          </a:p>
          <a:p>
            <a:r>
              <a:rPr lang="de-DE" dirty="0" smtClean="0"/>
              <a:t>u.a. Michel et al. (2018). Gesundheitsförderung an deutschen Hochschulen, Ergebnisse einer empirischen Untersuchung, Conrad Verlag für Gesundheitsförderung, </a:t>
            </a:r>
            <a:r>
              <a:rPr lang="de-DE" dirty="0" err="1" smtClean="0"/>
              <a:t>Grafling</a:t>
            </a:r>
            <a:r>
              <a:rPr lang="de-DE"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55</a:t>
            </a:fld>
            <a:endParaRPr lang="en-US" noProof="0" dirty="0"/>
          </a:p>
        </p:txBody>
      </p:sp>
    </p:spTree>
    <p:extLst>
      <p:ext uri="{BB962C8B-B14F-4D97-AF65-F5344CB8AC3E}">
        <p14:creationId xmlns:p14="http://schemas.microsoft.com/office/powerpoint/2010/main" val="26550283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56</a:t>
            </a:fld>
            <a:endParaRPr lang="en-US" noProof="0" dirty="0"/>
          </a:p>
        </p:txBody>
      </p:sp>
    </p:spTree>
    <p:extLst>
      <p:ext uri="{BB962C8B-B14F-4D97-AF65-F5344CB8AC3E}">
        <p14:creationId xmlns:p14="http://schemas.microsoft.com/office/powerpoint/2010/main" val="29695893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 für Lehrende</a:t>
            </a:r>
            <a:r>
              <a:rPr lang="de-DE" baseline="0" dirty="0" smtClean="0"/>
              <a:t> </a:t>
            </a:r>
            <a:r>
              <a:rPr lang="de-DE" dirty="0" smtClean="0"/>
              <a:t>zur Durchführung</a:t>
            </a:r>
            <a:r>
              <a:rPr lang="de-DE" baseline="0" dirty="0" smtClean="0"/>
              <a:t> (kann sowohl Offline, als auch Online angewandt werden):</a:t>
            </a:r>
          </a:p>
          <a:p>
            <a:endParaRPr lang="de-DE" baseline="0" dirty="0" smtClean="0"/>
          </a:p>
          <a:p>
            <a:r>
              <a:rPr lang="de-DE" baseline="0" dirty="0" smtClean="0"/>
              <a:t>Die Teilnehmenden sollen schätzen und diskutieren, wie viele Getränke pro Tag laut der DHS für Männer und Frauen maximal noch als risikoarm gelten. </a:t>
            </a:r>
          </a:p>
          <a:p>
            <a:endParaRPr lang="de-DE" baseline="0" dirty="0" smtClean="0"/>
          </a:p>
          <a:p>
            <a:r>
              <a:rPr lang="de-DE" baseline="0" dirty="0" smtClean="0"/>
              <a:t>Dabei wird zuerst die 1. Frage „</a:t>
            </a:r>
            <a:r>
              <a:rPr lang="de-DE" altLang="de-DE" sz="1200" dirty="0" smtClean="0"/>
              <a:t>An wie vielen Tagen der Woche dürfen Frauen und Männer </a:t>
            </a:r>
            <a:r>
              <a:rPr lang="de-DE" altLang="de-DE" sz="1200" b="1" dirty="0" smtClean="0"/>
              <a:t>laut DHS</a:t>
            </a:r>
            <a:r>
              <a:rPr lang="de-DE" altLang="de-DE" sz="1200" dirty="0" smtClean="0"/>
              <a:t> Alkohol trinken“ geklärt und aufgelöst (</a:t>
            </a:r>
            <a:r>
              <a:rPr lang="de-DE" altLang="de-DE" sz="1200" dirty="0" smtClean="0">
                <a:sym typeface="Wingdings" panose="05000000000000000000" pitchFamily="2" charset="2"/>
              </a:rPr>
              <a:t> an fünf Tagen bei 2 trinkfreien</a:t>
            </a:r>
            <a:r>
              <a:rPr lang="de-DE" altLang="de-DE" sz="1200" baseline="0" dirty="0" smtClean="0">
                <a:sym typeface="Wingdings" panose="05000000000000000000" pitchFamily="2" charset="2"/>
              </a:rPr>
              <a:t> Tagen pro Woche)</a:t>
            </a:r>
            <a:r>
              <a:rPr lang="de-DE" altLang="de-DE" sz="1200" dirty="0" smtClean="0"/>
              <a:t>,</a:t>
            </a:r>
            <a:r>
              <a:rPr lang="de-DE" altLang="de-DE" sz="1200" baseline="0" dirty="0" smtClean="0"/>
              <a:t> und auf dieser Basis die 2. Frage „</a:t>
            </a:r>
            <a:r>
              <a:rPr lang="de-DE" altLang="de-DE" sz="1200" dirty="0" smtClean="0"/>
              <a:t>wie viel Bier, Wein oder Schnaps dürfen Frauen und Männer dabei täglich maximal trinken“.</a:t>
            </a:r>
            <a:endParaRPr lang="de-DE" baseline="0" dirty="0" smtClean="0"/>
          </a:p>
          <a:p>
            <a:endParaRPr lang="de-DE" baseline="0" dirty="0" smtClean="0"/>
          </a:p>
          <a:p>
            <a:r>
              <a:rPr lang="de-DE" baseline="0" dirty="0" smtClean="0"/>
              <a:t>Es werden drei Getränkearten unterschieden: Bier (0,3l), Wein (0,1l) </a:t>
            </a:r>
            <a:r>
              <a:rPr lang="de-DE" b="1" baseline="0" dirty="0" smtClean="0"/>
              <a:t>oder</a:t>
            </a:r>
            <a:r>
              <a:rPr lang="de-DE" baseline="0" dirty="0" smtClean="0"/>
              <a:t> Spirituosen (2cl). </a:t>
            </a:r>
          </a:p>
          <a:p>
            <a:r>
              <a:rPr lang="de-DE" baseline="0" dirty="0" smtClean="0"/>
              <a:t>Wichtig: Die Getränkearten werden getrennt betrachtet und nicht addiert. Beispiel: Nach Einschätzung der Teilnehmenden können Männer 4 Bier oder 2 Wein </a:t>
            </a:r>
            <a:r>
              <a:rPr lang="de-DE" b="1" baseline="0" dirty="0" smtClean="0"/>
              <a:t>oder</a:t>
            </a:r>
            <a:r>
              <a:rPr lang="de-DE" baseline="0" dirty="0" smtClean="0"/>
              <a:t> 6 Schnäpse pro Tag trinken (bei 2 trinkfreien Tagen).</a:t>
            </a:r>
          </a:p>
          <a:p>
            <a:endParaRPr lang="de-DE" baseline="0" dirty="0" smtClean="0"/>
          </a:p>
          <a:p>
            <a:endParaRPr lang="de-DE" baseline="0" dirty="0" smtClean="0"/>
          </a:p>
          <a:p>
            <a:r>
              <a:rPr lang="de-DE" baseline="0" dirty="0" smtClean="0"/>
              <a:t>1. Durchführung Offline:</a:t>
            </a:r>
            <a:endParaRPr lang="de-DE" dirty="0" smtClean="0"/>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Benötigte Materialien: ausgedruckte und ausgeschnittene alkoholische Getränke (10 Bilder pro Sorte), Mann/Frau-Symbole und Hinweis zu den 2 trinkfreien Tagen (siehe: wievielistzuviel.doc), 20 Magnete oder Stecknadeln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Die Mann/Frau-Symbole werden an die Tafel geheftet und die entsprechenden Getränke darunter gepinnt. Die entsprechenden Getränke werden den Geschlechtern zugeordnet, indem die einzelnen Getränke entsprechend platziert werden („Ich denke, Männer dürfen am Tag ein Bier trinken“ etc. </a:t>
            </a:r>
            <a:r>
              <a:rPr lang="de-DE" baseline="0" dirty="0" smtClean="0">
                <a:sym typeface="Wingdings" panose="05000000000000000000" pitchFamily="2" charset="2"/>
              </a:rPr>
              <a:t> Anpinnen eines Bierglases unter „Männer“</a:t>
            </a:r>
            <a:r>
              <a:rPr lang="de-D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2. Durchführung Online: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Auf der Power-Point Folie „Alkoholmengen“ werden die Getränke den Geschlechtern zugeordnet, indem die einzelnen Getränke entsprechend platziert werden („Ich denke, Männer dürfen am Tag ein Bier trinken“ etc. </a:t>
            </a:r>
            <a:r>
              <a:rPr lang="de-DE" baseline="0" dirty="0" smtClean="0">
                <a:sym typeface="Wingdings" panose="05000000000000000000" pitchFamily="2" charset="2"/>
              </a:rPr>
              <a:t> verschieben eines Bierglases unter „Männer“</a:t>
            </a:r>
            <a:r>
              <a:rPr lang="de-DE" baseline="0" dirty="0" smtClean="0"/>
              <a:t>). </a:t>
            </a:r>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57</a:t>
            </a:fld>
            <a:endParaRPr lang="en-US" noProof="0" dirty="0"/>
          </a:p>
        </p:txBody>
      </p:sp>
    </p:spTree>
    <p:extLst>
      <p:ext uri="{BB962C8B-B14F-4D97-AF65-F5344CB8AC3E}">
        <p14:creationId xmlns:p14="http://schemas.microsoft.com/office/powerpoint/2010/main" val="160686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 für Lehrende zur Durchführung</a:t>
            </a:r>
            <a:r>
              <a:rPr lang="de-DE" baseline="0" dirty="0" smtClean="0"/>
              <a:t> (kann sowohl Offline, als auch Online angewandt werden):</a:t>
            </a:r>
          </a:p>
          <a:p>
            <a:endParaRPr lang="de-DE" baseline="0" dirty="0" smtClean="0"/>
          </a:p>
          <a:p>
            <a:r>
              <a:rPr lang="de-DE" baseline="0" dirty="0" smtClean="0"/>
              <a:t>Die Teilnehmenden sollen schätzen und diskutieren, wie viele Getränke pro Tag laut der DHS für Männer und Frauen maximal noch als risikoarm gelten. </a:t>
            </a:r>
          </a:p>
          <a:p>
            <a:endParaRPr lang="de-DE" baseline="0" dirty="0" smtClean="0"/>
          </a:p>
          <a:p>
            <a:r>
              <a:rPr lang="de-DE" baseline="0" dirty="0" smtClean="0"/>
              <a:t>Dabei wird zuerst die 1. Frage „</a:t>
            </a:r>
            <a:r>
              <a:rPr lang="de-DE" altLang="de-DE" sz="1200" dirty="0" smtClean="0"/>
              <a:t>An wie vielen Tagen der Woche dürfen Frauen und Männer </a:t>
            </a:r>
            <a:r>
              <a:rPr lang="de-DE" altLang="de-DE" sz="1200" b="1" dirty="0" smtClean="0"/>
              <a:t>laut DHS</a:t>
            </a:r>
            <a:r>
              <a:rPr lang="de-DE" altLang="de-DE" sz="1200" dirty="0" smtClean="0"/>
              <a:t> Alkohol trinken“ geklärt und aufgelöst (</a:t>
            </a:r>
            <a:r>
              <a:rPr lang="de-DE" altLang="de-DE" sz="1200" dirty="0" smtClean="0">
                <a:sym typeface="Wingdings" panose="05000000000000000000" pitchFamily="2" charset="2"/>
              </a:rPr>
              <a:t> an fünf Tagen bei 2 trinkfreien</a:t>
            </a:r>
            <a:r>
              <a:rPr lang="de-DE" altLang="de-DE" sz="1200" baseline="0" dirty="0" smtClean="0">
                <a:sym typeface="Wingdings" panose="05000000000000000000" pitchFamily="2" charset="2"/>
              </a:rPr>
              <a:t> Tagen pro Woche)</a:t>
            </a:r>
            <a:r>
              <a:rPr lang="de-DE" altLang="de-DE" sz="1200" dirty="0" smtClean="0"/>
              <a:t>,</a:t>
            </a:r>
            <a:r>
              <a:rPr lang="de-DE" altLang="de-DE" sz="1200" baseline="0" dirty="0" smtClean="0"/>
              <a:t> und auf dieser Basis die 2. Frage „</a:t>
            </a:r>
            <a:r>
              <a:rPr lang="de-DE" altLang="de-DE" sz="1200" dirty="0" smtClean="0"/>
              <a:t>wie viel Bier, Wein oder Schnaps dürfen Frauen und Männer dabei täglich maximal trinken“.</a:t>
            </a:r>
            <a:endParaRPr lang="de-DE" baseline="0" dirty="0" smtClean="0"/>
          </a:p>
          <a:p>
            <a:endParaRPr lang="de-DE" baseline="0" dirty="0" smtClean="0"/>
          </a:p>
          <a:p>
            <a:r>
              <a:rPr lang="de-DE" baseline="0" dirty="0" smtClean="0"/>
              <a:t>Es werden drei Getränkearten unterschieden: Bier (0,3l), Wein (0,1l) </a:t>
            </a:r>
            <a:r>
              <a:rPr lang="de-DE" b="1" baseline="0" dirty="0" smtClean="0"/>
              <a:t>oder</a:t>
            </a:r>
            <a:r>
              <a:rPr lang="de-DE" baseline="0" dirty="0" smtClean="0"/>
              <a:t> Spirituosen (2cl). </a:t>
            </a:r>
          </a:p>
          <a:p>
            <a:r>
              <a:rPr lang="de-DE" baseline="0" dirty="0" smtClean="0"/>
              <a:t>Wichtig: Die Getränkearten werden getrennt betrachtet und nicht addiert. Beispiel: Nach Einschätzung der Teilnehmenden können Männer 4 Bier oder 2 Wein </a:t>
            </a:r>
            <a:r>
              <a:rPr lang="de-DE" b="1" baseline="0" dirty="0" smtClean="0"/>
              <a:t>oder</a:t>
            </a:r>
            <a:r>
              <a:rPr lang="de-DE" baseline="0" dirty="0" smtClean="0"/>
              <a:t> 6 Schnäpse pro Tag trinken (bei 2 trinkfreien Tagen).</a:t>
            </a:r>
          </a:p>
          <a:p>
            <a:endParaRPr lang="de-DE" baseline="0" dirty="0" smtClean="0"/>
          </a:p>
          <a:p>
            <a:endParaRPr lang="de-DE" baseline="0" dirty="0" smtClean="0"/>
          </a:p>
          <a:p>
            <a:r>
              <a:rPr lang="de-DE" baseline="0" dirty="0" smtClean="0"/>
              <a:t>1. Durchführung Offline:</a:t>
            </a:r>
            <a:endParaRPr lang="de-DE" dirty="0" smtClean="0"/>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Benötigte Materialien: ausgedruckte und ausgeschnittene alkoholische Getränke (10 Bilder pro Sorte), Mann/Frau-Symbole und Hinweis zu den 2 trinkfreien Tagen (siehe: wievielistzuviel.doc), 20 Magnete oder Stecknadeln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Die Mann/Frau-Symbole werden an die Tafel geheftet und die entsprechenden Getränke darunter gepinnt. Die entsprechenden Getränke werden den Geschlechtern zugeordnet, indem die einzelnen Getränke entsprechend platziert werden („Ich denke, Männer dürfen am Tag ein Bier trinken“ etc. </a:t>
            </a:r>
            <a:r>
              <a:rPr lang="de-DE" baseline="0" dirty="0" smtClean="0">
                <a:sym typeface="Wingdings" panose="05000000000000000000" pitchFamily="2" charset="2"/>
              </a:rPr>
              <a:t> Anpinnen eines Bierglases unter „Männer“</a:t>
            </a:r>
            <a:r>
              <a:rPr lang="de-D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2. Durchführung Online: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Auf der Power-Point Folie „Alkoholmengen“ werden die Getränke den Geschlechtern zugeordnet, indem die einzelnen Getränke entsprechend auf der Power-Point-Folie platziert werden („Ich denke, Männer dürfen am Tag ein Bier trinken“ etc. </a:t>
            </a:r>
            <a:r>
              <a:rPr lang="de-DE" baseline="0" dirty="0" smtClean="0">
                <a:sym typeface="Wingdings" panose="05000000000000000000" pitchFamily="2" charset="2"/>
              </a:rPr>
              <a:t> verschieben eines Bierglases unter „Männer“</a:t>
            </a:r>
            <a:r>
              <a:rPr lang="de-DE" baseline="0" dirty="0" smtClean="0"/>
              <a:t>). Hierzu werden mehrere Bildschirme benötigt, so dass die Bilder der Getränke in der Power-Point verschoben werden können (diese Verschiebungen erscheinen dann zeitlich auf der Bildschirmpräsentation)</a:t>
            </a:r>
          </a:p>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58</a:t>
            </a:fld>
            <a:endParaRPr lang="en-US" noProof="0" dirty="0"/>
          </a:p>
        </p:txBody>
      </p:sp>
    </p:spTree>
    <p:extLst>
      <p:ext uri="{BB962C8B-B14F-4D97-AF65-F5344CB8AC3E}">
        <p14:creationId xmlns:p14="http://schemas.microsoft.com/office/powerpoint/2010/main" val="29802295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59</a:t>
            </a:fld>
            <a:endParaRPr lang="en-US" noProof="0" dirty="0"/>
          </a:p>
        </p:txBody>
      </p:sp>
    </p:spTree>
    <p:extLst>
      <p:ext uri="{BB962C8B-B14F-4D97-AF65-F5344CB8AC3E}">
        <p14:creationId xmlns:p14="http://schemas.microsoft.com/office/powerpoint/2010/main" val="249078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6</a:t>
            </a:fld>
            <a:endParaRPr lang="en-US" noProof="0" dirty="0"/>
          </a:p>
        </p:txBody>
      </p:sp>
    </p:spTree>
    <p:extLst>
      <p:ext uri="{BB962C8B-B14F-4D97-AF65-F5344CB8AC3E}">
        <p14:creationId xmlns:p14="http://schemas.microsoft.com/office/powerpoint/2010/main" val="17572608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60</a:t>
            </a:fld>
            <a:endParaRPr lang="en-US" noProof="0" dirty="0"/>
          </a:p>
        </p:txBody>
      </p:sp>
    </p:spTree>
    <p:extLst>
      <p:ext uri="{BB962C8B-B14F-4D97-AF65-F5344CB8AC3E}">
        <p14:creationId xmlns:p14="http://schemas.microsoft.com/office/powerpoint/2010/main" val="36595678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61</a:t>
            </a:fld>
            <a:endParaRPr lang="en-US" noProof="0" dirty="0"/>
          </a:p>
        </p:txBody>
      </p:sp>
    </p:spTree>
    <p:extLst>
      <p:ext uri="{BB962C8B-B14F-4D97-AF65-F5344CB8AC3E}">
        <p14:creationId xmlns:p14="http://schemas.microsoft.com/office/powerpoint/2010/main" val="18227610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62</a:t>
            </a:fld>
            <a:endParaRPr lang="en-US" noProof="0" dirty="0"/>
          </a:p>
        </p:txBody>
      </p:sp>
    </p:spTree>
    <p:extLst>
      <p:ext uri="{BB962C8B-B14F-4D97-AF65-F5344CB8AC3E}">
        <p14:creationId xmlns:p14="http://schemas.microsoft.com/office/powerpoint/2010/main" val="9874491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63</a:t>
            </a:fld>
            <a:endParaRPr lang="en-US" noProof="0" dirty="0"/>
          </a:p>
        </p:txBody>
      </p:sp>
    </p:spTree>
    <p:extLst>
      <p:ext uri="{BB962C8B-B14F-4D97-AF65-F5344CB8AC3E}">
        <p14:creationId xmlns:p14="http://schemas.microsoft.com/office/powerpoint/2010/main" val="70011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64</a:t>
            </a:fld>
            <a:endParaRPr lang="en-US" noProof="0" dirty="0"/>
          </a:p>
        </p:txBody>
      </p:sp>
    </p:spTree>
    <p:extLst>
      <p:ext uri="{BB962C8B-B14F-4D97-AF65-F5344CB8AC3E}">
        <p14:creationId xmlns:p14="http://schemas.microsoft.com/office/powerpoint/2010/main" val="6418054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65</a:t>
            </a:fld>
            <a:endParaRPr lang="en-US" noProof="0" dirty="0"/>
          </a:p>
        </p:txBody>
      </p:sp>
    </p:spTree>
    <p:extLst>
      <p:ext uri="{BB962C8B-B14F-4D97-AF65-F5344CB8AC3E}">
        <p14:creationId xmlns:p14="http://schemas.microsoft.com/office/powerpoint/2010/main" val="5443154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66</a:t>
            </a:fld>
            <a:endParaRPr lang="en-US" noProof="0" dirty="0"/>
          </a:p>
        </p:txBody>
      </p:sp>
    </p:spTree>
    <p:extLst>
      <p:ext uri="{BB962C8B-B14F-4D97-AF65-F5344CB8AC3E}">
        <p14:creationId xmlns:p14="http://schemas.microsoft.com/office/powerpoint/2010/main" val="17949539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67</a:t>
            </a:fld>
            <a:endParaRPr lang="en-US" noProof="0" dirty="0"/>
          </a:p>
        </p:txBody>
      </p:sp>
    </p:spTree>
    <p:extLst>
      <p:ext uri="{BB962C8B-B14F-4D97-AF65-F5344CB8AC3E}">
        <p14:creationId xmlns:p14="http://schemas.microsoft.com/office/powerpoint/2010/main" val="865370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685800" y="1143000"/>
            <a:ext cx="5486400" cy="3086100"/>
          </a:xfrm>
          <a:ln/>
        </p:spPr>
      </p:sp>
      <p:sp>
        <p:nvSpPr>
          <p:cNvPr id="51203" name="Notizenplatzhalter 2"/>
          <p:cNvSpPr>
            <a:spLocks noGrp="1"/>
          </p:cNvSpPr>
          <p:nvPr>
            <p:ph type="body" idx="1"/>
          </p:nvPr>
        </p:nvSpPr>
        <p:spPr>
          <a:noFill/>
        </p:spPr>
        <p:txBody>
          <a:bodyPr/>
          <a:lstStyle/>
          <a:p>
            <a:r>
              <a:rPr lang="de-DE" altLang="de-DE" dirty="0" smtClean="0"/>
              <a:t>Hinweis für Lehrende:</a:t>
            </a:r>
            <a:r>
              <a:rPr lang="de-DE" altLang="de-DE" baseline="0" dirty="0" smtClean="0"/>
              <a:t> </a:t>
            </a:r>
          </a:p>
          <a:p>
            <a:r>
              <a:rPr lang="de-DE" altLang="de-DE" baseline="0" dirty="0" smtClean="0"/>
              <a:t>Fügen Sie hier den Link zur eCHECKUP TO GO-Version Ihrer Hochschule ein.</a:t>
            </a:r>
            <a:endParaRPr lang="de-DE" altLang="de-DE" dirty="0"/>
          </a:p>
        </p:txBody>
      </p:sp>
      <p:sp>
        <p:nvSpPr>
          <p:cNvPr id="51204" name="Foliennummernplatzhalter 3"/>
          <p:cNvSpPr>
            <a:spLocks noGrp="1"/>
          </p:cNvSpPr>
          <p:nvPr>
            <p:ph type="sldNum" sz="quarter" idx="5"/>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fld id="{86394C80-E7C9-4EE6-8614-DE01A15020F4}" type="slidenum">
              <a:rPr lang="de-DE" altLang="de-DE" sz="1200" smtClean="0"/>
              <a:pPr/>
              <a:t>68</a:t>
            </a:fld>
            <a:endParaRPr lang="de-DE" altLang="de-DE" sz="1200"/>
          </a:p>
        </p:txBody>
      </p:sp>
    </p:spTree>
    <p:extLst>
      <p:ext uri="{BB962C8B-B14F-4D97-AF65-F5344CB8AC3E}">
        <p14:creationId xmlns:p14="http://schemas.microsoft.com/office/powerpoint/2010/main" val="39196258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69</a:t>
            </a:fld>
            <a:endParaRPr lang="en-US" noProof="0" dirty="0"/>
          </a:p>
        </p:txBody>
      </p:sp>
    </p:spTree>
    <p:extLst>
      <p:ext uri="{BB962C8B-B14F-4D97-AF65-F5344CB8AC3E}">
        <p14:creationId xmlns:p14="http://schemas.microsoft.com/office/powerpoint/2010/main" val="277205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Hinweis</a:t>
            </a:r>
            <a:r>
              <a:rPr lang="de-DE" baseline="0" dirty="0" smtClean="0"/>
              <a:t> für Lehrende: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Offene Diskussion und Abfrage der Wahrnehmungen </a:t>
            </a:r>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7</a:t>
            </a:fld>
            <a:endParaRPr lang="en-US" noProof="0" dirty="0"/>
          </a:p>
        </p:txBody>
      </p:sp>
    </p:spTree>
    <p:extLst>
      <p:ext uri="{BB962C8B-B14F-4D97-AF65-F5344CB8AC3E}">
        <p14:creationId xmlns:p14="http://schemas.microsoft.com/office/powerpoint/2010/main" val="21087418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70</a:t>
            </a:fld>
            <a:endParaRPr lang="en-US" noProof="0" dirty="0"/>
          </a:p>
        </p:txBody>
      </p:sp>
    </p:spTree>
    <p:extLst>
      <p:ext uri="{BB962C8B-B14F-4D97-AF65-F5344CB8AC3E}">
        <p14:creationId xmlns:p14="http://schemas.microsoft.com/office/powerpoint/2010/main" val="11429165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71</a:t>
            </a:fld>
            <a:endParaRPr lang="en-US" noProof="0" dirty="0"/>
          </a:p>
        </p:txBody>
      </p:sp>
    </p:spTree>
    <p:extLst>
      <p:ext uri="{BB962C8B-B14F-4D97-AF65-F5344CB8AC3E}">
        <p14:creationId xmlns:p14="http://schemas.microsoft.com/office/powerpoint/2010/main" val="2076327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72</a:t>
            </a:fld>
            <a:endParaRPr lang="en-US" noProof="0" dirty="0"/>
          </a:p>
        </p:txBody>
      </p:sp>
    </p:spTree>
    <p:extLst>
      <p:ext uri="{BB962C8B-B14F-4D97-AF65-F5344CB8AC3E}">
        <p14:creationId xmlns:p14="http://schemas.microsoft.com/office/powerpoint/2010/main" val="19587387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73</a:t>
            </a:fld>
            <a:endParaRPr lang="en-US" noProof="0" dirty="0"/>
          </a:p>
        </p:txBody>
      </p:sp>
    </p:spTree>
    <p:extLst>
      <p:ext uri="{BB962C8B-B14F-4D97-AF65-F5344CB8AC3E}">
        <p14:creationId xmlns:p14="http://schemas.microsoft.com/office/powerpoint/2010/main" val="24677772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74</a:t>
            </a:fld>
            <a:endParaRPr lang="en-US" noProof="0" dirty="0"/>
          </a:p>
        </p:txBody>
      </p:sp>
    </p:spTree>
    <p:extLst>
      <p:ext uri="{BB962C8B-B14F-4D97-AF65-F5344CB8AC3E}">
        <p14:creationId xmlns:p14="http://schemas.microsoft.com/office/powerpoint/2010/main" val="12606838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75</a:t>
            </a:fld>
            <a:endParaRPr lang="en-US" noProof="0" dirty="0"/>
          </a:p>
        </p:txBody>
      </p:sp>
    </p:spTree>
    <p:extLst>
      <p:ext uri="{BB962C8B-B14F-4D97-AF65-F5344CB8AC3E}">
        <p14:creationId xmlns:p14="http://schemas.microsoft.com/office/powerpoint/2010/main" val="36219616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76</a:t>
            </a:fld>
            <a:endParaRPr lang="en-US" noProof="0" dirty="0"/>
          </a:p>
        </p:txBody>
      </p:sp>
    </p:spTree>
    <p:extLst>
      <p:ext uri="{BB962C8B-B14F-4D97-AF65-F5344CB8AC3E}">
        <p14:creationId xmlns:p14="http://schemas.microsoft.com/office/powerpoint/2010/main" val="23004535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77</a:t>
            </a:fld>
            <a:endParaRPr lang="en-US" noProof="0" dirty="0"/>
          </a:p>
        </p:txBody>
      </p:sp>
    </p:spTree>
    <p:extLst>
      <p:ext uri="{BB962C8B-B14F-4D97-AF65-F5344CB8AC3E}">
        <p14:creationId xmlns:p14="http://schemas.microsoft.com/office/powerpoint/2010/main" val="38001835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p:spPr>
        <p:txBody>
          <a:bodyPr/>
          <a:lstStyle/>
          <a:p>
            <a:endParaRPr lang="de-DE" altLang="de-DE" b="0" dirty="0"/>
          </a:p>
        </p:txBody>
      </p:sp>
      <p:sp>
        <p:nvSpPr>
          <p:cNvPr id="47108" name="Foliennummernplatzhalter 3"/>
          <p:cNvSpPr>
            <a:spLocks noGrp="1"/>
          </p:cNvSpPr>
          <p:nvPr>
            <p:ph type="sldNum" sz="quarter" idx="5"/>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7B6F22E8-E628-497A-B3E8-311BE18963CB}" type="slidenum">
              <a:rPr lang="de-DE" altLang="de-DE" sz="1200"/>
              <a:pPr/>
              <a:t>78</a:t>
            </a:fld>
            <a:endParaRPr lang="de-DE" altLang="de-DE" sz="1200"/>
          </a:p>
        </p:txBody>
      </p:sp>
    </p:spTree>
    <p:extLst>
      <p:ext uri="{BB962C8B-B14F-4D97-AF65-F5344CB8AC3E}">
        <p14:creationId xmlns:p14="http://schemas.microsoft.com/office/powerpoint/2010/main" val="17066652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p:spPr>
        <p:txBody>
          <a:bodyPr/>
          <a:lstStyle/>
          <a:p>
            <a:endParaRPr lang="de-DE" altLang="de-DE" dirty="0"/>
          </a:p>
        </p:txBody>
      </p:sp>
      <p:sp>
        <p:nvSpPr>
          <p:cNvPr id="48132" name="Foliennummernplatzhalter 3"/>
          <p:cNvSpPr>
            <a:spLocks noGrp="1"/>
          </p:cNvSpPr>
          <p:nvPr>
            <p:ph type="sldNum" sz="quarter" idx="5"/>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2C6CF496-5815-4F3A-879C-44032CB4509C}" type="slidenum">
              <a:rPr lang="de-DE" altLang="de-DE" sz="1200"/>
              <a:pPr/>
              <a:t>79</a:t>
            </a:fld>
            <a:endParaRPr lang="de-DE" altLang="de-DE" sz="1200"/>
          </a:p>
        </p:txBody>
      </p:sp>
    </p:spTree>
    <p:extLst>
      <p:ext uri="{BB962C8B-B14F-4D97-AF65-F5344CB8AC3E}">
        <p14:creationId xmlns:p14="http://schemas.microsoft.com/office/powerpoint/2010/main" val="73294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Anmerkungen</a:t>
            </a:r>
            <a:r>
              <a:rPr lang="de-DE" baseline="0" dirty="0" smtClean="0"/>
              <a:t> für Lehrende: </a:t>
            </a:r>
          </a:p>
          <a:p>
            <a:r>
              <a:rPr lang="de-DE" dirty="0" smtClean="0"/>
              <a:t>Hier:</a:t>
            </a:r>
            <a:r>
              <a:rPr lang="de-DE" baseline="0" dirty="0" smtClean="0"/>
              <a:t> Einfügen aktueller Zahlen des Alkoholverkaufs bzw. Konsums, mit dem Fokus auf die Veränderungen während der Corona-Pandemie</a:t>
            </a:r>
          </a:p>
          <a:p>
            <a:endParaRPr lang="de-DE" baseline="0" dirty="0" smtClean="0"/>
          </a:p>
          <a:p>
            <a:r>
              <a:rPr lang="de-DE" baseline="0" dirty="0" smtClean="0"/>
              <a:t>Mögliche Quellen: </a:t>
            </a:r>
          </a:p>
          <a:p>
            <a:r>
              <a:rPr lang="de-DE" dirty="0" smtClean="0"/>
              <a:t>Gesellschaft für Konsumforschung (GfK):</a:t>
            </a:r>
            <a:r>
              <a:rPr lang="de-DE" baseline="0" dirty="0" smtClean="0"/>
              <a:t> </a:t>
            </a:r>
            <a:endParaRPr lang="de-DE" dirty="0" smtClean="0"/>
          </a:p>
          <a:p>
            <a:r>
              <a:rPr lang="de-DE" dirty="0" smtClean="0"/>
              <a:t>Deutsche Hauptstelle für Suchtfragen (DHS): https://www.dhs.de/suechte/alkohol/zahlen-daten-fakten </a:t>
            </a:r>
          </a:p>
          <a:p>
            <a:r>
              <a:rPr lang="de-DE" dirty="0" err="1" smtClean="0"/>
              <a:t>Statista</a:t>
            </a:r>
            <a:r>
              <a:rPr lang="de-DE" dirty="0" smtClean="0"/>
              <a:t>: https://de.statista.com/themen/22/alkohol/ </a:t>
            </a:r>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8</a:t>
            </a:fld>
            <a:endParaRPr lang="en-US" noProof="0" dirty="0"/>
          </a:p>
        </p:txBody>
      </p:sp>
    </p:spTree>
    <p:extLst>
      <p:ext uri="{BB962C8B-B14F-4D97-AF65-F5344CB8AC3E}">
        <p14:creationId xmlns:p14="http://schemas.microsoft.com/office/powerpoint/2010/main" val="37113577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p:spPr>
        <p:txBody>
          <a:bodyPr/>
          <a:lstStyle/>
          <a:p>
            <a:endParaRPr lang="de-DE" altLang="de-DE" dirty="0"/>
          </a:p>
        </p:txBody>
      </p:sp>
      <p:sp>
        <p:nvSpPr>
          <p:cNvPr id="48132" name="Foliennummernplatzhalter 3"/>
          <p:cNvSpPr>
            <a:spLocks noGrp="1"/>
          </p:cNvSpPr>
          <p:nvPr>
            <p:ph type="sldNum" sz="quarter" idx="5"/>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2C6CF496-5815-4F3A-879C-44032CB4509C}" type="slidenum">
              <a:rPr lang="de-DE" altLang="de-DE" sz="1200"/>
              <a:pPr/>
              <a:t>80</a:t>
            </a:fld>
            <a:endParaRPr lang="de-DE" altLang="de-DE" sz="1200"/>
          </a:p>
        </p:txBody>
      </p:sp>
    </p:spTree>
    <p:extLst>
      <p:ext uri="{BB962C8B-B14F-4D97-AF65-F5344CB8AC3E}">
        <p14:creationId xmlns:p14="http://schemas.microsoft.com/office/powerpoint/2010/main" val="22110958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p:spPr>
        <p:txBody>
          <a:bodyPr/>
          <a:lstStyle/>
          <a:p>
            <a:r>
              <a:rPr lang="de-DE" altLang="de-DE" b="0" dirty="0" smtClean="0"/>
              <a:t>Hinweis für Lehrende</a:t>
            </a:r>
            <a:r>
              <a:rPr lang="de-DE" altLang="de-DE" b="0" baseline="0" dirty="0" smtClean="0"/>
              <a:t> z</a:t>
            </a:r>
            <a:r>
              <a:rPr lang="de-DE" altLang="de-DE" b="0" dirty="0" smtClean="0"/>
              <a:t>ur Nachbesprechung des</a:t>
            </a:r>
            <a:r>
              <a:rPr lang="de-DE" altLang="de-DE" b="0" baseline="0" dirty="0" smtClean="0"/>
              <a:t> Dokumentarfilms</a:t>
            </a:r>
            <a:r>
              <a:rPr lang="de-DE" altLang="de-DE" b="0" dirty="0" smtClean="0"/>
              <a:t>: </a:t>
            </a:r>
          </a:p>
          <a:p>
            <a:pPr marL="228600" indent="-228600">
              <a:buAutoNum type="arabicPeriod"/>
            </a:pPr>
            <a:r>
              <a:rPr lang="de-DE" altLang="de-DE" dirty="0" smtClean="0"/>
              <a:t>Soziale Folgen</a:t>
            </a:r>
          </a:p>
          <a:p>
            <a:pPr marL="685800" lvl="1" indent="-228600">
              <a:buAutoNum type="arabicPeriod"/>
            </a:pPr>
            <a:r>
              <a:rPr lang="de-DE" altLang="de-DE" dirty="0" smtClean="0"/>
              <a:t>Arbeitslosigkeit</a:t>
            </a:r>
          </a:p>
          <a:p>
            <a:pPr marL="685800" lvl="1" indent="-228600">
              <a:buAutoNum type="arabicPeriod"/>
            </a:pPr>
            <a:r>
              <a:rPr lang="de-DE" altLang="de-DE" dirty="0" smtClean="0"/>
              <a:t>Negative Auswirkungen der Alkoholsucht auf soziale</a:t>
            </a:r>
            <a:r>
              <a:rPr lang="de-DE" altLang="de-DE" baseline="0" dirty="0" smtClean="0"/>
              <a:t> Beziehungen (Partnerschaft, Familie) – Co-Abhängigkeit der Partnerin?</a:t>
            </a:r>
            <a:endParaRPr lang="de-DE" altLang="de-DE" dirty="0" smtClean="0"/>
          </a:p>
          <a:p>
            <a:pPr marL="228600" indent="-228600">
              <a:buAutoNum type="arabicPeriod"/>
            </a:pPr>
            <a:r>
              <a:rPr lang="de-DE" altLang="de-DE" dirty="0" smtClean="0"/>
              <a:t>Psychische Folgen</a:t>
            </a:r>
          </a:p>
          <a:p>
            <a:pPr marL="685800" lvl="1" indent="-228600">
              <a:buAutoNum type="arabicPeriod"/>
            </a:pPr>
            <a:r>
              <a:rPr lang="de-DE" altLang="de-DE" dirty="0" smtClean="0"/>
              <a:t>Selbstwertgefühl</a:t>
            </a:r>
            <a:r>
              <a:rPr lang="de-DE" altLang="de-DE" baseline="0" dirty="0" smtClean="0"/>
              <a:t> und Selbstbewusstsein nehmen mit jeder gescheiterten Entgiftung/ Therapie ab. </a:t>
            </a:r>
          </a:p>
          <a:p>
            <a:pPr marL="685800" lvl="1" indent="-228600">
              <a:buAutoNum type="arabicPeriod"/>
            </a:pPr>
            <a:r>
              <a:rPr lang="de-DE" altLang="de-DE" baseline="0" dirty="0" smtClean="0"/>
              <a:t>Das Gefühl, des Scheiterns bzw. es wieder nicht geschafft zu haben, nimmt zu u.a. Gefühle von Trauer und Schmerz.</a:t>
            </a:r>
            <a:endParaRPr lang="de-DE" altLang="de-DE" dirty="0" smtClean="0"/>
          </a:p>
          <a:p>
            <a:pPr marL="228600" indent="-228600">
              <a:buAutoNum type="arabicPeriod"/>
            </a:pPr>
            <a:r>
              <a:rPr lang="de-DE" altLang="de-DE" dirty="0" smtClean="0"/>
              <a:t>Körperliche</a:t>
            </a:r>
            <a:r>
              <a:rPr lang="de-DE" altLang="de-DE" baseline="0" dirty="0" smtClean="0"/>
              <a:t> Folgen </a:t>
            </a:r>
          </a:p>
          <a:p>
            <a:pPr marL="0" indent="0">
              <a:buNone/>
            </a:pPr>
            <a:r>
              <a:rPr lang="de-DE" altLang="de-DE" baseline="0" dirty="0" smtClean="0">
                <a:sym typeface="Wingdings" panose="05000000000000000000" pitchFamily="2" charset="2"/>
              </a:rPr>
              <a:t> </a:t>
            </a:r>
            <a:r>
              <a:rPr lang="de-DE" altLang="de-DE" baseline="0" dirty="0" smtClean="0"/>
              <a:t>Starke körperliche Abhängigkeit, hohe Rückfälligkeit – „Rauschtrinker“</a:t>
            </a:r>
          </a:p>
          <a:p>
            <a:pPr marL="685800" lvl="1" indent="-228600">
              <a:buAutoNum type="arabicPeriod"/>
            </a:pPr>
            <a:r>
              <a:rPr lang="de-DE" altLang="de-DE" baseline="0" dirty="0" smtClean="0"/>
              <a:t>Kurzfristig: u.a., Übergeben, Einnässen</a:t>
            </a:r>
          </a:p>
          <a:p>
            <a:pPr marL="685800" lvl="1" indent="-228600">
              <a:buAutoNum type="arabicPeriod"/>
            </a:pPr>
            <a:r>
              <a:rPr lang="de-DE" altLang="de-DE" baseline="0" dirty="0" smtClean="0"/>
              <a:t>Langzeit: u.a. Alkoholdelir; Krampfanfälle; Psychosen; ggf. „Todtrinken“ – Aussage eines Pflegers: „Sterbebegleitung über einen mehrere Jahre hinweg“</a:t>
            </a:r>
          </a:p>
          <a:p>
            <a:pPr marL="685800" lvl="1" indent="-228600">
              <a:buAutoNum type="arabicPeriod"/>
            </a:pPr>
            <a:endParaRPr lang="de-DE" altLang="de-DE" baseline="0" dirty="0" smtClean="0"/>
          </a:p>
          <a:p>
            <a:pPr marL="685800" lvl="1" indent="-228600">
              <a:buAutoNum type="arabicPeriod"/>
            </a:pPr>
            <a:endParaRPr lang="de-DE" altLang="de-DE" dirty="0" smtClean="0"/>
          </a:p>
          <a:p>
            <a:endParaRPr lang="de-DE" altLang="de-DE" dirty="0"/>
          </a:p>
        </p:txBody>
      </p:sp>
      <p:sp>
        <p:nvSpPr>
          <p:cNvPr id="52228" name="Foliennummernplatzhalter 3"/>
          <p:cNvSpPr>
            <a:spLocks noGrp="1"/>
          </p:cNvSpPr>
          <p:nvPr>
            <p:ph type="sldNum" sz="quarter" idx="5"/>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B32A6A48-6CBC-4EB0-9431-D5066A44C643}" type="slidenum">
              <a:rPr lang="de-DE" altLang="de-DE" sz="1200"/>
              <a:pPr/>
              <a:t>81</a:t>
            </a:fld>
            <a:endParaRPr lang="de-DE" altLang="de-DE" sz="1200"/>
          </a:p>
        </p:txBody>
      </p:sp>
    </p:spTree>
    <p:extLst>
      <p:ext uri="{BB962C8B-B14F-4D97-AF65-F5344CB8AC3E}">
        <p14:creationId xmlns:p14="http://schemas.microsoft.com/office/powerpoint/2010/main" val="42231590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a:noFill/>
        </p:spPr>
        <p:txBody>
          <a:bodyPr/>
          <a:lstStyle/>
          <a:p>
            <a:endParaRPr lang="de-DE" altLang="de-DE" dirty="0"/>
          </a:p>
        </p:txBody>
      </p:sp>
      <p:sp>
        <p:nvSpPr>
          <p:cNvPr id="50180" name="Foliennummernplatzhalter 3"/>
          <p:cNvSpPr>
            <a:spLocks noGrp="1"/>
          </p:cNvSpPr>
          <p:nvPr>
            <p:ph type="sldNum" sz="quarter" idx="5"/>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484EBA59-436A-486F-8BCF-65ED403DD0CE}" type="slidenum">
              <a:rPr lang="de-DE" altLang="de-DE" sz="1200"/>
              <a:pPr/>
              <a:t>82</a:t>
            </a:fld>
            <a:endParaRPr lang="de-DE" altLang="de-DE" sz="1200"/>
          </a:p>
        </p:txBody>
      </p:sp>
    </p:spTree>
    <p:extLst>
      <p:ext uri="{BB962C8B-B14F-4D97-AF65-F5344CB8AC3E}">
        <p14:creationId xmlns:p14="http://schemas.microsoft.com/office/powerpoint/2010/main" val="19036268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83</a:t>
            </a:fld>
            <a:endParaRPr lang="en-US" noProof="0" dirty="0"/>
          </a:p>
        </p:txBody>
      </p:sp>
    </p:spTree>
    <p:extLst>
      <p:ext uri="{BB962C8B-B14F-4D97-AF65-F5344CB8AC3E}">
        <p14:creationId xmlns:p14="http://schemas.microsoft.com/office/powerpoint/2010/main" val="1833522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84</a:t>
            </a:fld>
            <a:endParaRPr lang="en-US" noProof="0" dirty="0"/>
          </a:p>
        </p:txBody>
      </p:sp>
    </p:spTree>
    <p:extLst>
      <p:ext uri="{BB962C8B-B14F-4D97-AF65-F5344CB8AC3E}">
        <p14:creationId xmlns:p14="http://schemas.microsoft.com/office/powerpoint/2010/main" val="20044243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85</a:t>
            </a:fld>
            <a:endParaRPr lang="en-US" noProof="0" dirty="0"/>
          </a:p>
        </p:txBody>
      </p:sp>
    </p:spTree>
    <p:extLst>
      <p:ext uri="{BB962C8B-B14F-4D97-AF65-F5344CB8AC3E}">
        <p14:creationId xmlns:p14="http://schemas.microsoft.com/office/powerpoint/2010/main" val="17732937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86</a:t>
            </a:fld>
            <a:endParaRPr lang="en-US" noProof="0" dirty="0"/>
          </a:p>
        </p:txBody>
      </p:sp>
    </p:spTree>
    <p:extLst>
      <p:ext uri="{BB962C8B-B14F-4D97-AF65-F5344CB8AC3E}">
        <p14:creationId xmlns:p14="http://schemas.microsoft.com/office/powerpoint/2010/main" val="16243160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r>
              <a:rPr lang="de-DE" altLang="de-DE" b="0" dirty="0" smtClean="0"/>
              <a:t>Hinweis</a:t>
            </a:r>
            <a:r>
              <a:rPr lang="de-DE" altLang="de-DE" b="0" baseline="0" dirty="0" smtClean="0"/>
              <a:t> für Lehrende:</a:t>
            </a:r>
            <a:endParaRPr lang="de-DE" altLang="de-DE" b="0" dirty="0" smtClean="0"/>
          </a:p>
          <a:p>
            <a:r>
              <a:rPr lang="de-DE" altLang="de-DE" b="0" dirty="0" smtClean="0"/>
              <a:t>Alkohol </a:t>
            </a:r>
            <a:r>
              <a:rPr lang="de-DE" altLang="de-DE" b="0" dirty="0"/>
              <a:t>wirkt schneller, wenn ihm Kohlensäure zugesetzt oder er mit kohlensäurehaltigen Getränken oder Softdrinks gemischt wird: </a:t>
            </a:r>
            <a:r>
              <a:rPr lang="de-DE" altLang="de-DE" b="0" dirty="0" smtClean="0">
                <a:sym typeface="Wingdings" panose="05000000000000000000" pitchFamily="2" charset="2"/>
              </a:rPr>
              <a:t> </a:t>
            </a:r>
            <a:r>
              <a:rPr lang="de-DE" altLang="de-DE" b="0" dirty="0" smtClean="0"/>
              <a:t>RICHTIG </a:t>
            </a:r>
            <a:endParaRPr lang="de-DE" altLang="de-DE" b="0" dirty="0"/>
          </a:p>
          <a:p>
            <a:r>
              <a:rPr lang="de-DE" altLang="de-DE" b="0" dirty="0"/>
              <a:t>Das Trinken von Alkohol in Kombination mit kohlensäurehaltigen Getränken oder von alkoholischen Getränken, die von Natur aus Kohlensäure enthalten </a:t>
            </a:r>
            <a:r>
              <a:rPr lang="de-DE" altLang="de-DE" b="0" dirty="0" smtClean="0"/>
              <a:t>(z.</a:t>
            </a:r>
            <a:r>
              <a:rPr lang="de-DE" altLang="de-DE" b="0" baseline="0" dirty="0" smtClean="0"/>
              <a:t> B.</a:t>
            </a:r>
            <a:r>
              <a:rPr lang="de-DE" altLang="de-DE" b="0" dirty="0" smtClean="0"/>
              <a:t> </a:t>
            </a:r>
            <a:r>
              <a:rPr lang="de-DE" altLang="de-DE" b="0" dirty="0"/>
              <a:t>Sekt oder Bier), kann die Geschwindigkeit erhöhen, mit der Ihr Körper Alkohol aufnimmt. Kohlensäurehaltige Getränke neigen dazu, die Magenschleimhaut zu reizen und erhöhen die Geschwindigkeit der Alkoholabsorption.</a:t>
            </a:r>
          </a:p>
          <a:p>
            <a:endParaRPr lang="de-DE" altLang="de-DE" b="0" dirty="0" smtClean="0"/>
          </a:p>
          <a:p>
            <a:r>
              <a:rPr lang="de-DE" altLang="de-DE" b="0" dirty="0" smtClean="0"/>
              <a:t>Der </a:t>
            </a:r>
            <a:r>
              <a:rPr lang="de-DE" altLang="de-DE" b="0" dirty="0"/>
              <a:t>Körper nutzt die Kalorien im Alkohol als Energiequelle in gleicher Weise wie die Kalorien in anderen Lebensmitteln: </a:t>
            </a:r>
            <a:r>
              <a:rPr lang="de-DE" altLang="de-DE" b="0" dirty="0" smtClean="0">
                <a:sym typeface="Wingdings" panose="05000000000000000000" pitchFamily="2" charset="2"/>
              </a:rPr>
              <a:t> </a:t>
            </a:r>
            <a:r>
              <a:rPr lang="de-DE" altLang="de-DE" b="0" dirty="0" smtClean="0"/>
              <a:t>FALSCH</a:t>
            </a:r>
            <a:endParaRPr lang="de-DE" altLang="de-DE" b="0" dirty="0"/>
          </a:p>
          <a:p>
            <a:r>
              <a:rPr lang="de-DE" altLang="de-DE" b="0" dirty="0"/>
              <a:t>Im Gegensatz zu anderen Nährstoffen werden die Nährstoffe des Alkohols nicht im Körper gespeichert. Reiner Alkohol enthält sehr wenig Nährwert und das im Stoffwechselprozess entstehende Acetat wird unmittelbar verwendet, anstatt dass es für die zukünftige Energieversorgung gespeichert wird. Da Ihr Körper die Energie des Alkohols nutzt, bevor er Fette und Kohlenhydrate verwendet, können die Fette und Kohlenhydrate nicht abgebaut werden, wie es normalerweise geschehen würde. Dies kann die Menge an Fett in Ihrem Körper erhöhen.</a:t>
            </a:r>
          </a:p>
          <a:p>
            <a:endParaRPr lang="de-DE" altLang="de-DE" b="0" dirty="0" smtClean="0"/>
          </a:p>
          <a:p>
            <a:r>
              <a:rPr lang="de-DE" altLang="de-DE" b="0" dirty="0" smtClean="0"/>
              <a:t>Das </a:t>
            </a:r>
            <a:r>
              <a:rPr lang="de-DE" altLang="de-DE" b="0" dirty="0"/>
              <a:t>Trinken von Alkohol hat wenig oder keinen Einfluss auf die Fähigkeit des Körpers, Muskelmasse aufzubauen: </a:t>
            </a:r>
            <a:r>
              <a:rPr lang="de-DE" altLang="de-DE" b="0" dirty="0" smtClean="0">
                <a:sym typeface="Wingdings" panose="05000000000000000000" pitchFamily="2" charset="2"/>
              </a:rPr>
              <a:t> </a:t>
            </a:r>
            <a:r>
              <a:rPr lang="de-DE" altLang="de-DE" b="0" dirty="0" smtClean="0"/>
              <a:t>FALSCH</a:t>
            </a:r>
            <a:endParaRPr lang="de-DE" altLang="de-DE" b="0" dirty="0"/>
          </a:p>
          <a:p>
            <a:r>
              <a:rPr lang="de-DE" altLang="de-DE" b="0" dirty="0" smtClean="0"/>
              <a:t>Das Trinken von Alkohol hat </a:t>
            </a:r>
            <a:r>
              <a:rPr lang="de-DE" altLang="de-DE" b="0" dirty="0"/>
              <a:t>erhebliche negative Auswirkungen auf Ihre Fähigkeit, Muskeln aufzubauen. Der Konsum von Alkohol nach dem Training kann sämtliche physiologischen Gewinne aufheben. Nicht nur schwächt der langfristige Alkoholkonsum die Protein-Produktion, was zu einer Abnahme des Muskelaufbaus führt; auch der kurzfristige Alkoholkonsum (z. B. bei einer Kneipentour) kann das Muskelwachstum behindern.</a:t>
            </a:r>
          </a:p>
          <a:p>
            <a:endParaRPr lang="de-DE" altLang="de-DE" b="0" dirty="0" smtClean="0"/>
          </a:p>
          <a:p>
            <a:r>
              <a:rPr lang="de-DE" altLang="de-DE" b="0" dirty="0" smtClean="0"/>
              <a:t>Alkohol </a:t>
            </a:r>
            <a:r>
              <a:rPr lang="de-DE" altLang="de-DE" b="0" dirty="0"/>
              <a:t>stört die Erholung und Regeneration der Muskeln: </a:t>
            </a:r>
            <a:r>
              <a:rPr lang="de-DE" altLang="de-DE" b="0" dirty="0" smtClean="0">
                <a:sym typeface="Wingdings" panose="05000000000000000000" pitchFamily="2" charset="2"/>
              </a:rPr>
              <a:t> </a:t>
            </a:r>
            <a:r>
              <a:rPr lang="de-DE" altLang="de-DE" b="0" dirty="0" smtClean="0"/>
              <a:t>RICHTIG</a:t>
            </a:r>
            <a:endParaRPr lang="de-DE" altLang="de-DE" b="0" dirty="0"/>
          </a:p>
          <a:p>
            <a:r>
              <a:rPr lang="de-DE" altLang="de-DE" b="0" dirty="0"/>
              <a:t>Alkoholkonsum verhindert die Erholung der Muskeln. Um größere und stärkere Muskeln aufzubauen, braucht Ihr Körper Schlaf, Spurenelemente und Hormone wie Testosteron, um sich nach dem Training zu regenerieren. Alkoholkonsum kann zu Störungen im Schlafrhythmus führen und die Ausschüttung dieser Substanzen um bis zu 70 Prozent verringern! Außerdem löst Alkohol die Produktion einer Substanz in der Leber aus, die direkt toxisch auf Testosteron wirkt, was wiederum die Fähigkeit Ihres Körpers reduziert, Muskeln aufzubauen.</a:t>
            </a:r>
          </a:p>
          <a:p>
            <a:endParaRPr lang="de-DE" altLang="de-DE" b="0" dirty="0" smtClean="0"/>
          </a:p>
          <a:p>
            <a:r>
              <a:rPr lang="de-DE" altLang="de-DE" b="0" dirty="0" smtClean="0"/>
              <a:t>Das </a:t>
            </a:r>
            <a:r>
              <a:rPr lang="de-DE" altLang="de-DE" b="0" dirty="0"/>
              <a:t>Mixen von Alkohol mit </a:t>
            </a:r>
            <a:r>
              <a:rPr lang="de-DE" altLang="de-DE" b="0" dirty="0" err="1"/>
              <a:t>Energy</a:t>
            </a:r>
            <a:r>
              <a:rPr lang="de-DE" altLang="de-DE" b="0" dirty="0"/>
              <a:t>-Drinks (wie </a:t>
            </a:r>
            <a:r>
              <a:rPr lang="de-DE" altLang="de-DE" b="0" dirty="0" err="1"/>
              <a:t>Red</a:t>
            </a:r>
            <a:r>
              <a:rPr lang="de-DE" altLang="de-DE" b="0" dirty="0"/>
              <a:t> Bull®, Monster®, Rock Star®, etc.) erhöht das Risiko von alkoholbedingten Folgewirkungen: </a:t>
            </a:r>
            <a:r>
              <a:rPr lang="de-DE" altLang="de-DE" b="0" dirty="0" smtClean="0">
                <a:sym typeface="Wingdings" panose="05000000000000000000" pitchFamily="2" charset="2"/>
              </a:rPr>
              <a:t> </a:t>
            </a:r>
            <a:r>
              <a:rPr lang="de-DE" altLang="de-DE" b="0" dirty="0" smtClean="0"/>
              <a:t>RICHTIG</a:t>
            </a:r>
            <a:endParaRPr lang="de-DE" altLang="de-DE" b="0" dirty="0"/>
          </a:p>
          <a:p>
            <a:r>
              <a:rPr lang="de-DE" altLang="de-DE" b="0" dirty="0"/>
              <a:t>Die Kombination von Alkohol, Zucker und Koffein unterdrückt das Müdigkeitsgefühl und lässt die Wirkung des Alkohols kleiner scheinen, als Sie tatsächlich ist. Eine Studie mit Studierenden in einem Kneipenviertel zeigte, dass diejenigen, die Alkohol kombiniert mit </a:t>
            </a:r>
            <a:r>
              <a:rPr lang="de-DE" altLang="de-DE" b="0" dirty="0" err="1"/>
              <a:t>Energy</a:t>
            </a:r>
            <a:r>
              <a:rPr lang="de-DE" altLang="de-DE" b="0" dirty="0"/>
              <a:t>-Drinks getrunken hatten, länger und mehr Alkohol tranken, als diejenigen, die den Alkohol nicht mit </a:t>
            </a:r>
            <a:r>
              <a:rPr lang="de-DE" altLang="de-DE" b="0" dirty="0" err="1"/>
              <a:t>Energy</a:t>
            </a:r>
            <a:r>
              <a:rPr lang="de-DE" altLang="de-DE" b="0" dirty="0"/>
              <a:t>-Drinks gemixt hatten. Gleichzeitig gaben erstere viermal so häufig an, dass sie noch mit dem Auto fahren wollten, obwohl ihre Blutalkoholkonzentration hierfür zu hoch war. </a:t>
            </a:r>
            <a:br>
              <a:rPr lang="de-DE" altLang="de-DE" b="0" dirty="0"/>
            </a:br>
            <a:r>
              <a:rPr lang="de-DE" altLang="de-DE" b="0" dirty="0"/>
              <a:t/>
            </a:r>
            <a:br>
              <a:rPr lang="de-DE" altLang="de-DE" b="0" dirty="0"/>
            </a:br>
            <a:r>
              <a:rPr lang="de-DE" altLang="de-DE" b="0" dirty="0"/>
              <a:t>Auch wenn sich die Konsumenten von Alkohol-</a:t>
            </a:r>
            <a:r>
              <a:rPr lang="de-DE" altLang="de-DE" b="0" dirty="0" err="1"/>
              <a:t>Energy</a:t>
            </a:r>
            <a:r>
              <a:rPr lang="de-DE" altLang="de-DE" b="0" dirty="0"/>
              <a:t>-Drinks fitter und wacher fühlen, ist ihre Reaktions- und Wahrnehmungsfähigkeit durch den Alkohol genauso eingeschränkt wie bei denjenigen, die alkoholische Getränke ohne </a:t>
            </a:r>
            <a:r>
              <a:rPr lang="de-DE" altLang="de-DE" b="0" dirty="0" err="1"/>
              <a:t>Energy</a:t>
            </a:r>
            <a:r>
              <a:rPr lang="de-DE" altLang="de-DE" b="0" dirty="0"/>
              <a:t>-Mischung trinken. Die Personen werden infolgedessen häufiger verletzt, benötigen medizinische Betreuung und fahren eher bei einem Fahrer oder einer Fahrerin mit, der oder die unter dem Einfluss von Alkohol steht. Menschen, die Alkohol und </a:t>
            </a:r>
            <a:r>
              <a:rPr lang="de-DE" altLang="de-DE" b="0" dirty="0" err="1"/>
              <a:t>Energy</a:t>
            </a:r>
            <a:r>
              <a:rPr lang="de-DE" altLang="de-DE" b="0" dirty="0"/>
              <a:t>-Drinks mischen, werden auch häufiger sexuell missbraucht oder missbrauchen selbst jemand anderen.</a:t>
            </a:r>
            <a:br>
              <a:rPr lang="de-DE" altLang="de-DE" b="0" dirty="0"/>
            </a:br>
            <a:r>
              <a:rPr lang="de-DE" altLang="de-DE" b="0" dirty="0"/>
              <a:t/>
            </a:r>
            <a:br>
              <a:rPr lang="de-DE" altLang="de-DE" b="0" dirty="0"/>
            </a:br>
            <a:r>
              <a:rPr lang="de-DE" altLang="de-DE" b="0" dirty="0"/>
              <a:t>Das Mischen von Koffein und Alkohol kann die Auswirkungen einer Alkoholvergiftung nicht mindern. Stattdessen erhöht es das Risiko von Herzrhythmusstörungen. Ein hoher Koffeinspiegel kann die Herzfrequenz und den Blutdruck erhöhen und Herzklopfen verursachen. Wie Alkohol wirkt Koffein harntreibend, das Mischen der beiden erhöht das Risiko der Dehydrierung (Austrocknung).</a:t>
            </a:r>
          </a:p>
        </p:txBody>
      </p:sp>
      <p:sp>
        <p:nvSpPr>
          <p:cNvPr id="51204" name="Foliennummernplatzhalter 3"/>
          <p:cNvSpPr>
            <a:spLocks noGrp="1"/>
          </p:cNvSpPr>
          <p:nvPr>
            <p:ph type="sldNum" sz="quarter" idx="5"/>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4452DDE4-9F5D-4FA8-82BF-F0E2B101B350}" type="slidenum">
              <a:rPr lang="de-DE" altLang="de-DE" sz="1200"/>
              <a:pPr/>
              <a:t>87</a:t>
            </a:fld>
            <a:endParaRPr lang="de-DE" altLang="de-DE" sz="1200"/>
          </a:p>
        </p:txBody>
      </p:sp>
    </p:spTree>
    <p:extLst>
      <p:ext uri="{BB962C8B-B14F-4D97-AF65-F5344CB8AC3E}">
        <p14:creationId xmlns:p14="http://schemas.microsoft.com/office/powerpoint/2010/main" val="3973170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88</a:t>
            </a:fld>
            <a:endParaRPr lang="en-US" noProof="0" dirty="0"/>
          </a:p>
        </p:txBody>
      </p:sp>
    </p:spTree>
    <p:extLst>
      <p:ext uri="{BB962C8B-B14F-4D97-AF65-F5344CB8AC3E}">
        <p14:creationId xmlns:p14="http://schemas.microsoft.com/office/powerpoint/2010/main" val="4025022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89</a:t>
            </a:fld>
            <a:endParaRPr lang="en-US" noProof="0" dirty="0"/>
          </a:p>
        </p:txBody>
      </p:sp>
    </p:spTree>
    <p:extLst>
      <p:ext uri="{BB962C8B-B14F-4D97-AF65-F5344CB8AC3E}">
        <p14:creationId xmlns:p14="http://schemas.microsoft.com/office/powerpoint/2010/main" val="111062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7049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90</a:t>
            </a:fld>
            <a:endParaRPr lang="en-US" noProof="0" dirty="0"/>
          </a:p>
        </p:txBody>
      </p:sp>
    </p:spTree>
    <p:extLst>
      <p:ext uri="{BB962C8B-B14F-4D97-AF65-F5344CB8AC3E}">
        <p14:creationId xmlns:p14="http://schemas.microsoft.com/office/powerpoint/2010/main" val="30741283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91</a:t>
            </a:fld>
            <a:endParaRPr lang="en-US" noProof="0" dirty="0"/>
          </a:p>
        </p:txBody>
      </p:sp>
    </p:spTree>
    <p:extLst>
      <p:ext uri="{BB962C8B-B14F-4D97-AF65-F5344CB8AC3E}">
        <p14:creationId xmlns:p14="http://schemas.microsoft.com/office/powerpoint/2010/main" val="9603973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530193B-564F-4854-8A52-728F3FB19C85}" type="slidenum">
              <a:rPr lang="en-US" noProof="0" smtClean="0"/>
              <a:pPr/>
              <a:t>92</a:t>
            </a:fld>
            <a:endParaRPr lang="en-US" noProof="0" dirty="0"/>
          </a:p>
        </p:txBody>
      </p:sp>
    </p:spTree>
    <p:extLst>
      <p:ext uri="{BB962C8B-B14F-4D97-AF65-F5344CB8AC3E}">
        <p14:creationId xmlns:p14="http://schemas.microsoft.com/office/powerpoint/2010/main" val="574899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11.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äsentationstitel mit Foto">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4000" b="1" spc="-300" baseline="0" dirty="0"/>
            </a:lvl1pPr>
          </a:lstStyle>
          <a:p>
            <a:pPr lvl="0" algn="r"/>
            <a:r>
              <a:rPr lang="de-DE" noProof="0" dirty="0"/>
              <a:t>Hier klicken, um  Präsentationstitel einzufügen</a:t>
            </a:r>
            <a:endParaRPr lang="en-US" noProof="0"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sz="2000" baseline="0" dirty="0">
                <a:solidFill>
                  <a:schemeClr val="bg1"/>
                </a:solidFill>
              </a:defRPr>
            </a:lvl1pPr>
          </a:lstStyle>
          <a:p>
            <a:pPr lvl="0"/>
            <a:r>
              <a:rPr lang="de-DE" dirty="0"/>
              <a:t>Hier klicken, um den/die Namen der Vortragenden einzufügen</a:t>
            </a: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Grafik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3182" y="4149190"/>
            <a:ext cx="1686223" cy="452916"/>
          </a:xfrm>
          <a:prstGeom prst="rect">
            <a:avLst/>
          </a:prstGeom>
        </p:spPr>
      </p:pic>
    </p:spTree>
    <p:extLst>
      <p:ext uri="{BB962C8B-B14F-4D97-AF65-F5344CB8AC3E}">
        <p14:creationId xmlns:p14="http://schemas.microsoft.com/office/powerpoint/2010/main" val="13340384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lussseite rechtbündig">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210425" y="2798354"/>
            <a:ext cx="4981575"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dirty="0" err="1"/>
              <a:t>Vielen</a:t>
            </a:r>
            <a:r>
              <a:rPr lang="en-US" noProof="0" dirty="0"/>
              <a:t> Dank!</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7200900" y="3933825"/>
            <a:ext cx="4167642" cy="655005"/>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de-DE" dirty="0"/>
              <a:t>Hier Klicken, um Namen der Vortragenden einzutragen</a:t>
            </a:r>
            <a:endParaRPr lang="en-US" noProof="0" dirty="0"/>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621047"/>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Telefon</a:t>
            </a:r>
            <a:endParaRPr lang="en-US" noProof="0" dirty="0"/>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970064"/>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E-Mail</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319081"/>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6" name="Graphic 7" descr="User">
            <a:extLst>
              <a:ext uri="{FF2B5EF4-FFF2-40B4-BE49-F238E27FC236}">
                <a16:creationId xmlns:a16="http://schemas.microsoft.com/office/drawing/2014/main" id="{111541C4-DB03-4E53-994D-499C7D73C4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1445452" y="4336053"/>
            <a:ext cx="218900" cy="218900"/>
          </a:xfrm>
          <a:prstGeom prst="rect">
            <a:avLst/>
          </a:prstGeom>
        </p:spPr>
      </p:pic>
      <p:pic>
        <p:nvPicPr>
          <p:cNvPr id="17" name="Graphic 9" descr="Smart Phone">
            <a:extLst>
              <a:ext uri="{FF2B5EF4-FFF2-40B4-BE49-F238E27FC236}">
                <a16:creationId xmlns:a16="http://schemas.microsoft.com/office/drawing/2014/main" id="{A29DE31C-E099-4579-BB03-675E0A40C5F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445452" y="4684501"/>
            <a:ext cx="218900" cy="218900"/>
          </a:xfrm>
          <a:prstGeom prst="rect">
            <a:avLst/>
          </a:prstGeom>
        </p:spPr>
      </p:pic>
      <p:pic>
        <p:nvPicPr>
          <p:cNvPr id="18" name="Graphic 8" descr="Envelope">
            <a:extLst>
              <a:ext uri="{FF2B5EF4-FFF2-40B4-BE49-F238E27FC236}">
                <a16:creationId xmlns:a16="http://schemas.microsoft.com/office/drawing/2014/main" id="{773C1382-ACE1-460F-A1B6-AB761A7D2E6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1445452" y="5032949"/>
            <a:ext cx="218900" cy="218900"/>
          </a:xfrm>
          <a:prstGeom prst="rect">
            <a:avLst/>
          </a:prstGeom>
        </p:spPr>
      </p:pic>
      <p:pic>
        <p:nvPicPr>
          <p:cNvPr id="19" name="Graphic 10" descr="Link">
            <a:extLst>
              <a:ext uri="{FF2B5EF4-FFF2-40B4-BE49-F238E27FC236}">
                <a16:creationId xmlns:a16="http://schemas.microsoft.com/office/drawing/2014/main" id="{0718E6E0-05A2-479C-AEA8-1A385EB73474}"/>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1432509" y="5370161"/>
            <a:ext cx="244786" cy="244786"/>
          </a:xfrm>
          <a:prstGeom prst="rect">
            <a:avLst/>
          </a:prstGeom>
        </p:spPr>
      </p:pic>
      <p:sp>
        <p:nvSpPr>
          <p:cNvPr id="20"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21"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a:xfrm>
            <a:off x="432000" y="6439820"/>
            <a:ext cx="5664000" cy="295062"/>
          </a:xfrm>
        </p:spPr>
        <p:txBody>
          <a:bodyPr/>
          <a:lstStyle/>
          <a:p>
            <a:r>
              <a:rPr lang="de-DE" dirty="0"/>
              <a:t>eCHECKUP - Prävention des riskanten Alkoholkonsums bei Studierenden</a:t>
            </a:r>
          </a:p>
        </p:txBody>
      </p:sp>
    </p:spTree>
    <p:extLst>
      <p:ext uri="{BB962C8B-B14F-4D97-AF65-F5344CB8AC3E}">
        <p14:creationId xmlns:p14="http://schemas.microsoft.com/office/powerpoint/2010/main" val="204966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chlussseite linksbündig">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898"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525" y="2798354"/>
            <a:ext cx="4981575"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dirty="0" err="1"/>
              <a:t>Vielen</a:t>
            </a:r>
            <a:r>
              <a:rPr lang="en-US" noProof="0" dirty="0"/>
              <a:t> Dank!</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00100" y="3933825"/>
            <a:ext cx="4167642" cy="655005"/>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de-DE" dirty="0"/>
              <a:t>Hier Klicken, um Namen der Vortragenden einzutragen</a:t>
            </a:r>
            <a:endParaRPr lang="en-US" noProof="0" dirty="0"/>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00100" y="4621047"/>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Telefon</a:t>
            </a:r>
            <a:endParaRPr lang="en-US" noProof="0" dirty="0"/>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00100" y="4970064"/>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E-Mail</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00100" y="5319081"/>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6" name="Graphic 7" descr="User">
            <a:extLst>
              <a:ext uri="{FF2B5EF4-FFF2-40B4-BE49-F238E27FC236}">
                <a16:creationId xmlns:a16="http://schemas.microsoft.com/office/drawing/2014/main" id="{111541C4-DB03-4E53-994D-499C7D73C4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72652" y="4336053"/>
            <a:ext cx="218900" cy="218900"/>
          </a:xfrm>
          <a:prstGeom prst="rect">
            <a:avLst/>
          </a:prstGeom>
        </p:spPr>
      </p:pic>
      <p:pic>
        <p:nvPicPr>
          <p:cNvPr id="17" name="Graphic 9" descr="Smart Phone">
            <a:extLst>
              <a:ext uri="{FF2B5EF4-FFF2-40B4-BE49-F238E27FC236}">
                <a16:creationId xmlns:a16="http://schemas.microsoft.com/office/drawing/2014/main" id="{A29DE31C-E099-4579-BB03-675E0A40C5F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72652" y="4684501"/>
            <a:ext cx="218900" cy="218900"/>
          </a:xfrm>
          <a:prstGeom prst="rect">
            <a:avLst/>
          </a:prstGeom>
        </p:spPr>
      </p:pic>
      <p:pic>
        <p:nvPicPr>
          <p:cNvPr id="18" name="Graphic 8" descr="Envelope">
            <a:extLst>
              <a:ext uri="{FF2B5EF4-FFF2-40B4-BE49-F238E27FC236}">
                <a16:creationId xmlns:a16="http://schemas.microsoft.com/office/drawing/2014/main" id="{773C1382-ACE1-460F-A1B6-AB761A7D2E6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72652" y="5032949"/>
            <a:ext cx="218900" cy="218900"/>
          </a:xfrm>
          <a:prstGeom prst="rect">
            <a:avLst/>
          </a:prstGeom>
        </p:spPr>
      </p:pic>
      <p:pic>
        <p:nvPicPr>
          <p:cNvPr id="19" name="Graphic 10" descr="Link">
            <a:extLst>
              <a:ext uri="{FF2B5EF4-FFF2-40B4-BE49-F238E27FC236}">
                <a16:creationId xmlns:a16="http://schemas.microsoft.com/office/drawing/2014/main" id="{0718E6E0-05A2-479C-AEA8-1A385EB73474}"/>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59709" y="5370161"/>
            <a:ext cx="244786" cy="244786"/>
          </a:xfrm>
          <a:prstGeom prst="rect">
            <a:avLst/>
          </a:prstGeom>
        </p:spPr>
      </p:pic>
    </p:spTree>
    <p:extLst>
      <p:ext uri="{BB962C8B-B14F-4D97-AF65-F5344CB8AC3E}">
        <p14:creationId xmlns:p14="http://schemas.microsoft.com/office/powerpoint/2010/main" val="383931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Subheading u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de-DE" dirty="0"/>
              <a:t>eCHECKUP - Prävention des riskanten Alkoholkonsums bei Studierenden</a:t>
            </a:r>
          </a:p>
        </p:txBody>
      </p:sp>
      <p:sp>
        <p:nvSpPr>
          <p:cNvPr id="8"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6" name="Textplatzhalter 5"/>
          <p:cNvSpPr>
            <a:spLocks noGrp="1"/>
          </p:cNvSpPr>
          <p:nvPr>
            <p:ph type="body" sz="quarter" idx="33" hasCustomPrompt="1"/>
          </p:nvPr>
        </p:nvSpPr>
        <p:spPr>
          <a:xfrm>
            <a:off x="2832100" y="5988326"/>
            <a:ext cx="8939213" cy="346924"/>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17345016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de-DE" dirty="0"/>
              <a:t>eCHECKUP - Prävention des riskanten Alkoholkonsums bei Studierenden</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7" name="Textplatzhalter 5"/>
          <p:cNvSpPr>
            <a:spLocks noGrp="1"/>
          </p:cNvSpPr>
          <p:nvPr>
            <p:ph type="body" sz="quarter" idx="33" hasCustomPrompt="1"/>
          </p:nvPr>
        </p:nvSpPr>
        <p:spPr>
          <a:xfrm>
            <a:off x="2844800" y="5988325"/>
            <a:ext cx="8926514" cy="383025"/>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9762075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noProof="0" dirty="0"/>
              <a:t>Textmasterformat bearbeiten</a:t>
            </a:r>
          </a:p>
        </p:txBody>
      </p:sp>
      <p:sp>
        <p:nvSpPr>
          <p:cNvPr id="8"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9" name="Textplatzhalter 5"/>
          <p:cNvSpPr>
            <a:spLocks noGrp="1"/>
          </p:cNvSpPr>
          <p:nvPr>
            <p:ph type="body" sz="quarter" idx="33" hasCustomPrompt="1"/>
          </p:nvPr>
        </p:nvSpPr>
        <p:spPr>
          <a:xfrm>
            <a:off x="2806700" y="5988326"/>
            <a:ext cx="8964614" cy="390962"/>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8014327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Spalten ohne Subheading und Spalten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7"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8" name="Textplatzhalter 5"/>
          <p:cNvSpPr>
            <a:spLocks noGrp="1"/>
          </p:cNvSpPr>
          <p:nvPr>
            <p:ph type="body" sz="quarter" idx="33" hasCustomPrompt="1"/>
          </p:nvPr>
        </p:nvSpPr>
        <p:spPr>
          <a:xfrm>
            <a:off x="6312573" y="5974039"/>
            <a:ext cx="5459427" cy="188637"/>
          </a:xfrm>
        </p:spPr>
        <p:txBody>
          <a:bodyPr/>
          <a:lstStyle>
            <a:lvl1pPr marL="0" indent="0" algn="r">
              <a:lnSpc>
                <a:spcPct val="100000"/>
              </a:lnSpc>
              <a:spcBef>
                <a:spcPts val="0"/>
              </a:spcBef>
              <a:buNone/>
              <a:defRPr sz="1200"/>
            </a:lvl1pPr>
          </a:lstStyle>
          <a:p>
            <a:pPr lvl="0"/>
            <a:r>
              <a:rPr lang="de-DE" dirty="0" smtClean="0"/>
              <a:t>Quelle(n)</a:t>
            </a:r>
          </a:p>
        </p:txBody>
      </p:sp>
      <p:sp>
        <p:nvSpPr>
          <p:cNvPr id="11" name="Textplatzhalter 5"/>
          <p:cNvSpPr>
            <a:spLocks noGrp="1"/>
          </p:cNvSpPr>
          <p:nvPr>
            <p:ph type="body" sz="quarter" idx="34" hasCustomPrompt="1"/>
          </p:nvPr>
        </p:nvSpPr>
        <p:spPr>
          <a:xfrm>
            <a:off x="431999" y="5974039"/>
            <a:ext cx="5448115" cy="202924"/>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6155533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Spalten mit Subheading und Spalten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baseline="0">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baseline="0"/>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1800" y="17405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Überschrift Spalte 1</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310849"/>
            <a:ext cx="5472000" cy="3881152"/>
          </a:xfrm>
        </p:spPr>
        <p:txBody>
          <a:bodyPr/>
          <a:lstStyle>
            <a:lvl1pPr>
              <a:defRPr baseline="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dirty="0"/>
              <a:t>Erste Listenebene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91216" y="1734156"/>
            <a:ext cx="5472000" cy="358775"/>
          </a:xfrm>
        </p:spPr>
        <p:txBody>
          <a:bodyPr/>
          <a:lstStyle>
            <a:lvl1pPr marL="0" indent="0">
              <a:buNone/>
              <a:defRPr sz="2400" b="1"/>
            </a:lvl1pPr>
          </a:lstStyle>
          <a:p>
            <a:pPr lvl="0"/>
            <a:r>
              <a:rPr lang="de-DE" noProof="0" dirty="0"/>
              <a:t>Überschrift Spalte 2</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310849"/>
            <a:ext cx="5472113" cy="3880401"/>
          </a:xfrm>
        </p:spPr>
        <p:txBody>
          <a:bodyPr/>
          <a:lstStyle/>
          <a:p>
            <a:pPr lvl="0"/>
            <a:r>
              <a:rPr lang="de-DE" noProof="0" dirty="0"/>
              <a:t>Erste Listenebene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de-DE" dirty="0"/>
              <a:t>eCHECKUP - Prävention des riskanten Alkoholkonsums bei Studierenden</a:t>
            </a:r>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 xmlns:adec="http://schemas.microsoft.com/office/drawing/2017/decorative" val="1"/>
              </a:ext>
            </a:extLst>
          </p:cNvPr>
          <p:cNvSpPr/>
          <p:nvPr userDrawn="1"/>
        </p:nvSpPr>
        <p:spPr>
          <a:xfrm>
            <a:off x="431800" y="1557890"/>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 xmlns:adec="http://schemas.microsoft.com/office/drawing/2017/decorative" val="1"/>
              </a:ext>
            </a:extLst>
          </p:cNvPr>
          <p:cNvSpPr/>
          <p:nvPr userDrawn="1"/>
        </p:nvSpPr>
        <p:spPr>
          <a:xfrm>
            <a:off x="6291216" y="1581756"/>
            <a:ext cx="1984175" cy="1148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14" name="Textplatzhalter 5"/>
          <p:cNvSpPr>
            <a:spLocks noGrp="1"/>
          </p:cNvSpPr>
          <p:nvPr>
            <p:ph type="body" sz="quarter" idx="33" hasCustomPrompt="1"/>
          </p:nvPr>
        </p:nvSpPr>
        <p:spPr>
          <a:xfrm>
            <a:off x="431800" y="5988326"/>
            <a:ext cx="5472200" cy="152400"/>
          </a:xfrm>
        </p:spPr>
        <p:txBody>
          <a:bodyPr/>
          <a:lstStyle>
            <a:lvl1pPr marL="0" indent="0" algn="r">
              <a:lnSpc>
                <a:spcPct val="100000"/>
              </a:lnSpc>
              <a:spcBef>
                <a:spcPts val="0"/>
              </a:spcBef>
              <a:buNone/>
              <a:defRPr sz="1200"/>
            </a:lvl1pPr>
          </a:lstStyle>
          <a:p>
            <a:pPr lvl="0"/>
            <a:r>
              <a:rPr lang="de-DE" dirty="0" smtClean="0"/>
              <a:t>Quelle(n)</a:t>
            </a:r>
          </a:p>
        </p:txBody>
      </p:sp>
      <p:sp>
        <p:nvSpPr>
          <p:cNvPr id="15" name="Textplatzhalter 5"/>
          <p:cNvSpPr>
            <a:spLocks noGrp="1"/>
          </p:cNvSpPr>
          <p:nvPr>
            <p:ph type="body" sz="quarter" idx="34" hasCustomPrompt="1"/>
          </p:nvPr>
        </p:nvSpPr>
        <p:spPr>
          <a:xfrm>
            <a:off x="6291217" y="5988326"/>
            <a:ext cx="5472000" cy="202924"/>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25099557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 Spalten mit Spaltenüberschrift (kein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hasCustomPrompt="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smtClean="0"/>
              <a:t>Überschrift Spalte 1</a:t>
            </a:r>
            <a:endParaRPr lang="de-DE" noProof="0" dirty="0"/>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hasCustomPrompt="1"/>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smtClean="0"/>
              <a:t>Überschrift Spalte 2</a:t>
            </a:r>
            <a:endParaRPr lang="de-DE" noProof="0" dirty="0"/>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3" name="Slide Number Placeholder 5">
            <a:extLst>
              <a:ext uri="{FF2B5EF4-FFF2-40B4-BE49-F238E27FC236}">
                <a16:creationId xmlns:a16="http://schemas.microsoft.com/office/drawing/2014/main" id="{5ECA3099-A94F-4C3E-BC29-780EDD38F722}"/>
              </a:ext>
            </a:extLst>
          </p:cNvPr>
          <p:cNvSpPr>
            <a:spLocks noGrp="1"/>
          </p:cNvSpPr>
          <p:nvPr>
            <p:ph type="sldNum" sz="quarter" idx="1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15" name="Textplatzhalter 5"/>
          <p:cNvSpPr>
            <a:spLocks noGrp="1"/>
          </p:cNvSpPr>
          <p:nvPr>
            <p:ph type="body" sz="quarter" idx="33" hasCustomPrompt="1"/>
          </p:nvPr>
        </p:nvSpPr>
        <p:spPr>
          <a:xfrm>
            <a:off x="6299885" y="5986739"/>
            <a:ext cx="5447915" cy="202923"/>
          </a:xfrm>
        </p:spPr>
        <p:txBody>
          <a:bodyPr/>
          <a:lstStyle>
            <a:lvl1pPr marL="0" indent="0" algn="r">
              <a:lnSpc>
                <a:spcPct val="100000"/>
              </a:lnSpc>
              <a:spcBef>
                <a:spcPts val="0"/>
              </a:spcBef>
              <a:buNone/>
              <a:defRPr sz="1200"/>
            </a:lvl1pPr>
          </a:lstStyle>
          <a:p>
            <a:pPr lvl="0"/>
            <a:r>
              <a:rPr lang="de-DE" dirty="0" smtClean="0"/>
              <a:t>Quelle(n)</a:t>
            </a:r>
          </a:p>
        </p:txBody>
      </p:sp>
      <p:sp>
        <p:nvSpPr>
          <p:cNvPr id="19" name="Textplatzhalter 5"/>
          <p:cNvSpPr>
            <a:spLocks noGrp="1"/>
          </p:cNvSpPr>
          <p:nvPr>
            <p:ph type="body" sz="quarter" idx="34" hasCustomPrompt="1"/>
          </p:nvPr>
        </p:nvSpPr>
        <p:spPr>
          <a:xfrm>
            <a:off x="431801" y="5979353"/>
            <a:ext cx="5447914" cy="210309"/>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36253150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ei Spalten, Subheading, keine Spalten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8"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9" name="Textplatzhalter 5"/>
          <p:cNvSpPr>
            <a:spLocks noGrp="1"/>
          </p:cNvSpPr>
          <p:nvPr>
            <p:ph type="body" sz="quarter" idx="33" hasCustomPrompt="1"/>
          </p:nvPr>
        </p:nvSpPr>
        <p:spPr>
          <a:xfrm>
            <a:off x="6304281" y="5988326"/>
            <a:ext cx="5458936" cy="202924"/>
          </a:xfrm>
        </p:spPr>
        <p:txBody>
          <a:bodyPr/>
          <a:lstStyle>
            <a:lvl1pPr marL="0" indent="0" algn="r">
              <a:lnSpc>
                <a:spcPct val="100000"/>
              </a:lnSpc>
              <a:spcBef>
                <a:spcPts val="0"/>
              </a:spcBef>
              <a:buNone/>
              <a:defRPr sz="1200"/>
            </a:lvl1pPr>
          </a:lstStyle>
          <a:p>
            <a:pPr lvl="0"/>
            <a:r>
              <a:rPr lang="de-DE" dirty="0" smtClean="0"/>
              <a:t>Quelle(n)</a:t>
            </a:r>
          </a:p>
        </p:txBody>
      </p:sp>
      <p:sp>
        <p:nvSpPr>
          <p:cNvPr id="10" name="Textplatzhalter 5"/>
          <p:cNvSpPr>
            <a:spLocks noGrp="1"/>
          </p:cNvSpPr>
          <p:nvPr>
            <p:ph type="body" sz="quarter" idx="34" hasCustomPrompt="1"/>
          </p:nvPr>
        </p:nvSpPr>
        <p:spPr>
          <a:xfrm>
            <a:off x="431801" y="5988326"/>
            <a:ext cx="5476592" cy="202924"/>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8915521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Subheading und 3 Spalt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de-DE" dirty="0"/>
              <a:t>eCHECKUP - Prävention des riskanten Alkoholkonsums bei Studierenden</a:t>
            </a:r>
          </a:p>
        </p:txBody>
      </p:sp>
      <p:sp>
        <p:nvSpPr>
          <p:cNvPr id="10"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12" name="Textplatzhalter 5"/>
          <p:cNvSpPr>
            <a:spLocks noGrp="1"/>
          </p:cNvSpPr>
          <p:nvPr>
            <p:ph type="body" sz="quarter" idx="33" hasCustomPrompt="1"/>
          </p:nvPr>
        </p:nvSpPr>
        <p:spPr>
          <a:xfrm>
            <a:off x="431801" y="5987801"/>
            <a:ext cx="3600200" cy="202924"/>
          </a:xfrm>
        </p:spPr>
        <p:txBody>
          <a:bodyPr/>
          <a:lstStyle>
            <a:lvl1pPr marL="0" indent="0" algn="r">
              <a:lnSpc>
                <a:spcPct val="100000"/>
              </a:lnSpc>
              <a:spcBef>
                <a:spcPts val="0"/>
              </a:spcBef>
              <a:buNone/>
              <a:defRPr sz="1200"/>
            </a:lvl1pPr>
          </a:lstStyle>
          <a:p>
            <a:pPr lvl="0"/>
            <a:r>
              <a:rPr lang="de-DE" dirty="0" smtClean="0"/>
              <a:t>Quelle(n)</a:t>
            </a:r>
          </a:p>
        </p:txBody>
      </p:sp>
      <p:sp>
        <p:nvSpPr>
          <p:cNvPr id="13" name="Textplatzhalter 5"/>
          <p:cNvSpPr>
            <a:spLocks noGrp="1"/>
          </p:cNvSpPr>
          <p:nvPr>
            <p:ph type="body" sz="quarter" idx="34" hasCustomPrompt="1"/>
          </p:nvPr>
        </p:nvSpPr>
        <p:spPr>
          <a:xfrm>
            <a:off x="4301549" y="5971842"/>
            <a:ext cx="3600451" cy="202924"/>
          </a:xfrm>
        </p:spPr>
        <p:txBody>
          <a:bodyPr/>
          <a:lstStyle>
            <a:lvl1pPr marL="0" indent="0" algn="r">
              <a:lnSpc>
                <a:spcPct val="100000"/>
              </a:lnSpc>
              <a:spcBef>
                <a:spcPts val="0"/>
              </a:spcBef>
              <a:buNone/>
              <a:defRPr sz="1200"/>
            </a:lvl1pPr>
          </a:lstStyle>
          <a:p>
            <a:pPr lvl="0"/>
            <a:r>
              <a:rPr lang="de-DE" dirty="0" smtClean="0"/>
              <a:t>Quelle(n)</a:t>
            </a:r>
          </a:p>
        </p:txBody>
      </p:sp>
      <p:sp>
        <p:nvSpPr>
          <p:cNvPr id="14" name="Textplatzhalter 5"/>
          <p:cNvSpPr>
            <a:spLocks noGrp="1"/>
          </p:cNvSpPr>
          <p:nvPr>
            <p:ph type="body" sz="quarter" idx="35" hasCustomPrompt="1"/>
          </p:nvPr>
        </p:nvSpPr>
        <p:spPr>
          <a:xfrm>
            <a:off x="8171551" y="5987801"/>
            <a:ext cx="3591666"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Tree>
    <p:extLst>
      <p:ext uri="{BB962C8B-B14F-4D97-AF65-F5344CB8AC3E}">
        <p14:creationId xmlns:p14="http://schemas.microsoft.com/office/powerpoint/2010/main" val="2654388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ohne Foto">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4000" b="1" spc="-300" dirty="0"/>
            </a:lvl1pPr>
          </a:lstStyle>
          <a:p>
            <a:pPr lvl="0" algn="r"/>
            <a:r>
              <a:rPr lang="de-DE" noProof="0" dirty="0"/>
              <a:t>Hier klicken, um  Präsentationstitel einzufügen</a:t>
            </a:r>
            <a:endParaRPr lang="en-US" noProof="0"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sz="2000" dirty="0">
                <a:solidFill>
                  <a:schemeClr val="bg1"/>
                </a:solidFill>
              </a:defRPr>
            </a:lvl1pPr>
          </a:lstStyle>
          <a:p>
            <a:pPr lvl="0"/>
            <a:r>
              <a:rPr lang="de-DE" dirty="0"/>
              <a:t>Hier klicken, um den/die Namen der Vortragenden einzufügen</a:t>
            </a: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 name="Grafik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3182" y="4149190"/>
            <a:ext cx="1686223" cy="452916"/>
          </a:xfrm>
          <a:prstGeom prst="rect">
            <a:avLst/>
          </a:prstGeom>
        </p:spPr>
      </p:pic>
    </p:spTree>
    <p:extLst>
      <p:ext uri="{BB962C8B-B14F-4D97-AF65-F5344CB8AC3E}">
        <p14:creationId xmlns:p14="http://schemas.microsoft.com/office/powerpoint/2010/main" val="8577601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3 Spalt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16001"/>
            <a:ext cx="3600000" cy="5175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016002"/>
            <a:ext cx="3600450" cy="5174724"/>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044626"/>
            <a:ext cx="3600450" cy="5146099"/>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de-DE" dirty="0"/>
              <a:t>eCHECKUP - Prävention des riskanten Alkoholkonsums bei Studierenden</a:t>
            </a:r>
          </a:p>
        </p:txBody>
      </p:sp>
      <p:sp>
        <p:nvSpPr>
          <p:cNvPr id="10"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12" name="Textplatzhalter 5"/>
          <p:cNvSpPr>
            <a:spLocks noGrp="1"/>
          </p:cNvSpPr>
          <p:nvPr>
            <p:ph type="body" sz="quarter" idx="33" hasCustomPrompt="1"/>
          </p:nvPr>
        </p:nvSpPr>
        <p:spPr>
          <a:xfrm>
            <a:off x="431801" y="5987801"/>
            <a:ext cx="3600200" cy="202924"/>
          </a:xfrm>
        </p:spPr>
        <p:txBody>
          <a:bodyPr/>
          <a:lstStyle>
            <a:lvl1pPr marL="0" indent="0" algn="r">
              <a:lnSpc>
                <a:spcPct val="100000"/>
              </a:lnSpc>
              <a:spcBef>
                <a:spcPts val="0"/>
              </a:spcBef>
              <a:buNone/>
              <a:defRPr sz="1200"/>
            </a:lvl1pPr>
          </a:lstStyle>
          <a:p>
            <a:pPr lvl="0"/>
            <a:r>
              <a:rPr lang="de-DE" dirty="0" smtClean="0"/>
              <a:t>Quelle(n)</a:t>
            </a:r>
          </a:p>
        </p:txBody>
      </p:sp>
      <p:sp>
        <p:nvSpPr>
          <p:cNvPr id="13" name="Textplatzhalter 5"/>
          <p:cNvSpPr>
            <a:spLocks noGrp="1"/>
          </p:cNvSpPr>
          <p:nvPr>
            <p:ph type="body" sz="quarter" idx="34" hasCustomPrompt="1"/>
          </p:nvPr>
        </p:nvSpPr>
        <p:spPr>
          <a:xfrm>
            <a:off x="4301549" y="5971842"/>
            <a:ext cx="3600451"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
        <p:nvSpPr>
          <p:cNvPr id="14" name="Textplatzhalter 5"/>
          <p:cNvSpPr>
            <a:spLocks noGrp="1"/>
          </p:cNvSpPr>
          <p:nvPr>
            <p:ph type="body" sz="quarter" idx="35" hasCustomPrompt="1"/>
          </p:nvPr>
        </p:nvSpPr>
        <p:spPr>
          <a:xfrm>
            <a:off x="8171551" y="5987801"/>
            <a:ext cx="3591666"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Tree>
    <p:extLst>
      <p:ext uri="{BB962C8B-B14F-4D97-AF65-F5344CB8AC3E}">
        <p14:creationId xmlns:p14="http://schemas.microsoft.com/office/powerpoint/2010/main" val="28978076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Subheading und 5 Spalt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de-DE" dirty="0"/>
              <a:t>eCHECKUP - Prävention des riskanten Alkoholkonsums bei Studierenden</a:t>
            </a:r>
          </a:p>
        </p:txBody>
      </p:sp>
      <p:sp>
        <p:nvSpPr>
          <p:cNvPr id="11"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12" name="Textplatzhalter 5"/>
          <p:cNvSpPr>
            <a:spLocks noGrp="1"/>
          </p:cNvSpPr>
          <p:nvPr>
            <p:ph type="body" sz="quarter" idx="33" hasCustomPrompt="1"/>
          </p:nvPr>
        </p:nvSpPr>
        <p:spPr>
          <a:xfrm>
            <a:off x="277425" y="5983861"/>
            <a:ext cx="2314575"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
        <p:nvSpPr>
          <p:cNvPr id="14" name="Textplatzhalter 5"/>
          <p:cNvSpPr>
            <a:spLocks noGrp="1"/>
          </p:cNvSpPr>
          <p:nvPr>
            <p:ph type="body" sz="quarter" idx="34" hasCustomPrompt="1"/>
          </p:nvPr>
        </p:nvSpPr>
        <p:spPr>
          <a:xfrm>
            <a:off x="2572425" y="5990559"/>
            <a:ext cx="2314575"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
        <p:nvSpPr>
          <p:cNvPr id="16" name="Textplatzhalter 5"/>
          <p:cNvSpPr>
            <a:spLocks noGrp="1"/>
          </p:cNvSpPr>
          <p:nvPr>
            <p:ph type="body" sz="quarter" idx="35" hasCustomPrompt="1"/>
          </p:nvPr>
        </p:nvSpPr>
        <p:spPr>
          <a:xfrm>
            <a:off x="7162425" y="5983861"/>
            <a:ext cx="2314575"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
        <p:nvSpPr>
          <p:cNvPr id="18" name="Textplatzhalter 5"/>
          <p:cNvSpPr>
            <a:spLocks noGrp="1"/>
          </p:cNvSpPr>
          <p:nvPr>
            <p:ph type="body" sz="quarter" idx="36" hasCustomPrompt="1"/>
          </p:nvPr>
        </p:nvSpPr>
        <p:spPr>
          <a:xfrm>
            <a:off x="4847850" y="5979396"/>
            <a:ext cx="2314575"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
        <p:nvSpPr>
          <p:cNvPr id="19" name="Textplatzhalter 5"/>
          <p:cNvSpPr>
            <a:spLocks noGrp="1"/>
          </p:cNvSpPr>
          <p:nvPr>
            <p:ph type="body" sz="quarter" idx="37" hasCustomPrompt="1"/>
          </p:nvPr>
        </p:nvSpPr>
        <p:spPr>
          <a:xfrm>
            <a:off x="9448641" y="5991063"/>
            <a:ext cx="2314575" cy="202924"/>
          </a:xfrm>
        </p:spPr>
        <p:txBody>
          <a:bodyPr/>
          <a:lstStyle>
            <a:lvl1pPr marL="0" indent="0" algn="r">
              <a:buNone/>
              <a:defRPr lang="de-DE" sz="1200" kern="1200" dirty="0" smtClean="0">
                <a:solidFill>
                  <a:schemeClr val="tx1">
                    <a:lumMod val="75000"/>
                    <a:lumOff val="25000"/>
                  </a:schemeClr>
                </a:solidFill>
                <a:latin typeface="+mn-lt"/>
                <a:ea typeface="+mn-ea"/>
                <a:cs typeface="+mn-cs"/>
              </a:defRPr>
            </a:lvl1pPr>
          </a:lstStyle>
          <a:p>
            <a:pPr marL="0" lvl="0" indent="0" algn="r" defTabSz="914400" rtl="0" eaLnBrk="1" latinLnBrk="0" hangingPunct="1">
              <a:lnSpc>
                <a:spcPct val="100000"/>
              </a:lnSpc>
              <a:spcBef>
                <a:spcPts val="0"/>
              </a:spcBef>
              <a:buFont typeface="Arial" panose="020B0604020202020204" pitchFamily="34" charset="0"/>
              <a:buNone/>
            </a:pPr>
            <a:r>
              <a:rPr lang="de-DE" dirty="0" smtClean="0"/>
              <a:t>Quelle(n)</a:t>
            </a:r>
          </a:p>
        </p:txBody>
      </p:sp>
    </p:spTree>
    <p:extLst>
      <p:ext uri="{BB962C8B-B14F-4D97-AF65-F5344CB8AC3E}">
        <p14:creationId xmlns:p14="http://schemas.microsoft.com/office/powerpoint/2010/main" val="9748372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de-DE" dirty="0"/>
              <a:t>eCHECKUP - Prävention des riskanten Alkoholkonsums bei Studierenden</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7" name="Textplatzhalter 5"/>
          <p:cNvSpPr>
            <a:spLocks noGrp="1"/>
          </p:cNvSpPr>
          <p:nvPr>
            <p:ph type="body" sz="quarter" idx="33" hasCustomPrompt="1"/>
          </p:nvPr>
        </p:nvSpPr>
        <p:spPr>
          <a:xfrm>
            <a:off x="2273301" y="5978385"/>
            <a:ext cx="9486700" cy="392965"/>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15058552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de-DE" dirty="0"/>
              <a:t>eCHECKUP - Prävention des riskanten Alkoholkonsums bei Studierenden</a:t>
            </a:r>
          </a:p>
        </p:txBody>
      </p:sp>
      <p:sp>
        <p:nvSpPr>
          <p:cNvPr id="4" name="Title 3">
            <a:extLst>
              <a:ext uri="{FF2B5EF4-FFF2-40B4-BE49-F238E27FC236}">
                <a16:creationId xmlns:a16="http://schemas.microsoft.com/office/drawing/2014/main" id="{90694D9D-C633-4D52-965E-E5BBD9883037}"/>
              </a:ext>
            </a:extLst>
          </p:cNvPr>
          <p:cNvSpPr>
            <a:spLocks noGrp="1"/>
          </p:cNvSpPr>
          <p:nvPr>
            <p:ph type="title" hasCustomPrompt="1"/>
          </p:nvPr>
        </p:nvSpPr>
        <p:spPr/>
        <p:txBody>
          <a:body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5"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6" name="Textplatzhalter 5"/>
          <p:cNvSpPr>
            <a:spLocks noGrp="1"/>
          </p:cNvSpPr>
          <p:nvPr>
            <p:ph type="body" sz="quarter" idx="33" hasCustomPrompt="1"/>
          </p:nvPr>
        </p:nvSpPr>
        <p:spPr>
          <a:xfrm>
            <a:off x="2806701" y="5978385"/>
            <a:ext cx="8953300" cy="392965"/>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11397670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de-DE" dirty="0"/>
              <a:t>eCHECKUP - Prävention des riskanten Alkoholkonsums bei Studierenden</a:t>
            </a:r>
          </a:p>
        </p:txBody>
      </p:sp>
      <p:sp>
        <p:nvSpPr>
          <p:cNvPr id="4"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5" name="Textplatzhalter 5"/>
          <p:cNvSpPr>
            <a:spLocks noGrp="1"/>
          </p:cNvSpPr>
          <p:nvPr>
            <p:ph type="body" sz="quarter" idx="33" hasCustomPrompt="1"/>
          </p:nvPr>
        </p:nvSpPr>
        <p:spPr>
          <a:xfrm>
            <a:off x="2832101" y="5978385"/>
            <a:ext cx="8927900" cy="392965"/>
          </a:xfrm>
        </p:spPr>
        <p:txBody>
          <a:bodyPr/>
          <a:lstStyle>
            <a:lvl1pPr marL="0" indent="0" algn="r">
              <a:lnSpc>
                <a:spcPct val="100000"/>
              </a:lnSpc>
              <a:spcBef>
                <a:spcPts val="0"/>
              </a:spcBef>
              <a:buNone/>
              <a:defRPr sz="1200"/>
            </a:lvl1pPr>
          </a:lstStyle>
          <a:p>
            <a:pPr lvl="0"/>
            <a:r>
              <a:rPr lang="de-DE" dirty="0" smtClean="0"/>
              <a:t>Quelle(n)</a:t>
            </a:r>
          </a:p>
        </p:txBody>
      </p:sp>
    </p:spTree>
    <p:extLst>
      <p:ext uri="{BB962C8B-B14F-4D97-AF65-F5344CB8AC3E}">
        <p14:creationId xmlns:p14="http://schemas.microsoft.com/office/powerpoint/2010/main" val="39004335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e weiße Sei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endParaRPr lang="de-DE" dirty="0"/>
          </a:p>
        </p:txBody>
      </p:sp>
      <p:sp>
        <p:nvSpPr>
          <p:cNvPr id="4" name="Rechteck 3"/>
          <p:cNvSpPr/>
          <p:nvPr userDrawn="1"/>
        </p:nvSpPr>
        <p:spPr>
          <a:xfrm>
            <a:off x="0" y="0"/>
            <a:ext cx="12281836" cy="6949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5103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el, Subheading u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dirty="0" err="1" smtClean="0"/>
              <a:t>Hier</a:t>
            </a:r>
            <a:r>
              <a:rPr lang="en-US" noProof="0" dirty="0" smtClean="0"/>
              <a:t> </a:t>
            </a:r>
            <a:r>
              <a:rPr lang="en-US" noProof="0" dirty="0" err="1" smtClean="0"/>
              <a:t>klicken</a:t>
            </a:r>
            <a:r>
              <a:rPr lang="en-US" noProof="0" dirty="0" smtClean="0"/>
              <a:t>, um </a:t>
            </a:r>
            <a:r>
              <a:rPr lang="en-US" noProof="0" dirty="0" err="1" smtClean="0"/>
              <a:t>Seitentitel</a:t>
            </a:r>
            <a:r>
              <a:rPr lang="en-US" noProof="0" dirty="0" smtClean="0"/>
              <a:t> </a:t>
            </a:r>
            <a:r>
              <a:rPr lang="en-US" noProof="0" dirty="0" err="1" smtClean="0"/>
              <a:t>einzufügen</a:t>
            </a:r>
            <a:endParaRPr lang="en-US" noProof="0" dirty="0"/>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smtClean="0"/>
              <a:t>Hier</a:t>
            </a:r>
            <a:r>
              <a:rPr lang="en-US" noProof="0" dirty="0" smtClean="0"/>
              <a:t> </a:t>
            </a:r>
            <a:r>
              <a:rPr lang="en-US" noProof="0" dirty="0" err="1" smtClean="0"/>
              <a:t>klicken</a:t>
            </a:r>
            <a:r>
              <a:rPr lang="en-US" noProof="0" dirty="0" smtClean="0"/>
              <a:t>, um Subheading </a:t>
            </a:r>
            <a:r>
              <a:rPr lang="en-US" noProof="0" dirty="0" err="1" smtClean="0"/>
              <a:t>einzufügen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de-DE" dirty="0" smtClean="0"/>
              <a:t>eCHECKUP - Prävention des riskanten Alkoholkonsums bei Studierenden</a:t>
            </a:r>
            <a:endParaRPr lang="de-DE" dirty="0"/>
          </a:p>
        </p:txBody>
      </p:sp>
      <p:sp>
        <p:nvSpPr>
          <p:cNvPr id="8"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389271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mit Foto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4000" b="1" spc="-300" baseline="0">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sz="20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13501039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liederung mit Foto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baseline="0">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5400" b="1" spc="-300">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sz="20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e-DE" noProof="0" dirty="0"/>
              <a:t>Erste Listenebene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3843892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überschrift mit Foto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4400" b="1" spc="-300" baseline="0" dirty="0"/>
            </a:lvl1pPr>
          </a:lstStyle>
          <a:p>
            <a:pPr lvl="0" algn="r"/>
            <a:r>
              <a:rPr lang="en-US" noProof="0" dirty="0" err="1"/>
              <a:t>Hier</a:t>
            </a:r>
            <a:r>
              <a:rPr lang="en-US" noProof="0" dirty="0"/>
              <a:t> </a:t>
            </a:r>
            <a:r>
              <a:rPr lang="en-US" noProof="0" dirty="0" err="1"/>
              <a:t>klicken</a:t>
            </a:r>
            <a:r>
              <a:rPr lang="en-US" noProof="0" dirty="0"/>
              <a:t>, um </a:t>
            </a:r>
            <a:r>
              <a:rPr lang="en-US" noProof="0" dirty="0" err="1"/>
              <a:t>Zwischenüberschrift</a:t>
            </a:r>
            <a:r>
              <a:rPr lang="en-US" noProof="0" dirty="0"/>
              <a:t>  </a:t>
            </a:r>
            <a:r>
              <a:rPr lang="en-US" noProof="0" dirty="0" err="1"/>
              <a:t>einzufügen</a:t>
            </a:r>
            <a:endParaRPr lang="en-US" noProof="0" dirty="0"/>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2000" baseline="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
        <p:nvSpPr>
          <p:cNvPr id="10" name="Footer Placeholder 3">
            <a:extLst>
              <a:ext uri="{FF2B5EF4-FFF2-40B4-BE49-F238E27FC236}">
                <a16:creationId xmlns:a16="http://schemas.microsoft.com/office/drawing/2014/main" id="{57847F90-9DB6-4832-9EB7-393AADAE8B70}"/>
              </a:ext>
            </a:extLst>
          </p:cNvPr>
          <p:cNvSpPr>
            <a:spLocks noGrp="1"/>
          </p:cNvSpPr>
          <p:nvPr>
            <p:ph type="ftr" sz="quarter" idx="14"/>
          </p:nvPr>
        </p:nvSpPr>
        <p:spPr>
          <a:xfrm>
            <a:off x="432000" y="6439820"/>
            <a:ext cx="5664000" cy="295062"/>
          </a:xfrm>
        </p:spPr>
        <p:txBody>
          <a:bodyPr/>
          <a:lstStyle/>
          <a:p>
            <a:r>
              <a:rPr lang="de-DE" dirty="0"/>
              <a:t>eCHECKUP - Prävention des riskanten Alkoholkonsums bei Studierenden</a:t>
            </a:r>
          </a:p>
        </p:txBody>
      </p:sp>
    </p:spTree>
    <p:extLst>
      <p:ext uri="{BB962C8B-B14F-4D97-AF65-F5344CB8AC3E}">
        <p14:creationId xmlns:p14="http://schemas.microsoft.com/office/powerpoint/2010/main" val="243715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überschrift mit Foto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4800" b="1" spc="-300">
                <a:solidFill>
                  <a:schemeClr val="tx1">
                    <a:lumMod val="75000"/>
                    <a:lumOff val="25000"/>
                  </a:schemeClr>
                </a:solidFill>
                <a:latin typeface="+mj-lt"/>
              </a:defRPr>
            </a:lvl1pPr>
          </a:lstStyle>
          <a:p>
            <a:r>
              <a:rPr lang="en-US" noProof="0" dirty="0" err="1"/>
              <a:t>Hier</a:t>
            </a:r>
            <a:r>
              <a:rPr lang="en-US" noProof="0" dirty="0"/>
              <a:t> </a:t>
            </a:r>
            <a:r>
              <a:rPr lang="en-US" noProof="0" dirty="0" err="1"/>
              <a:t>klicken</a:t>
            </a:r>
            <a:r>
              <a:rPr lang="en-US" noProof="0" dirty="0"/>
              <a:t>, um </a:t>
            </a:r>
            <a:r>
              <a:rPr lang="en-US" noProof="0" dirty="0" err="1"/>
              <a:t>Zwischenüberschrift</a:t>
            </a:r>
            <a:r>
              <a:rPr lang="en-US" noProof="0" dirty="0"/>
              <a:t>  </a:t>
            </a:r>
            <a:r>
              <a:rPr lang="en-US" noProof="0" dirty="0" err="1"/>
              <a:t>einzufügen</a:t>
            </a:r>
            <a:endParaRPr lang="en-US" noProof="0" dirty="0"/>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20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de-DE" dirty="0"/>
              <a:t>eCHECKUP - Prävention des riskanten Alkoholkonsums bei Studierenden</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nittsüberschrift ohne Foto">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4800" b="1" spc="-300">
                <a:solidFill>
                  <a:schemeClr val="tx1">
                    <a:lumMod val="75000"/>
                    <a:lumOff val="25000"/>
                  </a:schemeClr>
                </a:solidFill>
                <a:latin typeface="+mj-lt"/>
              </a:defRPr>
            </a:lvl1pPr>
          </a:lstStyle>
          <a:p>
            <a:r>
              <a:rPr lang="en-US" noProof="0" dirty="0" err="1"/>
              <a:t>Hier</a:t>
            </a:r>
            <a:r>
              <a:rPr lang="en-US" noProof="0" dirty="0"/>
              <a:t> </a:t>
            </a:r>
            <a:r>
              <a:rPr lang="en-US" noProof="0" dirty="0" err="1"/>
              <a:t>klicken</a:t>
            </a:r>
            <a:r>
              <a:rPr lang="en-US" noProof="0" dirty="0"/>
              <a:t>, um </a:t>
            </a:r>
            <a:r>
              <a:rPr lang="en-US" noProof="0" dirty="0" err="1"/>
              <a:t>Zwischenüberschrift</a:t>
            </a:r>
            <a:r>
              <a:rPr lang="en-US" noProof="0" dirty="0"/>
              <a:t>  </a:t>
            </a:r>
            <a:r>
              <a:rPr lang="en-US" noProof="0" dirty="0" err="1"/>
              <a:t>einzufügen</a:t>
            </a:r>
            <a:endParaRPr lang="en-US" noProof="0" dirty="0"/>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de-DE" dirty="0"/>
              <a:t>eCHECKUP - Prävention des riskanten Alkoholkonsums bei Studierenden</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hasCustomPrompt="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sz="2000">
                <a:solidFill>
                  <a:schemeClr val="bg1"/>
                </a:solidFill>
              </a:defRPr>
            </a:lvl1pPr>
          </a:lstStyle>
          <a:p>
            <a:pPr lvl="0"/>
            <a:r>
              <a:rPr lang="en-US" noProof="0" dirty="0" err="1"/>
              <a:t>Hier</a:t>
            </a:r>
            <a:r>
              <a:rPr lang="en-US" noProof="0" dirty="0"/>
              <a:t> </a:t>
            </a:r>
            <a:r>
              <a:rPr lang="en-US" noProof="0" dirty="0" err="1"/>
              <a:t>klicken</a:t>
            </a:r>
            <a:r>
              <a:rPr lang="en-US" noProof="0" dirty="0"/>
              <a:t>, um Subheading </a:t>
            </a:r>
            <a:r>
              <a:rPr lang="en-US" noProof="0" dirty="0" err="1"/>
              <a:t>einzufügen</a:t>
            </a:r>
            <a:endParaRPr lang="en-US" noProof="0" dirty="0"/>
          </a:p>
        </p:txBody>
      </p:sp>
      <p:sp>
        <p:nvSpPr>
          <p:cNvPr id="10"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398256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nzseitiges F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err="1"/>
              <a:t>Hier</a:t>
            </a:r>
            <a:r>
              <a:rPr lang="en-US" noProof="0" dirty="0"/>
              <a:t> </a:t>
            </a:r>
            <a:r>
              <a:rPr lang="en-US" noProof="0" dirty="0" err="1"/>
              <a:t>Foto</a:t>
            </a:r>
            <a:r>
              <a:rPr lang="en-US" noProof="0" dirty="0"/>
              <a:t> </a:t>
            </a:r>
            <a:r>
              <a:rPr lang="en-US" noProof="0" dirty="0" err="1"/>
              <a:t>einfügen</a:t>
            </a:r>
            <a:r>
              <a:rPr lang="en-US" noProof="0" dirty="0"/>
              <a:t> </a:t>
            </a:r>
          </a:p>
          <a:p>
            <a:r>
              <a:rPr lang="en-US" noProof="0" dirty="0"/>
              <a:t>(</a:t>
            </a:r>
            <a:r>
              <a:rPr lang="en-US" noProof="0" dirty="0" err="1"/>
              <a:t>durck</a:t>
            </a:r>
            <a:r>
              <a:rPr lang="en-US" noProof="0" dirty="0"/>
              <a:t> </a:t>
            </a:r>
            <a:r>
              <a:rPr lang="en-US" noProof="0" dirty="0" err="1"/>
              <a:t>Klicken</a:t>
            </a:r>
            <a:r>
              <a:rPr lang="en-US" noProof="0" dirty="0"/>
              <a:t> auf das </a:t>
            </a:r>
            <a:r>
              <a:rPr lang="en-US" noProof="0" dirty="0" err="1"/>
              <a:t>Fotosymbol</a:t>
            </a:r>
            <a:r>
              <a:rPr lang="en-US" noProof="0" dirty="0"/>
              <a:t> </a:t>
            </a:r>
          </a:p>
          <a:p>
            <a:r>
              <a:rPr lang="en-US" noProof="0" dirty="0" err="1"/>
              <a:t>oder</a:t>
            </a:r>
            <a:r>
              <a:rPr lang="en-US" noProof="0" dirty="0"/>
              <a:t> per Drag &amp; Drop)</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sz="20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dirty="0" err="1"/>
              <a:t>Hier</a:t>
            </a:r>
            <a:r>
              <a:rPr lang="en-US" noProof="0" dirty="0"/>
              <a:t> </a:t>
            </a:r>
            <a:r>
              <a:rPr lang="en-US" noProof="0" dirty="0" err="1"/>
              <a:t>klicken</a:t>
            </a:r>
            <a:r>
              <a:rPr lang="en-US" noProof="0" dirty="0"/>
              <a:t>, um </a:t>
            </a:r>
            <a:r>
              <a:rPr lang="en-US" noProof="0" dirty="0" err="1"/>
              <a:t>Bildunterschrift</a:t>
            </a:r>
            <a:r>
              <a:rPr lang="en-US" noProof="0" dirty="0"/>
              <a:t> </a:t>
            </a:r>
            <a:r>
              <a:rPr lang="en-US" noProof="0" dirty="0" err="1"/>
              <a:t>einzufügen</a:t>
            </a: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5" name="Title 4">
            <a:extLst>
              <a:ext uri="{FF2B5EF4-FFF2-40B4-BE49-F238E27FC236}">
                <a16:creationId xmlns:a16="http://schemas.microsoft.com/office/drawing/2014/main" id="{7F8E7C83-06D7-4C5B-85B7-0E5713B4FAB3}"/>
              </a:ext>
            </a:extLst>
          </p:cNvPr>
          <p:cNvSpPr>
            <a:spLocks noGrp="1"/>
          </p:cNvSpPr>
          <p:nvPr>
            <p:ph type="title" hasCustomPrompt="1"/>
          </p:nvPr>
        </p:nvSpPr>
        <p:spPr/>
        <p:txBody>
          <a:bodyPr/>
          <a:lstStyle>
            <a:lvl1pPr>
              <a:defRPr/>
            </a:lvl1pPr>
          </a:lstStyle>
          <a:p>
            <a:r>
              <a:rPr lang="en-US" noProof="0" dirty="0" err="1"/>
              <a:t>Hier</a:t>
            </a:r>
            <a:r>
              <a:rPr lang="en-US" noProof="0" dirty="0"/>
              <a:t> </a:t>
            </a:r>
            <a:r>
              <a:rPr lang="en-US" noProof="0" dirty="0" err="1"/>
              <a:t>klicken</a:t>
            </a:r>
            <a:r>
              <a:rPr lang="en-US" noProof="0" dirty="0"/>
              <a:t>, um </a:t>
            </a:r>
            <a:r>
              <a:rPr lang="en-US" noProof="0" dirty="0" err="1"/>
              <a:t>Bildüberschrift</a:t>
            </a:r>
            <a:r>
              <a:rPr lang="en-US" noProof="0" dirty="0"/>
              <a:t> </a:t>
            </a:r>
            <a:r>
              <a:rPr lang="en-US" noProof="0" dirty="0" err="1"/>
              <a:t>einzufügen</a:t>
            </a:r>
            <a:endParaRPr lang="en-US" noProof="0" dirty="0"/>
          </a:p>
        </p:txBody>
      </p:sp>
      <p:sp>
        <p:nvSpPr>
          <p:cNvPr id="8"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198778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dirty="0" err="1"/>
              <a:t>Hier</a:t>
            </a:r>
            <a:r>
              <a:rPr lang="en-US" noProof="0" dirty="0"/>
              <a:t> </a:t>
            </a:r>
            <a:r>
              <a:rPr lang="en-US" noProof="0" dirty="0" err="1"/>
              <a:t>klicken</a:t>
            </a:r>
            <a:r>
              <a:rPr lang="en-US" noProof="0" dirty="0"/>
              <a:t>, um </a:t>
            </a:r>
            <a:r>
              <a:rPr lang="en-US" noProof="0" dirty="0" err="1"/>
              <a:t>Seitentitel</a:t>
            </a:r>
            <a:r>
              <a:rPr lang="en-US" noProof="0" dirty="0"/>
              <a:t> </a:t>
            </a:r>
            <a:r>
              <a:rPr lang="en-US" noProof="0" dirty="0" err="1"/>
              <a:t>einzufügen</a:t>
            </a: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de-DE" dirty="0"/>
              <a:t>eCHECKUP - Prävention des riskanten Alkoholkonsums bei Studierenden</a:t>
            </a:r>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noProof="0"/>
              <a:t>Textmasterformat bearbeiten</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dirty="0"/>
              <a:t>Bild durch Klicken auf Symbol hinzufügen</a:t>
            </a:r>
            <a:endParaRPr lang="en-US" noProof="0" dirty="0"/>
          </a:p>
        </p:txBody>
      </p:sp>
      <p:sp>
        <p:nvSpPr>
          <p:cNvPr id="8"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3216"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‹Nr.›</a:t>
            </a:fld>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p:nvSpPr>
        <p:spPr>
          <a:xfrm>
            <a:off x="9780101" y="6371350"/>
            <a:ext cx="1979897" cy="486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dirty="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endParaRPr lang="de-DE" dirty="0"/>
          </a:p>
        </p:txBody>
      </p:sp>
      <p:sp>
        <p:nvSpPr>
          <p:cNvPr id="9" name="Rectangle 8">
            <a:extLst>
              <a:ext uri="{FF2B5EF4-FFF2-40B4-BE49-F238E27FC236}">
                <a16:creationId xmlns:a16="http://schemas.microsoft.com/office/drawing/2014/main" id="{4BC39664-EB8B-4A32-915A-D4308F792772}"/>
              </a:ext>
            </a:extLst>
          </p:cNvPr>
          <p:cNvSpPr/>
          <p:nvPr/>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p:nvCxnSpPr>
        <p:spPr>
          <a:xfrm flipH="1">
            <a:off x="1078397" y="5183625"/>
            <a:ext cx="12191999"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8" name="Grafik 7"/>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0059769" y="6396571"/>
            <a:ext cx="1420563" cy="381560"/>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8" r:id="rId3"/>
    <p:sldLayoutId id="2147483666" r:id="rId4"/>
    <p:sldLayoutId id="2147483662" r:id="rId5"/>
    <p:sldLayoutId id="2147483663" r:id="rId6"/>
    <p:sldLayoutId id="2147483668" r:id="rId7"/>
    <p:sldLayoutId id="2147483660" r:id="rId8"/>
    <p:sldLayoutId id="2147483674" r:id="rId9"/>
    <p:sldLayoutId id="2147483664" r:id="rId10"/>
    <p:sldLayoutId id="2147483675" r:id="rId11"/>
    <p:sldLayoutId id="2147483650" r:id="rId12"/>
    <p:sldLayoutId id="2147483669" r:id="rId13"/>
    <p:sldLayoutId id="2147483673" r:id="rId14"/>
    <p:sldLayoutId id="2147483670" r:id="rId15"/>
    <p:sldLayoutId id="2147483659" r:id="rId16"/>
    <p:sldLayoutId id="2147483671" r:id="rId17"/>
    <p:sldLayoutId id="2147483652" r:id="rId18"/>
    <p:sldLayoutId id="2147483656" r:id="rId19"/>
    <p:sldLayoutId id="2147483680" r:id="rId20"/>
    <p:sldLayoutId id="2147483657" r:id="rId21"/>
    <p:sldLayoutId id="2147483654" r:id="rId22"/>
    <p:sldLayoutId id="2147483655" r:id="rId23"/>
    <p:sldLayoutId id="2147483672" r:id="rId24"/>
    <p:sldLayoutId id="2147483681" r:id="rId25"/>
    <p:sldLayoutId id="2147483682" r:id="rId26"/>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2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3sat.de/gesellschaft/politik-und-gesellschaft/alkohol-der-globale-rausch-104.html"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pirituosen-verband.de/fileadmin/introduction/downloads/BSI-Datenbroschuere_2021.pdf"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hyperlink" Target="https://www.globaldrugsurvey.com/gds-covid-19-special-edition-key-findings-repor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moodle.hs-esslingen.de/moodle/mod/mindmap/view.php?id=75327"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www.rki.de/DE/Content/Gesundheitsmonitoring/Gesundheitsberichterstattung/GBEDownloadsF/Geda2012/Alkoholkonsum.pdf"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hyperlink" Target="https://apps.who.int/iris/bitstream/handle/10665/342703/9789240027053-eng.pdf" TargetMode="External"/><Relationship Id="rId4" Type="http://schemas.openxmlformats.org/officeDocument/2006/relationships/hyperlink" Target="https://de.statista.com/statistik/daten/studie/5384/umfrage/verbrauch-je-einwohner-an-alkohol-in-deutschland-seit-199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www.dhs.de/fileadmin/user_upload/pdf/dhs-stellungnahmen/DHS_Stellungnahme_Umgang_mit_Alkohol.pdf" TargetMode="External"/><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www.hs-esslingen.de/echug" TargetMode="External"/><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hyperlink" Target="https://www1.wdr.de/mediathek/video/sendungen/hier-und-heute-reportage/video-trocken-oder-tot---die-sucht-eines-alkoholkranken-100.html" TargetMode="External"/><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hyperlink" Target="https://www.liebertpub.com/doi/10.1089/bfm.2018.0053" TargetMode="External"/><Relationship Id="rId2" Type="http://schemas.openxmlformats.org/officeDocument/2006/relationships/notesSlide" Target="../notesSlides/notesSlide92.xml"/><Relationship Id="rId1" Type="http://schemas.openxmlformats.org/officeDocument/2006/relationships/slideLayout" Target="../slideLayouts/slideLayout13.xml"/><Relationship Id="rId6" Type="http://schemas.openxmlformats.org/officeDocument/2006/relationships/hyperlink" Target="https://www.dimdi.de/static/de/klassifikationen/icd/icd-10-who/kode-suche/htmlamtl2019/block-f10-f19.htm" TargetMode="External"/><Relationship Id="rId5" Type="http://schemas.openxmlformats.org/officeDocument/2006/relationships/hyperlink" Target="https://www.dhs.de/fileadmin/user_upload/pdf/Broschueren/FS_Alkohol_in_der_Schwangerschaft.pdf" TargetMode="External"/><Relationship Id="rId4" Type="http://schemas.openxmlformats.org/officeDocument/2006/relationships/hyperlink" Target="https://mobil.bfr.bund.de/cm/350/alkohol-in-der-stillzeit-eine-risikobewertung-unter-beruecksichtigung-der-stillfoerderung.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el 2"/>
          <p:cNvSpPr>
            <a:spLocks noGrp="1"/>
          </p:cNvSpPr>
          <p:nvPr>
            <p:ph type="ctrTitle"/>
          </p:nvPr>
        </p:nvSpPr>
        <p:spPr>
          <a:xfrm>
            <a:off x="3200400" y="2799744"/>
            <a:ext cx="8991600" cy="1261295"/>
          </a:xfrm>
        </p:spPr>
        <p:txBody>
          <a:bodyPr/>
          <a:lstStyle/>
          <a:p>
            <a:pPr algn="l"/>
            <a:r>
              <a:rPr lang="de-DE" dirty="0"/>
              <a:t>Ausbildung </a:t>
            </a:r>
            <a:r>
              <a:rPr lang="de-DE" dirty="0" err="1" smtClean="0"/>
              <a:t>zum:r</a:t>
            </a:r>
            <a:r>
              <a:rPr lang="de-DE" dirty="0" smtClean="0"/>
              <a:t>  </a:t>
            </a:r>
            <a:r>
              <a:rPr lang="de-DE" dirty="0" err="1" smtClean="0"/>
              <a:t>eCHECKUP-Peer-Berater:in</a:t>
            </a:r>
            <a:endParaRPr lang="de-DE" dirty="0"/>
          </a:p>
        </p:txBody>
      </p:sp>
      <p:sp>
        <p:nvSpPr>
          <p:cNvPr id="4" name="Untertitel 3"/>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2169951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DE" altLang="de-DE" dirty="0"/>
              <a:t>Begriffsbestimmung „Alkohol“</a:t>
            </a:r>
          </a:p>
        </p:txBody>
      </p:sp>
      <p:sp>
        <p:nvSpPr>
          <p:cNvPr id="3" name="Inhaltsplatzhalter 2"/>
          <p:cNvSpPr>
            <a:spLocks noGrp="1"/>
          </p:cNvSpPr>
          <p:nvPr>
            <p:ph idx="1"/>
          </p:nvPr>
        </p:nvSpPr>
        <p:spPr/>
        <p:txBody>
          <a:bodyPr/>
          <a:lstStyle/>
          <a:p>
            <a:pPr marL="342900" indent="-342900">
              <a:buFont typeface="Arial" panose="020B0604020202020204" pitchFamily="34" charset="0"/>
              <a:buChar char="•"/>
              <a:defRPr/>
            </a:pPr>
            <a:endParaRPr lang="de-DE" altLang="de-DE" sz="2400" dirty="0"/>
          </a:p>
          <a:p>
            <a:pPr marL="342900" indent="-342900">
              <a:buFont typeface="Arial" panose="020B0604020202020204" pitchFamily="34" charset="0"/>
              <a:buChar char="•"/>
              <a:defRPr/>
            </a:pPr>
            <a:r>
              <a:rPr lang="de-DE" sz="2200" i="1" dirty="0"/>
              <a:t>al-</a:t>
            </a:r>
            <a:r>
              <a:rPr lang="de-DE" sz="2200" i="1" dirty="0" err="1"/>
              <a:t>kuḥūl</a:t>
            </a:r>
            <a:r>
              <a:rPr lang="de-DE" sz="2200" dirty="0"/>
              <a:t> oder ‏</a:t>
            </a:r>
            <a:r>
              <a:rPr lang="ar-AE" sz="2200" dirty="0"/>
              <a:t>الغول‎ / </a:t>
            </a:r>
            <a:r>
              <a:rPr lang="de-DE" sz="2200" i="1" dirty="0"/>
              <a:t>al-</a:t>
            </a:r>
            <a:r>
              <a:rPr lang="de-DE" sz="2200" i="1" dirty="0" err="1"/>
              <a:t>ġawl</a:t>
            </a:r>
            <a:r>
              <a:rPr lang="de-DE" sz="2200" i="1" dirty="0"/>
              <a:t> (arabisch)</a:t>
            </a:r>
            <a:r>
              <a:rPr lang="de-DE" sz="2200" dirty="0"/>
              <a:t>: das Allerfeinste, reine Substanz</a:t>
            </a:r>
          </a:p>
          <a:p>
            <a:pPr marL="0" indent="0">
              <a:buNone/>
              <a:defRPr/>
            </a:pPr>
            <a:endParaRPr lang="de-DE" sz="2200" dirty="0"/>
          </a:p>
          <a:p>
            <a:pPr marL="342900" indent="-342900">
              <a:buFont typeface="Arial" panose="020B0604020202020204" pitchFamily="34" charset="0"/>
              <a:buChar char="•"/>
              <a:defRPr/>
            </a:pPr>
            <a:r>
              <a:rPr lang="de-DE" sz="2200" dirty="0" smtClean="0"/>
              <a:t>Ursprüngliche Bezeichnung der feinen, flüchtigen Bestandteile des Weines </a:t>
            </a:r>
          </a:p>
          <a:p>
            <a:pPr marL="342900" indent="-342900">
              <a:buFont typeface="Arial" panose="020B0604020202020204" pitchFamily="34" charset="0"/>
              <a:buChar char="•"/>
              <a:defRPr/>
            </a:pPr>
            <a:endParaRPr lang="de-DE" dirty="0"/>
          </a:p>
          <a:p>
            <a:pPr marL="342900" indent="-342900">
              <a:buFont typeface="Arial" panose="020B0604020202020204" pitchFamily="34" charset="0"/>
              <a:buChar char="•"/>
              <a:defRPr/>
            </a:pPr>
            <a:endParaRPr lang="de-DE" sz="2200" dirty="0" smtClean="0"/>
          </a:p>
          <a:p>
            <a:pPr marL="342900" indent="-342900">
              <a:buFont typeface="Arial" panose="020B0604020202020204" pitchFamily="34" charset="0"/>
              <a:buChar char="•"/>
              <a:defRPr/>
            </a:pPr>
            <a:endParaRPr lang="de-DE" dirty="0"/>
          </a:p>
          <a:p>
            <a:pPr marL="342900" indent="-342900">
              <a:buFont typeface="Arial" panose="020B0604020202020204" pitchFamily="34" charset="0"/>
              <a:buChar char="•"/>
              <a:defRPr/>
            </a:pPr>
            <a:endParaRPr lang="de-DE" sz="2200" dirty="0" smtClean="0"/>
          </a:p>
          <a:p>
            <a:pPr marL="342900" indent="-342900">
              <a:buFont typeface="Arial" panose="020B0604020202020204" pitchFamily="34" charset="0"/>
              <a:buChar char="•"/>
              <a:defRPr/>
            </a:pPr>
            <a:endParaRPr lang="de-DE" dirty="0"/>
          </a:p>
          <a:p>
            <a:pPr marL="342900" indent="-342900">
              <a:buFont typeface="Arial" panose="020B0604020202020204" pitchFamily="34" charset="0"/>
              <a:buChar char="•"/>
              <a:defRPr/>
            </a:pPr>
            <a:endParaRPr lang="de-DE" sz="2200" dirty="0" smtClean="0"/>
          </a:p>
          <a:p>
            <a:pPr marL="342900" indent="-342900">
              <a:buFont typeface="Arial" panose="020B0604020202020204" pitchFamily="34" charset="0"/>
              <a:buChar char="•"/>
              <a:defRPr/>
            </a:pPr>
            <a:endParaRPr lang="de-DE" dirty="0"/>
          </a:p>
          <a:p>
            <a:pPr marL="0" indent="0" algn="r">
              <a:buNone/>
              <a:defRPr/>
            </a:pPr>
            <a:r>
              <a:rPr lang="de-DE" sz="1600" dirty="0"/>
              <a:t>DHS, 2021</a:t>
            </a:r>
          </a:p>
          <a:p>
            <a:pPr marL="0" indent="0">
              <a:buNone/>
              <a:defRPr/>
            </a:pPr>
            <a:endParaRPr lang="de-DE" sz="2200" dirty="0" smtClean="0"/>
          </a:p>
          <a:p>
            <a:pPr marL="342900" indent="-342900">
              <a:buFont typeface="Arial" panose="020B0604020202020204" pitchFamily="34" charset="0"/>
              <a:buChar char="•"/>
              <a:defRPr/>
            </a:pPr>
            <a:endParaRPr lang="de-DE" altLang="de-DE" sz="2400" dirty="0"/>
          </a:p>
          <a:p>
            <a:pPr marL="342900" indent="-342900">
              <a:buFont typeface="Arial" panose="020B0604020202020204" pitchFamily="34" charset="0"/>
              <a:buChar char="•"/>
              <a:defRPr/>
            </a:pPr>
            <a:endParaRPr lang="de-DE" altLang="de-DE" sz="2400" dirty="0"/>
          </a:p>
          <a:p>
            <a:pPr>
              <a:defRPr/>
            </a:pPr>
            <a:endParaRPr lang="de-DE" sz="2400" dirty="0"/>
          </a:p>
        </p:txBody>
      </p:sp>
      <p:sp>
        <p:nvSpPr>
          <p:cNvPr id="11268" name="Fußzeilenplatzhalter 3"/>
          <p:cNvSpPr>
            <a:spLocks noGrp="1"/>
          </p:cNvSpPr>
          <p:nvPr>
            <p:ph type="ftr" sz="quarter" idx="4294967295"/>
          </p:nvPr>
        </p:nvSpPr>
        <p:spPr>
          <a:xfrm>
            <a:off x="334434" y="6438900"/>
            <a:ext cx="10850033" cy="349250"/>
          </a:xfrm>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spTree>
    <p:extLst>
      <p:ext uri="{BB962C8B-B14F-4D97-AF65-F5344CB8AC3E}">
        <p14:creationId xmlns:p14="http://schemas.microsoft.com/office/powerpoint/2010/main" val="34226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DE" altLang="de-DE" dirty="0"/>
              <a:t>Auf den historischen Spuren des Alkohols</a:t>
            </a:r>
          </a:p>
        </p:txBody>
      </p:sp>
      <p:sp>
        <p:nvSpPr>
          <p:cNvPr id="3" name="Inhaltsplatzhalter 2"/>
          <p:cNvSpPr>
            <a:spLocks noGrp="1"/>
          </p:cNvSpPr>
          <p:nvPr>
            <p:ph idx="1"/>
          </p:nvPr>
        </p:nvSpPr>
        <p:spPr/>
        <p:txBody>
          <a:bodyPr/>
          <a:lstStyle/>
          <a:p>
            <a:pPr marL="342900" indent="-342900">
              <a:buFont typeface="Arial" panose="020B0604020202020204" pitchFamily="34" charset="0"/>
              <a:buChar char="•"/>
              <a:defRPr/>
            </a:pPr>
            <a:r>
              <a:rPr lang="de-DE" sz="2200" dirty="0"/>
              <a:t>Alkohol als Rauschdroge ist so alt wie die Menschheit selbst, die vormenschlichen Primaten </a:t>
            </a:r>
            <a:r>
              <a:rPr lang="de-DE" sz="2200" dirty="0" smtClean="0"/>
              <a:t>nutzten </a:t>
            </a:r>
            <a:r>
              <a:rPr lang="de-DE" sz="2200" dirty="0"/>
              <a:t>Alkohol (wenn auch eher zufällig und passiv) zu </a:t>
            </a:r>
            <a:r>
              <a:rPr lang="de-DE" sz="2200" dirty="0" smtClean="0"/>
              <a:t>Rauschzwecken.</a:t>
            </a:r>
            <a:endParaRPr lang="de-DE" sz="2200" dirty="0"/>
          </a:p>
          <a:p>
            <a:pPr marL="342900" indent="-342900">
              <a:buFont typeface="Arial" panose="020B0604020202020204" pitchFamily="34" charset="0"/>
              <a:buChar char="•"/>
              <a:defRPr/>
            </a:pPr>
            <a:r>
              <a:rPr lang="de-DE" sz="2200" dirty="0"/>
              <a:t>Alkohol besitzt eine jahrtausendealte Tradition als Nahrungs-, Genuss- und </a:t>
            </a:r>
            <a:r>
              <a:rPr lang="de-DE" sz="2200" dirty="0" smtClean="0"/>
              <a:t>Rauschmittel.</a:t>
            </a:r>
            <a:endParaRPr lang="de-DE" sz="2200" dirty="0"/>
          </a:p>
          <a:p>
            <a:pPr marL="342900" indent="-342900">
              <a:buFont typeface="Arial" panose="020B0604020202020204" pitchFamily="34" charset="0"/>
              <a:buChar char="•"/>
              <a:defRPr/>
            </a:pPr>
            <a:r>
              <a:rPr lang="de-DE" sz="2200" dirty="0"/>
              <a:t>In altägyptischen Verzeichnissen wurden Arbeitslöhne in Brot- und Biereinheiten </a:t>
            </a:r>
            <a:r>
              <a:rPr lang="de-DE" sz="2200" dirty="0" smtClean="0"/>
              <a:t>angegeben.</a:t>
            </a:r>
            <a:endParaRPr lang="de-DE" sz="2200" dirty="0"/>
          </a:p>
          <a:p>
            <a:pPr marL="342900" indent="-342900">
              <a:buFont typeface="Arial" panose="020B0604020202020204" pitchFamily="34" charset="0"/>
              <a:buChar char="•"/>
              <a:defRPr/>
            </a:pPr>
            <a:r>
              <a:rPr lang="de-DE" sz="2200" dirty="0"/>
              <a:t>Im Altertum kam es trotz seiner weiten Verbreitung nicht zu einer nennenswerten Entwicklung von Abhängigkeiten, da Alkohol nicht immer verfügbar </a:t>
            </a:r>
            <a:r>
              <a:rPr lang="de-DE" sz="2200" dirty="0" smtClean="0"/>
              <a:t>war.</a:t>
            </a:r>
            <a:endParaRPr lang="de-DE" sz="2200" dirty="0"/>
          </a:p>
          <a:p>
            <a:pPr marL="342900" indent="-342900">
              <a:buFont typeface="Arial" panose="020B0604020202020204" pitchFamily="34" charset="0"/>
              <a:buChar char="•"/>
              <a:defRPr/>
            </a:pPr>
            <a:r>
              <a:rPr lang="de-DE" sz="2200" dirty="0"/>
              <a:t>Ein ausgeprägter Alkoholkonsum ist ab dem Mittelalter belegt, als die Entlohnung teilweise in Form von alkoholischen Getränken </a:t>
            </a:r>
            <a:r>
              <a:rPr lang="de-DE" sz="2200" dirty="0" smtClean="0"/>
              <a:t>erfolgte.</a:t>
            </a:r>
            <a:endParaRPr lang="de-DE" sz="2200" dirty="0"/>
          </a:p>
          <a:p>
            <a:pPr marL="342900" indent="-342900">
              <a:buFont typeface="Arial" panose="020B0604020202020204" pitchFamily="34" charset="0"/>
              <a:buChar char="•"/>
              <a:defRPr/>
            </a:pPr>
            <a:endParaRPr lang="de-DE" sz="2400" dirty="0"/>
          </a:p>
          <a:p>
            <a:pPr marL="0" indent="0" algn="r">
              <a:buNone/>
              <a:defRPr/>
            </a:pPr>
            <a:endParaRPr lang="de-DE" sz="1600" dirty="0" smtClean="0"/>
          </a:p>
          <a:p>
            <a:pPr marL="0" indent="0" algn="r">
              <a:buNone/>
              <a:defRPr/>
            </a:pPr>
            <a:endParaRPr lang="de-DE" sz="1600" dirty="0"/>
          </a:p>
          <a:p>
            <a:pPr marL="0" indent="0" algn="r">
              <a:buNone/>
              <a:defRPr/>
            </a:pPr>
            <a:endParaRPr lang="de-DE" sz="1600" dirty="0" smtClean="0"/>
          </a:p>
          <a:p>
            <a:pPr marL="0" indent="0" algn="r">
              <a:buNone/>
              <a:defRPr/>
            </a:pPr>
            <a:endParaRPr lang="de-DE" sz="1600" dirty="0"/>
          </a:p>
          <a:p>
            <a:pPr marL="0" indent="0" algn="r">
              <a:buNone/>
              <a:defRPr/>
            </a:pPr>
            <a:r>
              <a:rPr lang="de-DE" sz="1600" dirty="0" smtClean="0"/>
              <a:t>DHS, 2021</a:t>
            </a:r>
            <a:endParaRPr lang="de-DE" sz="1600" dirty="0"/>
          </a:p>
        </p:txBody>
      </p:sp>
      <p:sp>
        <p:nvSpPr>
          <p:cNvPr id="12292" name="Fußzeilenplatzhalter 3"/>
          <p:cNvSpPr>
            <a:spLocks noGrp="1"/>
          </p:cNvSpPr>
          <p:nvPr>
            <p:ph type="ftr" sz="quarter" idx="4294967295"/>
          </p:nvPr>
        </p:nvSpPr>
        <p:spPr>
          <a:xfrm>
            <a:off x="334434" y="6438900"/>
            <a:ext cx="10850033" cy="349250"/>
          </a:xfrm>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spTree>
    <p:extLst>
      <p:ext uri="{BB962C8B-B14F-4D97-AF65-F5344CB8AC3E}">
        <p14:creationId xmlns:p14="http://schemas.microsoft.com/office/powerpoint/2010/main" val="60485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DE" altLang="de-DE" dirty="0" smtClean="0"/>
              <a:t>Alkoholkonsum </a:t>
            </a:r>
            <a:r>
              <a:rPr lang="de-DE" altLang="de-DE" dirty="0"/>
              <a:t>in Zahlen</a:t>
            </a:r>
          </a:p>
        </p:txBody>
      </p:sp>
      <p:sp>
        <p:nvSpPr>
          <p:cNvPr id="13315" name="Inhaltsplatzhalter 2"/>
          <p:cNvSpPr>
            <a:spLocks noGrp="1"/>
          </p:cNvSpPr>
          <p:nvPr>
            <p:ph idx="1"/>
          </p:nvPr>
        </p:nvSpPr>
        <p:spPr/>
        <p:txBody>
          <a:bodyPr/>
          <a:lstStyle/>
          <a:p>
            <a:pPr marL="342900" indent="-342900" eaLnBrk="1" fontAlgn="auto" hangingPunct="1">
              <a:spcAft>
                <a:spcPts val="0"/>
              </a:spcAft>
              <a:buFont typeface="Arial" panose="020B0604020202020204" pitchFamily="34" charset="0"/>
              <a:buChar char="•"/>
              <a:defRPr/>
            </a:pPr>
            <a:r>
              <a:rPr lang="de-DE" altLang="de-DE" sz="2200" dirty="0"/>
              <a:t>Im Alter von 14,9 Jahren konsumieren Jugendliche in Deutschland das erste </a:t>
            </a:r>
            <a:r>
              <a:rPr lang="de-DE" altLang="de-DE" sz="2200" dirty="0" smtClean="0"/>
              <a:t>Mal </a:t>
            </a:r>
            <a:r>
              <a:rPr lang="de-DE" altLang="de-DE" sz="2200" dirty="0"/>
              <a:t>Alkohol.</a:t>
            </a:r>
            <a:r>
              <a:rPr lang="de-DE" altLang="de-DE" sz="2200" baseline="30000" dirty="0"/>
              <a:t>1</a:t>
            </a:r>
            <a:r>
              <a:rPr lang="de-DE" altLang="de-DE" sz="2200" dirty="0"/>
              <a:t> </a:t>
            </a:r>
          </a:p>
          <a:p>
            <a:pPr marL="342900" indent="-342900" eaLnBrk="1" fontAlgn="auto" hangingPunct="1">
              <a:spcAft>
                <a:spcPts val="0"/>
              </a:spcAft>
              <a:buFont typeface="Arial" panose="020B0604020202020204" pitchFamily="34" charset="0"/>
              <a:buChar char="•"/>
              <a:defRPr/>
            </a:pPr>
            <a:r>
              <a:rPr lang="de-DE" altLang="de-DE" sz="2200" dirty="0"/>
              <a:t>Im Alter von 16,4 Jahren erleben Jugendliche in Deutschland ihren ersten Vollrausch (in den letzten zehn Jahren ist das Alter kontinuierlich gestiegen).</a:t>
            </a:r>
            <a:r>
              <a:rPr lang="de-DE" altLang="de-DE" sz="2200" baseline="30000" dirty="0"/>
              <a:t>1</a:t>
            </a:r>
            <a:endParaRPr lang="de-DE" altLang="de-DE" sz="2200" dirty="0"/>
          </a:p>
          <a:p>
            <a:pPr marL="342900" indent="-342900" eaLnBrk="1" fontAlgn="auto" hangingPunct="1">
              <a:spcAft>
                <a:spcPts val="0"/>
              </a:spcAft>
              <a:buFont typeface="Arial" panose="020B0604020202020204" pitchFamily="34" charset="0"/>
              <a:buChar char="•"/>
              <a:defRPr/>
            </a:pPr>
            <a:r>
              <a:rPr lang="de-DE" sz="2200" dirty="0"/>
              <a:t>2,6 Millionen Kinder und Jugendliche wachsen in Familien mit mindestens einem alkoholkranken Elternteil auf.</a:t>
            </a:r>
            <a:r>
              <a:rPr lang="de-DE" sz="2200" baseline="30000" dirty="0"/>
              <a:t>2</a:t>
            </a:r>
            <a:r>
              <a:rPr lang="de-DE" sz="2200" dirty="0"/>
              <a:t> </a:t>
            </a:r>
            <a:endParaRPr lang="de-DE" altLang="de-DE" sz="2200" dirty="0"/>
          </a:p>
          <a:p>
            <a:pPr marL="342900" indent="-342900" eaLnBrk="1" fontAlgn="auto" hangingPunct="1">
              <a:spcAft>
                <a:spcPts val="0"/>
              </a:spcAft>
              <a:buFont typeface="Arial" panose="020B0604020202020204" pitchFamily="34" charset="0"/>
              <a:buChar char="•"/>
              <a:defRPr/>
            </a:pPr>
            <a:r>
              <a:rPr lang="de-DE" altLang="de-DE" sz="2200" dirty="0" smtClean="0"/>
              <a:t>13.343 </a:t>
            </a:r>
            <a:r>
              <a:rPr lang="de-DE" altLang="de-DE" sz="2200" dirty="0"/>
              <a:t>Alkoholunfälle mit Personenschaden geschahen 2017, dabei starben 231 Menschen.</a:t>
            </a:r>
            <a:r>
              <a:rPr lang="de-DE" sz="2200" baseline="30000" dirty="0"/>
              <a:t>2</a:t>
            </a:r>
            <a:r>
              <a:rPr lang="de-DE" altLang="de-DE" sz="2200" dirty="0"/>
              <a:t> </a:t>
            </a:r>
          </a:p>
          <a:p>
            <a:pPr marL="342900" indent="-342900" eaLnBrk="1" fontAlgn="auto" hangingPunct="1">
              <a:spcAft>
                <a:spcPts val="0"/>
              </a:spcAft>
              <a:buFont typeface="Arial" panose="020B0604020202020204" pitchFamily="34" charset="0"/>
              <a:buChar char="•"/>
              <a:defRPr/>
            </a:pPr>
            <a:r>
              <a:rPr lang="de-DE" altLang="de-DE" sz="2200" dirty="0"/>
              <a:t>74.000 Menschen sterben Schätzungen zufolge in Deutschland jährlich an den Folgen ihres riskanten </a:t>
            </a:r>
            <a:r>
              <a:rPr lang="de-DE" altLang="de-DE" sz="2200" dirty="0" smtClean="0"/>
              <a:t>Alkoholkonsums.</a:t>
            </a:r>
            <a:r>
              <a:rPr lang="de-DE" altLang="de-DE" baseline="30000" dirty="0" smtClean="0"/>
              <a:t>3</a:t>
            </a:r>
          </a:p>
          <a:p>
            <a:pPr marL="342900" indent="-342900">
              <a:defRPr/>
            </a:pPr>
            <a:r>
              <a:rPr lang="de-DE" dirty="0" smtClean="0"/>
              <a:t>Die volkswirtschaftlichen Kosten </a:t>
            </a:r>
            <a:r>
              <a:rPr lang="de-DE" dirty="0"/>
              <a:t>des Alkoholkonsums in Deutschland </a:t>
            </a:r>
            <a:r>
              <a:rPr lang="de-DE" dirty="0" smtClean="0"/>
              <a:t>werden auf </a:t>
            </a:r>
            <a:r>
              <a:rPr lang="de-DE" dirty="0"/>
              <a:t>rund 57,04 Milliarden Euro </a:t>
            </a:r>
            <a:r>
              <a:rPr lang="de-DE" dirty="0" smtClean="0"/>
              <a:t>geschätzt, diese splitten sich auf in: </a:t>
            </a:r>
          </a:p>
          <a:p>
            <a:pPr marL="619125" lvl="1" indent="-342900">
              <a:defRPr/>
            </a:pPr>
            <a:r>
              <a:rPr lang="de-DE" dirty="0" smtClean="0"/>
              <a:t>16,59 </a:t>
            </a:r>
            <a:r>
              <a:rPr lang="de-DE" dirty="0"/>
              <a:t>Milliarden Euro </a:t>
            </a:r>
            <a:r>
              <a:rPr lang="de-DE" dirty="0" smtClean="0"/>
              <a:t>direkte </a:t>
            </a:r>
            <a:r>
              <a:rPr lang="de-DE" dirty="0"/>
              <a:t>Kosten für das Gesundheitssystem </a:t>
            </a:r>
            <a:r>
              <a:rPr lang="de-DE" dirty="0" smtClean="0"/>
              <a:t>(Behandlungskosten etc.)</a:t>
            </a:r>
          </a:p>
          <a:p>
            <a:pPr marL="619125" lvl="1" indent="-342900">
              <a:defRPr/>
            </a:pPr>
            <a:r>
              <a:rPr lang="de-DE" sz="2000" dirty="0" smtClean="0"/>
              <a:t>40,44 </a:t>
            </a:r>
            <a:r>
              <a:rPr lang="de-DE" sz="2000" dirty="0"/>
              <a:t>Milliarden Euro indirekte Kosten (Arbeitslosigkeit, Frühverrentung etc.).</a:t>
            </a:r>
            <a:r>
              <a:rPr lang="de-DE" baseline="30000" dirty="0" smtClean="0"/>
              <a:t>4</a:t>
            </a:r>
            <a:r>
              <a:rPr lang="de-DE" altLang="de-DE" sz="2600" baseline="30000" dirty="0"/>
              <a:t>								</a:t>
            </a:r>
            <a:endParaRPr lang="de-DE" altLang="de-DE" sz="2600" baseline="30000" dirty="0" smtClean="0"/>
          </a:p>
          <a:p>
            <a:pPr marL="619125" lvl="1" indent="-342900" algn="r">
              <a:defRPr/>
            </a:pPr>
            <a:endParaRPr lang="de-DE" altLang="de-DE" sz="2400" baseline="30000" dirty="0"/>
          </a:p>
          <a:p>
            <a:pPr marL="276225" lvl="1" indent="0" algn="r">
              <a:buNone/>
              <a:defRPr/>
            </a:pPr>
            <a:r>
              <a:rPr lang="de-DE" altLang="de-DE" sz="1600" baseline="30000" dirty="0" smtClean="0"/>
              <a:t>1</a:t>
            </a:r>
            <a:r>
              <a:rPr lang="de-DE" sz="1600" dirty="0" smtClean="0"/>
              <a:t>Orth</a:t>
            </a:r>
            <a:r>
              <a:rPr lang="de-DE" sz="1600" dirty="0"/>
              <a:t>, </a:t>
            </a:r>
            <a:r>
              <a:rPr lang="de-DE" sz="1600" dirty="0" smtClean="0"/>
              <a:t>2017; </a:t>
            </a:r>
            <a:r>
              <a:rPr lang="de-DE" sz="1600" baseline="30000" dirty="0" smtClean="0"/>
              <a:t>2</a:t>
            </a:r>
            <a:r>
              <a:rPr lang="de-DE" sz="1600" dirty="0" smtClean="0">
                <a:solidFill>
                  <a:schemeClr val="accent3"/>
                </a:solidFill>
              </a:rPr>
              <a:t>DHS</a:t>
            </a:r>
            <a:r>
              <a:rPr lang="de-DE" sz="1600" dirty="0">
                <a:solidFill>
                  <a:schemeClr val="accent3"/>
                </a:solidFill>
              </a:rPr>
              <a:t>, </a:t>
            </a:r>
            <a:r>
              <a:rPr lang="de-DE" sz="1600" dirty="0" smtClean="0">
                <a:solidFill>
                  <a:schemeClr val="accent3"/>
                </a:solidFill>
              </a:rPr>
              <a:t>2019; </a:t>
            </a:r>
            <a:r>
              <a:rPr lang="de-DE" sz="1600" baseline="30000" dirty="0" smtClean="0">
                <a:solidFill>
                  <a:schemeClr val="accent3"/>
                </a:solidFill>
              </a:rPr>
              <a:t>3</a:t>
            </a:r>
            <a:r>
              <a:rPr lang="de-DE" sz="1600" dirty="0" smtClean="0">
                <a:solidFill>
                  <a:schemeClr val="accent3"/>
                </a:solidFill>
              </a:rPr>
              <a:t>John &amp; Hanke, 2002; </a:t>
            </a:r>
            <a:r>
              <a:rPr lang="de-DE" sz="1600" baseline="30000" dirty="0" smtClean="0">
                <a:solidFill>
                  <a:schemeClr val="accent3"/>
                </a:solidFill>
              </a:rPr>
              <a:t>4</a:t>
            </a:r>
            <a:r>
              <a:rPr lang="de-DE" sz="1600" dirty="0" smtClean="0">
                <a:solidFill>
                  <a:schemeClr val="accent3"/>
                </a:solidFill>
              </a:rPr>
              <a:t>Effertz, 2020</a:t>
            </a:r>
          </a:p>
          <a:p>
            <a:pPr marL="0" indent="0" algn="r" eaLnBrk="1" fontAlgn="auto" hangingPunct="1">
              <a:spcAft>
                <a:spcPts val="0"/>
              </a:spcAft>
              <a:buNone/>
              <a:defRPr/>
            </a:pPr>
            <a:r>
              <a:rPr lang="de-DE" sz="1600" dirty="0" smtClean="0">
                <a:solidFill>
                  <a:schemeClr val="accent3"/>
                </a:solidFill>
              </a:rPr>
              <a:t> </a:t>
            </a:r>
            <a:endParaRPr lang="de-DE" sz="1600" dirty="0">
              <a:solidFill>
                <a:schemeClr val="accent3"/>
              </a:solidFill>
            </a:endParaRPr>
          </a:p>
          <a:p>
            <a:pPr algn="r">
              <a:defRPr/>
            </a:pPr>
            <a:endParaRPr lang="de-DE" altLang="de-DE" sz="2400" dirty="0"/>
          </a:p>
        </p:txBody>
      </p:sp>
    </p:spTree>
    <p:extLst>
      <p:ext uri="{BB962C8B-B14F-4D97-AF65-F5344CB8AC3E}">
        <p14:creationId xmlns:p14="http://schemas.microsoft.com/office/powerpoint/2010/main" val="3744401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a:t>Alkoholkonsum in Zahlen</a:t>
            </a:r>
          </a:p>
        </p:txBody>
      </p:sp>
      <p:sp>
        <p:nvSpPr>
          <p:cNvPr id="2" name="Textplatzhalter 1"/>
          <p:cNvSpPr>
            <a:spLocks noGrp="1"/>
          </p:cNvSpPr>
          <p:nvPr>
            <p:ph type="body" sz="quarter" idx="32"/>
          </p:nvPr>
        </p:nvSpPr>
        <p:spPr/>
        <p:txBody>
          <a:bodyPr/>
          <a:lstStyle/>
          <a:p>
            <a:r>
              <a:rPr lang="de-DE" altLang="de-DE" dirty="0"/>
              <a:t>Alkoholkonsum pro Kopf in Deutschland im Jahr </a:t>
            </a:r>
            <a:r>
              <a:rPr lang="de-DE" altLang="de-DE" dirty="0" smtClean="0"/>
              <a:t>2020</a:t>
            </a:r>
            <a:endParaRPr lang="de-DE" dirty="0"/>
          </a:p>
        </p:txBody>
      </p:sp>
      <p:sp>
        <p:nvSpPr>
          <p:cNvPr id="3" name="Inhaltsplatzhalter 2"/>
          <p:cNvSpPr>
            <a:spLocks noGrp="1"/>
          </p:cNvSpPr>
          <p:nvPr>
            <p:ph idx="1"/>
          </p:nvPr>
        </p:nvSpPr>
        <p:spPr/>
        <p:txBody>
          <a:bodyPr/>
          <a:lstStyle/>
          <a:p>
            <a:pPr marL="0" indent="0">
              <a:lnSpc>
                <a:spcPct val="100000"/>
              </a:lnSpc>
              <a:buNone/>
              <a:defRPr/>
            </a:pPr>
            <a:endParaRPr lang="de-DE" sz="2200" dirty="0" smtClean="0"/>
          </a:p>
          <a:p>
            <a:pPr marL="0" indent="0">
              <a:lnSpc>
                <a:spcPct val="100000"/>
              </a:lnSpc>
              <a:buNone/>
              <a:defRPr/>
            </a:pPr>
            <a:endParaRPr lang="de-DE" dirty="0"/>
          </a:p>
          <a:p>
            <a:pPr marL="0" indent="0">
              <a:lnSpc>
                <a:spcPct val="100000"/>
              </a:lnSpc>
              <a:buNone/>
              <a:defRPr/>
            </a:pPr>
            <a:r>
              <a:rPr lang="de-DE" sz="2200" dirty="0" smtClean="0"/>
              <a:t>123,8 </a:t>
            </a:r>
            <a:r>
              <a:rPr lang="de-DE" sz="2200" dirty="0"/>
              <a:t>Liter an alkoholischen </a:t>
            </a:r>
            <a:r>
              <a:rPr lang="de-DE" sz="2200" dirty="0" smtClean="0"/>
              <a:t>Getränken:</a:t>
            </a:r>
            <a:endParaRPr lang="de-DE" sz="2200" dirty="0"/>
          </a:p>
          <a:p>
            <a:pPr marL="1074738" lvl="2" indent="-342900">
              <a:lnSpc>
                <a:spcPct val="150000"/>
              </a:lnSpc>
              <a:defRPr/>
            </a:pPr>
            <a:r>
              <a:rPr lang="de-DE" sz="2200" dirty="0" smtClean="0"/>
              <a:t>94,6 </a:t>
            </a:r>
            <a:r>
              <a:rPr lang="de-DE" sz="2200" dirty="0"/>
              <a:t>Liter Bier</a:t>
            </a:r>
          </a:p>
          <a:p>
            <a:pPr marL="1074738" lvl="2" indent="-342900">
              <a:defRPr/>
            </a:pPr>
            <a:r>
              <a:rPr lang="de-DE" sz="2200" dirty="0" smtClean="0"/>
              <a:t>20,7 </a:t>
            </a:r>
            <a:r>
              <a:rPr lang="de-DE" sz="2200" dirty="0"/>
              <a:t>Liter Wein</a:t>
            </a:r>
          </a:p>
          <a:p>
            <a:pPr marL="1074738" lvl="2" indent="-342900">
              <a:defRPr/>
            </a:pPr>
            <a:r>
              <a:rPr lang="de-DE" sz="2200" dirty="0" smtClean="0"/>
              <a:t>5,2 </a:t>
            </a:r>
            <a:r>
              <a:rPr lang="de-DE" sz="2200" dirty="0"/>
              <a:t>Liter Spirituosen</a:t>
            </a:r>
          </a:p>
          <a:p>
            <a:pPr marL="1074738" lvl="2" indent="-342900">
              <a:defRPr/>
            </a:pPr>
            <a:r>
              <a:rPr lang="de-DE" sz="2200" dirty="0" smtClean="0"/>
              <a:t>3,2 </a:t>
            </a:r>
            <a:r>
              <a:rPr lang="de-DE" sz="2200" dirty="0"/>
              <a:t>Liter Schaumwein/Sekt</a:t>
            </a:r>
          </a:p>
          <a:p>
            <a:pPr marL="731838" lvl="2" indent="0">
              <a:buNone/>
              <a:defRPr/>
            </a:pPr>
            <a:endParaRPr lang="de-DE" sz="2200" dirty="0"/>
          </a:p>
          <a:p>
            <a:pPr marL="731838" lvl="2" indent="0">
              <a:buNone/>
              <a:defRPr/>
            </a:pPr>
            <a:r>
              <a:rPr lang="de-DE" sz="2400" dirty="0"/>
              <a:t>									</a:t>
            </a:r>
          </a:p>
          <a:p>
            <a:pPr marL="731838" lvl="2" indent="0">
              <a:buNone/>
              <a:defRPr/>
            </a:pPr>
            <a:endParaRPr lang="de-DE" sz="2400" dirty="0"/>
          </a:p>
          <a:p>
            <a:pPr marL="731838" lvl="2" indent="0" algn="r">
              <a:lnSpc>
                <a:spcPct val="100000"/>
              </a:lnSpc>
              <a:buNone/>
              <a:defRPr/>
            </a:pPr>
            <a:r>
              <a:rPr lang="de-DE" sz="2400" dirty="0"/>
              <a:t>																		</a:t>
            </a:r>
            <a:r>
              <a:rPr lang="de-DE" sz="1600" dirty="0" err="1" smtClean="0"/>
              <a:t>Statista</a:t>
            </a:r>
            <a:r>
              <a:rPr lang="de-DE" sz="1600" dirty="0" smtClean="0"/>
              <a:t> / Deutscher Brauer-Bund, 2022</a:t>
            </a:r>
            <a:endParaRPr lang="de-DE" sz="1600" dirty="0"/>
          </a:p>
        </p:txBody>
      </p:sp>
      <p:sp>
        <p:nvSpPr>
          <p:cNvPr id="14340" name="Fußzeilenplatzhalter 3"/>
          <p:cNvSpPr>
            <a:spLocks noGrp="1"/>
          </p:cNvSpPr>
          <p:nvPr>
            <p:ph type="ftr" sz="quarter" idx="12"/>
          </p:nvPr>
        </p:nvSpPr>
        <p:spPr>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spTree>
    <p:extLst>
      <p:ext uri="{BB962C8B-B14F-4D97-AF65-F5344CB8AC3E}">
        <p14:creationId xmlns:p14="http://schemas.microsoft.com/office/powerpoint/2010/main" val="1814799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eaLnBrk="1" hangingPunct="1"/>
            <a:r>
              <a:rPr lang="de-DE" altLang="de-DE" dirty="0"/>
              <a:t>Alkoholkonsum in Zahlen</a:t>
            </a:r>
          </a:p>
        </p:txBody>
      </p:sp>
      <p:sp>
        <p:nvSpPr>
          <p:cNvPr id="2" name="Textplatzhalter 1"/>
          <p:cNvSpPr>
            <a:spLocks noGrp="1"/>
          </p:cNvSpPr>
          <p:nvPr>
            <p:ph type="body" sz="quarter" idx="32"/>
          </p:nvPr>
        </p:nvSpPr>
        <p:spPr/>
        <p:txBody>
          <a:bodyPr/>
          <a:lstStyle/>
          <a:p>
            <a:r>
              <a:rPr lang="de-DE" altLang="de-DE" dirty="0"/>
              <a:t>Alkoholkonsum pro Kopf im internationalen Vergleich im Jahr </a:t>
            </a:r>
            <a:r>
              <a:rPr lang="de-DE" altLang="de-DE" dirty="0" smtClean="0"/>
              <a:t>2019</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606985623"/>
              </p:ext>
            </p:extLst>
          </p:nvPr>
        </p:nvGraphicFramePr>
        <p:xfrm>
          <a:off x="431800" y="1511300"/>
          <a:ext cx="11327852" cy="4344827"/>
        </p:xfrm>
        <a:graphic>
          <a:graphicData uri="http://schemas.openxmlformats.org/drawingml/2006/table">
            <a:tbl>
              <a:tblPr firstRow="1" bandRow="1">
                <a:tableStyleId>{21E4AEA4-8DFA-4A89-87EB-49C32662AFE0}</a:tableStyleId>
              </a:tblPr>
              <a:tblGrid>
                <a:gridCol w="3775951">
                  <a:extLst>
                    <a:ext uri="{9D8B030D-6E8A-4147-A177-3AD203B41FA5}">
                      <a16:colId xmlns:a16="http://schemas.microsoft.com/office/drawing/2014/main" val="20000"/>
                    </a:ext>
                  </a:extLst>
                </a:gridCol>
                <a:gridCol w="7551901">
                  <a:extLst>
                    <a:ext uri="{9D8B030D-6E8A-4147-A177-3AD203B41FA5}">
                      <a16:colId xmlns:a16="http://schemas.microsoft.com/office/drawing/2014/main" val="20001"/>
                    </a:ext>
                  </a:extLst>
                </a:gridCol>
              </a:tblGrid>
              <a:tr h="640170">
                <a:tc>
                  <a:txBody>
                    <a:bodyPr/>
                    <a:lstStyle/>
                    <a:p>
                      <a:r>
                        <a:rPr lang="de-DE" sz="1800" dirty="0"/>
                        <a:t>Land</a:t>
                      </a:r>
                    </a:p>
                  </a:txBody>
                  <a:tcPr marL="126182" marR="126182" marT="45731" marB="45731"/>
                </a:tc>
                <a:tc>
                  <a:txBody>
                    <a:bodyPr/>
                    <a:lstStyle/>
                    <a:p>
                      <a:r>
                        <a:rPr lang="de-DE" sz="1800" dirty="0"/>
                        <a:t>Alkoholkonsum</a:t>
                      </a:r>
                      <a:r>
                        <a:rPr lang="de-DE" sz="1800" baseline="0" dirty="0"/>
                        <a:t> bei Erwachsenen </a:t>
                      </a:r>
                      <a:r>
                        <a:rPr lang="de-DE" sz="1800" baseline="0" dirty="0" smtClean="0"/>
                        <a:t>(im Jahr 2019, in Litern puren Alkohols)</a:t>
                      </a:r>
                      <a:endParaRPr lang="de-DE" sz="1800" dirty="0"/>
                    </a:p>
                  </a:txBody>
                  <a:tcPr marL="126182" marR="126182" marT="45731" marB="45731"/>
                </a:tc>
                <a:extLst>
                  <a:ext uri="{0D108BD9-81ED-4DB2-BD59-A6C34878D82A}">
                    <a16:rowId xmlns:a16="http://schemas.microsoft.com/office/drawing/2014/main" val="10000"/>
                  </a:ext>
                </a:extLst>
              </a:tr>
              <a:tr h="370925">
                <a:tc>
                  <a:txBody>
                    <a:bodyPr/>
                    <a:lstStyle/>
                    <a:p>
                      <a:r>
                        <a:rPr lang="de-DE" sz="1800" dirty="0" smtClean="0"/>
                        <a:t>Tschechien</a:t>
                      </a:r>
                      <a:endParaRPr lang="de-DE" sz="1800" dirty="0"/>
                    </a:p>
                  </a:txBody>
                  <a:tcPr marL="126182" marR="126182" marT="45731" marB="45731"/>
                </a:tc>
                <a:tc>
                  <a:txBody>
                    <a:bodyPr/>
                    <a:lstStyle/>
                    <a:p>
                      <a:r>
                        <a:rPr lang="de-DE" sz="1800" dirty="0" smtClean="0"/>
                        <a:t>14,3</a:t>
                      </a:r>
                      <a:endParaRPr lang="de-DE" sz="1800" dirty="0"/>
                    </a:p>
                  </a:txBody>
                  <a:tcPr marL="126182" marR="126182" marT="45731" marB="45731"/>
                </a:tc>
                <a:extLst>
                  <a:ext uri="{0D108BD9-81ED-4DB2-BD59-A6C34878D82A}">
                    <a16:rowId xmlns:a16="http://schemas.microsoft.com/office/drawing/2014/main" val="10001"/>
                  </a:ext>
                </a:extLst>
              </a:tr>
              <a:tr h="370925">
                <a:tc>
                  <a:txBody>
                    <a:bodyPr/>
                    <a:lstStyle/>
                    <a:p>
                      <a:r>
                        <a:rPr lang="de-DE" sz="1800" dirty="0" smtClean="0"/>
                        <a:t>Lettland</a:t>
                      </a:r>
                      <a:endParaRPr lang="de-DE" sz="1800" dirty="0"/>
                    </a:p>
                  </a:txBody>
                  <a:tcPr marL="126182" marR="126182" marT="45731" marB="45731"/>
                </a:tc>
                <a:tc>
                  <a:txBody>
                    <a:bodyPr/>
                    <a:lstStyle/>
                    <a:p>
                      <a:r>
                        <a:rPr lang="de-DE" sz="1800" dirty="0" smtClean="0"/>
                        <a:t>13,2</a:t>
                      </a:r>
                      <a:endParaRPr lang="de-DE" sz="1800" dirty="0"/>
                    </a:p>
                  </a:txBody>
                  <a:tcPr marL="126182" marR="126182" marT="45731" marB="45731"/>
                </a:tc>
                <a:extLst>
                  <a:ext uri="{0D108BD9-81ED-4DB2-BD59-A6C34878D82A}">
                    <a16:rowId xmlns:a16="http://schemas.microsoft.com/office/drawing/2014/main" val="10002"/>
                  </a:ext>
                </a:extLst>
              </a:tr>
              <a:tr h="370925">
                <a:tc>
                  <a:txBody>
                    <a:bodyPr/>
                    <a:lstStyle/>
                    <a:p>
                      <a:r>
                        <a:rPr lang="de-DE" sz="1800" dirty="0" smtClean="0"/>
                        <a:t>Litauen</a:t>
                      </a:r>
                      <a:endParaRPr lang="de-DE" sz="1800" dirty="0"/>
                    </a:p>
                  </a:txBody>
                  <a:tcPr marL="126182" marR="126182" marT="45731" marB="45731"/>
                </a:tc>
                <a:tc>
                  <a:txBody>
                    <a:bodyPr/>
                    <a:lstStyle/>
                    <a:p>
                      <a:r>
                        <a:rPr lang="de-DE" sz="1800" dirty="0" smtClean="0"/>
                        <a:t>12,8</a:t>
                      </a:r>
                      <a:endParaRPr lang="de-DE" sz="1800" dirty="0"/>
                    </a:p>
                  </a:txBody>
                  <a:tcPr marL="126182" marR="126182" marT="45731" marB="45731"/>
                </a:tc>
                <a:extLst>
                  <a:ext uri="{0D108BD9-81ED-4DB2-BD59-A6C34878D82A}">
                    <a16:rowId xmlns:a16="http://schemas.microsoft.com/office/drawing/2014/main" val="10003"/>
                  </a:ext>
                </a:extLst>
              </a:tr>
              <a:tr h="370925">
                <a:tc>
                  <a:txBody>
                    <a:bodyPr/>
                    <a:lstStyle/>
                    <a:p>
                      <a:r>
                        <a:rPr lang="de-DE" sz="1800" dirty="0"/>
                        <a:t>Deutschland</a:t>
                      </a:r>
                    </a:p>
                  </a:txBody>
                  <a:tcPr marL="126182" marR="126182" marT="45731" marB="45731"/>
                </a:tc>
                <a:tc>
                  <a:txBody>
                    <a:bodyPr/>
                    <a:lstStyle/>
                    <a:p>
                      <a:r>
                        <a:rPr lang="de-DE" sz="1800" dirty="0" smtClean="0"/>
                        <a:t>12,8</a:t>
                      </a:r>
                      <a:endParaRPr lang="de-DE" sz="1800" dirty="0"/>
                    </a:p>
                  </a:txBody>
                  <a:tcPr marL="126182" marR="126182" marT="45731" marB="45731"/>
                </a:tc>
                <a:extLst>
                  <a:ext uri="{0D108BD9-81ED-4DB2-BD59-A6C34878D82A}">
                    <a16:rowId xmlns:a16="http://schemas.microsoft.com/office/drawing/2014/main" val="10004"/>
                  </a:ext>
                </a:extLst>
              </a:tr>
              <a:tr h="365330">
                <a:tc>
                  <a:txBody>
                    <a:bodyPr/>
                    <a:lstStyle/>
                    <a:p>
                      <a:r>
                        <a:rPr lang="de-DE" sz="1800" dirty="0" smtClean="0"/>
                        <a:t>Irland</a:t>
                      </a:r>
                      <a:endParaRPr lang="de-DE" sz="1800" dirty="0"/>
                    </a:p>
                  </a:txBody>
                  <a:tcPr marL="126182" marR="126182" marT="45731" marB="45731"/>
                </a:tc>
                <a:tc>
                  <a:txBody>
                    <a:bodyPr/>
                    <a:lstStyle/>
                    <a:p>
                      <a:r>
                        <a:rPr lang="de-DE" sz="1800" dirty="0" smtClean="0"/>
                        <a:t>12,7</a:t>
                      </a:r>
                      <a:endParaRPr lang="de-DE" sz="1800" dirty="0"/>
                    </a:p>
                  </a:txBody>
                  <a:tcPr marL="126182" marR="126182" marT="45731" marB="45731"/>
                </a:tc>
                <a:extLst>
                  <a:ext uri="{0D108BD9-81ED-4DB2-BD59-A6C34878D82A}">
                    <a16:rowId xmlns:a16="http://schemas.microsoft.com/office/drawing/2014/main" val="10005"/>
                  </a:ext>
                </a:extLst>
              </a:tr>
              <a:tr h="371475">
                <a:tc>
                  <a:txBody>
                    <a:bodyPr/>
                    <a:lstStyle/>
                    <a:p>
                      <a:r>
                        <a:rPr lang="de-DE" sz="1800" dirty="0" smtClean="0"/>
                        <a:t>Spanien</a:t>
                      </a:r>
                      <a:endParaRPr lang="de-DE" sz="1800" dirty="0"/>
                    </a:p>
                  </a:txBody>
                  <a:tcPr marL="126182" marR="126182" marT="45731" marB="45731"/>
                </a:tc>
                <a:tc>
                  <a:txBody>
                    <a:bodyPr/>
                    <a:lstStyle/>
                    <a:p>
                      <a:r>
                        <a:rPr lang="de-DE" sz="1800" dirty="0" smtClean="0"/>
                        <a:t>12,7</a:t>
                      </a:r>
                      <a:endParaRPr lang="de-DE" sz="1800" dirty="0"/>
                    </a:p>
                  </a:txBody>
                  <a:tcPr marL="126182" marR="126182" marT="45731" marB="45731"/>
                </a:tc>
                <a:extLst>
                  <a:ext uri="{0D108BD9-81ED-4DB2-BD59-A6C34878D82A}">
                    <a16:rowId xmlns:a16="http://schemas.microsoft.com/office/drawing/2014/main" val="10006"/>
                  </a:ext>
                </a:extLst>
              </a:tr>
              <a:tr h="370925">
                <a:tc>
                  <a:txBody>
                    <a:bodyPr/>
                    <a:lstStyle/>
                    <a:p>
                      <a:r>
                        <a:rPr lang="de-DE" sz="1800" dirty="0" smtClean="0"/>
                        <a:t>Uganda</a:t>
                      </a:r>
                      <a:endParaRPr lang="de-DE" sz="1800" dirty="0"/>
                    </a:p>
                  </a:txBody>
                  <a:tcPr marL="126182" marR="126182" marT="45731" marB="45731"/>
                </a:tc>
                <a:tc>
                  <a:txBody>
                    <a:bodyPr/>
                    <a:lstStyle/>
                    <a:p>
                      <a:r>
                        <a:rPr lang="de-DE" sz="1800" dirty="0" smtClean="0"/>
                        <a:t>12,5</a:t>
                      </a:r>
                      <a:endParaRPr lang="de-DE" sz="1800" dirty="0"/>
                    </a:p>
                  </a:txBody>
                  <a:tcPr marL="126182" marR="126182" marT="45731" marB="45731"/>
                </a:tc>
                <a:extLst>
                  <a:ext uri="{0D108BD9-81ED-4DB2-BD59-A6C34878D82A}">
                    <a16:rowId xmlns:a16="http://schemas.microsoft.com/office/drawing/2014/main" val="10007"/>
                  </a:ext>
                </a:extLst>
              </a:tr>
              <a:tr h="370925">
                <a:tc>
                  <a:txBody>
                    <a:bodyPr/>
                    <a:lstStyle/>
                    <a:p>
                      <a:r>
                        <a:rPr lang="de-DE" sz="1800" dirty="0" smtClean="0"/>
                        <a:t>Bulgarien</a:t>
                      </a:r>
                      <a:endParaRPr lang="de-DE" sz="1800" dirty="0"/>
                    </a:p>
                  </a:txBody>
                  <a:tcPr marL="126182" marR="126182" marT="45731" marB="45731"/>
                </a:tc>
                <a:tc>
                  <a:txBody>
                    <a:bodyPr/>
                    <a:lstStyle/>
                    <a:p>
                      <a:r>
                        <a:rPr lang="de-DE" sz="1800" dirty="0" smtClean="0"/>
                        <a:t>12,5</a:t>
                      </a:r>
                      <a:endParaRPr lang="de-DE" sz="1800" dirty="0"/>
                    </a:p>
                  </a:txBody>
                  <a:tcPr marL="126182" marR="126182" marT="45731" marB="45731"/>
                </a:tc>
                <a:extLst>
                  <a:ext uri="{0D108BD9-81ED-4DB2-BD59-A6C34878D82A}">
                    <a16:rowId xmlns:a16="http://schemas.microsoft.com/office/drawing/2014/main" val="10008"/>
                  </a:ext>
                </a:extLst>
              </a:tr>
              <a:tr h="370925">
                <a:tc>
                  <a:txBody>
                    <a:bodyPr/>
                    <a:lstStyle/>
                    <a:p>
                      <a:r>
                        <a:rPr lang="de-DE" sz="1800" dirty="0" smtClean="0"/>
                        <a:t>Luxemburg</a:t>
                      </a:r>
                      <a:endParaRPr lang="de-DE" sz="1800" dirty="0"/>
                    </a:p>
                  </a:txBody>
                  <a:tcPr marL="126182" marR="126182" marT="45731" marB="45731"/>
                </a:tc>
                <a:tc>
                  <a:txBody>
                    <a:bodyPr/>
                    <a:lstStyle/>
                    <a:p>
                      <a:r>
                        <a:rPr lang="de-DE" sz="1800" dirty="0" smtClean="0"/>
                        <a:t>12,3</a:t>
                      </a:r>
                      <a:endParaRPr lang="de-DE" sz="1800" dirty="0"/>
                    </a:p>
                  </a:txBody>
                  <a:tcPr marL="126182" marR="126182" marT="45731" marB="45731"/>
                </a:tc>
                <a:extLst>
                  <a:ext uri="{0D108BD9-81ED-4DB2-BD59-A6C34878D82A}">
                    <a16:rowId xmlns:a16="http://schemas.microsoft.com/office/drawing/2014/main" val="10009"/>
                  </a:ext>
                </a:extLst>
              </a:tr>
              <a:tr h="370925">
                <a:tc>
                  <a:txBody>
                    <a:bodyPr/>
                    <a:lstStyle/>
                    <a:p>
                      <a:r>
                        <a:rPr lang="de-DE" sz="1800" dirty="0" smtClean="0"/>
                        <a:t>Rumänien</a:t>
                      </a:r>
                      <a:endParaRPr lang="de-DE" sz="1800" dirty="0"/>
                    </a:p>
                  </a:txBody>
                  <a:tcPr marL="126182" marR="126182" marT="45731" marB="45731"/>
                </a:tc>
                <a:tc>
                  <a:txBody>
                    <a:bodyPr/>
                    <a:lstStyle/>
                    <a:p>
                      <a:r>
                        <a:rPr lang="de-DE" sz="1800" dirty="0" smtClean="0"/>
                        <a:t>12,3</a:t>
                      </a:r>
                      <a:endParaRPr lang="de-DE" sz="1800" dirty="0"/>
                    </a:p>
                  </a:txBody>
                  <a:tcPr marL="126182" marR="126182" marT="45731" marB="45731"/>
                </a:tc>
                <a:extLst>
                  <a:ext uri="{0D108BD9-81ED-4DB2-BD59-A6C34878D82A}">
                    <a16:rowId xmlns:a16="http://schemas.microsoft.com/office/drawing/2014/main" val="10010"/>
                  </a:ext>
                </a:extLst>
              </a:tr>
            </a:tbl>
          </a:graphicData>
        </a:graphic>
      </p:graphicFrame>
      <p:sp>
        <p:nvSpPr>
          <p:cNvPr id="15402" name="Textfeld 4"/>
          <p:cNvSpPr txBox="1">
            <a:spLocks noChangeArrowheads="1"/>
          </p:cNvSpPr>
          <p:nvPr/>
        </p:nvSpPr>
        <p:spPr bwMode="auto">
          <a:xfrm>
            <a:off x="10726255" y="5961064"/>
            <a:ext cx="1111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lgn="r">
              <a:spcBef>
                <a:spcPct val="0"/>
              </a:spcBef>
              <a:buClrTx/>
              <a:buFontTx/>
              <a:buNone/>
            </a:pPr>
            <a:r>
              <a:rPr lang="de-DE" altLang="de-DE" sz="1600" dirty="0" smtClean="0">
                <a:solidFill>
                  <a:schemeClr val="accent3"/>
                </a:solidFill>
                <a:latin typeface="+mn-lt"/>
              </a:rPr>
              <a:t>WHO, 2021</a:t>
            </a:r>
            <a:endParaRPr lang="de-DE" altLang="de-DE" sz="1600" dirty="0">
              <a:solidFill>
                <a:schemeClr val="accent3"/>
              </a:solidFill>
              <a:latin typeface="+mn-lt"/>
            </a:endParaRPr>
          </a:p>
        </p:txBody>
      </p:sp>
    </p:spTree>
    <p:extLst>
      <p:ext uri="{BB962C8B-B14F-4D97-AF65-F5344CB8AC3E}">
        <p14:creationId xmlns:p14="http://schemas.microsoft.com/office/powerpoint/2010/main" val="3528361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Alkoholkonsum unter Studierenden</a:t>
            </a:r>
            <a:endParaRPr lang="de-DE" dirty="0"/>
          </a:p>
        </p:txBody>
      </p:sp>
      <p:sp>
        <p:nvSpPr>
          <p:cNvPr id="3" name="Textplatzhalter 2"/>
          <p:cNvSpPr>
            <a:spLocks noGrp="1"/>
          </p:cNvSpPr>
          <p:nvPr>
            <p:ph type="body" sz="quarter" idx="32"/>
          </p:nvPr>
        </p:nvSpPr>
        <p:spPr/>
        <p:txBody>
          <a:bodyPr/>
          <a:lstStyle/>
          <a:p>
            <a:r>
              <a:rPr lang="de-DE" dirty="0"/>
              <a:t>Wie </a:t>
            </a:r>
            <a:r>
              <a:rPr lang="de-DE" dirty="0" smtClean="0"/>
              <a:t>verbreitet ist Alkoholkonsum unter Studierenden?</a:t>
            </a:r>
            <a:endParaRPr lang="de-DE" dirty="0"/>
          </a:p>
        </p:txBody>
      </p:sp>
      <p:sp>
        <p:nvSpPr>
          <p:cNvPr id="4" name="Inhaltsplatzhalter 3"/>
          <p:cNvSpPr>
            <a:spLocks noGrp="1"/>
          </p:cNvSpPr>
          <p:nvPr>
            <p:ph idx="1"/>
          </p:nvPr>
        </p:nvSpPr>
        <p:spPr/>
        <p:txBody>
          <a:bodyPr/>
          <a:lstStyle/>
          <a:p>
            <a:r>
              <a:rPr lang="de-DE" dirty="0"/>
              <a:t>Der Anteil der riskant alkohol-konsumierenden Personen ist in der Altersgruppe von 18 bis 29 Jahren, also dem typischen Alter von Studierenden, am </a:t>
            </a:r>
            <a:r>
              <a:rPr lang="de-DE" dirty="0" smtClean="0"/>
              <a:t>höchsten.</a:t>
            </a:r>
            <a:r>
              <a:rPr lang="de-DE" baseline="30000" dirty="0" smtClean="0"/>
              <a:t>1</a:t>
            </a:r>
          </a:p>
          <a:p>
            <a:r>
              <a:rPr lang="de-DE" dirty="0"/>
              <a:t>Studierende im Alter von 18-25 Jahren weisen dabei im Vergleich zu Nicht-Studierenden einen signifikant höheren durchschnittlichen wöchentlichen Alkoholkonsum </a:t>
            </a:r>
            <a:r>
              <a:rPr lang="de-DE" dirty="0" smtClean="0"/>
              <a:t>auf.</a:t>
            </a:r>
            <a:r>
              <a:rPr lang="de-DE" baseline="30000" dirty="0" smtClean="0"/>
              <a:t>2</a:t>
            </a:r>
          </a:p>
          <a:p>
            <a:r>
              <a:rPr lang="de-DE" dirty="0"/>
              <a:t>Alkoholkonsum ist </a:t>
            </a:r>
            <a:r>
              <a:rPr lang="de-DE" dirty="0" smtClean="0"/>
              <a:t>oft </a:t>
            </a:r>
            <a:r>
              <a:rPr lang="de-DE" dirty="0"/>
              <a:t>an die Rhythmen des Studiums (Vorlesungs- und Prüfungszeit) angepasst und die Anzahl der alkoholischen Getränke, die zu einem Anlass getrunken werden (sogenanntes </a:t>
            </a:r>
            <a:r>
              <a:rPr lang="de-DE" dirty="0" err="1"/>
              <a:t>binge</a:t>
            </a:r>
            <a:r>
              <a:rPr lang="de-DE" dirty="0"/>
              <a:t> </a:t>
            </a:r>
            <a:r>
              <a:rPr lang="de-DE" dirty="0" err="1"/>
              <a:t>drinking</a:t>
            </a:r>
            <a:r>
              <a:rPr lang="de-DE" dirty="0"/>
              <a:t>), ist </a:t>
            </a:r>
            <a:r>
              <a:rPr lang="de-DE" dirty="0" smtClean="0"/>
              <a:t>hoch.</a:t>
            </a:r>
            <a:r>
              <a:rPr lang="de-DE" baseline="30000" dirty="0" smtClean="0"/>
              <a:t>3</a:t>
            </a:r>
          </a:p>
          <a:p>
            <a:r>
              <a:rPr lang="de-DE" dirty="0" smtClean="0"/>
              <a:t>29 % </a:t>
            </a:r>
            <a:r>
              <a:rPr lang="de-DE" dirty="0"/>
              <a:t>der Studierenden gaben an, dass Sie schon einmal das Gefühl hatten, dass Sie ihren Alkoholkonsum reduzieren sollten und 9 % glauben nicht, dass Sie jederzeit auf alkoholische Getränke verzichten </a:t>
            </a:r>
            <a:r>
              <a:rPr lang="de-DE" dirty="0" smtClean="0"/>
              <a:t>könnten.</a:t>
            </a:r>
            <a:r>
              <a:rPr lang="de-DE" baseline="30000" dirty="0" smtClean="0"/>
              <a:t>4</a:t>
            </a:r>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pPr marL="0" indent="0">
              <a:buNone/>
            </a:pPr>
            <a:r>
              <a:rPr lang="de-DE" dirty="0" smtClean="0"/>
              <a:t>RKI, 2014</a:t>
            </a:r>
            <a:endParaRPr lang="de-DE" dirty="0"/>
          </a:p>
        </p:txBody>
      </p:sp>
      <p:sp>
        <p:nvSpPr>
          <p:cNvPr id="5" name="Fußzeilenplatzhalter 4"/>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15</a:t>
            </a:fld>
            <a:endParaRPr lang="en-US" noProof="0" dirty="0"/>
          </a:p>
        </p:txBody>
      </p:sp>
      <p:sp>
        <p:nvSpPr>
          <p:cNvPr id="7" name="Textplatzhalter 6"/>
          <p:cNvSpPr>
            <a:spLocks noGrp="1"/>
          </p:cNvSpPr>
          <p:nvPr>
            <p:ph type="body" sz="quarter" idx="33"/>
          </p:nvPr>
        </p:nvSpPr>
        <p:spPr>
          <a:xfrm>
            <a:off x="5642976" y="5988326"/>
            <a:ext cx="6128338" cy="202924"/>
          </a:xfrm>
        </p:spPr>
        <p:txBody>
          <a:bodyPr/>
          <a:lstStyle/>
          <a:p>
            <a:r>
              <a:rPr lang="de-DE" baseline="30000" dirty="0" smtClean="0"/>
              <a:t>1 </a:t>
            </a:r>
            <a:r>
              <a:rPr lang="de-DE" dirty="0" smtClean="0"/>
              <a:t>RKI (2014), </a:t>
            </a:r>
            <a:r>
              <a:rPr lang="de-DE" baseline="30000" dirty="0" smtClean="0"/>
              <a:t> 2 </a:t>
            </a:r>
            <a:r>
              <a:rPr lang="de-DE" dirty="0" err="1" smtClean="0"/>
              <a:t>Akmatov</a:t>
            </a:r>
            <a:r>
              <a:rPr lang="de-DE" dirty="0" smtClean="0"/>
              <a:t> </a:t>
            </a:r>
            <a:r>
              <a:rPr lang="de-DE" dirty="0"/>
              <a:t>et al. (2011), </a:t>
            </a:r>
            <a:r>
              <a:rPr lang="de-DE" baseline="30000" dirty="0" smtClean="0"/>
              <a:t>3 </a:t>
            </a:r>
            <a:r>
              <a:rPr lang="de-DE" dirty="0"/>
              <a:t>Ganz (2018), </a:t>
            </a:r>
            <a:r>
              <a:rPr lang="de-DE" baseline="30000" dirty="0" smtClean="0"/>
              <a:t>4 </a:t>
            </a:r>
            <a:r>
              <a:rPr lang="de-DE" dirty="0" err="1"/>
              <a:t>Middendorff</a:t>
            </a:r>
            <a:r>
              <a:rPr lang="de-DE" dirty="0"/>
              <a:t>, </a:t>
            </a:r>
            <a:r>
              <a:rPr lang="de-DE" dirty="0" err="1"/>
              <a:t>Poskowsky</a:t>
            </a:r>
            <a:r>
              <a:rPr lang="de-DE" dirty="0"/>
              <a:t> &amp; Becker (2015),</a:t>
            </a:r>
          </a:p>
        </p:txBody>
      </p:sp>
    </p:spTree>
    <p:extLst>
      <p:ext uri="{BB962C8B-B14F-4D97-AF65-F5344CB8AC3E}">
        <p14:creationId xmlns:p14="http://schemas.microsoft.com/office/powerpoint/2010/main" val="214678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e-DE" altLang="de-DE" dirty="0" smtClean="0"/>
              <a:t>Alkoholkonsum an unserer Hochschule</a:t>
            </a:r>
            <a:endParaRPr lang="de-DE" altLang="de-DE" dirty="0"/>
          </a:p>
        </p:txBody>
      </p:sp>
      <p:sp>
        <p:nvSpPr>
          <p:cNvPr id="2" name="Textplatzhalter 1"/>
          <p:cNvSpPr>
            <a:spLocks noGrp="1"/>
          </p:cNvSpPr>
          <p:nvPr>
            <p:ph type="body" sz="quarter" idx="32"/>
          </p:nvPr>
        </p:nvSpPr>
        <p:spPr/>
        <p:txBody>
          <a:bodyPr/>
          <a:lstStyle/>
          <a:p>
            <a:r>
              <a:rPr lang="de-DE" dirty="0" smtClean="0"/>
              <a:t>Am Beispiel der Hochschule Esslingen</a:t>
            </a:r>
            <a:endParaRPr lang="de-DE" dirty="0"/>
          </a:p>
        </p:txBody>
      </p:sp>
      <p:sp>
        <p:nvSpPr>
          <p:cNvPr id="3" name="Inhaltsplatzhalter 2"/>
          <p:cNvSpPr>
            <a:spLocks noGrp="1"/>
          </p:cNvSpPr>
          <p:nvPr>
            <p:ph idx="1"/>
          </p:nvPr>
        </p:nvSpPr>
        <p:spPr/>
        <p:txBody>
          <a:bodyPr/>
          <a:lstStyle/>
          <a:p>
            <a:pPr marL="342900" indent="-342900">
              <a:buFont typeface="Arial" panose="020B0604020202020204" pitchFamily="34" charset="0"/>
              <a:buChar char="•"/>
              <a:defRPr/>
            </a:pPr>
            <a:r>
              <a:rPr lang="de-DE" altLang="de-DE" sz="2400" dirty="0"/>
              <a:t>Einmalige Online-Umfrage an der Hochschule Esslingen im Oktober 2013</a:t>
            </a:r>
          </a:p>
          <a:p>
            <a:pPr marL="342900" indent="-342900">
              <a:buFont typeface="Arial" panose="020B0604020202020204" pitchFamily="34" charset="0"/>
              <a:buChar char="•"/>
              <a:defRPr/>
            </a:pPr>
            <a:r>
              <a:rPr lang="de-DE" altLang="de-DE" sz="2400" dirty="0"/>
              <a:t>E-Mail Einladung an alle Studierenden</a:t>
            </a:r>
          </a:p>
          <a:p>
            <a:pPr marL="342900" indent="-342900">
              <a:defRPr/>
            </a:pPr>
            <a:r>
              <a:rPr lang="de-DE" altLang="de-DE" sz="2400" dirty="0"/>
              <a:t>Teilnahme war</a:t>
            </a:r>
          </a:p>
          <a:p>
            <a:pPr marL="619125" lvl="1" indent="-342900">
              <a:defRPr/>
            </a:pPr>
            <a:r>
              <a:rPr lang="de-DE" altLang="de-DE" sz="2200" dirty="0"/>
              <a:t>Freiwillig</a:t>
            </a:r>
          </a:p>
          <a:p>
            <a:pPr marL="619125" lvl="1" indent="-342900">
              <a:defRPr/>
            </a:pPr>
            <a:r>
              <a:rPr lang="de-DE" altLang="de-DE" sz="2200" dirty="0"/>
              <a:t>Pseudonym</a:t>
            </a:r>
          </a:p>
          <a:p>
            <a:pPr>
              <a:defRPr/>
            </a:pPr>
            <a:r>
              <a:rPr lang="de-DE" altLang="de-DE" sz="2400" dirty="0"/>
              <a:t>Ergebnisse</a:t>
            </a:r>
          </a:p>
          <a:p>
            <a:pPr lvl="1">
              <a:defRPr/>
            </a:pPr>
            <a:r>
              <a:rPr lang="de-DE" altLang="de-DE" sz="2200" dirty="0" smtClean="0"/>
              <a:t> Repräsentativität </a:t>
            </a:r>
            <a:r>
              <a:rPr lang="de-DE" altLang="de-DE" sz="2200" dirty="0"/>
              <a:t>der Stichprobe</a:t>
            </a:r>
            <a:endParaRPr lang="de-DE" sz="2200" dirty="0"/>
          </a:p>
          <a:p>
            <a:pPr marL="619125" lvl="1" indent="-342900">
              <a:defRPr/>
            </a:pPr>
            <a:r>
              <a:rPr lang="de-DE" sz="2200" dirty="0"/>
              <a:t>Anzahl: n = 789</a:t>
            </a:r>
          </a:p>
          <a:p>
            <a:pPr marL="619125" lvl="1" indent="-342900">
              <a:defRPr/>
            </a:pPr>
            <a:r>
              <a:rPr lang="de-DE" sz="2200" dirty="0"/>
              <a:t>Geschlecht: m = 446; w = 342; t = 1</a:t>
            </a:r>
          </a:p>
          <a:p>
            <a:pPr marL="619125" lvl="1" indent="-342900">
              <a:defRPr/>
            </a:pPr>
            <a:r>
              <a:rPr lang="de-DE" sz="2200" dirty="0"/>
              <a:t>Alter: M = 24,3 (SD = 5,0)</a:t>
            </a:r>
          </a:p>
          <a:p>
            <a:pPr>
              <a:defRPr/>
            </a:pPr>
            <a:endParaRPr lang="de-DE" sz="2400" dirty="0"/>
          </a:p>
        </p:txBody>
      </p:sp>
      <p:sp>
        <p:nvSpPr>
          <p:cNvPr id="16388" name="Fußzeilenplatzhalter 3"/>
          <p:cNvSpPr>
            <a:spLocks noGrp="1"/>
          </p:cNvSpPr>
          <p:nvPr>
            <p:ph type="ftr" sz="quarter" idx="12"/>
          </p:nvPr>
        </p:nvSpPr>
        <p:spPr>
          <a:xfrm>
            <a:off x="432000" y="6439820"/>
            <a:ext cx="5664000" cy="295062"/>
          </a:xfrm>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graphicFrame>
        <p:nvGraphicFramePr>
          <p:cNvPr id="4" name="Diagramm 3"/>
          <p:cNvGraphicFramePr/>
          <p:nvPr>
            <p:extLst>
              <p:ext uri="{D42A27DB-BD31-4B8C-83A1-F6EECF244321}">
                <p14:modId xmlns:p14="http://schemas.microsoft.com/office/powerpoint/2010/main" val="2405832628"/>
              </p:ext>
            </p:extLst>
          </p:nvPr>
        </p:nvGraphicFramePr>
        <p:xfrm>
          <a:off x="6448426" y="3467100"/>
          <a:ext cx="4616448" cy="2751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4260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indent="-342900"/>
            <a:r>
              <a:rPr lang="de-DE" altLang="de-DE" dirty="0"/>
              <a:t>Die Hochschule Esslingen im Visier</a:t>
            </a:r>
          </a:p>
        </p:txBody>
      </p:sp>
      <p:sp>
        <p:nvSpPr>
          <p:cNvPr id="2" name="Textplatzhalter 1"/>
          <p:cNvSpPr>
            <a:spLocks noGrp="1"/>
          </p:cNvSpPr>
          <p:nvPr>
            <p:ph type="body" sz="quarter" idx="32"/>
          </p:nvPr>
        </p:nvSpPr>
        <p:spPr/>
        <p:txBody>
          <a:bodyPr/>
          <a:lstStyle/>
          <a:p>
            <a:r>
              <a:rPr lang="de-DE" dirty="0"/>
              <a:t>Studienergebnisse: Binge-</a:t>
            </a:r>
            <a:r>
              <a:rPr lang="de-DE" dirty="0" err="1"/>
              <a:t>Drinking</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643160906"/>
              </p:ext>
            </p:extLst>
          </p:nvPr>
        </p:nvGraphicFramePr>
        <p:xfrm>
          <a:off x="431800" y="1511301"/>
          <a:ext cx="11328400" cy="3822700"/>
        </p:xfrm>
        <a:graphic>
          <a:graphicData uri="http://schemas.openxmlformats.org/drawingml/2006/chart">
            <c:chart xmlns:c="http://schemas.openxmlformats.org/drawingml/2006/chart" xmlns:r="http://schemas.openxmlformats.org/officeDocument/2006/relationships" r:id="rId3"/>
          </a:graphicData>
        </a:graphic>
      </p:graphicFrame>
      <p:sp>
        <p:nvSpPr>
          <p:cNvPr id="17411" name="Fußzeilenplatzhalter 3"/>
          <p:cNvSpPr>
            <a:spLocks noGrp="1"/>
          </p:cNvSpPr>
          <p:nvPr>
            <p:ph type="ftr" sz="quarter" idx="12"/>
          </p:nvPr>
        </p:nvSpPr>
        <p:spPr>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sp>
        <p:nvSpPr>
          <p:cNvPr id="17413" name="Textfeld 5"/>
          <p:cNvSpPr txBox="1">
            <a:spLocks noChangeArrowheads="1"/>
          </p:cNvSpPr>
          <p:nvPr/>
        </p:nvSpPr>
        <p:spPr bwMode="auto">
          <a:xfrm>
            <a:off x="390525" y="5506244"/>
            <a:ext cx="113442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1200" dirty="0">
                <a:solidFill>
                  <a:schemeClr val="accent3"/>
                </a:solidFill>
                <a:latin typeface="+mn-lt"/>
              </a:rPr>
              <a:t>Männliche Studierende (Cramer-V = .32, p &lt; .001) und Studierende, die Mitglied in einem Verein sind (</a:t>
            </a:r>
            <a:r>
              <a:rPr lang="de-DE" altLang="de-DE" sz="1200" dirty="0" err="1">
                <a:solidFill>
                  <a:schemeClr val="accent3"/>
                </a:solidFill>
                <a:latin typeface="+mn-lt"/>
              </a:rPr>
              <a:t>Spearman´s-Rho</a:t>
            </a:r>
            <a:r>
              <a:rPr lang="de-DE" altLang="de-DE" sz="1200" dirty="0">
                <a:solidFill>
                  <a:schemeClr val="accent3"/>
                </a:solidFill>
                <a:latin typeface="+mn-lt"/>
              </a:rPr>
              <a:t> = .-115, p &lt; 0.01), betreiben häufiger BINGE-</a:t>
            </a:r>
            <a:r>
              <a:rPr lang="de-DE" altLang="de-DE" sz="1200" dirty="0" err="1">
                <a:solidFill>
                  <a:schemeClr val="accent3"/>
                </a:solidFill>
                <a:latin typeface="+mn-lt"/>
              </a:rPr>
              <a:t>Drinking</a:t>
            </a:r>
            <a:r>
              <a:rPr lang="de-DE" altLang="de-DE" sz="1200" dirty="0">
                <a:solidFill>
                  <a:schemeClr val="accent3"/>
                </a:solidFill>
                <a:latin typeface="+mn-lt"/>
              </a:rPr>
              <a:t>. </a:t>
            </a:r>
          </a:p>
          <a:p>
            <a:pPr>
              <a:spcBef>
                <a:spcPct val="0"/>
              </a:spcBef>
              <a:buClrTx/>
              <a:buFontTx/>
              <a:buNone/>
            </a:pPr>
            <a:r>
              <a:rPr lang="de-DE" altLang="de-DE" sz="1200" dirty="0">
                <a:solidFill>
                  <a:schemeClr val="accent3"/>
                </a:solidFill>
                <a:latin typeface="+mn-lt"/>
              </a:rPr>
              <a:t>Studierende mit Kindern (</a:t>
            </a:r>
            <a:r>
              <a:rPr lang="de-DE" altLang="de-DE" sz="1200" dirty="0" err="1">
                <a:solidFill>
                  <a:schemeClr val="accent3"/>
                </a:solidFill>
                <a:latin typeface="+mn-lt"/>
              </a:rPr>
              <a:t>Spearman´s-Rho</a:t>
            </a:r>
            <a:r>
              <a:rPr lang="de-DE" altLang="de-DE" sz="1200" dirty="0">
                <a:solidFill>
                  <a:schemeClr val="accent3"/>
                </a:solidFill>
                <a:latin typeface="+mn-lt"/>
              </a:rPr>
              <a:t> = .-142, p &lt; 0.01) und gläubige Studierende (</a:t>
            </a:r>
            <a:r>
              <a:rPr lang="de-DE" altLang="de-DE" sz="1200" dirty="0" err="1">
                <a:solidFill>
                  <a:schemeClr val="accent3"/>
                </a:solidFill>
                <a:latin typeface="+mn-lt"/>
              </a:rPr>
              <a:t>Spearman´s-Rho</a:t>
            </a:r>
            <a:r>
              <a:rPr lang="de-DE" altLang="de-DE" sz="1200" dirty="0">
                <a:solidFill>
                  <a:schemeClr val="accent3"/>
                </a:solidFill>
                <a:latin typeface="+mn-lt"/>
              </a:rPr>
              <a:t> = .-109, p &lt; 0.01) berichteten von seltenerem BINGE-</a:t>
            </a:r>
            <a:r>
              <a:rPr lang="de-DE" altLang="de-DE" sz="1200" dirty="0" err="1">
                <a:solidFill>
                  <a:schemeClr val="accent3"/>
                </a:solidFill>
                <a:latin typeface="+mn-lt"/>
              </a:rPr>
              <a:t>Drinking</a:t>
            </a:r>
            <a:r>
              <a:rPr lang="de-DE" altLang="de-DE" sz="1200" dirty="0">
                <a:solidFill>
                  <a:schemeClr val="accent3"/>
                </a:solidFill>
                <a:latin typeface="+mn-lt"/>
              </a:rPr>
              <a:t>.</a:t>
            </a:r>
          </a:p>
        </p:txBody>
      </p:sp>
      <p:grpSp>
        <p:nvGrpSpPr>
          <p:cNvPr id="7" name="Gruppieren 6"/>
          <p:cNvGrpSpPr/>
          <p:nvPr/>
        </p:nvGrpSpPr>
        <p:grpSpPr>
          <a:xfrm>
            <a:off x="9509760" y="533201"/>
            <a:ext cx="2225041" cy="949598"/>
            <a:chOff x="9509760" y="561704"/>
            <a:chExt cx="2225041" cy="949598"/>
          </a:xfrm>
        </p:grpSpPr>
        <p:sp>
          <p:nvSpPr>
            <p:cNvPr id="3" name="Abgerundetes Rechteck 2"/>
            <p:cNvSpPr/>
            <p:nvPr/>
          </p:nvSpPr>
          <p:spPr>
            <a:xfrm rot="605396">
              <a:off x="9509760" y="561704"/>
              <a:ext cx="2225041" cy="9495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Interaktive Schaltfläche: Informationen 3">
              <a:hlinkClick r:id="" action="ppaction://noaction" highlightClick="1"/>
            </p:cNvPr>
            <p:cNvSpPr/>
            <p:nvPr/>
          </p:nvSpPr>
          <p:spPr>
            <a:xfrm rot="605396">
              <a:off x="9614262" y="654013"/>
              <a:ext cx="535577" cy="504000"/>
            </a:xfrm>
            <a:prstGeom prst="actionButtonInform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rot="605396">
              <a:off x="10110651" y="648000"/>
              <a:ext cx="1624150" cy="830997"/>
            </a:xfrm>
            <a:prstGeom prst="rect">
              <a:avLst/>
            </a:prstGeom>
            <a:noFill/>
          </p:spPr>
          <p:txBody>
            <a:bodyPr wrap="square" rtlCol="0">
              <a:spAutoFit/>
            </a:bodyPr>
            <a:lstStyle/>
            <a:p>
              <a:r>
                <a:rPr lang="de-DE" sz="1200" b="1" dirty="0" smtClean="0">
                  <a:solidFill>
                    <a:schemeClr val="bg2"/>
                  </a:solidFill>
                </a:rPr>
                <a:t>1 Standardgetränk </a:t>
              </a:r>
            </a:p>
            <a:p>
              <a:r>
                <a:rPr lang="de-DE" sz="1200" dirty="0" smtClean="0">
                  <a:solidFill>
                    <a:schemeClr val="bg2"/>
                  </a:solidFill>
                </a:rPr>
                <a:t>≙ </a:t>
              </a:r>
              <a:r>
                <a:rPr lang="de-DE" sz="1200" i="1" dirty="0" smtClean="0">
                  <a:solidFill>
                    <a:schemeClr val="bg2"/>
                  </a:solidFill>
                </a:rPr>
                <a:t>etwa </a:t>
              </a:r>
              <a:r>
                <a:rPr lang="de-DE" sz="1200" i="1" dirty="0">
                  <a:solidFill>
                    <a:schemeClr val="bg2"/>
                  </a:solidFill>
                </a:rPr>
                <a:t>10 g </a:t>
              </a:r>
              <a:r>
                <a:rPr lang="de-DE" sz="1200" i="1" dirty="0" smtClean="0">
                  <a:solidFill>
                    <a:schemeClr val="bg2"/>
                  </a:solidFill>
                </a:rPr>
                <a:t>Reinalkohol</a:t>
              </a:r>
            </a:p>
            <a:p>
              <a:r>
                <a:rPr lang="de-DE" sz="1200" i="1" dirty="0" smtClean="0">
                  <a:solidFill>
                    <a:schemeClr val="bg2"/>
                  </a:solidFill>
                </a:rPr>
                <a:t>= 0,3 </a:t>
              </a:r>
              <a:r>
                <a:rPr lang="de-DE" sz="1200" i="1" dirty="0">
                  <a:solidFill>
                    <a:schemeClr val="bg2"/>
                  </a:solidFill>
                </a:rPr>
                <a:t>l Bier </a:t>
              </a:r>
              <a:r>
                <a:rPr lang="de-DE" sz="1200" i="1" dirty="0" smtClean="0">
                  <a:solidFill>
                    <a:schemeClr val="bg2"/>
                  </a:solidFill>
                </a:rPr>
                <a:t>/ 0,1 </a:t>
              </a:r>
              <a:r>
                <a:rPr lang="de-DE" sz="1200" i="1" dirty="0">
                  <a:solidFill>
                    <a:schemeClr val="bg2"/>
                  </a:solidFill>
                </a:rPr>
                <a:t>l Wein</a:t>
              </a:r>
              <a:endParaRPr lang="de-DE" sz="1600" dirty="0">
                <a:solidFill>
                  <a:schemeClr val="bg2"/>
                </a:solidFill>
              </a:endParaRPr>
            </a:p>
          </p:txBody>
        </p:sp>
      </p:grpSp>
    </p:spTree>
    <p:extLst>
      <p:ext uri="{BB962C8B-B14F-4D97-AF65-F5344CB8AC3E}">
        <p14:creationId xmlns:p14="http://schemas.microsoft.com/office/powerpoint/2010/main" val="286775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a:graphicFrameLocks/>
          </p:cNvGraphicFramePr>
          <p:nvPr>
            <p:extLst>
              <p:ext uri="{D42A27DB-BD31-4B8C-83A1-F6EECF244321}">
                <p14:modId xmlns:p14="http://schemas.microsoft.com/office/powerpoint/2010/main" val="980122417"/>
              </p:ext>
            </p:extLst>
          </p:nvPr>
        </p:nvGraphicFramePr>
        <p:xfrm>
          <a:off x="431800" y="1258891"/>
          <a:ext cx="11006221" cy="5180930"/>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Titel 1"/>
          <p:cNvSpPr>
            <a:spLocks noGrp="1"/>
          </p:cNvSpPr>
          <p:nvPr>
            <p:ph type="title"/>
          </p:nvPr>
        </p:nvSpPr>
        <p:spPr/>
        <p:txBody>
          <a:bodyPr/>
          <a:lstStyle/>
          <a:p>
            <a:r>
              <a:rPr lang="de-DE" altLang="de-DE" dirty="0"/>
              <a:t>Die Hochschule Esslingen im Visier</a:t>
            </a:r>
          </a:p>
        </p:txBody>
      </p:sp>
      <p:sp>
        <p:nvSpPr>
          <p:cNvPr id="3" name="Textplatzhalter 2"/>
          <p:cNvSpPr>
            <a:spLocks noGrp="1"/>
          </p:cNvSpPr>
          <p:nvPr>
            <p:ph type="body" sz="quarter" idx="32"/>
          </p:nvPr>
        </p:nvSpPr>
        <p:spPr/>
        <p:txBody>
          <a:bodyPr/>
          <a:lstStyle/>
          <a:p>
            <a:r>
              <a:rPr lang="de-DE" dirty="0"/>
              <a:t>Studienergebnisse: Binge-</a:t>
            </a:r>
            <a:r>
              <a:rPr lang="de-DE" dirty="0" err="1"/>
              <a:t>Drinking</a:t>
            </a:r>
            <a:endParaRPr lang="de-DE" dirty="0"/>
          </a:p>
          <a:p>
            <a:endParaRPr lang="de-DE" dirty="0"/>
          </a:p>
        </p:txBody>
      </p:sp>
      <p:sp>
        <p:nvSpPr>
          <p:cNvPr id="18435" name="Fußzeilenplatzhalter 3"/>
          <p:cNvSpPr>
            <a:spLocks noGrp="1"/>
          </p:cNvSpPr>
          <p:nvPr>
            <p:ph type="ftr" sz="quarter" idx="12"/>
          </p:nvPr>
        </p:nvSpPr>
        <p:spPr>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grpSp>
        <p:nvGrpSpPr>
          <p:cNvPr id="4" name="Gruppieren 3"/>
          <p:cNvGrpSpPr/>
          <p:nvPr/>
        </p:nvGrpSpPr>
        <p:grpSpPr>
          <a:xfrm>
            <a:off x="9509760" y="352696"/>
            <a:ext cx="2225041" cy="949598"/>
            <a:chOff x="9509760" y="561704"/>
            <a:chExt cx="2225041" cy="949598"/>
          </a:xfrm>
        </p:grpSpPr>
        <p:sp>
          <p:nvSpPr>
            <p:cNvPr id="7" name="Abgerundetes Rechteck 6"/>
            <p:cNvSpPr/>
            <p:nvPr/>
          </p:nvSpPr>
          <p:spPr>
            <a:xfrm rot="605396">
              <a:off x="9509760" y="561704"/>
              <a:ext cx="2225041" cy="9495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teraktive Schaltfläche: Informationen 7">
              <a:hlinkClick r:id="" action="ppaction://noaction" highlightClick="1"/>
            </p:cNvPr>
            <p:cNvSpPr/>
            <p:nvPr/>
          </p:nvSpPr>
          <p:spPr>
            <a:xfrm rot="605396">
              <a:off x="9614262" y="654013"/>
              <a:ext cx="535577" cy="504000"/>
            </a:xfrm>
            <a:prstGeom prst="actionButtonInform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rot="605396">
              <a:off x="10110651" y="648000"/>
              <a:ext cx="1624150" cy="830997"/>
            </a:xfrm>
            <a:prstGeom prst="rect">
              <a:avLst/>
            </a:prstGeom>
            <a:noFill/>
          </p:spPr>
          <p:txBody>
            <a:bodyPr wrap="square" rtlCol="0">
              <a:spAutoFit/>
            </a:bodyPr>
            <a:lstStyle/>
            <a:p>
              <a:r>
                <a:rPr lang="de-DE" sz="1200" b="1" dirty="0" smtClean="0">
                  <a:solidFill>
                    <a:schemeClr val="bg2"/>
                  </a:solidFill>
                </a:rPr>
                <a:t>1 Standardgetränk </a:t>
              </a:r>
            </a:p>
            <a:p>
              <a:r>
                <a:rPr lang="de-DE" sz="1200" dirty="0" smtClean="0">
                  <a:solidFill>
                    <a:schemeClr val="bg2"/>
                  </a:solidFill>
                </a:rPr>
                <a:t>≙ </a:t>
              </a:r>
              <a:r>
                <a:rPr lang="de-DE" sz="1200" i="1" dirty="0" smtClean="0">
                  <a:solidFill>
                    <a:schemeClr val="bg2"/>
                  </a:solidFill>
                </a:rPr>
                <a:t>etwa </a:t>
              </a:r>
              <a:r>
                <a:rPr lang="de-DE" sz="1200" i="1" dirty="0">
                  <a:solidFill>
                    <a:schemeClr val="bg2"/>
                  </a:solidFill>
                </a:rPr>
                <a:t>10 g </a:t>
              </a:r>
              <a:r>
                <a:rPr lang="de-DE" sz="1200" i="1" dirty="0" smtClean="0">
                  <a:solidFill>
                    <a:schemeClr val="bg2"/>
                  </a:solidFill>
                </a:rPr>
                <a:t>Reinalkohol</a:t>
              </a:r>
            </a:p>
            <a:p>
              <a:r>
                <a:rPr lang="de-DE" sz="1200" i="1" dirty="0" smtClean="0">
                  <a:solidFill>
                    <a:schemeClr val="bg2"/>
                  </a:solidFill>
                </a:rPr>
                <a:t>= 0,3 </a:t>
              </a:r>
              <a:r>
                <a:rPr lang="de-DE" sz="1200" i="1" dirty="0">
                  <a:solidFill>
                    <a:schemeClr val="bg2"/>
                  </a:solidFill>
                </a:rPr>
                <a:t>l Bier </a:t>
              </a:r>
              <a:r>
                <a:rPr lang="de-DE" sz="1200" i="1" dirty="0" smtClean="0">
                  <a:solidFill>
                    <a:schemeClr val="bg2"/>
                  </a:solidFill>
                </a:rPr>
                <a:t>/ 0,1 </a:t>
              </a:r>
              <a:r>
                <a:rPr lang="de-DE" sz="1200" i="1" dirty="0">
                  <a:solidFill>
                    <a:schemeClr val="bg2"/>
                  </a:solidFill>
                </a:rPr>
                <a:t>l Wein</a:t>
              </a:r>
              <a:endParaRPr lang="de-DE" sz="1600" dirty="0">
                <a:solidFill>
                  <a:schemeClr val="bg2"/>
                </a:solidFill>
              </a:endParaRPr>
            </a:p>
          </p:txBody>
        </p:sp>
      </p:grpSp>
    </p:spTree>
    <p:extLst>
      <p:ext uri="{BB962C8B-B14F-4D97-AF65-F5344CB8AC3E}">
        <p14:creationId xmlns:p14="http://schemas.microsoft.com/office/powerpoint/2010/main" val="1561089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DE" altLang="de-DE" dirty="0"/>
              <a:t>Die Situation an der Hochschule Esslingen: Alkoholkonsum im </a:t>
            </a:r>
            <a:r>
              <a:rPr lang="en-US" altLang="de-DE" dirty="0"/>
              <a:t>Semester</a:t>
            </a:r>
            <a:endParaRPr lang="de-DE" altLang="de-DE" dirty="0"/>
          </a:p>
        </p:txBody>
      </p:sp>
      <p:sp>
        <p:nvSpPr>
          <p:cNvPr id="19459" name="Fußzeilenplatzhalter 3"/>
          <p:cNvSpPr>
            <a:spLocks noGrp="1"/>
          </p:cNvSpPr>
          <p:nvPr>
            <p:ph type="ftr" sz="quarter" idx="4294967295"/>
          </p:nvPr>
        </p:nvSpPr>
        <p:spPr>
          <a:xfrm>
            <a:off x="334434" y="6438900"/>
            <a:ext cx="10850033" cy="349250"/>
          </a:xfrm>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graphicFrame>
        <p:nvGraphicFramePr>
          <p:cNvPr id="5" name="Diagramm 4"/>
          <p:cNvGraphicFramePr>
            <a:graphicFrameLocks/>
          </p:cNvGraphicFramePr>
          <p:nvPr>
            <p:extLst>
              <p:ext uri="{D42A27DB-BD31-4B8C-83A1-F6EECF244321}">
                <p14:modId xmlns:p14="http://schemas.microsoft.com/office/powerpoint/2010/main" val="1334716778"/>
              </p:ext>
            </p:extLst>
          </p:nvPr>
        </p:nvGraphicFramePr>
        <p:xfrm>
          <a:off x="335360" y="980730"/>
          <a:ext cx="11521280" cy="27363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Inhaltsplatzhalter 5"/>
          <p:cNvGraphicFramePr>
            <a:graphicFrameLocks noGrp="1"/>
          </p:cNvGraphicFramePr>
          <p:nvPr>
            <p:ph idx="1"/>
            <p:extLst>
              <p:ext uri="{D42A27DB-BD31-4B8C-83A1-F6EECF244321}">
                <p14:modId xmlns:p14="http://schemas.microsoft.com/office/powerpoint/2010/main" val="3375685164"/>
              </p:ext>
            </p:extLst>
          </p:nvPr>
        </p:nvGraphicFramePr>
        <p:xfrm>
          <a:off x="335360" y="3645024"/>
          <a:ext cx="11521280" cy="25194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7435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Kurze Vorstellungsrunde</a:t>
            </a:r>
            <a:endParaRPr lang="de-DE" dirty="0"/>
          </a:p>
        </p:txBody>
      </p:sp>
      <p:sp>
        <p:nvSpPr>
          <p:cNvPr id="6" name="Textplatzhalter 5"/>
          <p:cNvSpPr>
            <a:spLocks noGrp="1"/>
          </p:cNvSpPr>
          <p:nvPr>
            <p:ph type="body" sz="half" idx="2"/>
          </p:nvPr>
        </p:nvSpPr>
        <p:spPr/>
        <p:txBody>
          <a:bodyPr/>
          <a:lstStyle/>
          <a:p>
            <a:pPr algn="ctr"/>
            <a:endParaRPr lang="de-DE" dirty="0" smtClean="0"/>
          </a:p>
          <a:p>
            <a:pPr algn="ctr"/>
            <a:endParaRPr lang="de-DE" dirty="0"/>
          </a:p>
          <a:p>
            <a:pPr algn="ctr"/>
            <a:endParaRPr lang="de-DE" dirty="0" smtClean="0"/>
          </a:p>
          <a:p>
            <a:pPr algn="ctr"/>
            <a:endParaRPr lang="de-DE" dirty="0"/>
          </a:p>
          <a:p>
            <a:pPr algn="ctr"/>
            <a:r>
              <a:rPr lang="de-DE" dirty="0" smtClean="0"/>
              <a:t>Wer </a:t>
            </a:r>
            <a:r>
              <a:rPr lang="de-DE" dirty="0"/>
              <a:t>sind Sie?</a:t>
            </a:r>
          </a:p>
          <a:p>
            <a:pPr algn="ctr"/>
            <a:r>
              <a:rPr lang="de-DE" dirty="0"/>
              <a:t>Was studieren Sie? </a:t>
            </a:r>
          </a:p>
          <a:p>
            <a:pPr algn="ctr"/>
            <a:r>
              <a:rPr lang="de-DE" dirty="0"/>
              <a:t>Wie geht es Ihnen?</a:t>
            </a:r>
          </a:p>
          <a:p>
            <a:endParaRPr lang="de-DE" dirty="0"/>
          </a:p>
        </p:txBody>
      </p:sp>
      <p:pic>
        <p:nvPicPr>
          <p:cNvPr id="7" name="Bildplatzhalter 6"/>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5129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dirty="0"/>
              <a:t>Die Hochschule Esslingen im Visier</a:t>
            </a:r>
          </a:p>
        </p:txBody>
      </p:sp>
      <p:sp>
        <p:nvSpPr>
          <p:cNvPr id="2" name="Textplatzhalter 1"/>
          <p:cNvSpPr>
            <a:spLocks noGrp="1"/>
          </p:cNvSpPr>
          <p:nvPr>
            <p:ph type="body" sz="quarter" idx="32"/>
          </p:nvPr>
        </p:nvSpPr>
        <p:spPr/>
        <p:txBody>
          <a:bodyPr/>
          <a:lstStyle/>
          <a:p>
            <a:r>
              <a:rPr lang="de-DE" dirty="0"/>
              <a:t>Studie: </a:t>
            </a:r>
            <a:r>
              <a:rPr lang="de-DE" altLang="de-DE" dirty="0"/>
              <a:t>alkoholbezogene Störungen</a:t>
            </a:r>
            <a:endParaRPr lang="de-DE" dirty="0"/>
          </a:p>
        </p:txBody>
      </p:sp>
      <p:sp>
        <p:nvSpPr>
          <p:cNvPr id="3" name="Inhaltsplatzhalter 2"/>
          <p:cNvSpPr>
            <a:spLocks noGrp="1"/>
          </p:cNvSpPr>
          <p:nvPr>
            <p:ph idx="1"/>
          </p:nvPr>
        </p:nvSpPr>
        <p:spPr/>
        <p:txBody>
          <a:bodyPr/>
          <a:lstStyle/>
          <a:p>
            <a:pPr>
              <a:defRPr/>
            </a:pPr>
            <a:r>
              <a:rPr lang="en-US" sz="2800" dirty="0"/>
              <a:t>Screening: Alcohol Use Disorders Identification Test (AUDIT)</a:t>
            </a:r>
          </a:p>
          <a:p>
            <a:pPr lvl="1">
              <a:defRPr/>
            </a:pPr>
            <a:r>
              <a:rPr lang="de-DE" sz="2200" dirty="0"/>
              <a:t>Entwicklung im Auftrag und Empfehlung von der Weltgesundheitsorganisation (WHO)</a:t>
            </a:r>
          </a:p>
          <a:p>
            <a:pPr lvl="1">
              <a:defRPr/>
            </a:pPr>
            <a:r>
              <a:rPr lang="de-DE" sz="2200" dirty="0"/>
              <a:t>besteht aus 10 Fragen zu </a:t>
            </a:r>
          </a:p>
          <a:p>
            <a:pPr lvl="2">
              <a:defRPr/>
            </a:pPr>
            <a:r>
              <a:rPr lang="de-DE" sz="2200" dirty="0"/>
              <a:t>Trinkhäufigkeit</a:t>
            </a:r>
          </a:p>
          <a:p>
            <a:pPr lvl="2">
              <a:defRPr/>
            </a:pPr>
            <a:r>
              <a:rPr lang="de-DE" sz="2200" dirty="0"/>
              <a:t>Trinkmenge</a:t>
            </a:r>
          </a:p>
          <a:p>
            <a:pPr lvl="2">
              <a:defRPr/>
            </a:pPr>
            <a:r>
              <a:rPr lang="de-DE" sz="2200" dirty="0"/>
              <a:t>Gesundheitliche Folgen des Alkoholkonsums</a:t>
            </a:r>
          </a:p>
          <a:p>
            <a:pPr lvl="2">
              <a:defRPr/>
            </a:pPr>
            <a:r>
              <a:rPr lang="de-DE" sz="2200" dirty="0"/>
              <a:t>Soziale Folgen des Alkoholkonsums</a:t>
            </a:r>
          </a:p>
          <a:p>
            <a:pPr lvl="1">
              <a:defRPr/>
            </a:pPr>
            <a:r>
              <a:rPr lang="de-DE" sz="2200" dirty="0"/>
              <a:t>Davon beziehen sich </a:t>
            </a:r>
          </a:p>
          <a:p>
            <a:pPr lvl="2">
              <a:defRPr/>
            </a:pPr>
            <a:r>
              <a:rPr lang="de-DE" sz="2200" dirty="0"/>
              <a:t>Drei Fragen auf den Alkoholkonsum</a:t>
            </a:r>
          </a:p>
          <a:p>
            <a:pPr lvl="2">
              <a:defRPr/>
            </a:pPr>
            <a:r>
              <a:rPr lang="de-DE" sz="2200" dirty="0"/>
              <a:t>Drei Fragen auf eine Alkoholabhängigkeit</a:t>
            </a:r>
          </a:p>
          <a:p>
            <a:pPr lvl="2">
              <a:defRPr/>
            </a:pPr>
            <a:r>
              <a:rPr lang="de-DE" sz="2200" dirty="0"/>
              <a:t>Vier Fragen auf Alkoholmissbrauch</a:t>
            </a:r>
          </a:p>
        </p:txBody>
      </p:sp>
      <p:sp>
        <p:nvSpPr>
          <p:cNvPr id="20484" name="Fußzeilenplatzhalter 3"/>
          <p:cNvSpPr>
            <a:spLocks noGrp="1"/>
          </p:cNvSpPr>
          <p:nvPr>
            <p:ph type="ftr" sz="quarter" idx="12"/>
          </p:nvPr>
        </p:nvSpPr>
        <p:spPr>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spTree>
    <p:extLst>
      <p:ext uri="{BB962C8B-B14F-4D97-AF65-F5344CB8AC3E}">
        <p14:creationId xmlns:p14="http://schemas.microsoft.com/office/powerpoint/2010/main" val="3520361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e-DE" altLang="de-DE" dirty="0"/>
              <a:t>AUDIT: Fragen </a:t>
            </a:r>
            <a:r>
              <a:rPr lang="de-DE" altLang="de-DE" dirty="0" smtClean="0"/>
              <a:t>1 – 5 </a:t>
            </a:r>
            <a:endParaRPr lang="de-DE" altLang="de-DE" dirty="0"/>
          </a:p>
        </p:txBody>
      </p:sp>
      <p:sp>
        <p:nvSpPr>
          <p:cNvPr id="21508" name="Inhaltsplatzhalter 1"/>
          <p:cNvSpPr>
            <a:spLocks noGrp="1"/>
          </p:cNvSpPr>
          <p:nvPr>
            <p:ph idx="1"/>
          </p:nvPr>
        </p:nvSpPr>
        <p:spPr>
          <a:xfrm>
            <a:off x="627943" y="955749"/>
            <a:ext cx="11328000" cy="5183250"/>
          </a:xfrm>
        </p:spPr>
        <p:txBody>
          <a:bodyPr/>
          <a:lstStyle/>
          <a:p>
            <a:pPr marL="457200" lvl="0" indent="-457200">
              <a:buFont typeface="+mj-lt"/>
              <a:buAutoNum type="arabicPeriod"/>
            </a:pPr>
            <a:r>
              <a:rPr lang="de-DE" dirty="0" smtClean="0"/>
              <a:t>Wie </a:t>
            </a:r>
            <a:r>
              <a:rPr lang="de-DE" dirty="0"/>
              <a:t>oft trinken Sie ein alkoholisches Getränk?  </a:t>
            </a:r>
          </a:p>
          <a:p>
            <a:pPr marL="457200" lvl="0" indent="-457200">
              <a:buFont typeface="+mj-lt"/>
              <a:buAutoNum type="arabicPeriod"/>
            </a:pPr>
            <a:endParaRPr lang="de-DE" dirty="0" smtClean="0"/>
          </a:p>
          <a:p>
            <a:pPr marL="457200" lvl="0" indent="-457200">
              <a:buFont typeface="+mj-lt"/>
              <a:buAutoNum type="arabicPeriod"/>
            </a:pPr>
            <a:r>
              <a:rPr lang="de-DE" dirty="0" smtClean="0"/>
              <a:t>Wenn </a:t>
            </a:r>
            <a:r>
              <a:rPr lang="de-DE" dirty="0"/>
              <a:t>Sie Alkohol trinken, wie viele alkoholischen Getränke trinken Sie dann üblicherweise an einem Tag?  </a:t>
            </a:r>
          </a:p>
          <a:p>
            <a:pPr marL="457200" lvl="0" indent="-457200">
              <a:buFont typeface="+mj-lt"/>
              <a:buAutoNum type="arabicPeriod"/>
            </a:pPr>
            <a:endParaRPr lang="de-DE" dirty="0" smtClean="0"/>
          </a:p>
          <a:p>
            <a:pPr marL="457200" lvl="0" indent="-457200">
              <a:buFont typeface="+mj-lt"/>
              <a:buAutoNum type="arabicPeriod"/>
            </a:pPr>
            <a:r>
              <a:rPr lang="de-DE" dirty="0" smtClean="0"/>
              <a:t>Wie </a:t>
            </a:r>
            <a:r>
              <a:rPr lang="de-DE" dirty="0"/>
              <a:t>oft trinken Sie sechs oder mehr alkoholische Getränke bei einer Gelegenheit, z. B. beim Abendessen oder auf einer Party</a:t>
            </a:r>
            <a:r>
              <a:rPr lang="de-DE" dirty="0" smtClean="0"/>
              <a:t>?</a:t>
            </a:r>
          </a:p>
          <a:p>
            <a:pPr marL="457200" lvl="0" indent="-457200">
              <a:buFont typeface="+mj-lt"/>
              <a:buAutoNum type="arabicPeriod"/>
            </a:pPr>
            <a:endParaRPr lang="de-DE" dirty="0" smtClean="0"/>
          </a:p>
          <a:p>
            <a:pPr marL="457200" lvl="0" indent="-457200">
              <a:buFont typeface="+mj-lt"/>
              <a:buAutoNum type="arabicPeriod"/>
            </a:pPr>
            <a:r>
              <a:rPr lang="de-DE" dirty="0" smtClean="0"/>
              <a:t>Wie </a:t>
            </a:r>
            <a:r>
              <a:rPr lang="de-DE" dirty="0"/>
              <a:t>oft haben Sie in den letzten 12 Monaten erlebt, dass Sie nicht mehr mit dem Trinken aufhören konnten, nachdem Sie einmal begonnen hatten</a:t>
            </a:r>
            <a:r>
              <a:rPr lang="de-DE" dirty="0" smtClean="0"/>
              <a:t>?</a:t>
            </a:r>
          </a:p>
          <a:p>
            <a:pPr marL="457200" lvl="0" indent="-457200">
              <a:buFont typeface="+mj-lt"/>
              <a:buAutoNum type="arabicPeriod"/>
            </a:pPr>
            <a:endParaRPr lang="de-DE" dirty="0" smtClean="0"/>
          </a:p>
          <a:p>
            <a:pPr marL="457200" lvl="0" indent="-457200">
              <a:buFont typeface="+mj-lt"/>
              <a:buAutoNum type="arabicPeriod"/>
            </a:pPr>
            <a:r>
              <a:rPr lang="de-DE" dirty="0" smtClean="0"/>
              <a:t>Wie </a:t>
            </a:r>
            <a:r>
              <a:rPr lang="de-DE" dirty="0"/>
              <a:t>oft passierte es in den letzten 12 Monaten, dass Sie wegen des Trinkens Erwartungen, die man in der Familie, im Freundeskreis und im Berufsleben an Sie hatte, nicht mehr erfüllen konnten</a:t>
            </a:r>
            <a:r>
              <a:rPr lang="de-DE" dirty="0" smtClean="0"/>
              <a:t>?</a:t>
            </a:r>
          </a:p>
          <a:p>
            <a:pPr lvl="0"/>
            <a:endParaRPr lang="de-DE" dirty="0"/>
          </a:p>
          <a:p>
            <a:pPr marL="0" indent="0">
              <a:buNone/>
            </a:pPr>
            <a:endParaRPr lang="de-DE" altLang="de-DE" dirty="0"/>
          </a:p>
        </p:txBody>
      </p:sp>
    </p:spTree>
    <p:extLst>
      <p:ext uri="{BB962C8B-B14F-4D97-AF65-F5344CB8AC3E}">
        <p14:creationId xmlns:p14="http://schemas.microsoft.com/office/powerpoint/2010/main" val="938102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334434" y="439848"/>
            <a:ext cx="11328000" cy="432000"/>
          </a:xfrm>
        </p:spPr>
        <p:txBody>
          <a:bodyPr/>
          <a:lstStyle/>
          <a:p>
            <a:r>
              <a:rPr lang="de-DE" altLang="de-DE" dirty="0" smtClean="0"/>
              <a:t>AUDIT: Fragen 6 – 10 </a:t>
            </a:r>
            <a:endParaRPr lang="de-DE" altLang="de-DE" dirty="0"/>
          </a:p>
        </p:txBody>
      </p:sp>
      <p:sp>
        <p:nvSpPr>
          <p:cNvPr id="21507" name="Fußzeilenplatzhalter 3"/>
          <p:cNvSpPr>
            <a:spLocks noGrp="1"/>
          </p:cNvSpPr>
          <p:nvPr>
            <p:ph type="ftr" sz="quarter" idx="4294967295"/>
          </p:nvPr>
        </p:nvSpPr>
        <p:spPr>
          <a:xfrm>
            <a:off x="334434" y="6438900"/>
            <a:ext cx="10850033" cy="349250"/>
          </a:xfrm>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a:solidFill>
                  <a:schemeClr val="bg1"/>
                </a:solidFill>
              </a:rPr>
              <a:t/>
            </a:r>
            <a:br>
              <a:rPr lang="de-DE" altLang="de-DE" sz="900">
                <a:solidFill>
                  <a:schemeClr val="bg1"/>
                </a:solidFill>
              </a:rPr>
            </a:br>
            <a:r>
              <a:rPr lang="en-US" altLang="de-DE" sz="900">
                <a:solidFill>
                  <a:schemeClr val="bg1"/>
                </a:solidFill>
              </a:rPr>
              <a:t>Hochschule Esslingen</a:t>
            </a:r>
          </a:p>
        </p:txBody>
      </p:sp>
      <p:sp>
        <p:nvSpPr>
          <p:cNvPr id="21508" name="Inhaltsplatzhalter 1"/>
          <p:cNvSpPr>
            <a:spLocks noGrp="1"/>
          </p:cNvSpPr>
          <p:nvPr>
            <p:ph idx="1"/>
          </p:nvPr>
        </p:nvSpPr>
        <p:spPr>
          <a:xfrm>
            <a:off x="627943" y="955749"/>
            <a:ext cx="11328000" cy="5183250"/>
          </a:xfrm>
        </p:spPr>
        <p:txBody>
          <a:bodyPr/>
          <a:lstStyle/>
          <a:p>
            <a:pPr marL="457200" lvl="0" indent="-457200">
              <a:buFont typeface="+mj-lt"/>
              <a:buAutoNum type="arabicPeriod" startAt="6"/>
            </a:pPr>
            <a:r>
              <a:rPr lang="de-DE" dirty="0"/>
              <a:t>Wie oft brauchten Sie während der letzten 12 Monate am Morgen ein alkoholisches Getränk, um sich nach einem Abend mit viel Alkoholgenuss wieder fit zu fühlen</a:t>
            </a:r>
            <a:r>
              <a:rPr lang="de-DE" dirty="0" smtClean="0"/>
              <a:t>?</a:t>
            </a:r>
          </a:p>
          <a:p>
            <a:pPr marL="457200" lvl="0" indent="-457200">
              <a:buFont typeface="+mj-lt"/>
              <a:buAutoNum type="arabicPeriod" startAt="6"/>
            </a:pPr>
            <a:endParaRPr lang="de-DE" dirty="0"/>
          </a:p>
          <a:p>
            <a:pPr marL="457200" lvl="0" indent="-457200">
              <a:buFont typeface="+mj-lt"/>
              <a:buAutoNum type="arabicPeriod" startAt="6"/>
            </a:pPr>
            <a:r>
              <a:rPr lang="de-DE" dirty="0"/>
              <a:t>Wie oft hatten Sie während der letzten 12 Monate wegen Ihrer Trinkgewohnheiten Schuldgefühle oder Gewissensbisse</a:t>
            </a:r>
            <a:r>
              <a:rPr lang="de-DE" dirty="0" smtClean="0"/>
              <a:t>?</a:t>
            </a:r>
          </a:p>
          <a:p>
            <a:pPr marL="457200" lvl="0" indent="-457200">
              <a:buFont typeface="+mj-lt"/>
              <a:buAutoNum type="arabicPeriod" startAt="6"/>
            </a:pPr>
            <a:endParaRPr lang="de-DE" dirty="0"/>
          </a:p>
          <a:p>
            <a:pPr marL="457200" lvl="0" indent="-457200">
              <a:buFont typeface="+mj-lt"/>
              <a:buAutoNum type="arabicPeriod" startAt="6"/>
            </a:pPr>
            <a:r>
              <a:rPr lang="de-DE" dirty="0"/>
              <a:t>Wie oft haben Sie sich während der letzten 12 Monate nicht mehr an den vorangegangenen Abend erinnern können, weil Sie getrunken hatten</a:t>
            </a:r>
            <a:r>
              <a:rPr lang="de-DE" dirty="0" smtClean="0"/>
              <a:t>?</a:t>
            </a:r>
          </a:p>
          <a:p>
            <a:pPr marL="457200" lvl="0" indent="-457200">
              <a:buFont typeface="+mj-lt"/>
              <a:buAutoNum type="arabicPeriod" startAt="6"/>
            </a:pPr>
            <a:endParaRPr lang="de-DE" dirty="0"/>
          </a:p>
          <a:p>
            <a:pPr marL="457200" lvl="0" indent="-457200">
              <a:buFont typeface="+mj-lt"/>
              <a:buAutoNum type="arabicPeriod" startAt="6"/>
            </a:pPr>
            <a:r>
              <a:rPr lang="de-DE" dirty="0"/>
              <a:t>Haben Sie sich oder eine andere Person unter Alkoholeinfluss schon einmal verletzt</a:t>
            </a:r>
            <a:r>
              <a:rPr lang="de-DE" dirty="0" smtClean="0"/>
              <a:t>?</a:t>
            </a:r>
          </a:p>
          <a:p>
            <a:pPr marL="457200" lvl="0" indent="-457200">
              <a:buFont typeface="+mj-lt"/>
              <a:buAutoNum type="arabicPeriod" startAt="6"/>
            </a:pPr>
            <a:endParaRPr lang="de-DE" dirty="0"/>
          </a:p>
          <a:p>
            <a:pPr marL="457200" lvl="0" indent="-457200">
              <a:buFont typeface="+mj-lt"/>
              <a:buAutoNum type="arabicPeriod" startAt="6"/>
            </a:pPr>
            <a:r>
              <a:rPr lang="de-DE" dirty="0"/>
              <a:t>Hat ein Verwandter, Freund oder auch ein Arzt schon einmal Bedenken wegen Ihres Trinkverhaltens geäußert oder vorgeschlagen, dass Sie Ihren Alkoholkonsum einschränken?</a:t>
            </a:r>
            <a:endParaRPr lang="de-DE" b="1" dirty="0"/>
          </a:p>
          <a:p>
            <a:pPr lvl="0"/>
            <a:endParaRPr lang="de-DE" dirty="0"/>
          </a:p>
          <a:p>
            <a:pPr marL="0" indent="0">
              <a:buNone/>
            </a:pPr>
            <a:endParaRPr lang="de-DE" altLang="de-DE" dirty="0"/>
          </a:p>
        </p:txBody>
      </p:sp>
    </p:spTree>
    <p:extLst>
      <p:ext uri="{BB962C8B-B14F-4D97-AF65-F5344CB8AC3E}">
        <p14:creationId xmlns:p14="http://schemas.microsoft.com/office/powerpoint/2010/main" val="3638483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indent="-342900"/>
            <a:r>
              <a:rPr lang="de-DE" altLang="de-DE" dirty="0"/>
              <a:t>Die Situation an der Hochschule Esslingen: AUDIT</a:t>
            </a:r>
          </a:p>
        </p:txBody>
      </p:sp>
      <p:sp>
        <p:nvSpPr>
          <p:cNvPr id="3" name="Inhaltsplatzhalter 2"/>
          <p:cNvSpPr>
            <a:spLocks noGrp="1"/>
          </p:cNvSpPr>
          <p:nvPr>
            <p:ph idx="1"/>
          </p:nvPr>
        </p:nvSpPr>
        <p:spPr/>
        <p:txBody>
          <a:bodyPr/>
          <a:lstStyle/>
          <a:p>
            <a:pPr marL="749300" lvl="2" indent="-342900">
              <a:buFont typeface="Arial" charset="0"/>
              <a:buChar char="•"/>
            </a:pPr>
            <a:r>
              <a:rPr lang="de-DE" altLang="de-DE" sz="2200" dirty="0"/>
              <a:t>Auswertung der AUDIT-</a:t>
            </a:r>
            <a:r>
              <a:rPr lang="de-DE" altLang="de-DE" sz="2200" dirty="0" err="1"/>
              <a:t>Scores</a:t>
            </a:r>
            <a:endParaRPr lang="de-DE" altLang="de-DE" sz="2200" dirty="0"/>
          </a:p>
          <a:p>
            <a:pPr marL="1187450" lvl="3" indent="-342900">
              <a:buFont typeface="Arial" charset="0"/>
              <a:buChar char="•"/>
            </a:pPr>
            <a:r>
              <a:rPr lang="de-DE" altLang="de-DE" sz="2000" dirty="0"/>
              <a:t>Ein </a:t>
            </a:r>
            <a:r>
              <a:rPr lang="de-DE" altLang="de-DE" sz="2000" dirty="0" err="1"/>
              <a:t>Scorewert</a:t>
            </a:r>
            <a:r>
              <a:rPr lang="de-DE" altLang="de-DE" sz="2000" dirty="0"/>
              <a:t> von 0-4 bei Frauen und 0-7 bei Männern deutet auf einen risikoarmen Alkoholkonsum hin.</a:t>
            </a:r>
          </a:p>
          <a:p>
            <a:pPr marL="1187450" lvl="3" indent="-342900">
              <a:buFont typeface="Arial" charset="0"/>
              <a:buChar char="•"/>
            </a:pPr>
            <a:r>
              <a:rPr lang="de-DE" altLang="de-DE" sz="2000" dirty="0"/>
              <a:t>Ab einem </a:t>
            </a:r>
            <a:r>
              <a:rPr lang="de-DE" altLang="de-DE" sz="2000" dirty="0" err="1"/>
              <a:t>Scorewert</a:t>
            </a:r>
            <a:r>
              <a:rPr lang="de-DE" altLang="de-DE" sz="2000" dirty="0"/>
              <a:t> von 5 bei Frauen und 8 bei Männern liegt ein Verdacht auf eine alkoholbezogene Störung vor.</a:t>
            </a:r>
          </a:p>
          <a:p>
            <a:pPr marL="1187450" lvl="3" indent="-342900">
              <a:buFont typeface="Arial" charset="0"/>
              <a:buChar char="•"/>
            </a:pPr>
            <a:r>
              <a:rPr lang="de-DE" altLang="de-DE" sz="2000" dirty="0"/>
              <a:t>Mit einem höheren </a:t>
            </a:r>
            <a:r>
              <a:rPr lang="de-DE" altLang="de-DE" sz="2000" dirty="0" err="1"/>
              <a:t>Scorewert</a:t>
            </a:r>
            <a:r>
              <a:rPr lang="de-DE" altLang="de-DE" sz="2000" dirty="0"/>
              <a:t> steigt die Wahrscheinlichkeit einer Abhängigkeit. Als kritisch wird der Wertebereich zwischen 15 und 20 angesehen.</a:t>
            </a:r>
          </a:p>
          <a:p>
            <a:pPr marL="1187450" lvl="3" indent="-342900">
              <a:buFont typeface="Arial" charset="0"/>
              <a:buChar char="•"/>
            </a:pPr>
            <a:endParaRPr lang="de-DE" altLang="de-DE" dirty="0"/>
          </a:p>
          <a:p>
            <a:pPr marL="749300" lvl="2" indent="-342900">
              <a:buFont typeface="Arial" charset="0"/>
              <a:buChar char="•"/>
            </a:pPr>
            <a:r>
              <a:rPr lang="de-DE" altLang="de-DE" sz="2200" dirty="0"/>
              <a:t>Frauen: 61,8% &lt; 5; </a:t>
            </a:r>
            <a:r>
              <a:rPr lang="de-DE" altLang="de-DE" sz="2200" dirty="0">
                <a:solidFill>
                  <a:srgbClr val="FF3300"/>
                </a:solidFill>
              </a:rPr>
              <a:t>36,2% </a:t>
            </a:r>
            <a:r>
              <a:rPr lang="de-DE" altLang="de-DE" sz="2200" dirty="0"/>
              <a:t>≥ 5; </a:t>
            </a:r>
            <a:r>
              <a:rPr lang="de-DE" altLang="de-DE" sz="2200" dirty="0">
                <a:solidFill>
                  <a:srgbClr val="FF0000"/>
                </a:solidFill>
              </a:rPr>
              <a:t>2% </a:t>
            </a:r>
            <a:r>
              <a:rPr lang="de-DE" altLang="de-DE" sz="2200" dirty="0"/>
              <a:t>≥ 15</a:t>
            </a:r>
          </a:p>
          <a:p>
            <a:pPr marL="749300" lvl="2" indent="-342900">
              <a:buFont typeface="Arial" charset="0"/>
              <a:buChar char="•"/>
            </a:pPr>
            <a:endParaRPr lang="de-DE" altLang="de-DE" sz="2200" dirty="0"/>
          </a:p>
          <a:p>
            <a:pPr marL="749300" lvl="2" indent="-342900">
              <a:buFont typeface="Arial" charset="0"/>
              <a:buChar char="•"/>
            </a:pPr>
            <a:r>
              <a:rPr lang="de-DE" altLang="de-DE" sz="2200" dirty="0"/>
              <a:t>Männer: 59,5% &lt; 8; </a:t>
            </a:r>
            <a:r>
              <a:rPr lang="de-DE" altLang="de-DE" sz="2200" dirty="0">
                <a:solidFill>
                  <a:srgbClr val="FF3300"/>
                </a:solidFill>
              </a:rPr>
              <a:t>30,2%</a:t>
            </a:r>
            <a:r>
              <a:rPr lang="de-DE" altLang="de-DE" sz="2200" dirty="0"/>
              <a:t> ≥ 8; </a:t>
            </a:r>
            <a:r>
              <a:rPr lang="de-DE" altLang="de-DE" sz="2200" dirty="0">
                <a:solidFill>
                  <a:srgbClr val="FF0000"/>
                </a:solidFill>
              </a:rPr>
              <a:t>10,3% </a:t>
            </a:r>
            <a:r>
              <a:rPr lang="de-DE" altLang="de-DE" sz="2200" dirty="0"/>
              <a:t>≥ 15</a:t>
            </a:r>
          </a:p>
          <a:p>
            <a:pPr marL="749300" lvl="2" indent="-342900">
              <a:buFont typeface="Arial" charset="0"/>
              <a:buChar char="•"/>
            </a:pPr>
            <a:endParaRPr lang="de-DE" altLang="de-DE" dirty="0"/>
          </a:p>
          <a:p>
            <a:pPr marL="749300" lvl="2" indent="-342900">
              <a:buFont typeface="Arial" charset="0"/>
              <a:buChar char="•"/>
            </a:pPr>
            <a:r>
              <a:rPr lang="de-DE" altLang="de-DE" sz="2000" dirty="0"/>
              <a:t>Vgl. mit Epidemiologischen Suchtsurvey 2009 (Papst et al., 2010)</a:t>
            </a:r>
          </a:p>
          <a:p>
            <a:pPr marL="1187450" lvl="3" indent="-342900">
              <a:buFont typeface="Arial" charset="0"/>
              <a:buChar char="•"/>
            </a:pPr>
            <a:r>
              <a:rPr lang="de-DE" altLang="de-DE" sz="2000" dirty="0"/>
              <a:t>n = 8030; Alter von 18 – 64</a:t>
            </a:r>
          </a:p>
          <a:p>
            <a:pPr marL="1187450" lvl="3" indent="-342900">
              <a:buFont typeface="Arial" charset="0"/>
              <a:buChar char="•"/>
            </a:pPr>
            <a:r>
              <a:rPr lang="de-DE" altLang="de-DE" sz="2000" dirty="0"/>
              <a:t>AUDIT ≥ 8: Männer 29,7%; Frauen 7,9%</a:t>
            </a:r>
          </a:p>
        </p:txBody>
      </p:sp>
      <p:sp>
        <p:nvSpPr>
          <p:cNvPr id="22532" name="Fußzeilenplatzhalter 3"/>
          <p:cNvSpPr>
            <a:spLocks noGrp="1"/>
          </p:cNvSpPr>
          <p:nvPr>
            <p:ph type="ftr" sz="quarter" idx="4294967295"/>
          </p:nvPr>
        </p:nvSpPr>
        <p:spPr>
          <a:xfrm>
            <a:off x="334434" y="6438900"/>
            <a:ext cx="10850033" cy="349250"/>
          </a:xfrm>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spTree>
    <p:extLst>
      <p:ext uri="{BB962C8B-B14F-4D97-AF65-F5344CB8AC3E}">
        <p14:creationId xmlns:p14="http://schemas.microsoft.com/office/powerpoint/2010/main" val="149326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pPr indent="-342900"/>
            <a:r>
              <a:rPr lang="de-DE" altLang="de-DE" dirty="0"/>
              <a:t>Die Situation an der Hochschule Esslingen: AUDIT</a:t>
            </a:r>
          </a:p>
        </p:txBody>
      </p:sp>
      <p:sp>
        <p:nvSpPr>
          <p:cNvPr id="3" name="Inhaltsplatzhalter 2"/>
          <p:cNvSpPr>
            <a:spLocks noGrp="1"/>
          </p:cNvSpPr>
          <p:nvPr>
            <p:ph idx="1"/>
          </p:nvPr>
        </p:nvSpPr>
        <p:spPr/>
        <p:txBody>
          <a:bodyPr/>
          <a:lstStyle/>
          <a:p>
            <a:pPr marL="749300" lvl="2" indent="-342900">
              <a:buFont typeface="Arial" charset="0"/>
              <a:buChar char="•"/>
            </a:pPr>
            <a:r>
              <a:rPr lang="de-DE" altLang="de-DE" sz="2200" dirty="0"/>
              <a:t>Auswertung der AUDIT-</a:t>
            </a:r>
            <a:r>
              <a:rPr lang="de-DE" altLang="de-DE" sz="2200" dirty="0" err="1"/>
              <a:t>Scores</a:t>
            </a:r>
            <a:endParaRPr lang="de-DE" altLang="de-DE" sz="2200" dirty="0"/>
          </a:p>
          <a:p>
            <a:pPr marL="1187450" lvl="3" indent="-342900">
              <a:buFont typeface="Arial" charset="0"/>
              <a:buChar char="•"/>
            </a:pPr>
            <a:r>
              <a:rPr lang="de-DE" altLang="de-DE" sz="2000" dirty="0"/>
              <a:t>Ein </a:t>
            </a:r>
            <a:r>
              <a:rPr lang="de-DE" altLang="de-DE" sz="2000" dirty="0" err="1"/>
              <a:t>Scorewert</a:t>
            </a:r>
            <a:r>
              <a:rPr lang="de-DE" altLang="de-DE" sz="2000" dirty="0"/>
              <a:t> von 0-4 bei Frauen und 0-7 bei Männern deutet auf einen risikoarmen Alkoholkonsum hin.</a:t>
            </a:r>
          </a:p>
          <a:p>
            <a:pPr marL="1187450" lvl="3" indent="-342900">
              <a:buFont typeface="Arial" charset="0"/>
              <a:buChar char="•"/>
            </a:pPr>
            <a:r>
              <a:rPr lang="de-DE" altLang="de-DE" sz="2000" dirty="0"/>
              <a:t>Ab einem </a:t>
            </a:r>
            <a:r>
              <a:rPr lang="de-DE" altLang="de-DE" sz="2000" dirty="0" err="1"/>
              <a:t>Scorewert</a:t>
            </a:r>
            <a:r>
              <a:rPr lang="de-DE" altLang="de-DE" sz="2000" dirty="0"/>
              <a:t> von 5 bei Frauen und 8 bei Männern liegt ein Verdacht auf eine alkoholbezogene Störung vor.</a:t>
            </a:r>
          </a:p>
          <a:p>
            <a:pPr marL="1187450" lvl="3" indent="-342900">
              <a:buFont typeface="Arial" charset="0"/>
              <a:buChar char="•"/>
            </a:pPr>
            <a:r>
              <a:rPr lang="de-DE" altLang="de-DE" sz="2000" dirty="0"/>
              <a:t>Mit einem höheren </a:t>
            </a:r>
            <a:r>
              <a:rPr lang="de-DE" altLang="de-DE" sz="2000" dirty="0" err="1"/>
              <a:t>Scorewert</a:t>
            </a:r>
            <a:r>
              <a:rPr lang="de-DE" altLang="de-DE" sz="2000" dirty="0"/>
              <a:t> steigt die Wahrscheinlichkeit einer Abhängigkeit. Als kritisch wird der Wertebereich zwischen 15 und 20 angesehen.</a:t>
            </a:r>
          </a:p>
          <a:p>
            <a:pPr marL="1187450" lvl="3" indent="-342900">
              <a:buFont typeface="Arial" charset="0"/>
              <a:buChar char="•"/>
            </a:pPr>
            <a:endParaRPr lang="de-DE" altLang="de-DE" dirty="0"/>
          </a:p>
          <a:p>
            <a:pPr marL="749300" lvl="2" indent="-342900">
              <a:buFont typeface="Arial" charset="0"/>
              <a:buChar char="•"/>
            </a:pPr>
            <a:r>
              <a:rPr lang="de-DE" altLang="de-DE" sz="2200" dirty="0"/>
              <a:t>Frauen: 86,0% </a:t>
            </a:r>
            <a:r>
              <a:rPr lang="de-DE" altLang="de-DE" sz="2200" b="1" dirty="0"/>
              <a:t>&lt; 8</a:t>
            </a:r>
            <a:r>
              <a:rPr lang="de-DE" altLang="de-DE" sz="2200" dirty="0"/>
              <a:t>; </a:t>
            </a:r>
            <a:r>
              <a:rPr lang="de-DE" altLang="de-DE" sz="2200" dirty="0">
                <a:solidFill>
                  <a:srgbClr val="FF3300"/>
                </a:solidFill>
              </a:rPr>
              <a:t>12,0% </a:t>
            </a:r>
            <a:r>
              <a:rPr lang="de-DE" altLang="de-DE" sz="2200" b="1" dirty="0"/>
              <a:t>≥ 8</a:t>
            </a:r>
            <a:r>
              <a:rPr lang="de-DE" altLang="de-DE" sz="2200" dirty="0"/>
              <a:t>; </a:t>
            </a:r>
            <a:r>
              <a:rPr lang="de-DE" altLang="de-DE" sz="2200" dirty="0">
                <a:solidFill>
                  <a:srgbClr val="FF0000"/>
                </a:solidFill>
              </a:rPr>
              <a:t>2% </a:t>
            </a:r>
            <a:r>
              <a:rPr lang="de-DE" altLang="de-DE" sz="2200" dirty="0"/>
              <a:t>≥ </a:t>
            </a:r>
            <a:r>
              <a:rPr lang="de-DE" altLang="de-DE" sz="2200" dirty="0" smtClean="0"/>
              <a:t>15 </a:t>
            </a:r>
            <a:endParaRPr lang="de-DE" altLang="de-DE" sz="2200" dirty="0"/>
          </a:p>
          <a:p>
            <a:pPr marL="749300" lvl="2" indent="-342900">
              <a:buFont typeface="Arial" charset="0"/>
              <a:buChar char="•"/>
            </a:pPr>
            <a:endParaRPr lang="de-DE" altLang="de-DE" sz="2200" dirty="0"/>
          </a:p>
          <a:p>
            <a:pPr marL="749300" lvl="2" indent="-342900">
              <a:buFont typeface="Arial" charset="0"/>
              <a:buChar char="•"/>
            </a:pPr>
            <a:r>
              <a:rPr lang="de-DE" altLang="de-DE" sz="2200" dirty="0"/>
              <a:t>Männer: 59,5% &lt; 8; </a:t>
            </a:r>
            <a:r>
              <a:rPr lang="de-DE" altLang="de-DE" sz="2200" dirty="0">
                <a:solidFill>
                  <a:srgbClr val="FF3300"/>
                </a:solidFill>
              </a:rPr>
              <a:t>30,2%</a:t>
            </a:r>
            <a:r>
              <a:rPr lang="de-DE" altLang="de-DE" sz="2200" dirty="0"/>
              <a:t> ≥ 8; </a:t>
            </a:r>
            <a:r>
              <a:rPr lang="de-DE" altLang="de-DE" sz="2200" dirty="0">
                <a:solidFill>
                  <a:srgbClr val="FF0000"/>
                </a:solidFill>
              </a:rPr>
              <a:t>10,3% </a:t>
            </a:r>
            <a:r>
              <a:rPr lang="de-DE" altLang="de-DE" sz="2200" dirty="0"/>
              <a:t>≥ 15</a:t>
            </a:r>
          </a:p>
          <a:p>
            <a:pPr marL="749300" lvl="2" indent="-342900">
              <a:buFont typeface="Arial" charset="0"/>
              <a:buChar char="•"/>
            </a:pPr>
            <a:endParaRPr lang="de-DE" altLang="de-DE" dirty="0"/>
          </a:p>
          <a:p>
            <a:pPr marL="749300" lvl="2" indent="-342900">
              <a:buFont typeface="Arial" charset="0"/>
              <a:buChar char="•"/>
            </a:pPr>
            <a:r>
              <a:rPr lang="de-DE" altLang="de-DE" sz="2000" dirty="0"/>
              <a:t>Vgl. mit Epidemiologischen Suchtsurvey 2009 (Papst et al., 2010)</a:t>
            </a:r>
          </a:p>
          <a:p>
            <a:pPr marL="1187450" lvl="3" indent="-342900">
              <a:buFont typeface="Arial" charset="0"/>
              <a:buChar char="•"/>
            </a:pPr>
            <a:r>
              <a:rPr lang="de-DE" altLang="de-DE" sz="2000" dirty="0"/>
              <a:t>n = 8030; Alter von 18 – 64</a:t>
            </a:r>
          </a:p>
          <a:p>
            <a:pPr marL="1187450" lvl="3" indent="-342900">
              <a:buFont typeface="Arial" charset="0"/>
              <a:buChar char="•"/>
            </a:pPr>
            <a:r>
              <a:rPr lang="de-DE" altLang="de-DE" sz="2000" dirty="0"/>
              <a:t>AUDIT </a:t>
            </a:r>
            <a:r>
              <a:rPr lang="de-DE" altLang="de-DE" sz="2000" b="1" dirty="0"/>
              <a:t>≥ 8</a:t>
            </a:r>
            <a:r>
              <a:rPr lang="de-DE" altLang="de-DE" sz="2000" dirty="0"/>
              <a:t>: Männer 29,7%; Frauen 7,9%</a:t>
            </a:r>
          </a:p>
        </p:txBody>
      </p:sp>
      <p:sp>
        <p:nvSpPr>
          <p:cNvPr id="23556" name="Fußzeilenplatzhalter 3"/>
          <p:cNvSpPr>
            <a:spLocks noGrp="1"/>
          </p:cNvSpPr>
          <p:nvPr>
            <p:ph type="ftr" sz="quarter" idx="4294967295"/>
          </p:nvPr>
        </p:nvSpPr>
        <p:spPr>
          <a:xfrm>
            <a:off x="334434" y="6438900"/>
            <a:ext cx="10850033" cy="349250"/>
          </a:xfrm>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grpSp>
        <p:nvGrpSpPr>
          <p:cNvPr id="5" name="Gruppieren 4"/>
          <p:cNvGrpSpPr/>
          <p:nvPr/>
        </p:nvGrpSpPr>
        <p:grpSpPr>
          <a:xfrm>
            <a:off x="8771630" y="4141027"/>
            <a:ext cx="2225041" cy="1015663"/>
            <a:chOff x="9509760" y="555667"/>
            <a:chExt cx="2225041" cy="1015663"/>
          </a:xfrm>
        </p:grpSpPr>
        <p:sp>
          <p:nvSpPr>
            <p:cNvPr id="6" name="Abgerundetes Rechteck 5"/>
            <p:cNvSpPr/>
            <p:nvPr/>
          </p:nvSpPr>
          <p:spPr>
            <a:xfrm rot="605396">
              <a:off x="9509760" y="561704"/>
              <a:ext cx="2225041" cy="9495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Interaktive Schaltfläche: Informationen 6">
              <a:hlinkClick r:id="" action="ppaction://noaction" highlightClick="1"/>
            </p:cNvPr>
            <p:cNvSpPr/>
            <p:nvPr/>
          </p:nvSpPr>
          <p:spPr>
            <a:xfrm rot="605396">
              <a:off x="9614262" y="654013"/>
              <a:ext cx="535577" cy="504000"/>
            </a:xfrm>
            <a:prstGeom prst="actionButtonInform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rot="605396">
              <a:off x="10110651" y="555667"/>
              <a:ext cx="1624150" cy="1015663"/>
            </a:xfrm>
            <a:prstGeom prst="rect">
              <a:avLst/>
            </a:prstGeom>
            <a:noFill/>
          </p:spPr>
          <p:txBody>
            <a:bodyPr wrap="square" rtlCol="0">
              <a:spAutoFit/>
            </a:bodyPr>
            <a:lstStyle/>
            <a:p>
              <a:r>
                <a:rPr lang="de-DE" sz="1200" b="1" dirty="0" smtClean="0">
                  <a:solidFill>
                    <a:schemeClr val="bg2"/>
                  </a:solidFill>
                </a:rPr>
                <a:t>Die Cut-Off-Werte im </a:t>
              </a:r>
              <a:r>
                <a:rPr lang="de-DE" sz="1200" b="1" dirty="0" err="1" smtClean="0">
                  <a:solidFill>
                    <a:schemeClr val="bg2"/>
                  </a:solidFill>
                </a:rPr>
                <a:t>epid</a:t>
              </a:r>
              <a:r>
                <a:rPr lang="de-DE" sz="1200" b="1" dirty="0" smtClean="0">
                  <a:solidFill>
                    <a:schemeClr val="bg2"/>
                  </a:solidFill>
                </a:rPr>
                <a:t>. Suchtsurvey sind für beide Geschlechter identisch</a:t>
              </a:r>
            </a:p>
          </p:txBody>
        </p:sp>
      </p:grpSp>
    </p:spTree>
    <p:extLst>
      <p:ext uri="{BB962C8B-B14F-4D97-AF65-F5344CB8AC3E}">
        <p14:creationId xmlns:p14="http://schemas.microsoft.com/office/powerpoint/2010/main" val="4175896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de-DE" altLang="de-DE" sz="3200" b="1" dirty="0"/>
              <a:t>Schätzfrage</a:t>
            </a:r>
            <a:endParaRPr lang="de-DE" altLang="de-DE" dirty="0"/>
          </a:p>
        </p:txBody>
      </p:sp>
      <p:sp>
        <p:nvSpPr>
          <p:cNvPr id="24579" name="Inhaltsplatzhalter 2"/>
          <p:cNvSpPr>
            <a:spLocks noGrp="1"/>
          </p:cNvSpPr>
          <p:nvPr>
            <p:ph idx="1"/>
          </p:nvPr>
        </p:nvSpPr>
        <p:spPr/>
        <p:txBody>
          <a:bodyPr/>
          <a:lstStyle/>
          <a:p>
            <a:pPr marL="0" indent="0" algn="ctr">
              <a:buNone/>
            </a:pPr>
            <a:endParaRPr lang="de-DE" altLang="de-DE" sz="2200" b="1" dirty="0" smtClean="0"/>
          </a:p>
          <a:p>
            <a:pPr marL="0" indent="0" algn="ctr">
              <a:buNone/>
            </a:pPr>
            <a:endParaRPr lang="de-DE" altLang="de-DE" b="1" dirty="0"/>
          </a:p>
          <a:p>
            <a:pPr marL="0" indent="0" algn="ctr">
              <a:buNone/>
            </a:pPr>
            <a:endParaRPr lang="de-DE" altLang="de-DE" sz="2200" b="1" dirty="0" smtClean="0"/>
          </a:p>
          <a:p>
            <a:pPr marL="0" indent="0" algn="ctr">
              <a:buNone/>
            </a:pPr>
            <a:endParaRPr lang="de-DE" altLang="de-DE" b="1" dirty="0"/>
          </a:p>
          <a:p>
            <a:pPr marL="0" indent="0" algn="ctr">
              <a:buNone/>
            </a:pPr>
            <a:endParaRPr lang="de-DE" altLang="de-DE" sz="2200" b="1" dirty="0" smtClean="0"/>
          </a:p>
          <a:p>
            <a:pPr marL="0" indent="0" algn="ctr">
              <a:buNone/>
            </a:pPr>
            <a:r>
              <a:rPr lang="de-DE" altLang="de-DE" b="1" dirty="0"/>
              <a:t>Wieviel Mio. € werden in Deutschland jährlich zur Bewerbung von alkoholischen Getränken </a:t>
            </a:r>
            <a:r>
              <a:rPr lang="de-DE" altLang="de-DE" b="1" dirty="0" smtClean="0"/>
              <a:t>ausgegeben?</a:t>
            </a:r>
            <a:endParaRPr lang="de-DE" altLang="de-DE" sz="2200" dirty="0"/>
          </a:p>
        </p:txBody>
      </p:sp>
    </p:spTree>
    <p:extLst>
      <p:ext uri="{BB962C8B-B14F-4D97-AF65-F5344CB8AC3E}">
        <p14:creationId xmlns:p14="http://schemas.microsoft.com/office/powerpoint/2010/main" val="1504600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de-DE" altLang="de-DE"/>
              <a:t>Werbeaufwendungen</a:t>
            </a:r>
          </a:p>
        </p:txBody>
      </p:sp>
      <p:sp>
        <p:nvSpPr>
          <p:cNvPr id="25603" name="Inhaltsplatzhalter 2"/>
          <p:cNvSpPr>
            <a:spLocks noGrp="1"/>
          </p:cNvSpPr>
          <p:nvPr>
            <p:ph idx="1"/>
          </p:nvPr>
        </p:nvSpPr>
        <p:spPr/>
        <p:txBody>
          <a:bodyPr/>
          <a:lstStyle/>
          <a:p>
            <a:pPr marL="0" indent="0">
              <a:buNone/>
            </a:pPr>
            <a:r>
              <a:rPr lang="de-DE" altLang="de-DE" sz="2400" b="1" dirty="0"/>
              <a:t>Wieviel Mio. € werden jährlich in Deutschland an Werbeaufwendungen ausgegeben?</a:t>
            </a:r>
            <a:endParaRPr lang="de-DE" altLang="de-DE" sz="2400" dirty="0"/>
          </a:p>
          <a:p>
            <a:pPr marL="0" indent="0">
              <a:buNone/>
            </a:pPr>
            <a:r>
              <a:rPr lang="de-DE" altLang="de-DE" sz="2200" dirty="0" smtClean="0">
                <a:ea typeface="Arial Unicode MS" pitchFamily="34" charset="-128"/>
                <a:cs typeface="Arial Unicode MS" pitchFamily="34" charset="-128"/>
              </a:rPr>
              <a:t>Ausgaben </a:t>
            </a:r>
            <a:r>
              <a:rPr lang="de-DE" altLang="de-DE" sz="2200" b="1" dirty="0">
                <a:ea typeface="Arial Unicode MS" pitchFamily="34" charset="-128"/>
                <a:cs typeface="Arial Unicode MS" pitchFamily="34" charset="-128"/>
              </a:rPr>
              <a:t>im Jahr </a:t>
            </a:r>
            <a:r>
              <a:rPr lang="de-DE" altLang="de-DE" sz="2200" b="1" dirty="0" smtClean="0">
                <a:ea typeface="Arial Unicode MS" pitchFamily="34" charset="-128"/>
                <a:cs typeface="Arial Unicode MS" pitchFamily="34" charset="-128"/>
              </a:rPr>
              <a:t>2019 </a:t>
            </a:r>
            <a:r>
              <a:rPr lang="de-DE" altLang="de-DE" sz="2200" dirty="0">
                <a:ea typeface="Arial Unicode MS" pitchFamily="34" charset="-128"/>
                <a:cs typeface="Arial Unicode MS" pitchFamily="34" charset="-128"/>
              </a:rPr>
              <a:t>für die Bewerbung alkoholischer Getränke</a:t>
            </a:r>
            <a:r>
              <a:rPr lang="de-DE" altLang="de-DE" dirty="0">
                <a:ea typeface="Arial Unicode MS" pitchFamily="34" charset="-128"/>
                <a:cs typeface="Arial Unicode MS" pitchFamily="34" charset="-128"/>
              </a:rPr>
              <a:t>: </a:t>
            </a:r>
            <a:r>
              <a:rPr lang="de-DE" altLang="de-DE" b="1" dirty="0" smtClean="0">
                <a:ea typeface="Arial Unicode MS" pitchFamily="34" charset="-128"/>
                <a:cs typeface="Arial Unicode MS" pitchFamily="34" charset="-128"/>
              </a:rPr>
              <a:t>626 </a:t>
            </a:r>
            <a:r>
              <a:rPr lang="de-DE" altLang="de-DE" b="1" dirty="0">
                <a:ea typeface="Arial Unicode MS" pitchFamily="34" charset="-128"/>
                <a:cs typeface="Arial Unicode MS" pitchFamily="34" charset="-128"/>
              </a:rPr>
              <a:t>Millionen </a:t>
            </a:r>
            <a:r>
              <a:rPr lang="de-DE" altLang="de-DE" b="1" dirty="0" smtClean="0">
                <a:ea typeface="Arial Unicode MS" pitchFamily="34" charset="-128"/>
                <a:cs typeface="Arial Unicode MS" pitchFamily="34" charset="-128"/>
              </a:rPr>
              <a:t>Euro</a:t>
            </a:r>
            <a:endParaRPr lang="de-DE" altLang="de-DE" sz="2200" b="1" dirty="0">
              <a:ea typeface="Arial Unicode MS" pitchFamily="34" charset="-128"/>
              <a:cs typeface="Arial Unicode MS" pitchFamily="34" charset="-128"/>
            </a:endParaRPr>
          </a:p>
          <a:p>
            <a:r>
              <a:rPr lang="de-DE" altLang="de-DE" sz="2200" dirty="0" smtClean="0">
                <a:ea typeface="Arial Unicode MS" pitchFamily="34" charset="-128"/>
                <a:cs typeface="Arial Unicode MS" pitchFamily="34" charset="-128"/>
              </a:rPr>
              <a:t>Für </a:t>
            </a:r>
            <a:r>
              <a:rPr lang="de-DE" altLang="de-DE" sz="2200" dirty="0">
                <a:ea typeface="Arial Unicode MS" pitchFamily="34" charset="-128"/>
                <a:cs typeface="Arial Unicode MS" pitchFamily="34" charset="-128"/>
              </a:rPr>
              <a:t>Spirituosen: </a:t>
            </a:r>
            <a:r>
              <a:rPr lang="de-DE" altLang="de-DE" dirty="0" smtClean="0">
                <a:ea typeface="Arial Unicode MS" pitchFamily="34" charset="-128"/>
                <a:cs typeface="Arial Unicode MS" pitchFamily="34" charset="-128"/>
              </a:rPr>
              <a:t>116</a:t>
            </a:r>
            <a:r>
              <a:rPr lang="de-DE" altLang="de-DE" sz="2200" dirty="0" smtClean="0">
                <a:ea typeface="Arial Unicode MS" pitchFamily="34" charset="-128"/>
                <a:cs typeface="Arial Unicode MS" pitchFamily="34" charset="-128"/>
              </a:rPr>
              <a:t>.000.000 </a:t>
            </a:r>
            <a:r>
              <a:rPr lang="de-DE" altLang="de-DE" sz="2200" dirty="0">
                <a:ea typeface="Arial Unicode MS" pitchFamily="34" charset="-128"/>
                <a:cs typeface="Arial Unicode MS" pitchFamily="34" charset="-128"/>
              </a:rPr>
              <a:t>€</a:t>
            </a:r>
          </a:p>
          <a:p>
            <a:r>
              <a:rPr lang="de-DE" altLang="de-DE" sz="2200" dirty="0">
                <a:ea typeface="Arial Unicode MS" pitchFamily="34" charset="-128"/>
                <a:cs typeface="Arial Unicode MS" pitchFamily="34" charset="-128"/>
              </a:rPr>
              <a:t>Für Bier: </a:t>
            </a:r>
            <a:r>
              <a:rPr lang="de-DE" altLang="de-DE" sz="2200" dirty="0" smtClean="0">
                <a:ea typeface="Arial Unicode MS" pitchFamily="34" charset="-128"/>
                <a:cs typeface="Arial Unicode MS" pitchFamily="34" charset="-128"/>
              </a:rPr>
              <a:t>406.000.000 </a:t>
            </a:r>
            <a:r>
              <a:rPr lang="de-DE" altLang="de-DE" sz="2200" dirty="0">
                <a:ea typeface="Arial Unicode MS" pitchFamily="34" charset="-128"/>
                <a:cs typeface="Arial Unicode MS" pitchFamily="34" charset="-128"/>
              </a:rPr>
              <a:t>€</a:t>
            </a:r>
          </a:p>
          <a:p>
            <a:r>
              <a:rPr lang="de-DE" altLang="de-DE" sz="2200" dirty="0">
                <a:ea typeface="Arial Unicode MS" pitchFamily="34" charset="-128"/>
                <a:cs typeface="Arial Unicode MS" pitchFamily="34" charset="-128"/>
              </a:rPr>
              <a:t>Für Wein: </a:t>
            </a:r>
            <a:r>
              <a:rPr lang="de-DE" altLang="de-DE" dirty="0" smtClean="0">
                <a:ea typeface="Arial Unicode MS" pitchFamily="34" charset="-128"/>
                <a:cs typeface="Arial Unicode MS" pitchFamily="34" charset="-128"/>
              </a:rPr>
              <a:t>27</a:t>
            </a:r>
            <a:r>
              <a:rPr lang="de-DE" altLang="de-DE" sz="2200" dirty="0" smtClean="0">
                <a:ea typeface="Arial Unicode MS" pitchFamily="34" charset="-128"/>
                <a:cs typeface="Arial Unicode MS" pitchFamily="34" charset="-128"/>
              </a:rPr>
              <a:t>.000.000 </a:t>
            </a:r>
            <a:r>
              <a:rPr lang="de-DE" altLang="de-DE" sz="2200" dirty="0">
                <a:ea typeface="Arial Unicode MS" pitchFamily="34" charset="-128"/>
                <a:cs typeface="Arial Unicode MS" pitchFamily="34" charset="-128"/>
              </a:rPr>
              <a:t>€</a:t>
            </a:r>
          </a:p>
          <a:p>
            <a:r>
              <a:rPr lang="de-DE" altLang="de-DE" sz="2200" dirty="0">
                <a:ea typeface="Arial Unicode MS" pitchFamily="34" charset="-128"/>
                <a:cs typeface="Arial Unicode MS" pitchFamily="34" charset="-128"/>
              </a:rPr>
              <a:t>Für Sekt: </a:t>
            </a:r>
            <a:r>
              <a:rPr lang="de-DE" altLang="de-DE" dirty="0" smtClean="0">
                <a:ea typeface="Arial Unicode MS" pitchFamily="34" charset="-128"/>
                <a:cs typeface="Arial Unicode MS" pitchFamily="34" charset="-128"/>
              </a:rPr>
              <a:t>77</a:t>
            </a:r>
            <a:r>
              <a:rPr lang="de-DE" altLang="de-DE" sz="2200" dirty="0" smtClean="0">
                <a:ea typeface="Arial Unicode MS" pitchFamily="34" charset="-128"/>
                <a:cs typeface="Arial Unicode MS" pitchFamily="34" charset="-128"/>
              </a:rPr>
              <a:t>.000.000 </a:t>
            </a:r>
            <a:r>
              <a:rPr lang="de-DE" altLang="de-DE" sz="2200" dirty="0">
                <a:ea typeface="Arial Unicode MS" pitchFamily="34" charset="-128"/>
                <a:cs typeface="Arial Unicode MS" pitchFamily="34" charset="-128"/>
              </a:rPr>
              <a:t>€</a:t>
            </a:r>
          </a:p>
          <a:p>
            <a:pPr marL="0" indent="0">
              <a:buNone/>
            </a:pPr>
            <a:r>
              <a:rPr lang="de-DE" altLang="de-DE" sz="2400" dirty="0">
                <a:ea typeface="Arial Unicode MS" pitchFamily="34" charset="-128"/>
                <a:cs typeface="Arial Unicode MS" pitchFamily="34" charset="-128"/>
              </a:rPr>
              <a:t>Ausgaben </a:t>
            </a:r>
            <a:r>
              <a:rPr lang="de-DE" altLang="de-DE" sz="2400" b="1" dirty="0">
                <a:ea typeface="Arial Unicode MS" pitchFamily="34" charset="-128"/>
                <a:cs typeface="Arial Unicode MS" pitchFamily="34" charset="-128"/>
              </a:rPr>
              <a:t>im Jahr </a:t>
            </a:r>
            <a:r>
              <a:rPr lang="de-DE" altLang="de-DE" sz="2400" b="1" dirty="0" smtClean="0">
                <a:ea typeface="Arial Unicode MS" pitchFamily="34" charset="-128"/>
                <a:cs typeface="Arial Unicode MS" pitchFamily="34" charset="-128"/>
              </a:rPr>
              <a:t>2020 </a:t>
            </a:r>
            <a:r>
              <a:rPr lang="de-DE" altLang="de-DE" sz="2400" dirty="0">
                <a:ea typeface="Arial Unicode MS" pitchFamily="34" charset="-128"/>
                <a:cs typeface="Arial Unicode MS" pitchFamily="34" charset="-128"/>
              </a:rPr>
              <a:t>für die Bewerbung alkoholischer Getränke: </a:t>
            </a:r>
            <a:r>
              <a:rPr lang="de-DE" altLang="de-DE" sz="2400" b="1" dirty="0" smtClean="0">
                <a:ea typeface="Arial Unicode MS" pitchFamily="34" charset="-128"/>
                <a:cs typeface="Arial Unicode MS" pitchFamily="34" charset="-128"/>
              </a:rPr>
              <a:t>477 </a:t>
            </a:r>
            <a:r>
              <a:rPr lang="de-DE" altLang="de-DE" sz="2400" dirty="0">
                <a:ea typeface="Arial Unicode MS" pitchFamily="34" charset="-128"/>
                <a:cs typeface="Arial Unicode MS" pitchFamily="34" charset="-128"/>
              </a:rPr>
              <a:t>Millionen Euro</a:t>
            </a:r>
          </a:p>
          <a:p>
            <a:r>
              <a:rPr lang="de-DE" altLang="de-DE" sz="2400" dirty="0">
                <a:ea typeface="Arial Unicode MS" pitchFamily="34" charset="-128"/>
                <a:cs typeface="Arial Unicode MS" pitchFamily="34" charset="-128"/>
              </a:rPr>
              <a:t>Für Spirituosen: </a:t>
            </a:r>
            <a:r>
              <a:rPr lang="de-DE" altLang="de-DE" sz="2400" dirty="0" smtClean="0">
                <a:ea typeface="Arial Unicode MS" pitchFamily="34" charset="-128"/>
                <a:cs typeface="Arial Unicode MS" pitchFamily="34" charset="-128"/>
              </a:rPr>
              <a:t>93.000.000 </a:t>
            </a:r>
            <a:r>
              <a:rPr lang="de-DE" altLang="de-DE" sz="2400" dirty="0">
                <a:ea typeface="Arial Unicode MS" pitchFamily="34" charset="-128"/>
                <a:cs typeface="Arial Unicode MS" pitchFamily="34" charset="-128"/>
              </a:rPr>
              <a:t>€</a:t>
            </a:r>
          </a:p>
          <a:p>
            <a:r>
              <a:rPr lang="de-DE" altLang="de-DE" sz="2400" dirty="0">
                <a:ea typeface="Arial Unicode MS" pitchFamily="34" charset="-128"/>
                <a:cs typeface="Arial Unicode MS" pitchFamily="34" charset="-128"/>
              </a:rPr>
              <a:t>Für Bier: </a:t>
            </a:r>
            <a:r>
              <a:rPr lang="de-DE" altLang="de-DE" sz="2400" dirty="0" smtClean="0">
                <a:ea typeface="Arial Unicode MS" pitchFamily="34" charset="-128"/>
                <a:cs typeface="Arial Unicode MS" pitchFamily="34" charset="-128"/>
              </a:rPr>
              <a:t>296.000.000 </a:t>
            </a:r>
            <a:r>
              <a:rPr lang="de-DE" altLang="de-DE" sz="2400" dirty="0">
                <a:ea typeface="Arial Unicode MS" pitchFamily="34" charset="-128"/>
                <a:cs typeface="Arial Unicode MS" pitchFamily="34" charset="-128"/>
              </a:rPr>
              <a:t>€</a:t>
            </a:r>
          </a:p>
          <a:p>
            <a:r>
              <a:rPr lang="de-DE" altLang="de-DE" sz="2400" dirty="0">
                <a:ea typeface="Arial Unicode MS" pitchFamily="34" charset="-128"/>
                <a:cs typeface="Arial Unicode MS" pitchFamily="34" charset="-128"/>
              </a:rPr>
              <a:t>Für Wein: </a:t>
            </a:r>
            <a:r>
              <a:rPr lang="de-DE" altLang="de-DE" sz="2400" dirty="0" smtClean="0">
                <a:ea typeface="Arial Unicode MS" pitchFamily="34" charset="-128"/>
                <a:cs typeface="Arial Unicode MS" pitchFamily="34" charset="-128"/>
              </a:rPr>
              <a:t>35.000.000 </a:t>
            </a:r>
            <a:r>
              <a:rPr lang="de-DE" altLang="de-DE" sz="2400" dirty="0">
                <a:ea typeface="Arial Unicode MS" pitchFamily="34" charset="-128"/>
                <a:cs typeface="Arial Unicode MS" pitchFamily="34" charset="-128"/>
              </a:rPr>
              <a:t>€</a:t>
            </a:r>
          </a:p>
          <a:p>
            <a:r>
              <a:rPr lang="de-DE" altLang="de-DE" sz="2400" dirty="0">
                <a:ea typeface="Arial Unicode MS" pitchFamily="34" charset="-128"/>
                <a:cs typeface="Arial Unicode MS" pitchFamily="34" charset="-128"/>
              </a:rPr>
              <a:t>Für Sekt: </a:t>
            </a:r>
            <a:r>
              <a:rPr lang="de-DE" altLang="de-DE" sz="2400" dirty="0" smtClean="0">
                <a:ea typeface="Arial Unicode MS" pitchFamily="34" charset="-128"/>
                <a:cs typeface="Arial Unicode MS" pitchFamily="34" charset="-128"/>
              </a:rPr>
              <a:t>53.000.000 </a:t>
            </a:r>
            <a:r>
              <a:rPr lang="de-DE" altLang="de-DE" sz="2400" dirty="0">
                <a:ea typeface="Arial Unicode MS" pitchFamily="34" charset="-128"/>
                <a:cs typeface="Arial Unicode MS" pitchFamily="34" charset="-128"/>
              </a:rPr>
              <a:t>€</a:t>
            </a:r>
          </a:p>
          <a:p>
            <a:pPr marL="0" indent="0">
              <a:buNone/>
            </a:pPr>
            <a:endParaRPr lang="de-DE" altLang="de-DE" sz="2400" dirty="0">
              <a:ea typeface="Arial Unicode MS" pitchFamily="34" charset="-128"/>
              <a:cs typeface="Arial Unicode MS" pitchFamily="34" charset="-128"/>
            </a:endParaRPr>
          </a:p>
          <a:p>
            <a:pPr marL="0" indent="0">
              <a:buNone/>
            </a:pPr>
            <a:endParaRPr lang="de-DE" altLang="de-DE" sz="2400" dirty="0">
              <a:ea typeface="Arial Unicode MS" pitchFamily="34" charset="-128"/>
              <a:cs typeface="Arial Unicode MS" pitchFamily="34" charset="-128"/>
            </a:endParaRPr>
          </a:p>
          <a:p>
            <a:pPr marL="0" indent="0">
              <a:buNone/>
            </a:pPr>
            <a:r>
              <a:rPr lang="de-DE" altLang="de-DE" sz="2400" dirty="0">
                <a:ea typeface="Arial Unicode MS" pitchFamily="34" charset="-128"/>
                <a:cs typeface="Arial Unicode MS" pitchFamily="34" charset="-128"/>
              </a:rPr>
              <a:t>					</a:t>
            </a:r>
            <a:br>
              <a:rPr lang="de-DE" altLang="de-DE" sz="2400" dirty="0">
                <a:ea typeface="Arial Unicode MS" pitchFamily="34" charset="-128"/>
                <a:cs typeface="Arial Unicode MS" pitchFamily="34" charset="-128"/>
              </a:rPr>
            </a:br>
            <a:endParaRPr lang="de-DE" altLang="de-DE" dirty="0"/>
          </a:p>
        </p:txBody>
      </p:sp>
      <p:sp>
        <p:nvSpPr>
          <p:cNvPr id="25604" name="Fußzeilenplatzhalter 3"/>
          <p:cNvSpPr>
            <a:spLocks noGrp="1"/>
          </p:cNvSpPr>
          <p:nvPr>
            <p:ph type="ftr" sz="quarter" idx="4294967295"/>
          </p:nvPr>
        </p:nvSpPr>
        <p:spPr>
          <a:xfrm>
            <a:off x="143934" y="6392863"/>
            <a:ext cx="10850033" cy="349250"/>
          </a:xfrm>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sp>
        <p:nvSpPr>
          <p:cNvPr id="25605" name="Rechteck 115"/>
          <p:cNvSpPr>
            <a:spLocks noChangeArrowheads="1"/>
          </p:cNvSpPr>
          <p:nvPr/>
        </p:nvSpPr>
        <p:spPr bwMode="auto">
          <a:xfrm>
            <a:off x="425451" y="5808664"/>
            <a:ext cx="1142364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lgn="r">
              <a:spcBef>
                <a:spcPct val="0"/>
              </a:spcBef>
              <a:buClrTx/>
              <a:buFontTx/>
              <a:buNone/>
            </a:pPr>
            <a:r>
              <a:rPr lang="de-DE" altLang="de-DE" sz="1200" dirty="0" smtClean="0">
                <a:ea typeface="Arial Unicode MS" pitchFamily="34" charset="-128"/>
                <a:cs typeface="Arial Unicode MS" pitchFamily="34" charset="-128"/>
              </a:rPr>
              <a:t>Deutscher Spirituosenverband (2021)</a:t>
            </a:r>
            <a:endParaRPr lang="de-DE" altLang="de-DE" sz="1200" dirty="0">
              <a:ea typeface="Arial Unicode MS" pitchFamily="34" charset="-128"/>
              <a:cs typeface="Arial Unicode MS" pitchFamily="34" charset="-128"/>
            </a:endParaRPr>
          </a:p>
        </p:txBody>
      </p:sp>
    </p:spTree>
    <p:extLst>
      <p:ext uri="{BB962C8B-B14F-4D97-AF65-F5344CB8AC3E}">
        <p14:creationId xmlns:p14="http://schemas.microsoft.com/office/powerpoint/2010/main" val="2771241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de-DE" altLang="de-DE" dirty="0" smtClean="0"/>
              <a:t>Selbstreflexion &amp; Diskussion</a:t>
            </a:r>
            <a:endParaRPr lang="de-DE" altLang="de-DE" dirty="0"/>
          </a:p>
        </p:txBody>
      </p:sp>
      <p:sp>
        <p:nvSpPr>
          <p:cNvPr id="27651" name="Inhaltsplatzhalter 2"/>
          <p:cNvSpPr>
            <a:spLocks noGrp="1"/>
          </p:cNvSpPr>
          <p:nvPr>
            <p:ph idx="1"/>
          </p:nvPr>
        </p:nvSpPr>
        <p:spPr/>
        <p:txBody>
          <a:bodyPr/>
          <a:lstStyle/>
          <a:p>
            <a:pPr algn="ctr">
              <a:spcBef>
                <a:spcPct val="50000"/>
              </a:spcBef>
              <a:buFontTx/>
              <a:buNone/>
            </a:pPr>
            <a:endParaRPr lang="de-DE" altLang="de-DE" sz="2400" b="1" dirty="0">
              <a:cs typeface="Arial" charset="0"/>
            </a:endParaRPr>
          </a:p>
          <a:p>
            <a:pPr algn="ctr">
              <a:spcBef>
                <a:spcPct val="50000"/>
              </a:spcBef>
              <a:buFontTx/>
              <a:buNone/>
            </a:pPr>
            <a:endParaRPr lang="de-DE" altLang="de-DE" sz="2200" b="1" dirty="0" smtClean="0">
              <a:cs typeface="Arial" charset="0"/>
            </a:endParaRPr>
          </a:p>
          <a:p>
            <a:pPr algn="ctr">
              <a:spcBef>
                <a:spcPct val="50000"/>
              </a:spcBef>
              <a:buFontTx/>
              <a:buNone/>
            </a:pPr>
            <a:endParaRPr lang="de-DE" altLang="de-DE" b="1" dirty="0">
              <a:cs typeface="Arial" charset="0"/>
            </a:endParaRPr>
          </a:p>
          <a:p>
            <a:pPr algn="ctr">
              <a:spcBef>
                <a:spcPct val="50000"/>
              </a:spcBef>
              <a:buFontTx/>
              <a:buNone/>
            </a:pPr>
            <a:r>
              <a:rPr lang="de-DE" altLang="de-DE" sz="2200" b="1" dirty="0" smtClean="0">
                <a:cs typeface="Arial" charset="0"/>
              </a:rPr>
              <a:t>Wann &amp; Warum trinke </a:t>
            </a:r>
            <a:r>
              <a:rPr lang="de-DE" altLang="de-DE" sz="2200" b="1" dirty="0">
                <a:cs typeface="Arial" charset="0"/>
              </a:rPr>
              <a:t>ich </a:t>
            </a:r>
            <a:r>
              <a:rPr lang="de-DE" altLang="de-DE" sz="2200" b="1" dirty="0" smtClean="0">
                <a:cs typeface="Arial" charset="0"/>
              </a:rPr>
              <a:t>„normalerweise“ Alkohol? Wie sieht das derzeit aus?</a:t>
            </a:r>
          </a:p>
          <a:p>
            <a:pPr algn="ctr">
              <a:spcBef>
                <a:spcPct val="50000"/>
              </a:spcBef>
              <a:buFontTx/>
              <a:buNone/>
            </a:pPr>
            <a:endParaRPr lang="de-DE" altLang="de-DE" b="1" dirty="0">
              <a:cs typeface="Arial" charset="0"/>
            </a:endParaRPr>
          </a:p>
          <a:p>
            <a:pPr algn="ctr">
              <a:spcBef>
                <a:spcPct val="50000"/>
              </a:spcBef>
              <a:buNone/>
            </a:pPr>
            <a:r>
              <a:rPr lang="de-DE" altLang="de-DE" b="1" dirty="0" smtClean="0">
                <a:cs typeface="Arial" charset="0"/>
              </a:rPr>
              <a:t>Wann &amp; Warum trinken andere </a:t>
            </a:r>
            <a:r>
              <a:rPr lang="de-DE" altLang="de-DE" sz="2200" b="1" dirty="0">
                <a:cs typeface="Arial" charset="0"/>
              </a:rPr>
              <a:t>Studierende </a:t>
            </a:r>
            <a:r>
              <a:rPr lang="de-DE" altLang="de-DE" b="1" dirty="0">
                <a:cs typeface="Arial" charset="0"/>
              </a:rPr>
              <a:t>„normalerweise“ Alkohol? Wie sieht das derzeit aus</a:t>
            </a:r>
            <a:r>
              <a:rPr lang="de-DE" altLang="de-DE" b="1" dirty="0" smtClean="0">
                <a:cs typeface="Arial" charset="0"/>
              </a:rPr>
              <a:t>?</a:t>
            </a:r>
          </a:p>
          <a:p>
            <a:pPr algn="ctr">
              <a:spcBef>
                <a:spcPct val="50000"/>
              </a:spcBef>
              <a:buNone/>
            </a:pPr>
            <a:endParaRPr lang="de-DE" altLang="de-DE" b="1" dirty="0">
              <a:cs typeface="Arial" charset="0"/>
            </a:endParaRPr>
          </a:p>
          <a:p>
            <a:pPr algn="ctr">
              <a:spcBef>
                <a:spcPct val="50000"/>
              </a:spcBef>
              <a:buNone/>
            </a:pPr>
            <a:endParaRPr lang="de-DE" altLang="de-DE" b="1" dirty="0">
              <a:cs typeface="Arial" charset="0"/>
            </a:endParaRPr>
          </a:p>
          <a:p>
            <a:pPr algn="ctr">
              <a:spcBef>
                <a:spcPct val="50000"/>
              </a:spcBef>
              <a:buFontTx/>
              <a:buNone/>
            </a:pPr>
            <a:endParaRPr lang="de-DE" altLang="de-DE" sz="2200" b="1" dirty="0">
              <a:cs typeface="Arial" charset="0"/>
            </a:endParaRPr>
          </a:p>
          <a:p>
            <a:pPr marL="0" indent="0" algn="ctr">
              <a:buNone/>
            </a:pPr>
            <a:endParaRPr lang="de-DE" altLang="de-DE" dirty="0"/>
          </a:p>
        </p:txBody>
      </p:sp>
      <p:sp>
        <p:nvSpPr>
          <p:cNvPr id="27652" name="Fußzeilenplatzhalter 3"/>
          <p:cNvSpPr>
            <a:spLocks noGrp="1"/>
          </p:cNvSpPr>
          <p:nvPr>
            <p:ph type="ftr" sz="quarter" idx="4294967295"/>
          </p:nvPr>
        </p:nvSpPr>
        <p:spPr>
          <a:xfrm>
            <a:off x="334434" y="6438900"/>
            <a:ext cx="10850033" cy="349250"/>
          </a:xfrm>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spTree>
    <p:extLst>
      <p:ext uri="{BB962C8B-B14F-4D97-AF65-F5344CB8AC3E}">
        <p14:creationId xmlns:p14="http://schemas.microsoft.com/office/powerpoint/2010/main" val="402298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de-DE" altLang="de-DE" dirty="0"/>
              <a:t>"Volksdroge Alkohol - Der legale Rausch" </a:t>
            </a:r>
            <a:r>
              <a:rPr lang="de-DE" altLang="de-DE" dirty="0" smtClean="0"/>
              <a:t>&amp; </a:t>
            </a:r>
            <a:r>
              <a:rPr lang="de-DE" dirty="0"/>
              <a:t>Wie die Alkoholindustrie uns dazu bringt, immer weiter zu </a:t>
            </a:r>
            <a:r>
              <a:rPr lang="de-DE" dirty="0" smtClean="0"/>
              <a:t>trinken</a:t>
            </a:r>
            <a:endParaRPr lang="de-DE" altLang="de-DE" dirty="0"/>
          </a:p>
        </p:txBody>
      </p:sp>
      <p:sp>
        <p:nvSpPr>
          <p:cNvPr id="2" name="Textplatzhalter 1"/>
          <p:cNvSpPr>
            <a:spLocks noGrp="1"/>
          </p:cNvSpPr>
          <p:nvPr>
            <p:ph type="body" sz="quarter" idx="32"/>
          </p:nvPr>
        </p:nvSpPr>
        <p:spPr/>
        <p:txBody>
          <a:bodyPr/>
          <a:lstStyle/>
          <a:p>
            <a:endParaRPr lang="de-DE" dirty="0"/>
          </a:p>
        </p:txBody>
      </p:sp>
      <p:sp>
        <p:nvSpPr>
          <p:cNvPr id="3" name="Inhaltsplatzhalter 2"/>
          <p:cNvSpPr>
            <a:spLocks noGrp="1"/>
          </p:cNvSpPr>
          <p:nvPr>
            <p:ph idx="1"/>
          </p:nvPr>
        </p:nvSpPr>
        <p:spPr/>
        <p:txBody>
          <a:bodyPr/>
          <a:lstStyle/>
          <a:p>
            <a:pPr marL="0" indent="0">
              <a:buNone/>
              <a:defRPr/>
            </a:pPr>
            <a:r>
              <a:rPr lang="de-DE" dirty="0" smtClean="0"/>
              <a:t>Diskussion zur</a:t>
            </a:r>
            <a:r>
              <a:rPr lang="de-DE" sz="2200" dirty="0" smtClean="0"/>
              <a:t> </a:t>
            </a:r>
            <a:r>
              <a:rPr lang="de-DE" sz="2200" dirty="0"/>
              <a:t>Recherche von correctiv.org und </a:t>
            </a:r>
            <a:r>
              <a:rPr lang="de-DE" sz="2200" dirty="0" err="1" smtClean="0"/>
              <a:t>ZDFZoom</a:t>
            </a:r>
            <a:r>
              <a:rPr lang="de-DE" sz="2200" dirty="0" smtClean="0"/>
              <a:t> (Links auf </a:t>
            </a:r>
            <a:r>
              <a:rPr lang="de-DE" sz="2200" dirty="0" err="1" smtClean="0"/>
              <a:t>Moodle</a:t>
            </a:r>
            <a:r>
              <a:rPr lang="de-DE" sz="2200" dirty="0" smtClean="0"/>
              <a:t>): </a:t>
            </a:r>
          </a:p>
          <a:p>
            <a:pPr marL="0" indent="0">
              <a:buNone/>
              <a:defRPr/>
            </a:pPr>
            <a:r>
              <a:rPr lang="de-DE" dirty="0" smtClean="0"/>
              <a:t>Wie </a:t>
            </a:r>
            <a:r>
              <a:rPr lang="de-DE" dirty="0"/>
              <a:t>wird in Deutschland mit Alkohol </a:t>
            </a:r>
            <a:r>
              <a:rPr lang="de-DE" dirty="0" smtClean="0"/>
              <a:t>und Alkoholprävention umgegangen</a:t>
            </a:r>
            <a:r>
              <a:rPr lang="de-DE" dirty="0"/>
              <a:t>? </a:t>
            </a:r>
            <a:endParaRPr lang="de-DE" dirty="0" smtClean="0"/>
          </a:p>
          <a:p>
            <a:pPr marL="0" indent="0">
              <a:buNone/>
              <a:defRPr/>
            </a:pPr>
            <a:endParaRPr lang="de-DE" dirty="0"/>
          </a:p>
          <a:p>
            <a:pPr marL="0" indent="0">
              <a:buNone/>
            </a:pPr>
            <a:r>
              <a:rPr lang="de-DE" dirty="0" smtClean="0"/>
              <a:t>Setzen Sie sich mit folgenden Fragen auseinander:</a:t>
            </a:r>
          </a:p>
          <a:p>
            <a:pPr marL="0" indent="0">
              <a:buNone/>
            </a:pPr>
            <a:endParaRPr lang="de-DE" dirty="0" smtClean="0"/>
          </a:p>
          <a:p>
            <a:r>
              <a:rPr lang="de-DE" dirty="0" smtClean="0"/>
              <a:t>Enthielt </a:t>
            </a:r>
            <a:r>
              <a:rPr lang="de-DE" dirty="0"/>
              <a:t>die </a:t>
            </a:r>
            <a:r>
              <a:rPr lang="de-DE" dirty="0" smtClean="0"/>
              <a:t>Recherche und der Filmbeitrag </a:t>
            </a:r>
            <a:r>
              <a:rPr lang="de-DE" dirty="0"/>
              <a:t>etwas, was Sie so nicht erwartet hätten? (Falls ja: Was?)</a:t>
            </a:r>
          </a:p>
          <a:p>
            <a:endParaRPr lang="de-DE" dirty="0" smtClean="0"/>
          </a:p>
          <a:p>
            <a:r>
              <a:rPr lang="de-DE" dirty="0" smtClean="0"/>
              <a:t>Was </a:t>
            </a:r>
            <a:r>
              <a:rPr lang="de-DE" dirty="0"/>
              <a:t>wäre nötig, um bei der Politik und in der Gesellschaft ein Umdenken hinsichtlich des riskanten Alkoholkonsums zu bewirken?</a:t>
            </a:r>
          </a:p>
          <a:p>
            <a:pPr marL="0" indent="0">
              <a:buNone/>
              <a:defRPr/>
            </a:pPr>
            <a:r>
              <a:rPr lang="de-DE" dirty="0" smtClean="0"/>
              <a:t>+ </a:t>
            </a:r>
            <a:r>
              <a:rPr lang="de-DE" sz="2200" dirty="0" smtClean="0"/>
              <a:t>Zusätzlicher, freiwilliger </a:t>
            </a:r>
            <a:r>
              <a:rPr lang="de-DE" dirty="0" smtClean="0"/>
              <a:t>Filmtipp</a:t>
            </a:r>
            <a:r>
              <a:rPr lang="de-DE" dirty="0"/>
              <a:t>: „Alkohol - Der globale Rausch“: </a:t>
            </a:r>
            <a:r>
              <a:rPr lang="de-DE" dirty="0">
                <a:hlinkClick r:id="rId3"/>
              </a:rPr>
              <a:t>https://www.3sat.de/gesellschaft/politik-und-gesellschaft/alkohol-der-globale-rausch-104.html</a:t>
            </a:r>
            <a:r>
              <a:rPr lang="de-DE" dirty="0"/>
              <a:t> </a:t>
            </a:r>
          </a:p>
          <a:p>
            <a:pPr marL="0" indent="0">
              <a:buNone/>
              <a:defRPr/>
            </a:pPr>
            <a:endParaRPr lang="de-DE" sz="2200" dirty="0" smtClean="0"/>
          </a:p>
          <a:p>
            <a:pPr marL="342900" indent="-342900">
              <a:buFont typeface="Arial" panose="020B0604020202020204" pitchFamily="34" charset="0"/>
              <a:buChar char="•"/>
              <a:defRPr/>
            </a:pPr>
            <a:endParaRPr lang="de-DE" sz="2200" dirty="0"/>
          </a:p>
        </p:txBody>
      </p:sp>
    </p:spTree>
    <p:extLst>
      <p:ext uri="{BB962C8B-B14F-4D97-AF65-F5344CB8AC3E}">
        <p14:creationId xmlns:p14="http://schemas.microsoft.com/office/powerpoint/2010/main" val="3012570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Literatur</a:t>
            </a:r>
            <a:endParaRPr lang="de-DE" dirty="0"/>
          </a:p>
        </p:txBody>
      </p:sp>
      <p:sp>
        <p:nvSpPr>
          <p:cNvPr id="8" name="Inhaltsplatzhalter 7"/>
          <p:cNvSpPr>
            <a:spLocks noGrp="1"/>
          </p:cNvSpPr>
          <p:nvPr>
            <p:ph idx="1"/>
          </p:nvPr>
        </p:nvSpPr>
        <p:spPr/>
        <p:txBody>
          <a:bodyPr/>
          <a:lstStyle/>
          <a:p>
            <a:pPr>
              <a:spcBef>
                <a:spcPts val="0"/>
              </a:spcBef>
            </a:pPr>
            <a:r>
              <a:rPr lang="de-DE" sz="1800" dirty="0" err="1">
                <a:solidFill>
                  <a:schemeClr val="accent3"/>
                </a:solidFill>
              </a:rPr>
              <a:t>Akmatov</a:t>
            </a:r>
            <a:r>
              <a:rPr lang="de-DE" sz="1800" dirty="0">
                <a:solidFill>
                  <a:schemeClr val="accent3"/>
                </a:solidFill>
              </a:rPr>
              <a:t>, M. K., </a:t>
            </a:r>
            <a:r>
              <a:rPr lang="de-DE" sz="1800" dirty="0" err="1">
                <a:solidFill>
                  <a:schemeClr val="accent3"/>
                </a:solidFill>
              </a:rPr>
              <a:t>Mikolajczyk</a:t>
            </a:r>
            <a:r>
              <a:rPr lang="de-DE" sz="1800" dirty="0">
                <a:solidFill>
                  <a:schemeClr val="accent3"/>
                </a:solidFill>
              </a:rPr>
              <a:t>, R. T., Meier, S., &amp; Krämer, A. (2011). </a:t>
            </a:r>
            <a:r>
              <a:rPr lang="de-DE" sz="1800" dirty="0" err="1">
                <a:solidFill>
                  <a:schemeClr val="accent3"/>
                </a:solidFill>
              </a:rPr>
              <a:t>Alcohol</a:t>
            </a:r>
            <a:r>
              <a:rPr lang="de-DE" sz="1800" dirty="0">
                <a:solidFill>
                  <a:schemeClr val="accent3"/>
                </a:solidFill>
              </a:rPr>
              <a:t> </a:t>
            </a:r>
            <a:r>
              <a:rPr lang="de-DE" sz="1800" dirty="0" err="1">
                <a:solidFill>
                  <a:schemeClr val="accent3"/>
                </a:solidFill>
              </a:rPr>
              <a:t>Consumption</a:t>
            </a:r>
            <a:r>
              <a:rPr lang="de-DE" sz="1800" dirty="0">
                <a:solidFill>
                  <a:schemeClr val="accent3"/>
                </a:solidFill>
              </a:rPr>
              <a:t> </a:t>
            </a:r>
            <a:r>
              <a:rPr lang="de-DE" sz="1800" dirty="0" err="1">
                <a:solidFill>
                  <a:schemeClr val="accent3"/>
                </a:solidFill>
              </a:rPr>
              <a:t>Among</a:t>
            </a:r>
            <a:r>
              <a:rPr lang="de-DE" sz="1800" dirty="0">
                <a:solidFill>
                  <a:schemeClr val="accent3"/>
                </a:solidFill>
              </a:rPr>
              <a:t> University </a:t>
            </a:r>
            <a:r>
              <a:rPr lang="de-DE" sz="1800" dirty="0" err="1">
                <a:solidFill>
                  <a:schemeClr val="accent3"/>
                </a:solidFill>
              </a:rPr>
              <a:t>Students</a:t>
            </a:r>
            <a:r>
              <a:rPr lang="de-DE" sz="1800" dirty="0">
                <a:solidFill>
                  <a:schemeClr val="accent3"/>
                </a:solidFill>
              </a:rPr>
              <a:t> in North Rhine–</a:t>
            </a:r>
            <a:r>
              <a:rPr lang="de-DE" sz="1800" dirty="0" err="1">
                <a:solidFill>
                  <a:schemeClr val="accent3"/>
                </a:solidFill>
              </a:rPr>
              <a:t>Westphalia</a:t>
            </a:r>
            <a:r>
              <a:rPr lang="de-DE" sz="1800" dirty="0">
                <a:solidFill>
                  <a:schemeClr val="accent3"/>
                </a:solidFill>
              </a:rPr>
              <a:t>, Germany - </a:t>
            </a:r>
            <a:r>
              <a:rPr lang="de-DE" sz="1800" dirty="0" err="1">
                <a:solidFill>
                  <a:schemeClr val="accent3"/>
                </a:solidFill>
              </a:rPr>
              <a:t>Results</a:t>
            </a:r>
            <a:r>
              <a:rPr lang="de-DE" sz="1800" dirty="0">
                <a:solidFill>
                  <a:schemeClr val="accent3"/>
                </a:solidFill>
              </a:rPr>
              <a:t> </a:t>
            </a:r>
            <a:r>
              <a:rPr lang="de-DE" sz="1800" dirty="0" err="1">
                <a:solidFill>
                  <a:schemeClr val="accent3"/>
                </a:solidFill>
              </a:rPr>
              <a:t>From</a:t>
            </a:r>
            <a:r>
              <a:rPr lang="de-DE" sz="1800" dirty="0">
                <a:solidFill>
                  <a:schemeClr val="accent3"/>
                </a:solidFill>
              </a:rPr>
              <a:t> a Multicenter Cross-</a:t>
            </a:r>
            <a:r>
              <a:rPr lang="de-DE" sz="1800" dirty="0" err="1">
                <a:solidFill>
                  <a:schemeClr val="accent3"/>
                </a:solidFill>
              </a:rPr>
              <a:t>sectional</a:t>
            </a:r>
            <a:r>
              <a:rPr lang="de-DE" sz="1800" dirty="0">
                <a:solidFill>
                  <a:schemeClr val="accent3"/>
                </a:solidFill>
              </a:rPr>
              <a:t> Study. Journal of American College </a:t>
            </a:r>
            <a:r>
              <a:rPr lang="de-DE" sz="1800" dirty="0" err="1">
                <a:solidFill>
                  <a:schemeClr val="accent3"/>
                </a:solidFill>
              </a:rPr>
              <a:t>Health</a:t>
            </a:r>
            <a:r>
              <a:rPr lang="de-DE" sz="1800" dirty="0">
                <a:solidFill>
                  <a:schemeClr val="accent3"/>
                </a:solidFill>
              </a:rPr>
              <a:t>, 59(7), 620–626</a:t>
            </a:r>
            <a:r>
              <a:rPr lang="de-DE" sz="1800" dirty="0" smtClean="0">
                <a:solidFill>
                  <a:schemeClr val="accent3"/>
                </a:solidFill>
              </a:rPr>
              <a:t>.</a:t>
            </a:r>
            <a:endParaRPr lang="de-DE" altLang="de-DE" sz="1800" dirty="0" smtClean="0">
              <a:solidFill>
                <a:schemeClr val="accent3"/>
              </a:solidFill>
            </a:endParaRPr>
          </a:p>
          <a:p>
            <a:pPr>
              <a:spcBef>
                <a:spcPts val="0"/>
              </a:spcBef>
            </a:pPr>
            <a:r>
              <a:rPr lang="de-DE" sz="1800" dirty="0" smtClean="0">
                <a:solidFill>
                  <a:schemeClr val="accent3"/>
                </a:solidFill>
              </a:rPr>
              <a:t>Deutscher Spirituosenverband (</a:t>
            </a:r>
            <a:r>
              <a:rPr lang="de-DE" sz="1800" dirty="0">
                <a:solidFill>
                  <a:schemeClr val="accent3"/>
                </a:solidFill>
              </a:rPr>
              <a:t>2021). Daten aus der</a:t>
            </a:r>
          </a:p>
          <a:p>
            <a:pPr>
              <a:spcBef>
                <a:spcPts val="0"/>
              </a:spcBef>
            </a:pPr>
            <a:r>
              <a:rPr lang="de-DE" sz="1800" dirty="0">
                <a:solidFill>
                  <a:schemeClr val="accent3"/>
                </a:solidFill>
              </a:rPr>
              <a:t>Alkoholwirtschaft </a:t>
            </a:r>
            <a:r>
              <a:rPr lang="de-DE" sz="1800" dirty="0" smtClean="0">
                <a:solidFill>
                  <a:schemeClr val="accent3"/>
                </a:solidFill>
              </a:rPr>
              <a:t>2021. Mit </a:t>
            </a:r>
            <a:r>
              <a:rPr lang="de-DE" sz="1800" dirty="0">
                <a:solidFill>
                  <a:schemeClr val="accent3"/>
                </a:solidFill>
              </a:rPr>
              <a:t>Sonderteil </a:t>
            </a:r>
            <a:r>
              <a:rPr lang="de-DE" sz="1800" dirty="0" smtClean="0">
                <a:solidFill>
                  <a:schemeClr val="accent3"/>
                </a:solidFill>
              </a:rPr>
              <a:t>Europa. Online Verfügbar unter</a:t>
            </a:r>
            <a:r>
              <a:rPr lang="de-DE" sz="1800" dirty="0">
                <a:solidFill>
                  <a:schemeClr val="accent3"/>
                </a:solidFill>
              </a:rPr>
              <a:t>: </a:t>
            </a:r>
            <a:r>
              <a:rPr lang="de-DE" sz="1800" dirty="0">
                <a:solidFill>
                  <a:schemeClr val="accent3"/>
                </a:solidFill>
                <a:hlinkClick r:id="rId3"/>
              </a:rPr>
              <a:t>https://</a:t>
            </a:r>
            <a:r>
              <a:rPr lang="de-DE" sz="1800" dirty="0" smtClean="0">
                <a:solidFill>
                  <a:schemeClr val="accent3"/>
                </a:solidFill>
                <a:hlinkClick r:id="rId3"/>
              </a:rPr>
              <a:t>www.spirituosen-verband.de/fileadmin/introduction/downloads/BSI-Datenbroschuere_2021.pdf</a:t>
            </a:r>
            <a:r>
              <a:rPr lang="de-DE" sz="1800" dirty="0" smtClean="0">
                <a:solidFill>
                  <a:schemeClr val="accent3"/>
                </a:solidFill>
              </a:rPr>
              <a:t> </a:t>
            </a:r>
          </a:p>
          <a:p>
            <a:pPr>
              <a:spcBef>
                <a:spcPts val="0"/>
              </a:spcBef>
            </a:pPr>
            <a:r>
              <a:rPr lang="de-DE" sz="1800" dirty="0" smtClean="0">
                <a:solidFill>
                  <a:schemeClr val="accent3"/>
                </a:solidFill>
              </a:rPr>
              <a:t>Dietz</a:t>
            </a:r>
            <a:r>
              <a:rPr lang="de-DE" sz="1800" dirty="0">
                <a:solidFill>
                  <a:schemeClr val="accent3"/>
                </a:solidFill>
              </a:rPr>
              <a:t>, P. et al. (2021). Zehn Thesen zur Situation von Studierenden in Deutschland während der ­SARS-CoV-2-Pandemie. Arbeitsmedizin Sozialmedizin Umweltmedizin, 56 (3), 149-153.</a:t>
            </a:r>
          </a:p>
          <a:p>
            <a:pPr>
              <a:spcBef>
                <a:spcPts val="0"/>
              </a:spcBef>
            </a:pPr>
            <a:r>
              <a:rPr lang="de-DE" altLang="de-DE" sz="1800" dirty="0" smtClean="0">
                <a:solidFill>
                  <a:schemeClr val="accent3"/>
                </a:solidFill>
              </a:rPr>
              <a:t>DHS </a:t>
            </a:r>
            <a:r>
              <a:rPr lang="de-DE" altLang="de-DE" sz="1800" dirty="0">
                <a:solidFill>
                  <a:schemeClr val="accent3"/>
                </a:solidFill>
              </a:rPr>
              <a:t>(Hrsg.) (2019): Jahrbuch Sucht 2019. </a:t>
            </a:r>
            <a:r>
              <a:rPr lang="de-DE" altLang="de-DE" sz="1800" dirty="0" err="1">
                <a:solidFill>
                  <a:schemeClr val="accent3"/>
                </a:solidFill>
              </a:rPr>
              <a:t>Pabst</a:t>
            </a:r>
            <a:r>
              <a:rPr lang="de-DE" altLang="de-DE" sz="1800" dirty="0">
                <a:solidFill>
                  <a:schemeClr val="accent3"/>
                </a:solidFill>
              </a:rPr>
              <a:t> Science Publishers, </a:t>
            </a:r>
            <a:r>
              <a:rPr lang="de-DE" altLang="de-DE" sz="1800" dirty="0" smtClean="0">
                <a:solidFill>
                  <a:schemeClr val="accent3"/>
                </a:solidFill>
              </a:rPr>
              <a:t>Lengerich.</a:t>
            </a:r>
          </a:p>
          <a:p>
            <a:pPr>
              <a:spcBef>
                <a:spcPts val="0"/>
              </a:spcBef>
            </a:pPr>
            <a:r>
              <a:rPr lang="de-DE" altLang="de-DE" sz="1800" dirty="0" smtClean="0">
                <a:solidFill>
                  <a:schemeClr val="accent3"/>
                </a:solidFill>
              </a:rPr>
              <a:t>DHS (</a:t>
            </a:r>
            <a:r>
              <a:rPr lang="de-DE" altLang="de-DE" sz="1800" dirty="0">
                <a:solidFill>
                  <a:schemeClr val="accent3"/>
                </a:solidFill>
              </a:rPr>
              <a:t>2021): Alkohol </a:t>
            </a:r>
            <a:r>
              <a:rPr lang="de-DE" altLang="de-DE" sz="1800" dirty="0" smtClean="0">
                <a:solidFill>
                  <a:schemeClr val="accent3"/>
                </a:solidFill>
              </a:rPr>
              <a:t>– Geschichte. Online verfügbar unter: </a:t>
            </a:r>
            <a:r>
              <a:rPr lang="de-DE" sz="1800" dirty="0" smtClean="0"/>
              <a:t>https://www.dhs.de/suechte/alkohol/geschichte </a:t>
            </a:r>
            <a:endParaRPr lang="de-DE" altLang="de-DE" sz="1800" dirty="0" smtClean="0">
              <a:solidFill>
                <a:schemeClr val="accent3"/>
              </a:solidFill>
            </a:endParaRPr>
          </a:p>
          <a:p>
            <a:pPr>
              <a:spcBef>
                <a:spcPts val="0"/>
              </a:spcBef>
            </a:pPr>
            <a:r>
              <a:rPr lang="de-DE" sz="1800" dirty="0" err="1"/>
              <a:t>Effertz</a:t>
            </a:r>
            <a:r>
              <a:rPr lang="de-DE" sz="1800" dirty="0"/>
              <a:t>, T. (2020): Die volkswirtschaftlichen Kosten von Alkohol- und Tabakkonsum in Deutschland. In: Deutsche Hauptstelle für Suchtfragen (Hrsg.): DHS Jahrbuch Sucht 2020. Lengerich: </a:t>
            </a:r>
            <a:r>
              <a:rPr lang="de-DE" sz="1800" dirty="0" err="1" smtClean="0"/>
              <a:t>Pabst</a:t>
            </a:r>
            <a:endParaRPr lang="de-DE" sz="1800" dirty="0" smtClean="0">
              <a:solidFill>
                <a:schemeClr val="accent3"/>
              </a:solidFill>
            </a:endParaRPr>
          </a:p>
          <a:p>
            <a:pPr>
              <a:spcBef>
                <a:spcPts val="0"/>
              </a:spcBef>
            </a:pPr>
            <a:r>
              <a:rPr lang="de-DE" sz="1800" dirty="0" smtClean="0">
                <a:solidFill>
                  <a:schemeClr val="accent3"/>
                </a:solidFill>
              </a:rPr>
              <a:t>Ganz </a:t>
            </a:r>
            <a:r>
              <a:rPr lang="de-DE" sz="1800" dirty="0">
                <a:solidFill>
                  <a:schemeClr val="accent3"/>
                </a:solidFill>
              </a:rPr>
              <a:t>(2018). Screening und webbasierte Kurzintervention: Studierende als Zielgruppe selektiver Prävention riskanten Substanzkonsums. Inaugural-Dissertation. Universität Witten/Herdecke</a:t>
            </a:r>
            <a:r>
              <a:rPr lang="de-DE" sz="1800" dirty="0" smtClean="0">
                <a:solidFill>
                  <a:schemeClr val="accent3"/>
                </a:solidFill>
              </a:rPr>
              <a:t>.</a:t>
            </a:r>
            <a:endParaRPr lang="de-DE" altLang="de-DE" sz="1800" dirty="0" smtClean="0">
              <a:solidFill>
                <a:schemeClr val="accent3"/>
              </a:solidFill>
            </a:endParaRPr>
          </a:p>
          <a:p>
            <a:pPr>
              <a:spcBef>
                <a:spcPts val="0"/>
              </a:spcBef>
            </a:pPr>
            <a:r>
              <a:rPr lang="de-DE" sz="1800" i="1" dirty="0">
                <a:solidFill>
                  <a:schemeClr val="accent3"/>
                </a:solidFill>
              </a:rPr>
              <a:t>GDS COVID-19 Special Edition Key </a:t>
            </a:r>
            <a:r>
              <a:rPr lang="de-DE" sz="1800" i="1" dirty="0" err="1">
                <a:solidFill>
                  <a:schemeClr val="accent3"/>
                </a:solidFill>
              </a:rPr>
              <a:t>Findings</a:t>
            </a:r>
            <a:r>
              <a:rPr lang="de-DE" sz="1800" i="1" dirty="0">
                <a:solidFill>
                  <a:schemeClr val="accent3"/>
                </a:solidFill>
              </a:rPr>
              <a:t> Report. (2020). </a:t>
            </a:r>
            <a:r>
              <a:rPr lang="de-DE" sz="1800" i="1" dirty="0" err="1">
                <a:solidFill>
                  <a:schemeClr val="accent3"/>
                </a:solidFill>
              </a:rPr>
              <a:t>Winstock</a:t>
            </a:r>
            <a:r>
              <a:rPr lang="de-DE" sz="1800" i="1" dirty="0">
                <a:solidFill>
                  <a:schemeClr val="accent3"/>
                </a:solidFill>
              </a:rPr>
              <a:t> AR, </a:t>
            </a:r>
            <a:r>
              <a:rPr lang="de-DE" sz="1800" i="1" dirty="0" err="1">
                <a:solidFill>
                  <a:schemeClr val="accent3"/>
                </a:solidFill>
              </a:rPr>
              <a:t>Zhuparris</a:t>
            </a:r>
            <a:r>
              <a:rPr lang="de-DE" sz="1800" i="1" dirty="0">
                <a:solidFill>
                  <a:schemeClr val="accent3"/>
                </a:solidFill>
              </a:rPr>
              <a:t> A, </a:t>
            </a:r>
            <a:r>
              <a:rPr lang="de-DE" sz="1800" i="1" dirty="0" err="1">
                <a:solidFill>
                  <a:schemeClr val="accent3"/>
                </a:solidFill>
              </a:rPr>
              <a:t>Gilchrist</a:t>
            </a:r>
            <a:r>
              <a:rPr lang="de-DE" sz="1800" i="1" dirty="0">
                <a:solidFill>
                  <a:schemeClr val="accent3"/>
                </a:solidFill>
              </a:rPr>
              <a:t> G, Davies EL, </a:t>
            </a:r>
            <a:r>
              <a:rPr lang="de-DE" sz="1800" i="1" dirty="0" err="1">
                <a:solidFill>
                  <a:schemeClr val="accent3"/>
                </a:solidFill>
              </a:rPr>
              <a:t>Puljević</a:t>
            </a:r>
            <a:r>
              <a:rPr lang="de-DE" sz="1800" i="1" dirty="0">
                <a:solidFill>
                  <a:schemeClr val="accent3"/>
                </a:solidFill>
              </a:rPr>
              <a:t> </a:t>
            </a:r>
            <a:r>
              <a:rPr lang="de-DE" sz="1800" i="1" dirty="0" smtClean="0">
                <a:solidFill>
                  <a:schemeClr val="accent3"/>
                </a:solidFill>
              </a:rPr>
              <a:t>C, </a:t>
            </a:r>
            <a:r>
              <a:rPr lang="sv-SE" sz="1800" i="1" dirty="0" smtClean="0">
                <a:solidFill>
                  <a:schemeClr val="accent3"/>
                </a:solidFill>
              </a:rPr>
              <a:t>Potts </a:t>
            </a:r>
            <a:r>
              <a:rPr lang="sv-SE" sz="1800" i="1" dirty="0">
                <a:solidFill>
                  <a:schemeClr val="accent3"/>
                </a:solidFill>
              </a:rPr>
              <a:t>L, Maier LJ, Ferris JA &amp; Barratt MJ</a:t>
            </a:r>
            <a:r>
              <a:rPr lang="sv-SE" sz="1800" i="1" dirty="0" smtClean="0">
                <a:solidFill>
                  <a:schemeClr val="accent3"/>
                </a:solidFill>
              </a:rPr>
              <a:t>. </a:t>
            </a:r>
            <a:r>
              <a:rPr lang="sv-SE" sz="1800" i="1" dirty="0">
                <a:solidFill>
                  <a:schemeClr val="accent3"/>
                </a:solidFill>
              </a:rPr>
              <a:t>Online verfügbar unter: </a:t>
            </a:r>
            <a:r>
              <a:rPr lang="sv-SE" sz="1800" i="1" dirty="0">
                <a:solidFill>
                  <a:schemeClr val="accent3"/>
                </a:solidFill>
                <a:hlinkClick r:id="rId4"/>
              </a:rPr>
              <a:t>https://www.globaldrugsurvey.com/gds-covid-19-special-edition-key-findings-report</a:t>
            </a:r>
            <a:r>
              <a:rPr lang="sv-SE" sz="1800" i="1" dirty="0" smtClean="0">
                <a:solidFill>
                  <a:schemeClr val="accent3"/>
                </a:solidFill>
                <a:hlinkClick r:id="rId4"/>
              </a:rPr>
              <a:t>/</a:t>
            </a:r>
            <a:r>
              <a:rPr lang="sv-SE" sz="1800" i="1" dirty="0" smtClean="0">
                <a:solidFill>
                  <a:schemeClr val="accent3"/>
                </a:solidFill>
              </a:rPr>
              <a:t> </a:t>
            </a:r>
            <a:endParaRPr lang="de-DE" altLang="de-DE" sz="1800" dirty="0" smtClean="0">
              <a:solidFill>
                <a:schemeClr val="accent3"/>
              </a:solidFill>
            </a:endParaRPr>
          </a:p>
          <a:p>
            <a:pPr>
              <a:spcBef>
                <a:spcPts val="0"/>
              </a:spcBef>
            </a:pPr>
            <a:endParaRPr lang="en-US" sz="1400" dirty="0">
              <a:solidFill>
                <a:schemeClr val="accent3"/>
              </a:solidFill>
            </a:endParaRPr>
          </a:p>
          <a:p>
            <a:pPr>
              <a:spcBef>
                <a:spcPts val="0"/>
              </a:spcBef>
            </a:pPr>
            <a:endParaRPr lang="de-DE" sz="1400" dirty="0">
              <a:solidFill>
                <a:schemeClr val="accent3"/>
              </a:solidFill>
            </a:endParaRPr>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29</a:t>
            </a:fld>
            <a:endParaRPr lang="en-US" noProof="0" dirty="0"/>
          </a:p>
        </p:txBody>
      </p:sp>
    </p:spTree>
    <p:extLst>
      <p:ext uri="{BB962C8B-B14F-4D97-AF65-F5344CB8AC3E}">
        <p14:creationId xmlns:p14="http://schemas.microsoft.com/office/powerpoint/2010/main" val="3892409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Erwartungen </a:t>
            </a:r>
            <a:r>
              <a:rPr lang="de-DE" dirty="0"/>
              <a:t>und Befürchtungen</a:t>
            </a:r>
          </a:p>
        </p:txBody>
      </p:sp>
      <p:sp>
        <p:nvSpPr>
          <p:cNvPr id="7" name="Textplatzhalter 6"/>
          <p:cNvSpPr>
            <a:spLocks noGrp="1"/>
          </p:cNvSpPr>
          <p:nvPr>
            <p:ph type="body" sz="quarter" idx="32"/>
          </p:nvPr>
        </p:nvSpPr>
        <p:spPr/>
        <p:txBody>
          <a:bodyPr/>
          <a:lstStyle/>
          <a:p>
            <a:endParaRPr lang="de-DE" altLang="de-DE" dirty="0"/>
          </a:p>
          <a:p>
            <a:endParaRPr lang="de-DE" dirty="0"/>
          </a:p>
        </p:txBody>
      </p:sp>
      <p:sp>
        <p:nvSpPr>
          <p:cNvPr id="3" name="Inhaltsplatzhalter 2"/>
          <p:cNvSpPr>
            <a:spLocks noGrp="1"/>
          </p:cNvSpPr>
          <p:nvPr>
            <p:ph idx="1"/>
          </p:nvPr>
        </p:nvSpPr>
        <p:spPr/>
        <p:txBody>
          <a:bodyPr/>
          <a:lstStyle/>
          <a:p>
            <a:pPr marL="0" indent="0">
              <a:buNone/>
            </a:pPr>
            <a:endParaRPr lang="de-DE" altLang="de-DE" dirty="0">
              <a:hlinkClick r:id="rId3"/>
            </a:endParaRPr>
          </a:p>
          <a:p>
            <a:pPr marL="0" indent="0">
              <a:buNone/>
            </a:pPr>
            <a:endParaRPr lang="de-DE" altLang="de-DE" dirty="0">
              <a:hlinkClick r:id="rId3"/>
            </a:endParaRPr>
          </a:p>
          <a:p>
            <a:pPr marL="0" indent="0">
              <a:buNone/>
            </a:pPr>
            <a:endParaRPr lang="de-DE" altLang="de-DE" dirty="0">
              <a:hlinkClick r:id="rId3"/>
            </a:endParaRPr>
          </a:p>
          <a:p>
            <a:pPr marL="0" indent="0" algn="ctr">
              <a:buNone/>
            </a:pPr>
            <a:r>
              <a:rPr lang="de-DE" dirty="0"/>
              <a:t>Weshalb haben Sie sich zu </a:t>
            </a:r>
            <a:r>
              <a:rPr lang="de-DE" dirty="0" smtClean="0"/>
              <a:t>dieser Qualifizierung angemeldet</a:t>
            </a:r>
            <a:r>
              <a:rPr lang="de-DE" dirty="0"/>
              <a:t>?</a:t>
            </a:r>
          </a:p>
          <a:p>
            <a:pPr marL="0" indent="0" algn="ctr">
              <a:buNone/>
            </a:pPr>
            <a:r>
              <a:rPr lang="de-DE" dirty="0"/>
              <a:t>Welche Erwartungen </a:t>
            </a:r>
            <a:r>
              <a:rPr lang="de-DE" dirty="0" smtClean="0"/>
              <a:t>haben Sie an diese Qualifizierung? </a:t>
            </a:r>
            <a:endParaRPr lang="de-DE" dirty="0"/>
          </a:p>
          <a:p>
            <a:pPr marL="0" indent="0" algn="ctr">
              <a:buNone/>
            </a:pPr>
            <a:r>
              <a:rPr lang="de-DE" dirty="0"/>
              <a:t>Haben Sie Befürchtungen?</a:t>
            </a:r>
          </a:p>
          <a:p>
            <a:pPr marL="0" indent="0">
              <a:buNone/>
            </a:pPr>
            <a:endParaRPr lang="de-DE" dirty="0"/>
          </a:p>
        </p:txBody>
      </p:sp>
      <p:sp>
        <p:nvSpPr>
          <p:cNvPr id="4" name="Fußzeilenplatzhalter 3"/>
          <p:cNvSpPr>
            <a:spLocks noGrp="1"/>
          </p:cNvSpPr>
          <p:nvPr>
            <p:ph type="ftr" sz="quarter" idx="12"/>
          </p:nvPr>
        </p:nvSpPr>
        <p:spPr/>
        <p:txBody>
          <a:bodyPr/>
          <a:lstStyle/>
          <a:p>
            <a:endParaRPr lang="de-DE" dirty="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3</a:t>
            </a:fld>
            <a:endParaRPr lang="en-US" noProof="0" dirty="0"/>
          </a:p>
        </p:txBody>
      </p:sp>
    </p:spTree>
    <p:extLst>
      <p:ext uri="{BB962C8B-B14F-4D97-AF65-F5344CB8AC3E}">
        <p14:creationId xmlns:p14="http://schemas.microsoft.com/office/powerpoint/2010/main" val="221974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Literatur</a:t>
            </a:r>
            <a:endParaRPr lang="de-DE" dirty="0"/>
          </a:p>
        </p:txBody>
      </p:sp>
      <p:sp>
        <p:nvSpPr>
          <p:cNvPr id="8" name="Inhaltsplatzhalter 7"/>
          <p:cNvSpPr>
            <a:spLocks noGrp="1"/>
          </p:cNvSpPr>
          <p:nvPr>
            <p:ph idx="1"/>
          </p:nvPr>
        </p:nvSpPr>
        <p:spPr/>
        <p:txBody>
          <a:bodyPr/>
          <a:lstStyle/>
          <a:p>
            <a:pPr>
              <a:spcBef>
                <a:spcPts val="0"/>
              </a:spcBef>
            </a:pPr>
            <a:r>
              <a:rPr lang="de-DE" altLang="de-DE" sz="1800" dirty="0">
                <a:solidFill>
                  <a:schemeClr val="accent3"/>
                </a:solidFill>
              </a:rPr>
              <a:t>Orth, B. (2017). Der Alkoholkonsum Jugendlicher und junger Erwachsener in Deutschland. Ergebnisse des Alkoholsurveys 2016 und Trends. </a:t>
            </a:r>
            <a:r>
              <a:rPr lang="de-DE" altLang="de-DE" sz="1800" dirty="0" err="1">
                <a:solidFill>
                  <a:schemeClr val="accent3"/>
                </a:solidFill>
              </a:rPr>
              <a:t>BZgA</a:t>
            </a:r>
            <a:r>
              <a:rPr lang="de-DE" altLang="de-DE" sz="1800" dirty="0">
                <a:solidFill>
                  <a:schemeClr val="accent3"/>
                </a:solidFill>
              </a:rPr>
              <a:t>-Forschungsbericht. Köln: Bundeszentrale für gesundheitliche Aufklärung. </a:t>
            </a:r>
          </a:p>
          <a:p>
            <a:pPr>
              <a:spcBef>
                <a:spcPts val="0"/>
              </a:spcBef>
            </a:pPr>
            <a:r>
              <a:rPr lang="de-DE" sz="1800" dirty="0"/>
              <a:t>Jackson, K. M., Merrill, J. E., Stevens, A. K., Hayes &amp; White, H. R. (2021). </a:t>
            </a:r>
            <a:r>
              <a:rPr lang="de-DE" sz="1800" dirty="0" err="1"/>
              <a:t>Changes</a:t>
            </a:r>
            <a:r>
              <a:rPr lang="de-DE" sz="1800" dirty="0"/>
              <a:t> in </a:t>
            </a:r>
            <a:r>
              <a:rPr lang="de-DE" sz="1800" dirty="0" err="1"/>
              <a:t>Alcohol</a:t>
            </a:r>
            <a:r>
              <a:rPr lang="de-DE" sz="1800" dirty="0"/>
              <a:t> </a:t>
            </a:r>
            <a:r>
              <a:rPr lang="de-DE" sz="1800" dirty="0" err="1"/>
              <a:t>Use</a:t>
            </a:r>
            <a:r>
              <a:rPr lang="de-DE" sz="1800" dirty="0"/>
              <a:t> </a:t>
            </a:r>
            <a:r>
              <a:rPr lang="de-DE" sz="1800" dirty="0" err="1"/>
              <a:t>and</a:t>
            </a:r>
            <a:r>
              <a:rPr lang="de-DE" sz="1800" dirty="0"/>
              <a:t> </a:t>
            </a:r>
            <a:r>
              <a:rPr lang="de-DE" sz="1800" dirty="0" err="1"/>
              <a:t>Drinking</a:t>
            </a:r>
            <a:r>
              <a:rPr lang="de-DE" sz="1800" dirty="0"/>
              <a:t> </a:t>
            </a:r>
            <a:r>
              <a:rPr lang="de-DE" sz="1800" dirty="0" err="1"/>
              <a:t>Context</a:t>
            </a:r>
            <a:r>
              <a:rPr lang="de-DE" sz="1800" dirty="0"/>
              <a:t> due </a:t>
            </a:r>
            <a:r>
              <a:rPr lang="de-DE" sz="1800" dirty="0" err="1"/>
              <a:t>to</a:t>
            </a:r>
            <a:r>
              <a:rPr lang="de-DE" sz="1800" dirty="0"/>
              <a:t> </a:t>
            </a:r>
            <a:r>
              <a:rPr lang="de-DE" sz="1800" dirty="0" err="1"/>
              <a:t>the</a:t>
            </a:r>
            <a:r>
              <a:rPr lang="de-DE" sz="1800" dirty="0"/>
              <a:t> COVID-19 </a:t>
            </a:r>
            <a:r>
              <a:rPr lang="de-DE" sz="1800" dirty="0" err="1"/>
              <a:t>Pandemic</a:t>
            </a:r>
            <a:r>
              <a:rPr lang="de-DE" sz="1800" dirty="0"/>
              <a:t>: A </a:t>
            </a:r>
            <a:r>
              <a:rPr lang="de-DE" sz="1800" dirty="0" err="1"/>
              <a:t>Multimethod</a:t>
            </a:r>
            <a:r>
              <a:rPr lang="de-DE" sz="1800" dirty="0"/>
              <a:t> Study of College Student </a:t>
            </a:r>
            <a:r>
              <a:rPr lang="de-DE" sz="1800" dirty="0" err="1"/>
              <a:t>Drinkers</a:t>
            </a:r>
            <a:r>
              <a:rPr lang="de-DE" sz="1800" dirty="0"/>
              <a:t>. </a:t>
            </a:r>
            <a:r>
              <a:rPr lang="de-DE" sz="1800" dirty="0" err="1"/>
              <a:t>Alcohol</a:t>
            </a:r>
            <a:r>
              <a:rPr lang="de-DE" sz="1800" dirty="0"/>
              <a:t> </a:t>
            </a:r>
            <a:r>
              <a:rPr lang="de-DE" sz="1800" dirty="0" err="1"/>
              <a:t>Clin</a:t>
            </a:r>
            <a:r>
              <a:rPr lang="de-DE" sz="1800" dirty="0"/>
              <a:t> </a:t>
            </a:r>
            <a:r>
              <a:rPr lang="de-DE" sz="1800" dirty="0" err="1"/>
              <a:t>Exp</a:t>
            </a:r>
            <a:r>
              <a:rPr lang="de-DE" sz="1800" dirty="0"/>
              <a:t> Res, 45 (4) S.752-764.</a:t>
            </a:r>
            <a:endParaRPr lang="en-US" sz="1800" dirty="0">
              <a:solidFill>
                <a:schemeClr val="accent3"/>
              </a:solidFill>
            </a:endParaRPr>
          </a:p>
          <a:p>
            <a:pPr>
              <a:spcBef>
                <a:spcPts val="0"/>
              </a:spcBef>
            </a:pPr>
            <a:r>
              <a:rPr lang="en-US" sz="1800" dirty="0">
                <a:solidFill>
                  <a:schemeClr val="accent3"/>
                </a:solidFill>
              </a:rPr>
              <a:t>John, U., &amp; </a:t>
            </a:r>
            <a:r>
              <a:rPr lang="en-US" sz="1800" dirty="0" err="1">
                <a:solidFill>
                  <a:schemeClr val="accent3"/>
                </a:solidFill>
              </a:rPr>
              <a:t>Hanke</a:t>
            </a:r>
            <a:r>
              <a:rPr lang="en-US" sz="1800" dirty="0">
                <a:solidFill>
                  <a:schemeClr val="accent3"/>
                </a:solidFill>
              </a:rPr>
              <a:t>, M. (2002). Alcohol-attributable mortality in a high per capita consumption country: Germany. </a:t>
            </a:r>
            <a:r>
              <a:rPr lang="en-US" sz="1800" i="1" dirty="0">
                <a:solidFill>
                  <a:schemeClr val="accent3"/>
                </a:solidFill>
              </a:rPr>
              <a:t>Alcohol and Alcoholism (Oxford, </a:t>
            </a:r>
            <a:r>
              <a:rPr lang="en-US" sz="1800" i="1" dirty="0" err="1">
                <a:solidFill>
                  <a:schemeClr val="accent3"/>
                </a:solidFill>
              </a:rPr>
              <a:t>Oxfordshire</a:t>
            </a:r>
            <a:r>
              <a:rPr lang="en-US" sz="1800" i="1" dirty="0">
                <a:solidFill>
                  <a:schemeClr val="accent3"/>
                </a:solidFill>
              </a:rPr>
              <a:t>)</a:t>
            </a:r>
            <a:r>
              <a:rPr lang="en-US" sz="1800" dirty="0">
                <a:solidFill>
                  <a:schemeClr val="accent3"/>
                </a:solidFill>
              </a:rPr>
              <a:t>, </a:t>
            </a:r>
            <a:r>
              <a:rPr lang="en-US" sz="1800" i="1" dirty="0">
                <a:solidFill>
                  <a:schemeClr val="accent3"/>
                </a:solidFill>
              </a:rPr>
              <a:t>37</a:t>
            </a:r>
            <a:r>
              <a:rPr lang="en-US" sz="1800" dirty="0">
                <a:solidFill>
                  <a:schemeClr val="accent3"/>
                </a:solidFill>
              </a:rPr>
              <a:t>(6), 581–585.</a:t>
            </a:r>
          </a:p>
          <a:p>
            <a:pPr>
              <a:spcBef>
                <a:spcPts val="0"/>
              </a:spcBef>
            </a:pPr>
            <a:r>
              <a:rPr lang="de-DE" sz="1800" dirty="0" err="1">
                <a:solidFill>
                  <a:schemeClr val="accent3"/>
                </a:solidFill>
              </a:rPr>
              <a:t>Middendorff</a:t>
            </a:r>
            <a:r>
              <a:rPr lang="de-DE" sz="1800" dirty="0">
                <a:solidFill>
                  <a:schemeClr val="accent3"/>
                </a:solidFill>
              </a:rPr>
              <a:t>, E., </a:t>
            </a:r>
            <a:r>
              <a:rPr lang="de-DE" sz="1800" dirty="0" err="1">
                <a:solidFill>
                  <a:schemeClr val="accent3"/>
                </a:solidFill>
              </a:rPr>
              <a:t>Poskowsky</a:t>
            </a:r>
            <a:r>
              <a:rPr lang="de-DE" sz="1800" dirty="0">
                <a:solidFill>
                  <a:schemeClr val="accent3"/>
                </a:solidFill>
              </a:rPr>
              <a:t> J. &amp; Becker, K. (2015). Formen der Stresskompensation und Leistungssteigerung bei Studierenden. Wiederholungsbefragung des HISBUS-Panels zu Verbreitung und Mustern studienbezogenen. Hannover: Deutsches Zentrum für Hochschul- und Wissenschaftsforschung (DZHW).</a:t>
            </a:r>
            <a:endParaRPr lang="en-US" sz="1800" dirty="0">
              <a:solidFill>
                <a:schemeClr val="accent3"/>
              </a:solidFill>
            </a:endParaRPr>
          </a:p>
          <a:p>
            <a:pPr>
              <a:spcBef>
                <a:spcPts val="0"/>
              </a:spcBef>
            </a:pPr>
            <a:r>
              <a:rPr lang="de-DE" sz="1800" dirty="0">
                <a:solidFill>
                  <a:schemeClr val="accent3"/>
                </a:solidFill>
              </a:rPr>
              <a:t>Robert Koch-Institut (2014). Alkoholkonsum. Faktenblatt zu GEDA 2012: Ergebnisse der Studie »Gesundheit in Deutschland aktuell 2012«. Verfügbar unter </a:t>
            </a:r>
            <a:r>
              <a:rPr lang="de-DE" sz="1800" dirty="0">
                <a:solidFill>
                  <a:schemeClr val="accent3"/>
                </a:solidFill>
                <a:hlinkClick r:id="rId3"/>
              </a:rPr>
              <a:t>http://www.rki.de/DE/Content/</a:t>
            </a:r>
            <a:r>
              <a:rPr lang="de-DE" sz="1800" dirty="0" err="1">
                <a:solidFill>
                  <a:schemeClr val="accent3"/>
                </a:solidFill>
                <a:hlinkClick r:id="rId3"/>
              </a:rPr>
              <a:t>Gesundheitsmonitoring</a:t>
            </a:r>
            <a:r>
              <a:rPr lang="de-DE" sz="1800" dirty="0">
                <a:solidFill>
                  <a:schemeClr val="accent3"/>
                </a:solidFill>
                <a:hlinkClick r:id="rId3"/>
              </a:rPr>
              <a:t>­­/Gesundheitsberichterstattung­/</a:t>
            </a:r>
            <a:r>
              <a:rPr lang="de-DE" sz="1800" dirty="0" err="1">
                <a:solidFill>
                  <a:schemeClr val="accent3"/>
                </a:solidFill>
                <a:hlinkClick r:id="rId3"/>
              </a:rPr>
              <a:t>GBEDownloadsF</a:t>
            </a:r>
            <a:r>
              <a:rPr lang="de-DE" sz="1800" dirty="0">
                <a:solidFill>
                  <a:schemeClr val="accent3"/>
                </a:solidFill>
                <a:hlinkClick r:id="rId3"/>
              </a:rPr>
              <a:t>/Geda2012/Alkoholkonsum.pdf</a:t>
            </a:r>
            <a:endParaRPr lang="de-DE" sz="1800" dirty="0">
              <a:solidFill>
                <a:schemeClr val="accent3"/>
              </a:solidFill>
            </a:endParaRPr>
          </a:p>
          <a:p>
            <a:pPr>
              <a:spcBef>
                <a:spcPts val="0"/>
              </a:spcBef>
            </a:pPr>
            <a:r>
              <a:rPr lang="en-US" sz="1800" dirty="0">
                <a:solidFill>
                  <a:schemeClr val="accent3"/>
                </a:solidFill>
              </a:rPr>
              <a:t>Statista. </a:t>
            </a:r>
            <a:r>
              <a:rPr lang="de-DE" sz="1800" dirty="0"/>
              <a:t>Pro-Kopf-Verbrauch von Bier, Wein, Schaumwein und Spirituosen in Deutschland in den Jahren 2008 bis 2020. Online Verfügbar unter: </a:t>
            </a:r>
            <a:r>
              <a:rPr lang="en-US" sz="1800" dirty="0">
                <a:solidFill>
                  <a:schemeClr val="accent3"/>
                </a:solidFill>
                <a:hlinkClick r:id="rId4"/>
              </a:rPr>
              <a:t>https://de.statista.com/statistik/daten/studie/5384/umfrage/verbrauch-je-einwohner-an-alkohol-in-deutschland-seit-1990</a:t>
            </a:r>
            <a:r>
              <a:rPr lang="en-US" sz="1800" dirty="0">
                <a:solidFill>
                  <a:schemeClr val="accent3"/>
                </a:solidFill>
              </a:rPr>
              <a:t> </a:t>
            </a:r>
          </a:p>
          <a:p>
            <a:pPr>
              <a:spcBef>
                <a:spcPts val="0"/>
              </a:spcBef>
            </a:pPr>
            <a:r>
              <a:rPr lang="en-US" sz="1800" dirty="0">
                <a:solidFill>
                  <a:schemeClr val="accent3"/>
                </a:solidFill>
              </a:rPr>
              <a:t>World health statistics 2021: monitoring health for the SDGs, sustainable development goals. Geneva: World Health Organization; 2021. Online </a:t>
            </a:r>
            <a:r>
              <a:rPr lang="en-US" sz="1800" dirty="0" err="1">
                <a:solidFill>
                  <a:schemeClr val="accent3"/>
                </a:solidFill>
              </a:rPr>
              <a:t>verfügbar</a:t>
            </a:r>
            <a:r>
              <a:rPr lang="en-US" sz="1800" dirty="0">
                <a:solidFill>
                  <a:schemeClr val="accent3"/>
                </a:solidFill>
              </a:rPr>
              <a:t> </a:t>
            </a:r>
            <a:r>
              <a:rPr lang="en-US" sz="1800" dirty="0" err="1">
                <a:solidFill>
                  <a:schemeClr val="accent3"/>
                </a:solidFill>
              </a:rPr>
              <a:t>unter</a:t>
            </a:r>
            <a:r>
              <a:rPr lang="en-US" sz="1800" dirty="0">
                <a:solidFill>
                  <a:schemeClr val="accent3"/>
                </a:solidFill>
              </a:rPr>
              <a:t>: </a:t>
            </a:r>
            <a:r>
              <a:rPr lang="de-DE" sz="1800" dirty="0">
                <a:solidFill>
                  <a:schemeClr val="accent3"/>
                </a:solidFill>
                <a:hlinkClick r:id="rId5"/>
              </a:rPr>
              <a:t>https://apps.who.int/iris/bitstream/handle/10665/342703/9789240027053-eng.pdf</a:t>
            </a:r>
            <a:r>
              <a:rPr lang="de-DE" sz="1800" dirty="0">
                <a:solidFill>
                  <a:schemeClr val="accent3"/>
                </a:solidFill>
              </a:rPr>
              <a:t> </a:t>
            </a:r>
            <a:endParaRPr lang="en-US" sz="1800" dirty="0">
              <a:solidFill>
                <a:schemeClr val="accent3"/>
              </a:solidFill>
            </a:endParaRPr>
          </a:p>
          <a:p>
            <a:pPr>
              <a:spcBef>
                <a:spcPts val="0"/>
              </a:spcBef>
            </a:pPr>
            <a:endParaRPr lang="de-DE" sz="1800" dirty="0">
              <a:solidFill>
                <a:schemeClr val="accent3"/>
              </a:solidFill>
            </a:endParaRPr>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30</a:t>
            </a:fld>
            <a:endParaRPr lang="en-US" noProof="0" dirty="0"/>
          </a:p>
        </p:txBody>
      </p:sp>
    </p:spTree>
    <p:extLst>
      <p:ext uri="{BB962C8B-B14F-4D97-AF65-F5344CB8AC3E}">
        <p14:creationId xmlns:p14="http://schemas.microsoft.com/office/powerpoint/2010/main" val="281115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a:xfrm>
            <a:off x="2411412" y="0"/>
            <a:ext cx="9780588" cy="6371351"/>
          </a:xfrm>
        </p:spPr>
      </p:pic>
      <p:sp>
        <p:nvSpPr>
          <p:cNvPr id="8" name="Titel 7"/>
          <p:cNvSpPr>
            <a:spLocks noGrp="1"/>
          </p:cNvSpPr>
          <p:nvPr>
            <p:ph type="title"/>
          </p:nvPr>
        </p:nvSpPr>
        <p:spPr>
          <a:xfrm>
            <a:off x="0" y="2622201"/>
            <a:ext cx="8058615" cy="1583473"/>
          </a:xfrm>
        </p:spPr>
        <p:txBody>
          <a:bodyPr/>
          <a:lstStyle/>
          <a:p>
            <a:r>
              <a:rPr lang="de-DE" altLang="de-DE" sz="3600" dirty="0" smtClean="0"/>
              <a:t>Möglichkeiten der Prävention </a:t>
            </a:r>
            <a:r>
              <a:rPr lang="de-DE" altLang="de-DE" sz="3600" dirty="0"/>
              <a:t>des riskanten Alkoholkonsums bei Studierenden </a:t>
            </a:r>
            <a:r>
              <a:rPr lang="de-DE" altLang="de-DE" sz="3600" dirty="0" smtClean="0"/>
              <a:t> – </a:t>
            </a:r>
            <a:r>
              <a:rPr lang="de-DE" altLang="de-DE" sz="3600" dirty="0"/>
              <a:t/>
            </a:r>
            <a:br>
              <a:rPr lang="de-DE" altLang="de-DE" sz="3600" dirty="0"/>
            </a:br>
            <a:r>
              <a:rPr lang="de-DE" altLang="de-DE" sz="3600" dirty="0"/>
              <a:t>Gesundheitsförderung im Setting Hochschule</a:t>
            </a:r>
          </a:p>
        </p:txBody>
      </p:sp>
      <p:sp>
        <p:nvSpPr>
          <p:cNvPr id="10" name="Textplatzhalter 9"/>
          <p:cNvSpPr>
            <a:spLocks noGrp="1"/>
          </p:cNvSpPr>
          <p:nvPr>
            <p:ph type="body" sz="quarter" idx="13"/>
          </p:nvPr>
        </p:nvSpPr>
        <p:spPr>
          <a:xfrm>
            <a:off x="1701" y="4205674"/>
            <a:ext cx="8056914" cy="996165"/>
          </a:xfrm>
        </p:spPr>
        <p:txBody>
          <a:bodyPr/>
          <a:lstStyle/>
          <a:p>
            <a:r>
              <a:rPr lang="de-DE" dirty="0"/>
              <a:t>Wie kann </a:t>
            </a:r>
            <a:r>
              <a:rPr lang="de-DE" dirty="0" smtClean="0"/>
              <a:t>Alkoholprävention im Setting Hochschule </a:t>
            </a:r>
            <a:r>
              <a:rPr lang="de-DE" dirty="0"/>
              <a:t>verankert werden?</a:t>
            </a:r>
          </a:p>
        </p:txBody>
      </p:sp>
      <p:sp>
        <p:nvSpPr>
          <p:cNvPr id="7" name="Foliennummernplatzhalter 6"/>
          <p:cNvSpPr>
            <a:spLocks noGrp="1"/>
          </p:cNvSpPr>
          <p:nvPr>
            <p:ph type="sldNum" sz="quarter" idx="4"/>
          </p:nvPr>
        </p:nvSpPr>
        <p:spPr/>
        <p:txBody>
          <a:bodyPr/>
          <a:lstStyle/>
          <a:p>
            <a:fld id="{19B51A1E-902D-48AF-9020-955120F399B6}" type="slidenum">
              <a:rPr lang="en-US" noProof="0" smtClean="0"/>
              <a:pPr/>
              <a:t>31</a:t>
            </a:fld>
            <a:endParaRPr lang="en-US" noProof="0" dirty="0"/>
          </a:p>
        </p:txBody>
      </p:sp>
    </p:spTree>
    <p:extLst>
      <p:ext uri="{BB962C8B-B14F-4D97-AF65-F5344CB8AC3E}">
        <p14:creationId xmlns:p14="http://schemas.microsoft.com/office/powerpoint/2010/main" val="1497249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Gesundheitsförderung im Setting Hochschule</a:t>
            </a:r>
            <a:endParaRPr lang="de-DE" dirty="0"/>
          </a:p>
        </p:txBody>
      </p:sp>
      <p:sp>
        <p:nvSpPr>
          <p:cNvPr id="4" name="Inhaltsplatzhalter 3"/>
          <p:cNvSpPr>
            <a:spLocks noGrp="1"/>
          </p:cNvSpPr>
          <p:nvPr>
            <p:ph idx="1"/>
          </p:nvPr>
        </p:nvSpPr>
        <p:spPr/>
        <p:txBody>
          <a:bodyPr/>
          <a:lstStyle/>
          <a:p>
            <a:pPr marL="0" indent="0">
              <a:buNone/>
            </a:pPr>
            <a:r>
              <a:rPr lang="de-DE" sz="2000" b="1" dirty="0" smtClean="0"/>
              <a:t>1. Gesundheitsförderung und Prävention</a:t>
            </a:r>
          </a:p>
          <a:p>
            <a:pPr lvl="1"/>
            <a:r>
              <a:rPr lang="de-DE" sz="1800" dirty="0" smtClean="0"/>
              <a:t>Gemeinsames Ziel: Gesundheitsgewinn</a:t>
            </a:r>
          </a:p>
          <a:p>
            <a:pPr lvl="1"/>
            <a:r>
              <a:rPr lang="de-DE" sz="1800" dirty="0" smtClean="0"/>
              <a:t>Unterschiede </a:t>
            </a:r>
            <a:endParaRPr lang="de-DE" sz="1800" dirty="0"/>
          </a:p>
          <a:p>
            <a:pPr marL="0" indent="0">
              <a:buNone/>
            </a:pPr>
            <a:r>
              <a:rPr lang="de-DE" sz="2000" b="1" dirty="0" smtClean="0"/>
              <a:t>1.1 Präventionsansätze</a:t>
            </a:r>
          </a:p>
          <a:p>
            <a:pPr lvl="1"/>
            <a:r>
              <a:rPr lang="de-DE" sz="1800" dirty="0" smtClean="0"/>
              <a:t>Zielstellung – primär, sekundär, tertiär</a:t>
            </a:r>
            <a:endParaRPr lang="de-DE" sz="1800" dirty="0"/>
          </a:p>
          <a:p>
            <a:pPr lvl="1"/>
            <a:r>
              <a:rPr lang="de-DE" sz="1800" dirty="0" smtClean="0"/>
              <a:t>Zielgruppe </a:t>
            </a:r>
            <a:r>
              <a:rPr lang="de-DE" sz="1800" dirty="0"/>
              <a:t>– u</a:t>
            </a:r>
            <a:r>
              <a:rPr lang="de-DE" sz="1800" dirty="0" smtClean="0"/>
              <a:t>niversell, selektiv, indiziert</a:t>
            </a:r>
            <a:endParaRPr lang="de-DE" sz="1800" dirty="0"/>
          </a:p>
          <a:p>
            <a:pPr lvl="1"/>
            <a:r>
              <a:rPr lang="de-DE" sz="1800" dirty="0" smtClean="0"/>
              <a:t>Primäre Strategie – Verhaltens- und Verhältnisprävention</a:t>
            </a:r>
            <a:endParaRPr lang="de-DE" sz="1800" b="1" dirty="0" smtClean="0"/>
          </a:p>
          <a:p>
            <a:pPr marL="0" indent="0">
              <a:buNone/>
            </a:pPr>
            <a:r>
              <a:rPr lang="de-DE" sz="2000" b="1" dirty="0" smtClean="0"/>
              <a:t>1.2 Setting-Ansatz der Gesundheitsförderung</a:t>
            </a:r>
          </a:p>
          <a:p>
            <a:pPr marL="0" indent="0">
              <a:buNone/>
            </a:pPr>
            <a:r>
              <a:rPr lang="de-DE" sz="2000" b="1" dirty="0" smtClean="0"/>
              <a:t>2. Gesundheitsförderung </a:t>
            </a:r>
            <a:r>
              <a:rPr lang="de-DE" sz="2000" b="1" dirty="0"/>
              <a:t>und Prävention im Setting </a:t>
            </a:r>
            <a:r>
              <a:rPr lang="de-DE" sz="2000" b="1" dirty="0" smtClean="0"/>
              <a:t>Hochschule</a:t>
            </a:r>
            <a:endParaRPr lang="de-DE" b="1" dirty="0"/>
          </a:p>
          <a:p>
            <a:pPr marL="0" indent="0">
              <a:buNone/>
            </a:pPr>
            <a:r>
              <a:rPr lang="de-DE" sz="2000" b="1" dirty="0" smtClean="0"/>
              <a:t>3. Alkoholprävention </a:t>
            </a:r>
            <a:r>
              <a:rPr lang="de-DE" sz="2000" b="1" dirty="0"/>
              <a:t>im Setting Hochschule</a:t>
            </a:r>
          </a:p>
          <a:p>
            <a:pPr lvl="2"/>
            <a:endParaRPr lang="de-DE" dirty="0" smtClean="0"/>
          </a:p>
          <a:p>
            <a:pPr lvl="2"/>
            <a:endParaRPr lang="de-DE" dirty="0"/>
          </a:p>
          <a:p>
            <a:endParaRPr lang="de-DE" dirty="0" smtClean="0"/>
          </a:p>
          <a:p>
            <a:pPr marL="266700" lvl="1" indent="0">
              <a:buNone/>
            </a:pP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32</a:t>
            </a:fld>
            <a:endParaRPr lang="en-US" noProof="0" dirty="0"/>
          </a:p>
        </p:txBody>
      </p:sp>
      <p:sp>
        <p:nvSpPr>
          <p:cNvPr id="5" name="Textplatzhalter 4"/>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3610832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Gesundheitsförderung und Prävention</a:t>
            </a:r>
          </a:p>
        </p:txBody>
      </p:sp>
      <p:sp>
        <p:nvSpPr>
          <p:cNvPr id="3" name="Textplatzhalter 2"/>
          <p:cNvSpPr>
            <a:spLocks noGrp="1"/>
          </p:cNvSpPr>
          <p:nvPr>
            <p:ph type="body" sz="quarter" idx="32"/>
          </p:nvPr>
        </p:nvSpPr>
        <p:spPr/>
        <p:txBody>
          <a:bodyPr/>
          <a:lstStyle/>
          <a:p>
            <a:r>
              <a:rPr lang="de-DE" b="1" dirty="0"/>
              <a:t>Gemeinsames Ziel: Gesundheitsgewinn</a:t>
            </a:r>
            <a:endParaRPr lang="de-DE" sz="1000" dirty="0"/>
          </a:p>
          <a:p>
            <a:endParaRPr lang="de-DE" dirty="0"/>
          </a:p>
        </p:txBody>
      </p:sp>
      <p:sp>
        <p:nvSpPr>
          <p:cNvPr id="4" name="Inhaltsplatzhalter 3"/>
          <p:cNvSpPr>
            <a:spLocks noGrp="1"/>
          </p:cNvSpPr>
          <p:nvPr>
            <p:ph idx="1"/>
          </p:nvPr>
        </p:nvSpPr>
        <p:spPr/>
        <p:txBody>
          <a:bodyPr/>
          <a:lstStyle/>
          <a:p>
            <a:pPr marL="0" indent="0">
              <a:buNone/>
            </a:pPr>
            <a:r>
              <a:rPr lang="de-DE" dirty="0"/>
              <a:t>Gesundheitsförderung und Prävention…</a:t>
            </a:r>
          </a:p>
          <a:p>
            <a:pPr marL="0" indent="0">
              <a:buNone/>
            </a:pPr>
            <a:endParaRPr lang="de-DE" dirty="0"/>
          </a:p>
          <a:p>
            <a:pPr marL="0" indent="0">
              <a:buNone/>
            </a:pPr>
            <a:r>
              <a:rPr lang="de-DE" dirty="0"/>
              <a:t>…zielen auf individuellen und kollektiven Gesundheitsgewinn durch:</a:t>
            </a:r>
          </a:p>
          <a:p>
            <a:pPr marL="723900" lvl="1" indent="-457200">
              <a:buAutoNum type="arabicPeriod"/>
            </a:pPr>
            <a:r>
              <a:rPr lang="de-DE" dirty="0"/>
              <a:t>Zurückdrängen von Risiken für Krankheiten (Prävention)</a:t>
            </a:r>
          </a:p>
          <a:p>
            <a:pPr marL="723900" lvl="1" indent="-457200">
              <a:buAutoNum type="arabicPeriod"/>
            </a:pPr>
            <a:r>
              <a:rPr lang="de-DE" dirty="0"/>
              <a:t>Förderung von gesundheitsrelevanten Lebensbedingungen (Gesundheitsförderung)</a:t>
            </a:r>
          </a:p>
          <a:p>
            <a:pPr marL="723900" lvl="1" indent="-457200">
              <a:buAutoNum type="arabicPeriod"/>
            </a:pPr>
            <a:endParaRPr lang="de-DE" dirty="0"/>
          </a:p>
          <a:p>
            <a:pPr marL="0" indent="0">
              <a:buNone/>
            </a:pPr>
            <a:r>
              <a:rPr lang="de-DE" dirty="0"/>
              <a:t>…ergänzen sich gegenseitig </a:t>
            </a:r>
            <a:r>
              <a:rPr lang="de-DE" sz="2000" dirty="0"/>
              <a:t>d. h. je nach Ausgangslage ist einmal Gesundheitsförderung und einmal Prävention die angemessene und erfolgsversprechende Interventionsform </a:t>
            </a:r>
          </a:p>
          <a:p>
            <a:pPr marL="0" indent="0">
              <a:buNone/>
            </a:pPr>
            <a:endParaRPr lang="de-DE" sz="2000" dirty="0"/>
          </a:p>
          <a:p>
            <a:pPr marL="0" indent="0">
              <a:buNone/>
            </a:pPr>
            <a:r>
              <a:rPr lang="de-DE" dirty="0"/>
              <a:t>…sind ein integraler Bestandteil eines modernen Gesundheits- und Versorgungssystems. Das Präventionsgesetz, dass 2016 in Kraft trat, legte einen ersten Schritt in diese Richtung fest. </a:t>
            </a:r>
          </a:p>
          <a:p>
            <a:pPr marL="0" indent="0">
              <a:buNone/>
            </a:pPr>
            <a:endParaRPr lang="de-DE" dirty="0"/>
          </a:p>
        </p:txBody>
      </p:sp>
      <p:sp>
        <p:nvSpPr>
          <p:cNvPr id="5" name="Fußzeilenplatzhalter 4"/>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33</a:t>
            </a:fld>
            <a:endParaRPr lang="en-US" noProof="0" dirty="0"/>
          </a:p>
        </p:txBody>
      </p:sp>
      <p:sp>
        <p:nvSpPr>
          <p:cNvPr id="7" name="Textplatzhalter 6"/>
          <p:cNvSpPr>
            <a:spLocks noGrp="1"/>
          </p:cNvSpPr>
          <p:nvPr>
            <p:ph type="body" sz="quarter" idx="33"/>
          </p:nvPr>
        </p:nvSpPr>
        <p:spPr>
          <a:xfrm>
            <a:off x="7912100" y="5988326"/>
            <a:ext cx="3859213" cy="202924"/>
          </a:xfrm>
        </p:spPr>
        <p:txBody>
          <a:bodyPr/>
          <a:lstStyle/>
          <a:p>
            <a:r>
              <a:rPr lang="de-DE" dirty="0" smtClean="0"/>
              <a:t>Hurrelmann, Richter, Klotz &amp; Stock, 2018 </a:t>
            </a:r>
            <a:endParaRPr lang="de-DE" dirty="0"/>
          </a:p>
        </p:txBody>
      </p:sp>
    </p:spTree>
    <p:extLst>
      <p:ext uri="{BB962C8B-B14F-4D97-AF65-F5344CB8AC3E}">
        <p14:creationId xmlns:p14="http://schemas.microsoft.com/office/powerpoint/2010/main" val="1847353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Gesundheitsförderung und Prävention</a:t>
            </a:r>
          </a:p>
        </p:txBody>
      </p:sp>
      <p:sp>
        <p:nvSpPr>
          <p:cNvPr id="3" name="Textplatzhalter 2"/>
          <p:cNvSpPr>
            <a:spLocks noGrp="1"/>
          </p:cNvSpPr>
          <p:nvPr>
            <p:ph type="body" sz="quarter" idx="32"/>
          </p:nvPr>
        </p:nvSpPr>
        <p:spPr/>
        <p:txBody>
          <a:bodyPr/>
          <a:lstStyle/>
          <a:p>
            <a:r>
              <a:rPr lang="de-DE" dirty="0"/>
              <a:t>Unterschiede</a:t>
            </a:r>
          </a:p>
          <a:p>
            <a:endParaRPr lang="de-DE" dirty="0"/>
          </a:p>
        </p:txBody>
      </p:sp>
      <p:sp>
        <p:nvSpPr>
          <p:cNvPr id="4" name="Textplatzhalter 3"/>
          <p:cNvSpPr>
            <a:spLocks noGrp="1"/>
          </p:cNvSpPr>
          <p:nvPr>
            <p:ph type="body" idx="1"/>
          </p:nvPr>
        </p:nvSpPr>
        <p:spPr/>
        <p:txBody>
          <a:bodyPr/>
          <a:lstStyle/>
          <a:p>
            <a:r>
              <a:rPr lang="de-DE" dirty="0"/>
              <a:t>Gesundheitsförderung</a:t>
            </a:r>
          </a:p>
          <a:p>
            <a:endParaRPr lang="de-DE" dirty="0"/>
          </a:p>
        </p:txBody>
      </p:sp>
      <p:sp>
        <p:nvSpPr>
          <p:cNvPr id="5" name="Inhaltsplatzhalter 4"/>
          <p:cNvSpPr>
            <a:spLocks noGrp="1"/>
          </p:cNvSpPr>
          <p:nvPr>
            <p:ph sz="half" idx="2"/>
          </p:nvPr>
        </p:nvSpPr>
        <p:spPr/>
        <p:txBody>
          <a:bodyPr/>
          <a:lstStyle/>
          <a:p>
            <a:pPr marL="0" indent="0">
              <a:lnSpc>
                <a:spcPct val="100000"/>
              </a:lnSpc>
              <a:buNone/>
            </a:pPr>
            <a:r>
              <a:rPr lang="de-DE" dirty="0"/>
              <a:t>Mögliche Definitionen:</a:t>
            </a:r>
          </a:p>
          <a:p>
            <a:pPr>
              <a:lnSpc>
                <a:spcPct val="100000"/>
              </a:lnSpc>
            </a:pPr>
            <a:r>
              <a:rPr lang="de-DE" sz="1600" dirty="0"/>
              <a:t>„</a:t>
            </a:r>
            <a:r>
              <a:rPr lang="de-DE" sz="1600" i="1" dirty="0"/>
              <a:t>Gesundheitsförderung</a:t>
            </a:r>
            <a:r>
              <a:rPr lang="de-DE" sz="1600" dirty="0"/>
              <a:t>: Ist eine Reihe von Aktivitäten und Maßnahmen, um Menschen ein höheres Maß an Selbstbestimmung über ihre Gesundheit zu ermöglichen. Diese Aktivitäten und Maßnahmen können sich an einzelne Personen, Familien, soziale Gruppen oder ganze Bevölkerungsgruppen richten.“ (Naidoo &amp; Wills, 2019, S. 121)</a:t>
            </a:r>
          </a:p>
          <a:p>
            <a:pPr>
              <a:lnSpc>
                <a:spcPct val="100000"/>
              </a:lnSpc>
            </a:pPr>
            <a:r>
              <a:rPr lang="de-DE" sz="1600" dirty="0"/>
              <a:t>„Gesundheitsförderung bezeichnet alle Interventionen, die der Verbesserung der gesundheitsrelevanten Lebensbedingungen der Bevölkerung dienen.“ </a:t>
            </a:r>
            <a:r>
              <a:rPr lang="de-DE" sz="1600" dirty="0" smtClean="0"/>
              <a:t>(</a:t>
            </a:r>
            <a:r>
              <a:rPr lang="de-DE" sz="1600" dirty="0"/>
              <a:t>Hurrelmann et al., 2018, S. 24)</a:t>
            </a:r>
          </a:p>
          <a:p>
            <a:pPr marL="0" indent="0">
              <a:buNone/>
            </a:pPr>
            <a:r>
              <a:rPr lang="de-DE" sz="1600" dirty="0"/>
              <a:t>Ursprünge: Ottawa-Charta zur Gesundheitsförderung der Weltgesundheitsorganisation (WHO), 1986</a:t>
            </a:r>
          </a:p>
          <a:p>
            <a:endParaRPr lang="de-DE" dirty="0"/>
          </a:p>
        </p:txBody>
      </p:sp>
      <p:sp>
        <p:nvSpPr>
          <p:cNvPr id="6" name="Textplatzhalter 5"/>
          <p:cNvSpPr>
            <a:spLocks noGrp="1"/>
          </p:cNvSpPr>
          <p:nvPr>
            <p:ph type="body" sz="quarter" idx="13"/>
          </p:nvPr>
        </p:nvSpPr>
        <p:spPr/>
        <p:txBody>
          <a:bodyPr/>
          <a:lstStyle/>
          <a:p>
            <a:r>
              <a:rPr lang="de-DE" dirty="0"/>
              <a:t>Prävention</a:t>
            </a:r>
          </a:p>
          <a:p>
            <a:endParaRPr lang="de-DE" dirty="0"/>
          </a:p>
        </p:txBody>
      </p:sp>
      <p:sp>
        <p:nvSpPr>
          <p:cNvPr id="7" name="Textplatzhalter 6"/>
          <p:cNvSpPr>
            <a:spLocks noGrp="1"/>
          </p:cNvSpPr>
          <p:nvPr>
            <p:ph type="body" sz="quarter" idx="12"/>
          </p:nvPr>
        </p:nvSpPr>
        <p:spPr/>
        <p:txBody>
          <a:bodyPr/>
          <a:lstStyle/>
          <a:p>
            <a:pPr marL="0" indent="0">
              <a:spcAft>
                <a:spcPts val="600"/>
              </a:spcAft>
              <a:buNone/>
            </a:pPr>
            <a:r>
              <a:rPr lang="de-DE" dirty="0"/>
              <a:t>Mögliche Definitionen:</a:t>
            </a:r>
          </a:p>
          <a:p>
            <a:pPr>
              <a:spcAft>
                <a:spcPts val="600"/>
              </a:spcAft>
            </a:pPr>
            <a:r>
              <a:rPr lang="de-DE" sz="1600" dirty="0"/>
              <a:t>„</a:t>
            </a:r>
            <a:r>
              <a:rPr lang="de-DE" sz="1600" i="1" dirty="0"/>
              <a:t>Prävention</a:t>
            </a:r>
            <a:r>
              <a:rPr lang="de-DE" sz="1600" dirty="0"/>
              <a:t>: Umfasst Aktivitäten auf der primären, sekundären und tertiären Ebene zur Vermeidung einer Krankheit oder zur Reduzierung oder Linderung seiner negativen Folgen.“ (Naidoo &amp; Wills, 2019, S. 121)</a:t>
            </a:r>
          </a:p>
          <a:p>
            <a:pPr>
              <a:spcAft>
                <a:spcPts val="600"/>
              </a:spcAft>
            </a:pPr>
            <a:r>
              <a:rPr lang="de-DE" sz="1600" dirty="0"/>
              <a:t>„Krankheitsprävention (oft verkürzt auch nur „Prävention“ genannt) bezeichnet alle Interventionen, die dem Vermeiden des Eintretens oder des Ausbreitens einer Krankheit dienen.“ (Hurrelmann et al., 2018, S.24)</a:t>
            </a:r>
          </a:p>
          <a:p>
            <a:endParaRPr lang="de-DE" dirty="0"/>
          </a:p>
        </p:txBody>
      </p:sp>
      <p:sp>
        <p:nvSpPr>
          <p:cNvPr id="8" name="Fußzeilenplatzhalter 7"/>
          <p:cNvSpPr>
            <a:spLocks noGrp="1"/>
          </p:cNvSpPr>
          <p:nvPr>
            <p:ph type="ftr" sz="quarter" idx="14"/>
          </p:nvPr>
        </p:nvSpPr>
        <p:spPr/>
        <p:txBody>
          <a:bodyPr/>
          <a:lstStyle/>
          <a:p>
            <a:r>
              <a:rPr lang="de-DE" smtClean="0"/>
              <a:t>eCHECKUP - Prävention des riskanten Alkoholkonsums bei Studierenden</a:t>
            </a:r>
            <a:endParaRPr lang="de-DE" dirty="0"/>
          </a:p>
        </p:txBody>
      </p:sp>
      <p:sp>
        <p:nvSpPr>
          <p:cNvPr id="9" name="Foliennummernplatzhalter 8"/>
          <p:cNvSpPr>
            <a:spLocks noGrp="1"/>
          </p:cNvSpPr>
          <p:nvPr>
            <p:ph type="sldNum" sz="quarter" idx="4"/>
          </p:nvPr>
        </p:nvSpPr>
        <p:spPr/>
        <p:txBody>
          <a:bodyPr/>
          <a:lstStyle/>
          <a:p>
            <a:fld id="{19B51A1E-902D-48AF-9020-955120F399B6}" type="slidenum">
              <a:rPr lang="en-US" noProof="0" smtClean="0"/>
              <a:pPr/>
              <a:t>34</a:t>
            </a:fld>
            <a:endParaRPr lang="en-US" noProof="0" dirty="0"/>
          </a:p>
        </p:txBody>
      </p:sp>
      <p:sp>
        <p:nvSpPr>
          <p:cNvPr id="10" name="Textplatzhalter 9"/>
          <p:cNvSpPr>
            <a:spLocks noGrp="1"/>
          </p:cNvSpPr>
          <p:nvPr>
            <p:ph type="body" sz="quarter" idx="33"/>
          </p:nvPr>
        </p:nvSpPr>
        <p:spPr/>
        <p:txBody>
          <a:bodyPr/>
          <a:lstStyle/>
          <a:p>
            <a:endParaRPr lang="de-DE"/>
          </a:p>
        </p:txBody>
      </p:sp>
      <p:sp>
        <p:nvSpPr>
          <p:cNvPr id="11" name="Textplatzhalter 10"/>
          <p:cNvSpPr>
            <a:spLocks noGrp="1"/>
          </p:cNvSpPr>
          <p:nvPr>
            <p:ph type="body" sz="quarter" idx="34"/>
          </p:nvPr>
        </p:nvSpPr>
        <p:spPr/>
        <p:txBody>
          <a:bodyPr/>
          <a:lstStyle/>
          <a:p>
            <a:endParaRPr lang="de-DE"/>
          </a:p>
        </p:txBody>
      </p:sp>
    </p:spTree>
    <p:extLst>
      <p:ext uri="{BB962C8B-B14F-4D97-AF65-F5344CB8AC3E}">
        <p14:creationId xmlns:p14="http://schemas.microsoft.com/office/powerpoint/2010/main" val="3558862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Gesundheitsförderung und Prävention</a:t>
            </a:r>
          </a:p>
        </p:txBody>
      </p:sp>
      <p:sp>
        <p:nvSpPr>
          <p:cNvPr id="3" name="Textplatzhalter 2"/>
          <p:cNvSpPr>
            <a:spLocks noGrp="1"/>
          </p:cNvSpPr>
          <p:nvPr>
            <p:ph type="body" sz="quarter" idx="32"/>
          </p:nvPr>
        </p:nvSpPr>
        <p:spPr/>
        <p:txBody>
          <a:bodyPr/>
          <a:lstStyle/>
          <a:p>
            <a:r>
              <a:rPr lang="de-DE" dirty="0"/>
              <a:t>Unterschiede </a:t>
            </a:r>
          </a:p>
          <a:p>
            <a:endParaRPr lang="de-DE" dirty="0"/>
          </a:p>
        </p:txBody>
      </p:sp>
      <p:sp>
        <p:nvSpPr>
          <p:cNvPr id="4" name="Textplatzhalter 3"/>
          <p:cNvSpPr>
            <a:spLocks noGrp="1"/>
          </p:cNvSpPr>
          <p:nvPr>
            <p:ph type="body" idx="1"/>
          </p:nvPr>
        </p:nvSpPr>
        <p:spPr/>
        <p:txBody>
          <a:bodyPr/>
          <a:lstStyle/>
          <a:p>
            <a:r>
              <a:rPr lang="de-DE" dirty="0"/>
              <a:t>Gesundheitsförderung</a:t>
            </a:r>
          </a:p>
          <a:p>
            <a:endParaRPr lang="de-DE" dirty="0"/>
          </a:p>
        </p:txBody>
      </p:sp>
      <p:sp>
        <p:nvSpPr>
          <p:cNvPr id="5" name="Inhaltsplatzhalter 4"/>
          <p:cNvSpPr>
            <a:spLocks noGrp="1"/>
          </p:cNvSpPr>
          <p:nvPr>
            <p:ph sz="half" idx="2"/>
          </p:nvPr>
        </p:nvSpPr>
        <p:spPr/>
        <p:txBody>
          <a:bodyPr/>
          <a:lstStyle/>
          <a:p>
            <a:pPr>
              <a:lnSpc>
                <a:spcPct val="100000"/>
              </a:lnSpc>
              <a:spcBef>
                <a:spcPts val="0"/>
              </a:spcBef>
            </a:pPr>
            <a:r>
              <a:rPr lang="de-DE" dirty="0" err="1">
                <a:sym typeface="Wingdings" panose="05000000000000000000" pitchFamily="2" charset="2"/>
              </a:rPr>
              <a:t>Salutogenetischer</a:t>
            </a:r>
            <a:r>
              <a:rPr lang="de-DE" dirty="0">
                <a:sym typeface="Wingdings" panose="05000000000000000000" pitchFamily="2" charset="2"/>
              </a:rPr>
              <a:t> </a:t>
            </a:r>
            <a:r>
              <a:rPr lang="de-DE" dirty="0" smtClean="0">
                <a:sym typeface="Wingdings" panose="05000000000000000000" pitchFamily="2" charset="2"/>
              </a:rPr>
              <a:t>Ansatz</a:t>
            </a:r>
            <a:r>
              <a:rPr lang="de-DE" baseline="30000" dirty="0" smtClean="0">
                <a:sym typeface="Wingdings" panose="05000000000000000000" pitchFamily="2" charset="2"/>
              </a:rPr>
              <a:t>1</a:t>
            </a:r>
            <a:endParaRPr lang="de-DE" sz="1000" dirty="0">
              <a:sym typeface="Wingdings" panose="05000000000000000000" pitchFamily="2" charset="2"/>
            </a:endParaRPr>
          </a:p>
          <a:p>
            <a:pPr>
              <a:lnSpc>
                <a:spcPct val="100000"/>
              </a:lnSpc>
              <a:spcBef>
                <a:spcPts val="0"/>
              </a:spcBef>
            </a:pPr>
            <a:r>
              <a:rPr lang="de-DE" dirty="0" smtClean="0"/>
              <a:t>Fokus</a:t>
            </a:r>
            <a:r>
              <a:rPr lang="de-DE" dirty="0"/>
              <a:t>: Förderung von Gesundheitsressourcen und Schutzfaktoren </a:t>
            </a:r>
          </a:p>
          <a:p>
            <a:pPr>
              <a:lnSpc>
                <a:spcPct val="100000"/>
              </a:lnSpc>
              <a:spcBef>
                <a:spcPts val="0"/>
              </a:spcBef>
            </a:pPr>
            <a:r>
              <a:rPr lang="de-DE" dirty="0"/>
              <a:t>komplexer, sozialer und gesundheitspolitischer Ansatz – bezieht u.a. Lebensbedingungen und Lebensweisen von Individuen und Gesellschaft </a:t>
            </a:r>
            <a:r>
              <a:rPr lang="de-DE" dirty="0" smtClean="0"/>
              <a:t>ein</a:t>
            </a:r>
            <a:r>
              <a:rPr lang="de-DE" baseline="30000" dirty="0" smtClean="0"/>
              <a:t>2</a:t>
            </a:r>
            <a:endParaRPr lang="de-DE" sz="1000" dirty="0"/>
          </a:p>
          <a:p>
            <a:endParaRPr lang="de-DE" dirty="0"/>
          </a:p>
        </p:txBody>
      </p:sp>
      <p:sp>
        <p:nvSpPr>
          <p:cNvPr id="6" name="Textplatzhalter 5"/>
          <p:cNvSpPr>
            <a:spLocks noGrp="1"/>
          </p:cNvSpPr>
          <p:nvPr>
            <p:ph type="body" sz="quarter" idx="13"/>
          </p:nvPr>
        </p:nvSpPr>
        <p:spPr/>
        <p:txBody>
          <a:bodyPr/>
          <a:lstStyle/>
          <a:p>
            <a:r>
              <a:rPr lang="de-DE" dirty="0"/>
              <a:t>Prävention</a:t>
            </a:r>
          </a:p>
          <a:p>
            <a:endParaRPr lang="de-DE" dirty="0"/>
          </a:p>
        </p:txBody>
      </p:sp>
      <p:sp>
        <p:nvSpPr>
          <p:cNvPr id="7" name="Textplatzhalter 6"/>
          <p:cNvSpPr>
            <a:spLocks noGrp="1"/>
          </p:cNvSpPr>
          <p:nvPr>
            <p:ph type="body" sz="quarter" idx="12"/>
          </p:nvPr>
        </p:nvSpPr>
        <p:spPr/>
        <p:txBody>
          <a:bodyPr/>
          <a:lstStyle/>
          <a:p>
            <a:pPr>
              <a:lnSpc>
                <a:spcPct val="100000"/>
              </a:lnSpc>
              <a:spcBef>
                <a:spcPts val="0"/>
              </a:spcBef>
            </a:pPr>
            <a:r>
              <a:rPr lang="de-DE" dirty="0" err="1">
                <a:sym typeface="Wingdings" panose="05000000000000000000" pitchFamily="2" charset="2"/>
              </a:rPr>
              <a:t>Pathogenetischer</a:t>
            </a:r>
            <a:r>
              <a:rPr lang="de-DE" dirty="0">
                <a:sym typeface="Wingdings" panose="05000000000000000000" pitchFamily="2" charset="2"/>
              </a:rPr>
              <a:t> Ansatz </a:t>
            </a:r>
            <a:endParaRPr lang="de-DE" dirty="0"/>
          </a:p>
          <a:p>
            <a:pPr>
              <a:lnSpc>
                <a:spcPct val="100000"/>
              </a:lnSpc>
              <a:spcBef>
                <a:spcPts val="0"/>
              </a:spcBef>
            </a:pPr>
            <a:r>
              <a:rPr lang="de-DE" dirty="0"/>
              <a:t>Fokus: Minimierung von Gesundheitsrisiken und </a:t>
            </a:r>
            <a:r>
              <a:rPr lang="de-DE" dirty="0" smtClean="0"/>
              <a:t>Risikofaktoren</a:t>
            </a:r>
            <a:r>
              <a:rPr lang="de-DE" baseline="30000" dirty="0" smtClean="0"/>
              <a:t>2</a:t>
            </a:r>
            <a:r>
              <a:rPr lang="de-DE" dirty="0" smtClean="0">
                <a:sym typeface="Wingdings" panose="05000000000000000000" pitchFamily="2" charset="2"/>
              </a:rPr>
              <a:t> </a:t>
            </a:r>
            <a:endParaRPr lang="de-DE" dirty="0">
              <a:sym typeface="Wingdings" panose="05000000000000000000" pitchFamily="2" charset="2"/>
            </a:endParaRPr>
          </a:p>
          <a:p>
            <a:endParaRPr lang="de-DE" dirty="0"/>
          </a:p>
        </p:txBody>
      </p:sp>
      <p:sp>
        <p:nvSpPr>
          <p:cNvPr id="8" name="Fußzeilenplatzhalter 7"/>
          <p:cNvSpPr>
            <a:spLocks noGrp="1"/>
          </p:cNvSpPr>
          <p:nvPr>
            <p:ph type="ftr" sz="quarter" idx="14"/>
          </p:nvPr>
        </p:nvSpPr>
        <p:spPr/>
        <p:txBody>
          <a:bodyPr/>
          <a:lstStyle/>
          <a:p>
            <a:r>
              <a:rPr lang="de-DE" smtClean="0"/>
              <a:t>eCHECKUP - Prävention des riskanten Alkoholkonsums bei Studierenden</a:t>
            </a:r>
            <a:endParaRPr lang="de-DE" dirty="0"/>
          </a:p>
        </p:txBody>
      </p:sp>
      <p:sp>
        <p:nvSpPr>
          <p:cNvPr id="9" name="Foliennummernplatzhalter 8"/>
          <p:cNvSpPr>
            <a:spLocks noGrp="1"/>
          </p:cNvSpPr>
          <p:nvPr>
            <p:ph type="sldNum" sz="quarter" idx="4"/>
          </p:nvPr>
        </p:nvSpPr>
        <p:spPr/>
        <p:txBody>
          <a:bodyPr/>
          <a:lstStyle/>
          <a:p>
            <a:fld id="{19B51A1E-902D-48AF-9020-955120F399B6}" type="slidenum">
              <a:rPr lang="en-US" noProof="0" smtClean="0"/>
              <a:pPr/>
              <a:t>35</a:t>
            </a:fld>
            <a:endParaRPr lang="en-US" noProof="0" dirty="0"/>
          </a:p>
        </p:txBody>
      </p:sp>
      <p:sp>
        <p:nvSpPr>
          <p:cNvPr id="10" name="Textplatzhalter 9"/>
          <p:cNvSpPr>
            <a:spLocks noGrp="1"/>
          </p:cNvSpPr>
          <p:nvPr>
            <p:ph type="body" sz="quarter" idx="33"/>
          </p:nvPr>
        </p:nvSpPr>
        <p:spPr/>
        <p:txBody>
          <a:bodyPr/>
          <a:lstStyle/>
          <a:p>
            <a:r>
              <a:rPr lang="de-DE" baseline="30000" dirty="0"/>
              <a:t>1</a:t>
            </a:r>
            <a:r>
              <a:rPr lang="de-DE" dirty="0" smtClean="0"/>
              <a:t>Antonovsky (1997), </a:t>
            </a:r>
            <a:r>
              <a:rPr lang="de-DE" baseline="30000" dirty="0" smtClean="0"/>
              <a:t>2</a:t>
            </a:r>
            <a:r>
              <a:rPr lang="de-DE" dirty="0" smtClean="0"/>
              <a:t>Hurrelmann et al. (2018)</a:t>
            </a:r>
          </a:p>
        </p:txBody>
      </p:sp>
      <p:sp>
        <p:nvSpPr>
          <p:cNvPr id="11" name="Textplatzhalter 10"/>
          <p:cNvSpPr>
            <a:spLocks noGrp="1"/>
          </p:cNvSpPr>
          <p:nvPr>
            <p:ph type="body" sz="quarter" idx="34"/>
          </p:nvPr>
        </p:nvSpPr>
        <p:spPr/>
        <p:txBody>
          <a:bodyPr/>
          <a:lstStyle/>
          <a:p>
            <a:r>
              <a:rPr lang="de-DE" baseline="30000" dirty="0" smtClean="0"/>
              <a:t>2</a:t>
            </a:r>
            <a:r>
              <a:rPr lang="de-DE" dirty="0" smtClean="0"/>
              <a:t>Hurrelmann et al. (2018)</a:t>
            </a:r>
            <a:endParaRPr lang="de-DE" dirty="0"/>
          </a:p>
        </p:txBody>
      </p:sp>
    </p:spTree>
    <p:extLst>
      <p:ext uri="{BB962C8B-B14F-4D97-AF65-F5344CB8AC3E}">
        <p14:creationId xmlns:p14="http://schemas.microsoft.com/office/powerpoint/2010/main" val="1238413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Präventionsansätze</a:t>
            </a:r>
          </a:p>
        </p:txBody>
      </p:sp>
      <p:sp>
        <p:nvSpPr>
          <p:cNvPr id="3" name="Textplatzhalter 2"/>
          <p:cNvSpPr>
            <a:spLocks noGrp="1"/>
          </p:cNvSpPr>
          <p:nvPr>
            <p:ph type="body" sz="quarter" idx="32"/>
          </p:nvPr>
        </p:nvSpPr>
        <p:spPr/>
        <p:txBody>
          <a:bodyPr/>
          <a:lstStyle/>
          <a:p>
            <a:r>
              <a:rPr lang="de-DE" dirty="0"/>
              <a:t>Welche Ansätze der Prävention gibt es?</a:t>
            </a:r>
          </a:p>
          <a:p>
            <a:endParaRPr lang="de-DE" dirty="0"/>
          </a:p>
        </p:txBody>
      </p:sp>
      <p:sp>
        <p:nvSpPr>
          <p:cNvPr id="4" name="Inhaltsplatzhalter 3"/>
          <p:cNvSpPr>
            <a:spLocks noGrp="1"/>
          </p:cNvSpPr>
          <p:nvPr>
            <p:ph idx="1"/>
          </p:nvPr>
        </p:nvSpPr>
        <p:spPr/>
        <p:txBody>
          <a:bodyPr/>
          <a:lstStyle/>
          <a:p>
            <a:pPr marL="0" lvl="0" indent="0">
              <a:lnSpc>
                <a:spcPct val="100000"/>
              </a:lnSpc>
              <a:spcBef>
                <a:spcPts val="0"/>
              </a:spcBef>
              <a:buNone/>
            </a:pPr>
            <a:r>
              <a:rPr lang="de-DE" b="1" dirty="0"/>
              <a:t>Prävention kann hinsichtlich Zielstellung, Zielgruppe und primärer Strategie unterschieden werden, in:  </a:t>
            </a:r>
            <a:endParaRPr lang="de-DE" b="1" dirty="0" smtClean="0"/>
          </a:p>
          <a:p>
            <a:pPr marL="457200" indent="-457200">
              <a:buFont typeface="+mj-lt"/>
              <a:buAutoNum type="arabicParenR"/>
            </a:pPr>
            <a:r>
              <a:rPr lang="de-DE" dirty="0" smtClean="0"/>
              <a:t>Zielstellung </a:t>
            </a:r>
          </a:p>
          <a:p>
            <a:pPr marL="1000125" lvl="2" indent="-457200">
              <a:buFont typeface="+mj-lt"/>
              <a:buAutoNum type="alphaLcPeriod"/>
            </a:pPr>
            <a:r>
              <a:rPr lang="de-DE" sz="2000" dirty="0" smtClean="0"/>
              <a:t>Primär</a:t>
            </a:r>
            <a:endParaRPr lang="de-DE" sz="2000" dirty="0"/>
          </a:p>
          <a:p>
            <a:pPr marL="1000125" lvl="2" indent="-457200">
              <a:buFont typeface="+mj-lt"/>
              <a:buAutoNum type="alphaLcPeriod"/>
            </a:pPr>
            <a:r>
              <a:rPr lang="de-DE" sz="2000" dirty="0"/>
              <a:t>Sekundär</a:t>
            </a:r>
          </a:p>
          <a:p>
            <a:pPr marL="1000125" lvl="2" indent="-457200">
              <a:buFont typeface="+mj-lt"/>
              <a:buAutoNum type="alphaLcPeriod"/>
            </a:pPr>
            <a:r>
              <a:rPr lang="de-DE" sz="2000" dirty="0"/>
              <a:t>Tertiär</a:t>
            </a:r>
            <a:endParaRPr lang="de-DE" dirty="0"/>
          </a:p>
          <a:p>
            <a:pPr marL="457200" indent="-457200">
              <a:buFont typeface="+mj-lt"/>
              <a:buAutoNum type="arabicParenR"/>
            </a:pPr>
            <a:r>
              <a:rPr lang="de-DE" dirty="0"/>
              <a:t>Zielgruppe</a:t>
            </a:r>
          </a:p>
          <a:p>
            <a:pPr marL="1000125" lvl="2" indent="-457200">
              <a:buFont typeface="+mj-lt"/>
              <a:buAutoNum type="alphaLcPeriod"/>
            </a:pPr>
            <a:r>
              <a:rPr lang="de-DE" sz="2000" dirty="0"/>
              <a:t>Universell</a:t>
            </a:r>
          </a:p>
          <a:p>
            <a:pPr marL="1000125" lvl="2" indent="-457200">
              <a:buFont typeface="+mj-lt"/>
              <a:buAutoNum type="alphaLcPeriod"/>
            </a:pPr>
            <a:r>
              <a:rPr lang="de-DE" sz="2000" dirty="0"/>
              <a:t>Selektiv</a:t>
            </a:r>
          </a:p>
          <a:p>
            <a:pPr marL="1000125" lvl="2" indent="-457200">
              <a:buFont typeface="+mj-lt"/>
              <a:buAutoNum type="alphaLcPeriod"/>
            </a:pPr>
            <a:r>
              <a:rPr lang="de-DE" sz="2000" dirty="0"/>
              <a:t>Indiziert</a:t>
            </a:r>
            <a:endParaRPr lang="de-DE" dirty="0"/>
          </a:p>
          <a:p>
            <a:pPr marL="457200" indent="-457200">
              <a:buFont typeface="+mj-lt"/>
              <a:buAutoNum type="arabicParenR"/>
            </a:pPr>
            <a:r>
              <a:rPr lang="de-DE" dirty="0"/>
              <a:t>Primäre Strategie</a:t>
            </a:r>
          </a:p>
          <a:p>
            <a:pPr marL="1000125" lvl="2" indent="-457200">
              <a:buAutoNum type="alphaLcPeriod"/>
            </a:pPr>
            <a:r>
              <a:rPr lang="de-DE" sz="2000" dirty="0"/>
              <a:t>Verhaltensprävention</a:t>
            </a:r>
          </a:p>
          <a:p>
            <a:pPr marL="1000125" lvl="2" indent="-457200">
              <a:buAutoNum type="alphaLcPeriod"/>
            </a:pPr>
            <a:r>
              <a:rPr lang="de-DE" sz="2000" dirty="0"/>
              <a:t>Verhältnisprävention</a:t>
            </a:r>
            <a:endParaRPr lang="de-DE" dirty="0"/>
          </a:p>
        </p:txBody>
      </p:sp>
      <p:sp>
        <p:nvSpPr>
          <p:cNvPr id="5" name="Fußzeilenplatzhalter 4"/>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36</a:t>
            </a:fld>
            <a:endParaRPr lang="en-US" noProof="0" dirty="0"/>
          </a:p>
        </p:txBody>
      </p:sp>
      <p:sp>
        <p:nvSpPr>
          <p:cNvPr id="7" name="Textplatzhalter 6"/>
          <p:cNvSpPr>
            <a:spLocks noGrp="1"/>
          </p:cNvSpPr>
          <p:nvPr>
            <p:ph type="body" sz="quarter" idx="33"/>
          </p:nvPr>
        </p:nvSpPr>
        <p:spPr/>
        <p:txBody>
          <a:bodyPr/>
          <a:lstStyle/>
          <a:p>
            <a:r>
              <a:rPr lang="de-DE" dirty="0" smtClean="0"/>
              <a:t>Hurrelmann et al. (2018)</a:t>
            </a:r>
            <a:endParaRPr lang="de-DE" dirty="0"/>
          </a:p>
        </p:txBody>
      </p:sp>
    </p:spTree>
    <p:extLst>
      <p:ext uri="{BB962C8B-B14F-4D97-AF65-F5344CB8AC3E}">
        <p14:creationId xmlns:p14="http://schemas.microsoft.com/office/powerpoint/2010/main" val="15083468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Präventionsansätze</a:t>
            </a:r>
          </a:p>
        </p:txBody>
      </p:sp>
      <p:sp>
        <p:nvSpPr>
          <p:cNvPr id="3" name="Textplatzhalter 2"/>
          <p:cNvSpPr>
            <a:spLocks noGrp="1"/>
          </p:cNvSpPr>
          <p:nvPr>
            <p:ph type="body" sz="quarter" idx="32"/>
          </p:nvPr>
        </p:nvSpPr>
        <p:spPr/>
        <p:txBody>
          <a:bodyPr/>
          <a:lstStyle/>
          <a:p>
            <a:r>
              <a:rPr lang="de-DE" dirty="0" smtClean="0"/>
              <a:t>1) </a:t>
            </a:r>
            <a:r>
              <a:rPr lang="de-DE" dirty="0"/>
              <a:t>Unterscheidung nach Zielsetzung (primär, sekundär, tertiär)</a:t>
            </a:r>
          </a:p>
        </p:txBody>
      </p:sp>
      <p:sp>
        <p:nvSpPr>
          <p:cNvPr id="4" name="Textplatzhalter 3"/>
          <p:cNvSpPr>
            <a:spLocks noGrp="1"/>
          </p:cNvSpPr>
          <p:nvPr>
            <p:ph type="body" idx="1"/>
          </p:nvPr>
        </p:nvSpPr>
        <p:spPr/>
        <p:txBody>
          <a:bodyPr/>
          <a:lstStyle/>
          <a:p>
            <a:r>
              <a:rPr lang="de-DE" dirty="0"/>
              <a:t>a. Primärprävention</a:t>
            </a:r>
          </a:p>
          <a:p>
            <a:endParaRPr lang="de-DE" dirty="0"/>
          </a:p>
        </p:txBody>
      </p:sp>
      <p:sp>
        <p:nvSpPr>
          <p:cNvPr id="5" name="Inhaltsplatzhalter 4"/>
          <p:cNvSpPr>
            <a:spLocks noGrp="1"/>
          </p:cNvSpPr>
          <p:nvPr>
            <p:ph sz="half" idx="2"/>
          </p:nvPr>
        </p:nvSpPr>
        <p:spPr/>
        <p:txBody>
          <a:bodyPr/>
          <a:lstStyle/>
          <a:p>
            <a:pPr marL="0" indent="0">
              <a:buNone/>
            </a:pPr>
            <a:r>
              <a:rPr lang="de-DE" dirty="0"/>
              <a:t>= Krankheitsverhütung</a:t>
            </a:r>
          </a:p>
          <a:p>
            <a:pPr marL="0" indent="0">
              <a:buNone/>
            </a:pPr>
            <a:r>
              <a:rPr lang="de-DE" dirty="0"/>
              <a:t>Die Vermeidung der Entstehung einer Krankheit durch Risikoaufklärung.</a:t>
            </a:r>
          </a:p>
          <a:p>
            <a:pPr marL="0" indent="0">
              <a:buNone/>
            </a:pPr>
            <a:r>
              <a:rPr lang="de-DE" dirty="0"/>
              <a:t>Beispiele:</a:t>
            </a:r>
          </a:p>
          <a:p>
            <a:r>
              <a:rPr lang="de-DE" dirty="0"/>
              <a:t>Impfungen</a:t>
            </a:r>
          </a:p>
          <a:p>
            <a:r>
              <a:rPr lang="de-DE" dirty="0"/>
              <a:t>Förderung des Nichtrauchens</a:t>
            </a:r>
          </a:p>
          <a:p>
            <a:pPr marL="0" indent="0">
              <a:buNone/>
            </a:pPr>
            <a:endParaRPr lang="de-DE" dirty="0"/>
          </a:p>
        </p:txBody>
      </p:sp>
      <p:sp>
        <p:nvSpPr>
          <p:cNvPr id="6" name="Textplatzhalter 5"/>
          <p:cNvSpPr>
            <a:spLocks noGrp="1"/>
          </p:cNvSpPr>
          <p:nvPr>
            <p:ph type="body" sz="quarter" idx="13"/>
          </p:nvPr>
        </p:nvSpPr>
        <p:spPr/>
        <p:txBody>
          <a:bodyPr/>
          <a:lstStyle/>
          <a:p>
            <a:r>
              <a:rPr lang="de-DE" dirty="0"/>
              <a:t>b. Sekundärprävention</a:t>
            </a:r>
          </a:p>
          <a:p>
            <a:endParaRPr lang="de-DE" dirty="0"/>
          </a:p>
        </p:txBody>
      </p:sp>
      <p:sp>
        <p:nvSpPr>
          <p:cNvPr id="7" name="Textplatzhalter 6"/>
          <p:cNvSpPr>
            <a:spLocks noGrp="1"/>
          </p:cNvSpPr>
          <p:nvPr>
            <p:ph type="body" sz="quarter" idx="12"/>
          </p:nvPr>
        </p:nvSpPr>
        <p:spPr/>
        <p:txBody>
          <a:bodyPr/>
          <a:lstStyle/>
          <a:p>
            <a:pPr marL="0" indent="0">
              <a:buNone/>
            </a:pPr>
            <a:r>
              <a:rPr lang="de-DE" dirty="0"/>
              <a:t>= Krankheitsfrüherkennung</a:t>
            </a:r>
          </a:p>
          <a:p>
            <a:pPr marL="0" indent="0">
              <a:buNone/>
            </a:pPr>
            <a:r>
              <a:rPr lang="de-DE" dirty="0"/>
              <a:t>Die Entdeckung und Behandlung von Frühstadien einer Krankheit und Verhinderung deren Fortschreitens.</a:t>
            </a:r>
          </a:p>
          <a:p>
            <a:pPr marL="0" indent="0">
              <a:buNone/>
            </a:pPr>
            <a:r>
              <a:rPr lang="de-DE" dirty="0"/>
              <a:t>Beispiele: </a:t>
            </a:r>
          </a:p>
          <a:p>
            <a:r>
              <a:rPr lang="de-DE" dirty="0"/>
              <a:t>Vorsorgeuntersuchungen</a:t>
            </a:r>
          </a:p>
          <a:p>
            <a:r>
              <a:rPr lang="de-DE" dirty="0"/>
              <a:t>Andere Methoden der Frühdiagnose und Frühbehandlung z. B. Mammografie </a:t>
            </a:r>
          </a:p>
          <a:p>
            <a:pPr marL="0" indent="0">
              <a:buNone/>
            </a:pPr>
            <a:endParaRPr lang="de-DE" dirty="0"/>
          </a:p>
        </p:txBody>
      </p:sp>
      <p:sp>
        <p:nvSpPr>
          <p:cNvPr id="8" name="Fußzeilenplatzhalter 7"/>
          <p:cNvSpPr>
            <a:spLocks noGrp="1"/>
          </p:cNvSpPr>
          <p:nvPr>
            <p:ph type="ftr" sz="quarter" idx="14"/>
          </p:nvPr>
        </p:nvSpPr>
        <p:spPr/>
        <p:txBody>
          <a:bodyPr/>
          <a:lstStyle/>
          <a:p>
            <a:r>
              <a:rPr lang="de-DE" smtClean="0"/>
              <a:t>eCHECKUP - Prävention des riskanten Alkoholkonsums bei Studierenden</a:t>
            </a:r>
            <a:endParaRPr lang="de-DE" dirty="0"/>
          </a:p>
        </p:txBody>
      </p:sp>
      <p:sp>
        <p:nvSpPr>
          <p:cNvPr id="9" name="Foliennummernplatzhalter 8"/>
          <p:cNvSpPr>
            <a:spLocks noGrp="1"/>
          </p:cNvSpPr>
          <p:nvPr>
            <p:ph type="sldNum" sz="quarter" idx="4"/>
          </p:nvPr>
        </p:nvSpPr>
        <p:spPr/>
        <p:txBody>
          <a:bodyPr/>
          <a:lstStyle/>
          <a:p>
            <a:fld id="{19B51A1E-902D-48AF-9020-955120F399B6}" type="slidenum">
              <a:rPr lang="en-US" noProof="0" smtClean="0"/>
              <a:pPr/>
              <a:t>37</a:t>
            </a:fld>
            <a:endParaRPr lang="en-US" noProof="0" dirty="0"/>
          </a:p>
        </p:txBody>
      </p:sp>
      <p:sp>
        <p:nvSpPr>
          <p:cNvPr id="12" name="Textplatzhalter 11"/>
          <p:cNvSpPr>
            <a:spLocks noGrp="1"/>
          </p:cNvSpPr>
          <p:nvPr>
            <p:ph type="body" sz="quarter" idx="33"/>
          </p:nvPr>
        </p:nvSpPr>
        <p:spPr/>
        <p:txBody>
          <a:bodyPr/>
          <a:lstStyle/>
          <a:p>
            <a:endParaRPr lang="de-DE"/>
          </a:p>
        </p:txBody>
      </p:sp>
      <p:sp>
        <p:nvSpPr>
          <p:cNvPr id="11" name="Textplatzhalter 10"/>
          <p:cNvSpPr>
            <a:spLocks noGrp="1"/>
          </p:cNvSpPr>
          <p:nvPr>
            <p:ph type="body" sz="quarter" idx="34"/>
          </p:nvPr>
        </p:nvSpPr>
        <p:spPr>
          <a:xfrm>
            <a:off x="8470900" y="5988327"/>
            <a:ext cx="3452813" cy="383024"/>
          </a:xfrm>
        </p:spPr>
        <p:txBody>
          <a:bodyPr/>
          <a:lstStyle/>
          <a:p>
            <a:r>
              <a:rPr lang="de-DE" dirty="0" smtClean="0"/>
              <a:t>Naidoo &amp; Wills (2019), Hurrelmann et al. (2018)</a:t>
            </a:r>
            <a:endParaRPr lang="de-DE" dirty="0"/>
          </a:p>
        </p:txBody>
      </p:sp>
    </p:spTree>
    <p:extLst>
      <p:ext uri="{BB962C8B-B14F-4D97-AF65-F5344CB8AC3E}">
        <p14:creationId xmlns:p14="http://schemas.microsoft.com/office/powerpoint/2010/main" val="3521837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Präventionsansätze</a:t>
            </a:r>
          </a:p>
        </p:txBody>
      </p:sp>
      <p:sp>
        <p:nvSpPr>
          <p:cNvPr id="3" name="Textplatzhalter 2"/>
          <p:cNvSpPr>
            <a:spLocks noGrp="1"/>
          </p:cNvSpPr>
          <p:nvPr>
            <p:ph type="body" sz="quarter" idx="32"/>
          </p:nvPr>
        </p:nvSpPr>
        <p:spPr/>
        <p:txBody>
          <a:bodyPr/>
          <a:lstStyle/>
          <a:p>
            <a:r>
              <a:rPr lang="de-DE" dirty="0"/>
              <a:t>1) Unterscheidung nach Zielsetzung (primär, sekundär, tertiär)</a:t>
            </a:r>
          </a:p>
        </p:txBody>
      </p:sp>
      <p:sp>
        <p:nvSpPr>
          <p:cNvPr id="4" name="Textplatzhalter 3"/>
          <p:cNvSpPr>
            <a:spLocks noGrp="1"/>
          </p:cNvSpPr>
          <p:nvPr>
            <p:ph type="body" idx="1"/>
          </p:nvPr>
        </p:nvSpPr>
        <p:spPr/>
        <p:txBody>
          <a:bodyPr/>
          <a:lstStyle/>
          <a:p>
            <a:r>
              <a:rPr lang="de-DE" dirty="0"/>
              <a:t>c. Tertiärprävention</a:t>
            </a:r>
          </a:p>
          <a:p>
            <a:endParaRPr lang="de-DE" dirty="0"/>
          </a:p>
        </p:txBody>
      </p:sp>
      <p:sp>
        <p:nvSpPr>
          <p:cNvPr id="5" name="Inhaltsplatzhalter 4"/>
          <p:cNvSpPr>
            <a:spLocks noGrp="1"/>
          </p:cNvSpPr>
          <p:nvPr>
            <p:ph sz="half" idx="2"/>
          </p:nvPr>
        </p:nvSpPr>
        <p:spPr/>
        <p:txBody>
          <a:bodyPr/>
          <a:lstStyle/>
          <a:p>
            <a:pPr marL="0" indent="0">
              <a:buNone/>
            </a:pPr>
            <a:r>
              <a:rPr lang="de-DE" dirty="0"/>
              <a:t>= Behandlung zur Verhütung der Verschlimmerung einer Erkrankung</a:t>
            </a:r>
          </a:p>
          <a:p>
            <a:pPr marL="0" indent="0">
              <a:buNone/>
            </a:pPr>
            <a:r>
              <a:rPr lang="de-DE" dirty="0"/>
              <a:t>Die Vermeidung einer Verschlechterung der Gesundheit und des Leidens von bereits Erkrankten oder des erneuten Ausbruchs einer Krankheit.</a:t>
            </a:r>
          </a:p>
          <a:p>
            <a:pPr marL="0" indent="0">
              <a:buNone/>
            </a:pPr>
            <a:r>
              <a:rPr lang="de-DE" dirty="0"/>
              <a:t>Beispiele:</a:t>
            </a:r>
          </a:p>
          <a:p>
            <a:r>
              <a:rPr lang="de-DE" dirty="0"/>
              <a:t>Rehabilitation</a:t>
            </a:r>
          </a:p>
          <a:p>
            <a:r>
              <a:rPr lang="de-DE" dirty="0"/>
              <a:t>Palliativpflege</a:t>
            </a:r>
          </a:p>
          <a:p>
            <a:pPr marL="0" indent="0">
              <a:buNone/>
            </a:pPr>
            <a:endParaRPr lang="de-DE" dirty="0"/>
          </a:p>
        </p:txBody>
      </p:sp>
      <p:sp>
        <p:nvSpPr>
          <p:cNvPr id="7" name="Textplatzhalter 6"/>
          <p:cNvSpPr>
            <a:spLocks noGrp="1"/>
          </p:cNvSpPr>
          <p:nvPr>
            <p:ph type="body" sz="quarter" idx="12"/>
          </p:nvPr>
        </p:nvSpPr>
        <p:spPr/>
        <p:txBody>
          <a:bodyPr/>
          <a:lstStyle/>
          <a:p>
            <a:pPr marL="0" indent="0">
              <a:buNone/>
            </a:pPr>
            <a:endParaRPr lang="de-DE" dirty="0"/>
          </a:p>
        </p:txBody>
      </p:sp>
      <p:sp>
        <p:nvSpPr>
          <p:cNvPr id="8" name="Fußzeilenplatzhalter 7"/>
          <p:cNvSpPr>
            <a:spLocks noGrp="1"/>
          </p:cNvSpPr>
          <p:nvPr>
            <p:ph type="ftr" sz="quarter" idx="14"/>
          </p:nvPr>
        </p:nvSpPr>
        <p:spPr/>
        <p:txBody>
          <a:bodyPr/>
          <a:lstStyle/>
          <a:p>
            <a:r>
              <a:rPr lang="de-DE" smtClean="0"/>
              <a:t>eCHECKUP - Prävention des riskanten Alkoholkonsums bei Studierenden</a:t>
            </a:r>
            <a:endParaRPr lang="de-DE" dirty="0"/>
          </a:p>
        </p:txBody>
      </p:sp>
      <p:sp>
        <p:nvSpPr>
          <p:cNvPr id="9" name="Foliennummernplatzhalter 8"/>
          <p:cNvSpPr>
            <a:spLocks noGrp="1"/>
          </p:cNvSpPr>
          <p:nvPr>
            <p:ph type="sldNum" sz="quarter" idx="4"/>
          </p:nvPr>
        </p:nvSpPr>
        <p:spPr/>
        <p:txBody>
          <a:bodyPr/>
          <a:lstStyle/>
          <a:p>
            <a:fld id="{19B51A1E-902D-48AF-9020-955120F399B6}" type="slidenum">
              <a:rPr lang="en-US" noProof="0" smtClean="0"/>
              <a:pPr/>
              <a:t>38</a:t>
            </a:fld>
            <a:endParaRPr lang="en-US" noProof="0" dirty="0"/>
          </a:p>
        </p:txBody>
      </p:sp>
      <p:sp>
        <p:nvSpPr>
          <p:cNvPr id="10" name="Textplatzhalter 9"/>
          <p:cNvSpPr>
            <a:spLocks noGrp="1"/>
          </p:cNvSpPr>
          <p:nvPr>
            <p:ph type="body" sz="quarter" idx="33"/>
          </p:nvPr>
        </p:nvSpPr>
        <p:spPr/>
        <p:txBody>
          <a:bodyPr/>
          <a:lstStyle/>
          <a:p>
            <a:r>
              <a:rPr lang="de-DE" dirty="0" smtClean="0"/>
              <a:t>Naidoo &amp; Wills (2019), Hurrelmann et al. (2018)</a:t>
            </a:r>
            <a:endParaRPr lang="de-DE" dirty="0"/>
          </a:p>
        </p:txBody>
      </p:sp>
      <p:sp>
        <p:nvSpPr>
          <p:cNvPr id="11" name="Textplatzhalter 10"/>
          <p:cNvSpPr>
            <a:spLocks noGrp="1"/>
          </p:cNvSpPr>
          <p:nvPr>
            <p:ph type="body" sz="quarter" idx="34"/>
          </p:nvPr>
        </p:nvSpPr>
        <p:spPr/>
        <p:txBody>
          <a:bodyPr/>
          <a:lstStyle/>
          <a:p>
            <a:endParaRPr lang="de-DE"/>
          </a:p>
        </p:txBody>
      </p:sp>
      <p:sp>
        <p:nvSpPr>
          <p:cNvPr id="12" name="Textplatzhalter 11"/>
          <p:cNvSpPr>
            <a:spLocks noGrp="1"/>
          </p:cNvSpPr>
          <p:nvPr>
            <p:ph type="body" sz="quarter" idx="13"/>
          </p:nvPr>
        </p:nvSpPr>
        <p:spPr>
          <a:xfrm>
            <a:off x="6291216" y="1487027"/>
            <a:ext cx="5472000" cy="352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spTree>
    <p:extLst>
      <p:ext uri="{BB962C8B-B14F-4D97-AF65-F5344CB8AC3E}">
        <p14:creationId xmlns:p14="http://schemas.microsoft.com/office/powerpoint/2010/main" val="593292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Präventionsansätze</a:t>
            </a:r>
          </a:p>
        </p:txBody>
      </p:sp>
      <p:sp>
        <p:nvSpPr>
          <p:cNvPr id="6" name="Textplatzhalter 5"/>
          <p:cNvSpPr>
            <a:spLocks noGrp="1"/>
          </p:cNvSpPr>
          <p:nvPr>
            <p:ph type="body" sz="quarter" idx="32"/>
          </p:nvPr>
        </p:nvSpPr>
        <p:spPr/>
        <p:txBody>
          <a:bodyPr/>
          <a:lstStyle/>
          <a:p>
            <a:r>
              <a:rPr lang="de-DE" dirty="0"/>
              <a:t>2</a:t>
            </a:r>
            <a:r>
              <a:rPr lang="de-DE" dirty="0" smtClean="0"/>
              <a:t>) Unterscheidung </a:t>
            </a:r>
            <a:r>
              <a:rPr lang="de-DE" dirty="0"/>
              <a:t>nach </a:t>
            </a:r>
            <a:r>
              <a:rPr lang="de-DE" dirty="0" smtClean="0"/>
              <a:t>Zielgruppe </a:t>
            </a:r>
            <a:r>
              <a:rPr lang="de-DE" dirty="0"/>
              <a:t>(universell, selektiv, indiziert)</a:t>
            </a:r>
          </a:p>
          <a:p>
            <a:endParaRPr lang="de-DE" dirty="0"/>
          </a:p>
        </p:txBody>
      </p:sp>
      <p:sp>
        <p:nvSpPr>
          <p:cNvPr id="13" name="Textplatzhalter 12"/>
          <p:cNvSpPr>
            <a:spLocks noGrp="1"/>
          </p:cNvSpPr>
          <p:nvPr>
            <p:ph type="body" idx="1"/>
          </p:nvPr>
        </p:nvSpPr>
        <p:spPr/>
        <p:txBody>
          <a:bodyPr/>
          <a:lstStyle/>
          <a:p>
            <a:r>
              <a:rPr lang="de-DE" dirty="0" smtClean="0"/>
              <a:t>a. Universelle </a:t>
            </a:r>
            <a:r>
              <a:rPr lang="de-DE" dirty="0"/>
              <a:t>Prävention </a:t>
            </a:r>
          </a:p>
        </p:txBody>
      </p:sp>
      <p:sp>
        <p:nvSpPr>
          <p:cNvPr id="14" name="Inhaltsplatzhalter 13"/>
          <p:cNvSpPr>
            <a:spLocks noGrp="1"/>
          </p:cNvSpPr>
          <p:nvPr>
            <p:ph sz="half" idx="2"/>
          </p:nvPr>
        </p:nvSpPr>
        <p:spPr/>
        <p:txBody>
          <a:bodyPr/>
          <a:lstStyle/>
          <a:p>
            <a:pPr>
              <a:spcAft>
                <a:spcPts val="600"/>
              </a:spcAft>
            </a:pPr>
            <a:r>
              <a:rPr lang="de-DE" dirty="0"/>
              <a:t>spricht die Gesamtbevölkerung bzw. große Teilpopulationen </a:t>
            </a:r>
            <a:r>
              <a:rPr lang="de-DE" dirty="0" smtClean="0"/>
              <a:t>an</a:t>
            </a:r>
          </a:p>
          <a:p>
            <a:pPr>
              <a:spcAft>
                <a:spcPts val="600"/>
              </a:spcAft>
            </a:pPr>
            <a:r>
              <a:rPr lang="de-DE" dirty="0" smtClean="0"/>
              <a:t>Maßnahmen</a:t>
            </a:r>
            <a:r>
              <a:rPr lang="de-DE" dirty="0"/>
              <a:t>, die prinzipiell für jede und jeden nützlich oder notwendig sein </a:t>
            </a:r>
            <a:r>
              <a:rPr lang="de-DE" dirty="0" smtClean="0"/>
              <a:t>sollen</a:t>
            </a:r>
          </a:p>
          <a:p>
            <a:pPr marL="0" indent="0">
              <a:spcAft>
                <a:spcPts val="600"/>
              </a:spcAft>
              <a:buNone/>
            </a:pPr>
            <a:r>
              <a:rPr lang="de-DE" dirty="0" smtClean="0"/>
              <a:t>Beispiele:</a:t>
            </a:r>
            <a:endParaRPr lang="de-DE" dirty="0"/>
          </a:p>
          <a:p>
            <a:pPr lvl="1"/>
            <a:r>
              <a:rPr lang="de-DE" dirty="0"/>
              <a:t>Impfempfehlungen</a:t>
            </a:r>
          </a:p>
          <a:p>
            <a:pPr lvl="1"/>
            <a:r>
              <a:rPr lang="de-DE" dirty="0"/>
              <a:t>Sicherheitsgurtpflicht</a:t>
            </a:r>
          </a:p>
          <a:p>
            <a:pPr lvl="1"/>
            <a:r>
              <a:rPr lang="de-DE" dirty="0"/>
              <a:t>Drogenaufklärung in der Schule </a:t>
            </a:r>
          </a:p>
          <a:p>
            <a:pPr marL="0" indent="0">
              <a:buNone/>
            </a:pPr>
            <a:endParaRPr lang="de-DE" dirty="0"/>
          </a:p>
        </p:txBody>
      </p:sp>
      <p:sp>
        <p:nvSpPr>
          <p:cNvPr id="5" name="Textplatzhalter 4"/>
          <p:cNvSpPr>
            <a:spLocks noGrp="1"/>
          </p:cNvSpPr>
          <p:nvPr>
            <p:ph type="body" sz="quarter" idx="13"/>
          </p:nvPr>
        </p:nvSpPr>
        <p:spPr/>
        <p:txBody>
          <a:bodyPr/>
          <a:lstStyle/>
          <a:p>
            <a:r>
              <a:rPr lang="de-DE" dirty="0" smtClean="0"/>
              <a:t>b. Selektive </a:t>
            </a:r>
            <a:r>
              <a:rPr lang="de-DE" dirty="0"/>
              <a:t>Prävention </a:t>
            </a:r>
          </a:p>
          <a:p>
            <a:endParaRPr lang="de-DE" dirty="0"/>
          </a:p>
        </p:txBody>
      </p:sp>
      <p:sp>
        <p:nvSpPr>
          <p:cNvPr id="4" name="Textplatzhalter 3"/>
          <p:cNvSpPr>
            <a:spLocks noGrp="1"/>
          </p:cNvSpPr>
          <p:nvPr>
            <p:ph type="body" sz="quarter" idx="12"/>
          </p:nvPr>
        </p:nvSpPr>
        <p:spPr/>
        <p:txBody>
          <a:bodyPr/>
          <a:lstStyle/>
          <a:p>
            <a:pPr>
              <a:spcAft>
                <a:spcPts val="600"/>
              </a:spcAft>
            </a:pPr>
            <a:r>
              <a:rPr lang="de-DE" dirty="0" smtClean="0"/>
              <a:t>Richtet sich an Gruppen </a:t>
            </a:r>
            <a:r>
              <a:rPr lang="de-DE" dirty="0"/>
              <a:t>mit erhöhten, empirisch bestätigten </a:t>
            </a:r>
            <a:r>
              <a:rPr lang="de-DE" dirty="0" smtClean="0"/>
              <a:t>Risiken</a:t>
            </a:r>
          </a:p>
          <a:p>
            <a:pPr>
              <a:spcAft>
                <a:spcPts val="600"/>
              </a:spcAft>
            </a:pPr>
            <a:r>
              <a:rPr lang="de-DE" dirty="0"/>
              <a:t>spezifische Ansprache der Risikogruppen und zielgruppengerechte Umsetzung von </a:t>
            </a:r>
            <a:r>
              <a:rPr lang="de-DE" dirty="0" smtClean="0"/>
              <a:t>Maßnahmen</a:t>
            </a:r>
          </a:p>
          <a:p>
            <a:pPr marL="0" indent="0">
              <a:spcAft>
                <a:spcPts val="600"/>
              </a:spcAft>
              <a:buNone/>
            </a:pPr>
            <a:r>
              <a:rPr lang="de-DE" dirty="0" smtClean="0"/>
              <a:t>Beispiele: </a:t>
            </a:r>
          </a:p>
          <a:p>
            <a:pPr lvl="1">
              <a:spcAft>
                <a:spcPts val="600"/>
              </a:spcAft>
            </a:pPr>
            <a:r>
              <a:rPr lang="de-DE" dirty="0" smtClean="0"/>
              <a:t>Angebote für sozial </a:t>
            </a:r>
            <a:r>
              <a:rPr lang="de-DE" dirty="0"/>
              <a:t>benachteiligte </a:t>
            </a:r>
            <a:r>
              <a:rPr lang="de-DE" dirty="0" smtClean="0"/>
              <a:t>Menschen</a:t>
            </a:r>
          </a:p>
          <a:p>
            <a:pPr lvl="1">
              <a:spcAft>
                <a:spcPts val="600"/>
              </a:spcAft>
            </a:pPr>
            <a:r>
              <a:rPr lang="de-DE" dirty="0" smtClean="0"/>
              <a:t>Gespräche mit Kindern </a:t>
            </a:r>
            <a:r>
              <a:rPr lang="de-DE" dirty="0"/>
              <a:t>von alkoholkranken Eltern</a:t>
            </a:r>
          </a:p>
        </p:txBody>
      </p:sp>
      <p:sp>
        <p:nvSpPr>
          <p:cNvPr id="9" name="Foliennummernplatzhalter 8"/>
          <p:cNvSpPr>
            <a:spLocks noGrp="1"/>
          </p:cNvSpPr>
          <p:nvPr>
            <p:ph type="sldNum" sz="quarter" idx="4"/>
          </p:nvPr>
        </p:nvSpPr>
        <p:spPr/>
        <p:txBody>
          <a:bodyPr/>
          <a:lstStyle/>
          <a:p>
            <a:fld id="{19B51A1E-902D-48AF-9020-955120F399B6}" type="slidenum">
              <a:rPr lang="en-US" noProof="0" smtClean="0"/>
              <a:pPr/>
              <a:t>39</a:t>
            </a:fld>
            <a:endParaRPr lang="en-US" noProof="0" dirty="0"/>
          </a:p>
        </p:txBody>
      </p:sp>
      <p:sp>
        <p:nvSpPr>
          <p:cNvPr id="7" name="Textplatzhalter 6"/>
          <p:cNvSpPr>
            <a:spLocks noGrp="1"/>
          </p:cNvSpPr>
          <p:nvPr>
            <p:ph type="body" sz="quarter" idx="34"/>
          </p:nvPr>
        </p:nvSpPr>
        <p:spPr/>
        <p:txBody>
          <a:bodyPr/>
          <a:lstStyle/>
          <a:p>
            <a:r>
              <a:rPr lang="de-DE" dirty="0"/>
              <a:t>Hurrelmann et al. (2018)</a:t>
            </a:r>
          </a:p>
          <a:p>
            <a:endParaRPr lang="de-DE" dirty="0"/>
          </a:p>
        </p:txBody>
      </p:sp>
    </p:spTree>
    <p:extLst>
      <p:ext uri="{BB962C8B-B14F-4D97-AF65-F5344CB8AC3E}">
        <p14:creationId xmlns:p14="http://schemas.microsoft.com/office/powerpoint/2010/main" val="1499568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Inhalte der Ausbildung </a:t>
            </a:r>
            <a:r>
              <a:rPr lang="de-DE" dirty="0" err="1" smtClean="0"/>
              <a:t>zum:r</a:t>
            </a:r>
            <a:r>
              <a:rPr lang="de-DE" dirty="0" smtClean="0"/>
              <a:t> </a:t>
            </a:r>
            <a:r>
              <a:rPr lang="de-DE" dirty="0" err="1" smtClean="0"/>
              <a:t>Peer-Berater:in</a:t>
            </a:r>
            <a:endParaRPr lang="de-DE" dirty="0"/>
          </a:p>
        </p:txBody>
      </p:sp>
      <p:sp>
        <p:nvSpPr>
          <p:cNvPr id="5" name="Inhaltsplatzhalter 4"/>
          <p:cNvSpPr>
            <a:spLocks noGrp="1"/>
          </p:cNvSpPr>
          <p:nvPr>
            <p:ph idx="1"/>
          </p:nvPr>
        </p:nvSpPr>
        <p:spPr/>
        <p:txBody>
          <a:bodyPr/>
          <a:lstStyle/>
          <a:p>
            <a:pPr marL="342900" indent="-342900">
              <a:defRPr/>
            </a:pPr>
            <a:r>
              <a:rPr lang="de-DE" sz="2400" dirty="0" smtClean="0"/>
              <a:t>Informationen </a:t>
            </a:r>
            <a:r>
              <a:rPr lang="de-DE" sz="2400" dirty="0"/>
              <a:t>über </a:t>
            </a:r>
          </a:p>
          <a:p>
            <a:pPr marL="619125" lvl="1" indent="-342900">
              <a:defRPr/>
            </a:pPr>
            <a:r>
              <a:rPr lang="de-DE" dirty="0"/>
              <a:t>Riskanten Alkoholkonsum</a:t>
            </a:r>
          </a:p>
          <a:p>
            <a:pPr marL="619125" lvl="1" indent="-342900">
              <a:defRPr/>
            </a:pPr>
            <a:r>
              <a:rPr lang="de-DE" dirty="0"/>
              <a:t>Aktuelle Präventionsansätze </a:t>
            </a:r>
          </a:p>
          <a:p>
            <a:pPr marL="619125" lvl="1" indent="-342900">
              <a:defRPr/>
            </a:pPr>
            <a:r>
              <a:rPr lang="de-DE" dirty="0"/>
              <a:t>Gesundheitspsychologische Theorien</a:t>
            </a:r>
          </a:p>
          <a:p>
            <a:pPr marL="619125" lvl="1" indent="-342900">
              <a:defRPr/>
            </a:pPr>
            <a:r>
              <a:rPr lang="de-DE" dirty="0"/>
              <a:t>Peer-Education </a:t>
            </a:r>
            <a:r>
              <a:rPr lang="de-DE" dirty="0" smtClean="0"/>
              <a:t>Ansatz</a:t>
            </a:r>
          </a:p>
          <a:p>
            <a:pPr marL="342900" indent="-342900">
              <a:defRPr/>
            </a:pPr>
            <a:r>
              <a:rPr lang="de-DE" sz="2400" dirty="0"/>
              <a:t>Online-Präventionsprogramm eCHECKUP TO </a:t>
            </a:r>
            <a:r>
              <a:rPr lang="de-DE" sz="2400" dirty="0" smtClean="0"/>
              <a:t>GO-Alkohol</a:t>
            </a:r>
            <a:endParaRPr lang="de-DE" sz="2400" dirty="0"/>
          </a:p>
          <a:p>
            <a:pPr marL="342900" indent="-342900">
              <a:defRPr/>
            </a:pPr>
            <a:r>
              <a:rPr lang="de-DE" sz="2400" dirty="0"/>
              <a:t>Reflexion von Einstellungen und Verhaltensmustern in Bezug auf den eigenen </a:t>
            </a:r>
            <a:r>
              <a:rPr lang="de-DE" sz="2400" dirty="0" smtClean="0"/>
              <a:t>Alkoholkonsum</a:t>
            </a:r>
          </a:p>
          <a:p>
            <a:pPr marL="342900" indent="-342900">
              <a:defRPr/>
            </a:pPr>
            <a:r>
              <a:rPr lang="de-DE" sz="2400" dirty="0" smtClean="0"/>
              <a:t>Hinterfragen des gesellschaftlichen Trinkverhaltens </a:t>
            </a:r>
            <a:r>
              <a:rPr lang="de-DE" sz="2400" dirty="0"/>
              <a:t>sowie </a:t>
            </a:r>
            <a:r>
              <a:rPr lang="de-DE" sz="2400" dirty="0" smtClean="0"/>
              <a:t>der </a:t>
            </a:r>
            <a:r>
              <a:rPr lang="de-DE" sz="2400" dirty="0"/>
              <a:t>entsprechenden Trinkkulturen</a:t>
            </a:r>
          </a:p>
          <a:p>
            <a:pPr marL="342900" indent="-342900">
              <a:defRPr/>
            </a:pPr>
            <a:r>
              <a:rPr lang="de-DE" sz="2400" dirty="0" smtClean="0"/>
              <a:t>Coaching zu </a:t>
            </a:r>
            <a:r>
              <a:rPr lang="de-DE" sz="2400" dirty="0"/>
              <a:t>motivierender </a:t>
            </a:r>
            <a:r>
              <a:rPr lang="de-DE" sz="2400" dirty="0" smtClean="0"/>
              <a:t>Gesprächsführung</a:t>
            </a:r>
          </a:p>
          <a:p>
            <a:pPr marL="342900" indent="-342900">
              <a:defRPr/>
            </a:pPr>
            <a:r>
              <a:rPr lang="de-DE" sz="2400" dirty="0" smtClean="0"/>
              <a:t>Entwicklung, Planung und Umsetzung von eigenen Präventionsangeboten </a:t>
            </a:r>
            <a:r>
              <a:rPr lang="de-DE" sz="2400" dirty="0"/>
              <a:t>in Bezug auf riskanten </a:t>
            </a:r>
            <a:r>
              <a:rPr lang="de-DE" sz="2400" dirty="0" smtClean="0"/>
              <a:t>Alkoholkonsum auf dem Campus unserer Hochschule und/ oder im virtuellen Hochschulraum</a:t>
            </a:r>
            <a:endParaRPr lang="de-DE" sz="2400" dirty="0"/>
          </a:p>
        </p:txBody>
      </p:sp>
    </p:spTree>
    <p:extLst>
      <p:ext uri="{BB962C8B-B14F-4D97-AF65-F5344CB8AC3E}">
        <p14:creationId xmlns:p14="http://schemas.microsoft.com/office/powerpoint/2010/main" val="806691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Präventionsansätze</a:t>
            </a:r>
          </a:p>
        </p:txBody>
      </p:sp>
      <p:sp>
        <p:nvSpPr>
          <p:cNvPr id="6" name="Textplatzhalter 5"/>
          <p:cNvSpPr>
            <a:spLocks noGrp="1"/>
          </p:cNvSpPr>
          <p:nvPr>
            <p:ph type="body" sz="quarter" idx="32"/>
          </p:nvPr>
        </p:nvSpPr>
        <p:spPr/>
        <p:txBody>
          <a:bodyPr/>
          <a:lstStyle/>
          <a:p>
            <a:r>
              <a:rPr lang="de-DE" dirty="0" smtClean="0"/>
              <a:t>2) Unterscheidung nach Zielgruppe (universell, selektiv, indiziert)</a:t>
            </a:r>
          </a:p>
          <a:p>
            <a:endParaRPr lang="de-DE" dirty="0"/>
          </a:p>
        </p:txBody>
      </p:sp>
      <p:sp>
        <p:nvSpPr>
          <p:cNvPr id="13" name="Textplatzhalter 12"/>
          <p:cNvSpPr>
            <a:spLocks noGrp="1"/>
          </p:cNvSpPr>
          <p:nvPr>
            <p:ph type="body" idx="1"/>
          </p:nvPr>
        </p:nvSpPr>
        <p:spPr/>
        <p:txBody>
          <a:bodyPr/>
          <a:lstStyle/>
          <a:p>
            <a:r>
              <a:rPr lang="de-DE" dirty="0" smtClean="0"/>
              <a:t>c. Indizierte </a:t>
            </a:r>
            <a:r>
              <a:rPr lang="de-DE" dirty="0"/>
              <a:t>Prävention </a:t>
            </a:r>
          </a:p>
        </p:txBody>
      </p:sp>
      <p:sp>
        <p:nvSpPr>
          <p:cNvPr id="14" name="Inhaltsplatzhalter 13"/>
          <p:cNvSpPr>
            <a:spLocks noGrp="1"/>
          </p:cNvSpPr>
          <p:nvPr>
            <p:ph sz="half" idx="2"/>
          </p:nvPr>
        </p:nvSpPr>
        <p:spPr>
          <a:xfrm>
            <a:off x="432000" y="2310849"/>
            <a:ext cx="6846130" cy="3881152"/>
          </a:xfrm>
        </p:spPr>
        <p:txBody>
          <a:bodyPr/>
          <a:lstStyle/>
          <a:p>
            <a:pPr>
              <a:spcAft>
                <a:spcPts val="600"/>
              </a:spcAft>
            </a:pPr>
            <a:r>
              <a:rPr lang="de-DE" dirty="0"/>
              <a:t>zielt auf Personen und Gruppen mit gesicherten Risikofaktoren bzw. manifesten </a:t>
            </a:r>
            <a:r>
              <a:rPr lang="de-DE" dirty="0" smtClean="0"/>
              <a:t>Störungen</a:t>
            </a:r>
          </a:p>
          <a:p>
            <a:pPr>
              <a:spcAft>
                <a:spcPts val="600"/>
              </a:spcAft>
            </a:pPr>
            <a:r>
              <a:rPr lang="de-DE" dirty="0" smtClean="0"/>
              <a:t>Interventionen</a:t>
            </a:r>
            <a:r>
              <a:rPr lang="de-DE" dirty="0"/>
              <a:t>, die versuchen, auf spezifische Hochrisikopersonen vorsorgend, frühbehandelnd oder </a:t>
            </a:r>
            <a:r>
              <a:rPr lang="de-DE" dirty="0" smtClean="0"/>
              <a:t>schadensminimierend/ </a:t>
            </a:r>
            <a:r>
              <a:rPr lang="de-DE" dirty="0"/>
              <a:t>rückfallpräventiv </a:t>
            </a:r>
            <a:r>
              <a:rPr lang="de-DE" dirty="0" smtClean="0"/>
              <a:t>einzuwirken</a:t>
            </a:r>
          </a:p>
          <a:p>
            <a:pPr marL="0" indent="0">
              <a:spcAft>
                <a:spcPts val="600"/>
              </a:spcAft>
              <a:buNone/>
            </a:pPr>
            <a:r>
              <a:rPr lang="de-DE" dirty="0" smtClean="0"/>
              <a:t>Beispiele: </a:t>
            </a:r>
            <a:endParaRPr lang="de-DE" dirty="0"/>
          </a:p>
          <a:p>
            <a:pPr lvl="1"/>
            <a:r>
              <a:rPr lang="de-DE" dirty="0" err="1" smtClean="0"/>
              <a:t>Mentor:innenprogramme</a:t>
            </a:r>
            <a:r>
              <a:rPr lang="de-DE" dirty="0" smtClean="0"/>
              <a:t> </a:t>
            </a:r>
            <a:r>
              <a:rPr lang="de-DE" dirty="0"/>
              <a:t>für erstauffällige jugendliche </a:t>
            </a:r>
            <a:r>
              <a:rPr lang="de-DE" dirty="0" err="1" smtClean="0"/>
              <a:t>Drogenkonsument:innen</a:t>
            </a:r>
            <a:endParaRPr lang="de-DE" dirty="0"/>
          </a:p>
          <a:p>
            <a:pPr lvl="1"/>
            <a:r>
              <a:rPr lang="de-DE" dirty="0"/>
              <a:t>Förderung des Kondomgebrauchs bei sexuell aktiven HIV-Infizierten</a:t>
            </a:r>
          </a:p>
          <a:p>
            <a:pPr marL="0" indent="0">
              <a:buNone/>
            </a:pPr>
            <a:endParaRPr lang="de-DE" dirty="0"/>
          </a:p>
        </p:txBody>
      </p:sp>
      <p:sp>
        <p:nvSpPr>
          <p:cNvPr id="5" name="Textplatzhalter 4"/>
          <p:cNvSpPr>
            <a:spLocks noGrp="1"/>
          </p:cNvSpPr>
          <p:nvPr>
            <p:ph type="body" sz="quarter" idx="13"/>
          </p:nvPr>
        </p:nvSpPr>
        <p:spPr/>
        <p:txBody>
          <a:bodyPr/>
          <a:lstStyle/>
          <a:p>
            <a:endParaRPr lang="de-DE"/>
          </a:p>
        </p:txBody>
      </p:sp>
      <p:sp>
        <p:nvSpPr>
          <p:cNvPr id="9" name="Foliennummernplatzhalter 8"/>
          <p:cNvSpPr>
            <a:spLocks noGrp="1"/>
          </p:cNvSpPr>
          <p:nvPr>
            <p:ph type="sldNum" sz="quarter" idx="4"/>
          </p:nvPr>
        </p:nvSpPr>
        <p:spPr/>
        <p:txBody>
          <a:bodyPr/>
          <a:lstStyle/>
          <a:p>
            <a:fld id="{19B51A1E-902D-48AF-9020-955120F399B6}" type="slidenum">
              <a:rPr lang="en-US" noProof="0" smtClean="0"/>
              <a:pPr/>
              <a:t>40</a:t>
            </a:fld>
            <a:endParaRPr lang="en-US" noProof="0" dirty="0"/>
          </a:p>
        </p:txBody>
      </p:sp>
      <p:sp>
        <p:nvSpPr>
          <p:cNvPr id="8" name="Textplatzhalter 7"/>
          <p:cNvSpPr>
            <a:spLocks noGrp="1"/>
          </p:cNvSpPr>
          <p:nvPr>
            <p:ph type="body" sz="quarter" idx="33"/>
          </p:nvPr>
        </p:nvSpPr>
        <p:spPr/>
        <p:txBody>
          <a:bodyPr/>
          <a:lstStyle/>
          <a:p>
            <a:endParaRPr lang="de-DE"/>
          </a:p>
        </p:txBody>
      </p:sp>
      <p:sp>
        <p:nvSpPr>
          <p:cNvPr id="10" name="Textplatzhalter 9"/>
          <p:cNvSpPr>
            <a:spLocks noGrp="1"/>
          </p:cNvSpPr>
          <p:nvPr>
            <p:ph type="body" sz="quarter" idx="34"/>
          </p:nvPr>
        </p:nvSpPr>
        <p:spPr/>
        <p:txBody>
          <a:bodyPr/>
          <a:lstStyle/>
          <a:p>
            <a:r>
              <a:rPr lang="de-DE" dirty="0"/>
              <a:t>Hurrelmann et al. (2018)</a:t>
            </a:r>
          </a:p>
          <a:p>
            <a:endParaRPr lang="de-DE" dirty="0"/>
          </a:p>
        </p:txBody>
      </p:sp>
      <p:sp>
        <p:nvSpPr>
          <p:cNvPr id="7" name="Rechteck 6"/>
          <p:cNvSpPr/>
          <p:nvPr/>
        </p:nvSpPr>
        <p:spPr>
          <a:xfrm>
            <a:off x="6162249" y="1532487"/>
            <a:ext cx="2862146" cy="613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9020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Präventionsansätze</a:t>
            </a:r>
          </a:p>
        </p:txBody>
      </p:sp>
      <p:sp>
        <p:nvSpPr>
          <p:cNvPr id="3" name="Textplatzhalter 2"/>
          <p:cNvSpPr>
            <a:spLocks noGrp="1"/>
          </p:cNvSpPr>
          <p:nvPr>
            <p:ph type="body" sz="quarter" idx="32"/>
          </p:nvPr>
        </p:nvSpPr>
        <p:spPr/>
        <p:txBody>
          <a:bodyPr/>
          <a:lstStyle/>
          <a:p>
            <a:r>
              <a:rPr lang="de-DE" dirty="0"/>
              <a:t>3) Unterscheidung nach primärer Strategie</a:t>
            </a:r>
          </a:p>
        </p:txBody>
      </p:sp>
      <p:sp>
        <p:nvSpPr>
          <p:cNvPr id="4" name="Textplatzhalter 3"/>
          <p:cNvSpPr>
            <a:spLocks noGrp="1"/>
          </p:cNvSpPr>
          <p:nvPr>
            <p:ph type="body" idx="1"/>
          </p:nvPr>
        </p:nvSpPr>
        <p:spPr/>
        <p:txBody>
          <a:bodyPr/>
          <a:lstStyle/>
          <a:p>
            <a:r>
              <a:rPr lang="de-DE" dirty="0"/>
              <a:t>Verhältnisprävention</a:t>
            </a:r>
          </a:p>
          <a:p>
            <a:endParaRPr lang="de-DE" dirty="0"/>
          </a:p>
        </p:txBody>
      </p:sp>
      <p:sp>
        <p:nvSpPr>
          <p:cNvPr id="5" name="Inhaltsplatzhalter 4"/>
          <p:cNvSpPr>
            <a:spLocks noGrp="1"/>
          </p:cNvSpPr>
          <p:nvPr>
            <p:ph sz="half" idx="2"/>
          </p:nvPr>
        </p:nvSpPr>
        <p:spPr/>
        <p:txBody>
          <a:bodyPr/>
          <a:lstStyle/>
          <a:p>
            <a:pPr marL="0" indent="0">
              <a:spcBef>
                <a:spcPts val="0"/>
              </a:spcBef>
              <a:spcAft>
                <a:spcPts val="600"/>
              </a:spcAft>
              <a:buNone/>
            </a:pPr>
            <a:r>
              <a:rPr lang="de-DE" sz="1800" dirty="0"/>
              <a:t>= Einflussnahme auf Gesundheit/Krankheit durch Veränderung der Lebensbedingungen/ Umwelt von Personen.</a:t>
            </a:r>
          </a:p>
          <a:p>
            <a:pPr marL="0" indent="0">
              <a:spcBef>
                <a:spcPts val="0"/>
              </a:spcBef>
              <a:buNone/>
            </a:pPr>
            <a:r>
              <a:rPr lang="de-DE" sz="1800" dirty="0">
                <a:sym typeface="Wingdings" panose="05000000000000000000" pitchFamily="2" charset="2"/>
              </a:rPr>
              <a:t>Beispiele: v.a. Politisch-strukturelle Ansätze</a:t>
            </a:r>
          </a:p>
          <a:p>
            <a:r>
              <a:rPr lang="de-DE" sz="1800" dirty="0">
                <a:sym typeface="Wingdings" panose="05000000000000000000" pitchFamily="2" charset="2"/>
              </a:rPr>
              <a:t>Normativ-regulatorische Ansätze wie Gesetze und Vorschriften z. B. Rauchverbote in öffentlichen Gebäuden; Alkoholverbot für Kinder/ Jugendliche </a:t>
            </a:r>
          </a:p>
          <a:p>
            <a:r>
              <a:rPr lang="de-DE" sz="1800" dirty="0">
                <a:sym typeface="Wingdings" panose="05000000000000000000" pitchFamily="2" charset="2"/>
              </a:rPr>
              <a:t>Materiell-Strukturelle Umweltveränderungen: z. B. Schaffung von Radwegen, öffentlichen Sportanlagen, die ergonomische Gestaltung von Arbeitsplätzen</a:t>
            </a:r>
          </a:p>
          <a:p>
            <a:r>
              <a:rPr lang="de-DE" sz="1800" dirty="0">
                <a:sym typeface="Wingdings" panose="05000000000000000000" pitchFamily="2" charset="2"/>
              </a:rPr>
              <a:t>Ökonomische Anreiz- oder Sanktionssysteme z. B. Ermäßigung der Krankenkassengebühr bei Inanspruchnahme von Gesundheitsdienstleistungen (=Anreiz) oder Erhöhung der Tabaksteuer (=Sanktion</a:t>
            </a:r>
            <a:endParaRPr lang="de-DE" sz="1800" dirty="0"/>
          </a:p>
        </p:txBody>
      </p:sp>
      <p:sp>
        <p:nvSpPr>
          <p:cNvPr id="6" name="Textplatzhalter 5"/>
          <p:cNvSpPr>
            <a:spLocks noGrp="1"/>
          </p:cNvSpPr>
          <p:nvPr>
            <p:ph type="body" sz="quarter" idx="13"/>
          </p:nvPr>
        </p:nvSpPr>
        <p:spPr/>
        <p:txBody>
          <a:bodyPr/>
          <a:lstStyle/>
          <a:p>
            <a:r>
              <a:rPr lang="de-DE" dirty="0"/>
              <a:t>Verhaltensprävention</a:t>
            </a:r>
          </a:p>
          <a:p>
            <a:endParaRPr lang="de-DE" dirty="0"/>
          </a:p>
        </p:txBody>
      </p:sp>
      <p:sp>
        <p:nvSpPr>
          <p:cNvPr id="7" name="Textplatzhalter 6"/>
          <p:cNvSpPr>
            <a:spLocks noGrp="1"/>
          </p:cNvSpPr>
          <p:nvPr>
            <p:ph type="body" sz="quarter" idx="12"/>
          </p:nvPr>
        </p:nvSpPr>
        <p:spPr/>
        <p:txBody>
          <a:bodyPr/>
          <a:lstStyle/>
          <a:p>
            <a:pPr marL="0" indent="0">
              <a:buNone/>
            </a:pPr>
            <a:r>
              <a:rPr lang="de-DE" dirty="0"/>
              <a:t>= </a:t>
            </a:r>
            <a:r>
              <a:rPr lang="de-DE" sz="1800" dirty="0"/>
              <a:t>Einflussnahme auf den individuellen Gesundheitszustand oder auf individuelles Gesundheitsverhalten.</a:t>
            </a:r>
          </a:p>
          <a:p>
            <a:pPr marL="0" indent="0">
              <a:buNone/>
            </a:pPr>
            <a:r>
              <a:rPr lang="de-DE" sz="1800" dirty="0"/>
              <a:t>Beispiele: v.a. </a:t>
            </a:r>
            <a:r>
              <a:rPr lang="de-DE" sz="1800" dirty="0" err="1"/>
              <a:t>Psychoedukative</a:t>
            </a:r>
            <a:r>
              <a:rPr lang="de-DE" sz="1800" dirty="0"/>
              <a:t> Ansätze </a:t>
            </a:r>
          </a:p>
          <a:p>
            <a:r>
              <a:rPr lang="de-DE" sz="1800" dirty="0" smtClean="0"/>
              <a:t>individuelle Gesundheits- und Präventionsangebote wie Sport- und Ernährungskurse, Stressbewältigungsprogramme</a:t>
            </a:r>
          </a:p>
          <a:p>
            <a:r>
              <a:rPr lang="de-DE" sz="1800" dirty="0" smtClean="0"/>
              <a:t>Information, Aufklärung, Beratung z.B. zum Konsum von Tabak, Alkohol und illegalen Drogen</a:t>
            </a:r>
          </a:p>
          <a:p>
            <a:pPr marL="0" indent="0">
              <a:buNone/>
            </a:pPr>
            <a:endParaRPr lang="de-DE" dirty="0"/>
          </a:p>
        </p:txBody>
      </p:sp>
      <p:sp>
        <p:nvSpPr>
          <p:cNvPr id="8" name="Fußzeilenplatzhalter 7"/>
          <p:cNvSpPr>
            <a:spLocks noGrp="1"/>
          </p:cNvSpPr>
          <p:nvPr>
            <p:ph type="ftr" sz="quarter" idx="14"/>
          </p:nvPr>
        </p:nvSpPr>
        <p:spPr/>
        <p:txBody>
          <a:bodyPr/>
          <a:lstStyle/>
          <a:p>
            <a:r>
              <a:rPr lang="de-DE" smtClean="0"/>
              <a:t>eCHECKUP - Prävention des riskanten Alkoholkonsums bei Studierenden</a:t>
            </a:r>
            <a:endParaRPr lang="de-DE" dirty="0"/>
          </a:p>
        </p:txBody>
      </p:sp>
      <p:sp>
        <p:nvSpPr>
          <p:cNvPr id="9" name="Foliennummernplatzhalter 8"/>
          <p:cNvSpPr>
            <a:spLocks noGrp="1"/>
          </p:cNvSpPr>
          <p:nvPr>
            <p:ph type="sldNum" sz="quarter" idx="4"/>
          </p:nvPr>
        </p:nvSpPr>
        <p:spPr>
          <a:prstGeom prst="rect">
            <a:avLst/>
          </a:prstGeom>
        </p:spPr>
        <p:txBody>
          <a:bodyPr/>
          <a:lstStyle/>
          <a:p>
            <a:fld id="{19B51A1E-902D-48AF-9020-955120F399B6}" type="slidenum">
              <a:rPr lang="en-US" noProof="0" smtClean="0"/>
              <a:pPr/>
              <a:t>41</a:t>
            </a:fld>
            <a:endParaRPr lang="en-US" noProof="0" dirty="0"/>
          </a:p>
        </p:txBody>
      </p:sp>
      <p:sp>
        <p:nvSpPr>
          <p:cNvPr id="11" name="Textplatzhalter 10"/>
          <p:cNvSpPr>
            <a:spLocks noGrp="1"/>
          </p:cNvSpPr>
          <p:nvPr>
            <p:ph type="body" sz="quarter" idx="34"/>
          </p:nvPr>
        </p:nvSpPr>
        <p:spPr/>
        <p:txBody>
          <a:bodyPr/>
          <a:lstStyle/>
          <a:p>
            <a:r>
              <a:rPr lang="de-DE" dirty="0" smtClean="0"/>
              <a:t>Hurrelmann et al. (2018)</a:t>
            </a:r>
            <a:endParaRPr lang="de-DE" dirty="0"/>
          </a:p>
        </p:txBody>
      </p:sp>
    </p:spTree>
    <p:extLst>
      <p:ext uri="{BB962C8B-B14F-4D97-AF65-F5344CB8AC3E}">
        <p14:creationId xmlns:p14="http://schemas.microsoft.com/office/powerpoint/2010/main" val="31990984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CH" altLang="de-DE" b="1" dirty="0" smtClean="0"/>
              <a:t>Setting-Ansatz der Gesundheitsförderung</a:t>
            </a:r>
            <a:endParaRPr lang="de-DE" altLang="de-DE" dirty="0"/>
          </a:p>
        </p:txBody>
      </p:sp>
      <p:sp>
        <p:nvSpPr>
          <p:cNvPr id="5" name="Textplatzhalter 5"/>
          <p:cNvSpPr>
            <a:spLocks noGrp="1"/>
          </p:cNvSpPr>
          <p:nvPr>
            <p:ph type="body" sz="quarter" idx="32"/>
          </p:nvPr>
        </p:nvSpPr>
        <p:spPr>
          <a:prstGeom prst="rect">
            <a:avLst/>
          </a:prstGeom>
        </p:spPr>
        <p:txBody>
          <a:bodyPr/>
          <a:lstStyle/>
          <a:p>
            <a:pPr marL="0" indent="0">
              <a:buNone/>
            </a:pPr>
            <a:r>
              <a:rPr lang="de-DE" sz="2000" dirty="0"/>
              <a:t>Kernstrategie der </a:t>
            </a:r>
            <a:r>
              <a:rPr lang="de-DE" sz="2000" dirty="0" smtClean="0"/>
              <a:t>Gesundheitsförderung</a:t>
            </a:r>
            <a:endParaRPr lang="de-DE" sz="2000" dirty="0"/>
          </a:p>
        </p:txBody>
      </p:sp>
      <p:sp>
        <p:nvSpPr>
          <p:cNvPr id="3" name="Inhaltsplatzhalter 2"/>
          <p:cNvSpPr>
            <a:spLocks noGrp="1"/>
          </p:cNvSpPr>
          <p:nvPr>
            <p:ph idx="1"/>
          </p:nvPr>
        </p:nvSpPr>
        <p:spPr/>
        <p:txBody>
          <a:bodyPr/>
          <a:lstStyle/>
          <a:p>
            <a:pPr marL="0" indent="0">
              <a:buNone/>
              <a:defRPr/>
            </a:pPr>
            <a:r>
              <a:rPr lang="de-DE" b="1" dirty="0" smtClean="0"/>
              <a:t>Was steckt hinter dem Setting-Ansatz?</a:t>
            </a:r>
          </a:p>
          <a:p>
            <a:pPr marL="0" indent="0">
              <a:buNone/>
              <a:defRPr/>
            </a:pPr>
            <a:r>
              <a:rPr lang="de-DE" sz="2000" dirty="0" smtClean="0"/>
              <a:t>Gesundheit wird im Alltag hergestellt und aufrechterhalten. Gesundheitsförderung muss daher im Lebensalltag ansetzen. </a:t>
            </a:r>
          </a:p>
          <a:p>
            <a:pPr marL="0" indent="0">
              <a:buNone/>
              <a:defRPr/>
            </a:pPr>
            <a:r>
              <a:rPr lang="de-DE" sz="2000" dirty="0" smtClean="0"/>
              <a:t>Der </a:t>
            </a:r>
            <a:r>
              <a:rPr lang="de-DE" sz="2000" dirty="0" err="1" smtClean="0"/>
              <a:t>Settingansatz</a:t>
            </a:r>
            <a:r>
              <a:rPr lang="de-DE" sz="2000" dirty="0" smtClean="0"/>
              <a:t> bzw. Lebensweltansatz richtet Gesundheitsförderung daher auf Lebensbereiche, Systeme und Organisationen wie</a:t>
            </a:r>
          </a:p>
          <a:p>
            <a:pPr lvl="2">
              <a:defRPr/>
            </a:pPr>
            <a:r>
              <a:rPr lang="de-DE" sz="2000" dirty="0" smtClean="0"/>
              <a:t>Kommune, Stadt, Quartier</a:t>
            </a:r>
          </a:p>
          <a:p>
            <a:pPr lvl="2">
              <a:defRPr/>
            </a:pPr>
            <a:r>
              <a:rPr lang="de-DE" sz="2000" dirty="0" smtClean="0"/>
              <a:t>Kindertageseinrichtungen, Schulen, Hochschulen,</a:t>
            </a:r>
          </a:p>
          <a:p>
            <a:pPr lvl="2">
              <a:defRPr/>
            </a:pPr>
            <a:r>
              <a:rPr lang="de-DE" sz="2000" dirty="0" smtClean="0"/>
              <a:t>Betriebe etc.</a:t>
            </a:r>
          </a:p>
          <a:p>
            <a:pPr marL="0" indent="0">
              <a:buNone/>
              <a:defRPr/>
            </a:pPr>
            <a:r>
              <a:rPr lang="de-DE" sz="2000" dirty="0" smtClean="0"/>
              <a:t>aus, in denen Menschen einen großen Teil ihrer Lebenszeit verbringen und die mit ihrem sozialen Gefüge und mit ihrer Organisationsstruktur und -kultur die Gesundheit der Einzelnen beeinflussen.</a:t>
            </a:r>
            <a:endParaRPr lang="de-DE" sz="2000" dirty="0"/>
          </a:p>
          <a:p>
            <a:pPr marL="0" indent="0">
              <a:buNone/>
              <a:defRPr/>
            </a:pPr>
            <a:r>
              <a:rPr lang="de-DE" b="1" dirty="0" smtClean="0"/>
              <a:t>Der Ursprung</a:t>
            </a:r>
            <a:r>
              <a:rPr lang="de-DE" b="1" dirty="0"/>
              <a:t>: </a:t>
            </a:r>
          </a:p>
          <a:p>
            <a:pPr marL="0" indent="0">
              <a:buNone/>
              <a:defRPr/>
            </a:pPr>
            <a:r>
              <a:rPr lang="de-DE" sz="2000" dirty="0"/>
              <a:t>Ottawa-Charta zur Gesundheitsförderung der Weltgesundheitsorganisation (WHO), 1986</a:t>
            </a:r>
          </a:p>
          <a:p>
            <a:pPr marL="0" indent="0">
              <a:buNone/>
              <a:defRPr/>
            </a:pPr>
            <a:endParaRPr lang="de-DE" dirty="0" smtClean="0"/>
          </a:p>
          <a:p>
            <a:pPr>
              <a:defRPr/>
            </a:pPr>
            <a:endParaRPr lang="de-DE" sz="2400" dirty="0" smtClean="0"/>
          </a:p>
          <a:p>
            <a:pPr marL="0" indent="0">
              <a:buNone/>
              <a:defRPr/>
            </a:pPr>
            <a:endParaRPr lang="de-DE" sz="2400" dirty="0"/>
          </a:p>
        </p:txBody>
      </p:sp>
      <p:sp>
        <p:nvSpPr>
          <p:cNvPr id="2" name="Textplatzhalter 1"/>
          <p:cNvSpPr>
            <a:spLocks noGrp="1"/>
          </p:cNvSpPr>
          <p:nvPr>
            <p:ph type="body" sz="quarter" idx="33"/>
          </p:nvPr>
        </p:nvSpPr>
        <p:spPr/>
        <p:txBody>
          <a:bodyPr/>
          <a:lstStyle/>
          <a:p>
            <a:r>
              <a:rPr lang="de-DE" dirty="0" smtClean="0"/>
              <a:t>Naidoo &amp; Wills (2019)</a:t>
            </a:r>
            <a:endParaRPr lang="de-DE" dirty="0"/>
          </a:p>
        </p:txBody>
      </p:sp>
    </p:spTree>
    <p:extLst>
      <p:ext uri="{BB962C8B-B14F-4D97-AF65-F5344CB8AC3E}">
        <p14:creationId xmlns:p14="http://schemas.microsoft.com/office/powerpoint/2010/main" val="26482392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CH" altLang="de-DE" b="1" dirty="0" smtClean="0"/>
              <a:t>Setting-Ansatz der Gesundheitsförderung</a:t>
            </a:r>
            <a:endParaRPr lang="de-DE" altLang="de-DE" dirty="0"/>
          </a:p>
        </p:txBody>
      </p:sp>
      <p:sp>
        <p:nvSpPr>
          <p:cNvPr id="4" name="Textplatzhalter 5"/>
          <p:cNvSpPr>
            <a:spLocks noGrp="1"/>
          </p:cNvSpPr>
          <p:nvPr>
            <p:ph type="body" sz="quarter" idx="32"/>
          </p:nvPr>
        </p:nvSpPr>
        <p:spPr>
          <a:prstGeom prst="rect">
            <a:avLst/>
          </a:prstGeom>
        </p:spPr>
        <p:txBody>
          <a:bodyPr/>
          <a:lstStyle/>
          <a:p>
            <a:pPr marL="0" indent="0">
              <a:buNone/>
            </a:pPr>
            <a:r>
              <a:rPr lang="de-DE" sz="2000" dirty="0"/>
              <a:t>Kernstrategie der </a:t>
            </a:r>
            <a:r>
              <a:rPr lang="de-DE" sz="2000" dirty="0" smtClean="0"/>
              <a:t>Gesundheitsförderung</a:t>
            </a:r>
            <a:endParaRPr lang="de-DE" sz="2000" dirty="0"/>
          </a:p>
        </p:txBody>
      </p:sp>
      <p:sp>
        <p:nvSpPr>
          <p:cNvPr id="3" name="Inhaltsplatzhalter 2"/>
          <p:cNvSpPr>
            <a:spLocks noGrp="1"/>
          </p:cNvSpPr>
          <p:nvPr>
            <p:ph idx="1"/>
          </p:nvPr>
        </p:nvSpPr>
        <p:spPr/>
        <p:txBody>
          <a:bodyPr/>
          <a:lstStyle/>
          <a:p>
            <a:pPr marL="0" indent="0">
              <a:buNone/>
              <a:defRPr/>
            </a:pPr>
            <a:r>
              <a:rPr lang="de-DE" b="1" dirty="0" smtClean="0"/>
              <a:t>Der Setting-Ansatz</a:t>
            </a:r>
            <a:r>
              <a:rPr lang="de-DE" dirty="0" smtClean="0"/>
              <a:t>…</a:t>
            </a:r>
          </a:p>
          <a:p>
            <a:pPr marL="0" indent="0">
              <a:buNone/>
              <a:defRPr/>
            </a:pPr>
            <a:r>
              <a:rPr lang="de-CH" dirty="0" smtClean="0"/>
              <a:t>…</a:t>
            </a:r>
            <a:r>
              <a:rPr lang="de-CH" b="1" dirty="0" smtClean="0"/>
              <a:t>verknüpft Verhaltens- </a:t>
            </a:r>
            <a:r>
              <a:rPr lang="de-CH" b="1" dirty="0"/>
              <a:t>und Verhältnisprävention </a:t>
            </a:r>
            <a:endParaRPr lang="de-CH" b="1" dirty="0" smtClean="0"/>
          </a:p>
          <a:p>
            <a:pPr marL="0" indent="0">
              <a:buNone/>
              <a:defRPr/>
            </a:pPr>
            <a:r>
              <a:rPr lang="de-CH" dirty="0"/>
              <a:t>…nimmt die </a:t>
            </a:r>
            <a:r>
              <a:rPr lang="de-CH" b="1" dirty="0"/>
              <a:t>gesamte Lebenswelt </a:t>
            </a:r>
            <a:r>
              <a:rPr lang="de-CH" dirty="0"/>
              <a:t>in den Blick </a:t>
            </a:r>
            <a:endParaRPr lang="de-CH" b="1" dirty="0" smtClean="0"/>
          </a:p>
          <a:p>
            <a:pPr marL="0" indent="0">
              <a:buNone/>
              <a:defRPr/>
            </a:pPr>
            <a:r>
              <a:rPr lang="de-CH" dirty="0" smtClean="0"/>
              <a:t>…fördert die </a:t>
            </a:r>
            <a:r>
              <a:rPr lang="de-CH" b="1" dirty="0" smtClean="0"/>
              <a:t>Partizipation</a:t>
            </a:r>
            <a:r>
              <a:rPr lang="de-CH" dirty="0" smtClean="0"/>
              <a:t> </a:t>
            </a:r>
            <a:r>
              <a:rPr lang="de-CH" dirty="0"/>
              <a:t>der Betroffenen: bei Bestandsaufnahme, Problembestimmung, Maßnahmenentwicklung, Durchführung, Bewertung</a:t>
            </a:r>
            <a:endParaRPr lang="de-DE" dirty="0"/>
          </a:p>
          <a:p>
            <a:pPr marL="0" indent="0">
              <a:buNone/>
              <a:defRPr/>
            </a:pPr>
            <a:r>
              <a:rPr lang="de-CH" dirty="0" smtClean="0"/>
              <a:t>…befähigt Menschen dazu, ihre Gesundheit </a:t>
            </a:r>
            <a:r>
              <a:rPr lang="de-CH" dirty="0"/>
              <a:t>und Lebensbedingungen zu </a:t>
            </a:r>
            <a:r>
              <a:rPr lang="de-CH" dirty="0" smtClean="0"/>
              <a:t>verbessern (</a:t>
            </a:r>
            <a:r>
              <a:rPr lang="de-CH" b="1" dirty="0" err="1" smtClean="0"/>
              <a:t>Empowerment</a:t>
            </a:r>
            <a:r>
              <a:rPr lang="de-CH" dirty="0" smtClean="0"/>
              <a:t>)</a:t>
            </a:r>
            <a:endParaRPr lang="de-DE" dirty="0"/>
          </a:p>
          <a:p>
            <a:pPr marL="0" indent="0">
              <a:buNone/>
              <a:defRPr/>
            </a:pPr>
            <a:r>
              <a:rPr lang="de-CH" dirty="0" smtClean="0"/>
              <a:t>…fördert </a:t>
            </a:r>
            <a:r>
              <a:rPr lang="de-CH" b="1" dirty="0" smtClean="0"/>
              <a:t>Vernetzung</a:t>
            </a:r>
            <a:r>
              <a:rPr lang="de-CH" dirty="0"/>
              <a:t>: Erfahrungsaustausch und gegenseitige Unterstützung </a:t>
            </a:r>
            <a:r>
              <a:rPr lang="de-CH" dirty="0" smtClean="0"/>
              <a:t>für </a:t>
            </a:r>
            <a:r>
              <a:rPr lang="de-CH" dirty="0" err="1" smtClean="0"/>
              <a:t>Akteur:innen</a:t>
            </a:r>
            <a:r>
              <a:rPr lang="de-CH" dirty="0" smtClean="0"/>
              <a:t> der Gesundheitsförderung</a:t>
            </a:r>
          </a:p>
          <a:p>
            <a:pPr marL="0" indent="0">
              <a:buNone/>
              <a:defRPr/>
            </a:pPr>
            <a:r>
              <a:rPr lang="de-CH" dirty="0" smtClean="0"/>
              <a:t>…fördert </a:t>
            </a:r>
            <a:r>
              <a:rPr lang="de-CH" b="1" dirty="0"/>
              <a:t>Nachhaltigkeit</a:t>
            </a:r>
            <a:r>
              <a:rPr lang="de-CH" dirty="0"/>
              <a:t>: </a:t>
            </a:r>
            <a:r>
              <a:rPr lang="de-CH" dirty="0" smtClean="0"/>
              <a:t>Schaffung einer gesundheitsfördernden Gesamtpolitik/ Organisationsentwicklung </a:t>
            </a:r>
            <a:r>
              <a:rPr lang="de-CH" dirty="0"/>
              <a:t>in gesundheitsgerechten Strukturen und Prozessen verankern</a:t>
            </a:r>
            <a:endParaRPr lang="de-DE" dirty="0"/>
          </a:p>
          <a:p>
            <a:pPr marL="342900" indent="-342900">
              <a:defRPr/>
            </a:pPr>
            <a:endParaRPr lang="de-DE" dirty="0"/>
          </a:p>
          <a:p>
            <a:pPr marL="0" indent="0">
              <a:buNone/>
              <a:defRPr/>
            </a:pPr>
            <a:endParaRPr lang="de-DE" dirty="0"/>
          </a:p>
          <a:p>
            <a:pPr>
              <a:defRPr/>
            </a:pPr>
            <a:endParaRPr lang="de-DE" sz="2400" dirty="0" smtClean="0"/>
          </a:p>
          <a:p>
            <a:pPr marL="0" indent="0">
              <a:buNone/>
              <a:defRPr/>
            </a:pPr>
            <a:endParaRPr lang="de-DE" sz="2400" dirty="0"/>
          </a:p>
        </p:txBody>
      </p:sp>
      <p:sp>
        <p:nvSpPr>
          <p:cNvPr id="2" name="Textplatzhalter 1"/>
          <p:cNvSpPr>
            <a:spLocks noGrp="1"/>
          </p:cNvSpPr>
          <p:nvPr>
            <p:ph type="body" sz="quarter" idx="33"/>
          </p:nvPr>
        </p:nvSpPr>
        <p:spPr/>
        <p:txBody>
          <a:bodyPr/>
          <a:lstStyle/>
          <a:p>
            <a:r>
              <a:rPr lang="de-DE" dirty="0" smtClean="0"/>
              <a:t>Naidoo &amp; Wills (2019)</a:t>
            </a:r>
            <a:endParaRPr lang="de-DE" dirty="0"/>
          </a:p>
        </p:txBody>
      </p:sp>
    </p:spTree>
    <p:extLst>
      <p:ext uri="{BB962C8B-B14F-4D97-AF65-F5344CB8AC3E}">
        <p14:creationId xmlns:p14="http://schemas.microsoft.com/office/powerpoint/2010/main" val="803743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CH" altLang="de-DE" dirty="0"/>
              <a:t>Setting-Ansatz der Gesundheitsförderung</a:t>
            </a:r>
            <a:endParaRPr lang="de-DE" altLang="de-DE" dirty="0"/>
          </a:p>
        </p:txBody>
      </p:sp>
      <p:sp>
        <p:nvSpPr>
          <p:cNvPr id="4" name="Textplatzhalter 5"/>
          <p:cNvSpPr>
            <a:spLocks noGrp="1"/>
          </p:cNvSpPr>
          <p:nvPr>
            <p:ph type="body" sz="quarter" idx="32"/>
          </p:nvPr>
        </p:nvSpPr>
        <p:spPr>
          <a:prstGeom prst="rect">
            <a:avLst/>
          </a:prstGeom>
        </p:spPr>
        <p:txBody>
          <a:bodyPr/>
          <a:lstStyle/>
          <a:p>
            <a:pPr marL="0" indent="0">
              <a:buNone/>
            </a:pPr>
            <a:r>
              <a:rPr lang="de-DE" sz="2000" dirty="0"/>
              <a:t>Kernstrategie der </a:t>
            </a:r>
            <a:r>
              <a:rPr lang="de-DE" sz="2000" dirty="0" smtClean="0"/>
              <a:t>Gesundheitsförderung</a:t>
            </a:r>
            <a:endParaRPr lang="de-DE" sz="2000" dirty="0"/>
          </a:p>
        </p:txBody>
      </p:sp>
      <p:sp>
        <p:nvSpPr>
          <p:cNvPr id="3" name="Inhaltsplatzhalter 2"/>
          <p:cNvSpPr>
            <a:spLocks noGrp="1"/>
          </p:cNvSpPr>
          <p:nvPr>
            <p:ph idx="1"/>
          </p:nvPr>
        </p:nvSpPr>
        <p:spPr/>
        <p:txBody>
          <a:bodyPr/>
          <a:lstStyle/>
          <a:p>
            <a:pPr marL="0" indent="0">
              <a:buNone/>
              <a:defRPr/>
            </a:pPr>
            <a:r>
              <a:rPr lang="de-CH" altLang="de-DE" b="1" dirty="0" smtClean="0"/>
              <a:t>Der Setting-Ansatz…</a:t>
            </a:r>
            <a:endParaRPr lang="de-CH" sz="2200" b="1" dirty="0" smtClean="0"/>
          </a:p>
          <a:p>
            <a:pPr marL="0" indent="0">
              <a:buNone/>
              <a:defRPr/>
            </a:pPr>
            <a:r>
              <a:rPr lang="de-CH" sz="2200" dirty="0" smtClean="0"/>
              <a:t>…beeinflusst den Lebensalltag und die Rahmenbedingungen von Menschen, dort wo Gesundheit/ Krankheit entsteht</a:t>
            </a:r>
          </a:p>
          <a:p>
            <a:pPr marL="0" indent="0">
              <a:buNone/>
              <a:defRPr/>
            </a:pPr>
            <a:r>
              <a:rPr lang="de-CH" sz="2200" dirty="0" smtClean="0"/>
              <a:t>…schafft Voraussetzungen, </a:t>
            </a:r>
            <a:r>
              <a:rPr lang="de-CH" sz="2200" dirty="0"/>
              <a:t>damit </a:t>
            </a:r>
            <a:r>
              <a:rPr lang="de-CH" sz="2200" dirty="0" smtClean="0"/>
              <a:t>Menschen ihre Gesundheit selbstbestimmt gestalten können</a:t>
            </a:r>
          </a:p>
          <a:p>
            <a:pPr marL="0" indent="0">
              <a:buNone/>
              <a:defRPr/>
            </a:pPr>
            <a:r>
              <a:rPr lang="de-CH" sz="2200" dirty="0" smtClean="0"/>
              <a:t>…ist niederschwellig</a:t>
            </a:r>
          </a:p>
          <a:p>
            <a:pPr marL="0" indent="0">
              <a:buNone/>
              <a:defRPr/>
            </a:pPr>
            <a:r>
              <a:rPr lang="de-CH" dirty="0" smtClean="0"/>
              <a:t>…</a:t>
            </a:r>
            <a:r>
              <a:rPr lang="de-CH" sz="2200" dirty="0" smtClean="0"/>
              <a:t>trägt zur gesundheitlichen Chancengleichheit bei und kann z.B. der ungleichen </a:t>
            </a:r>
            <a:r>
              <a:rPr lang="de-CH" sz="2200" dirty="0"/>
              <a:t>Inanspruchnahme </a:t>
            </a:r>
            <a:r>
              <a:rPr lang="de-CH" sz="2200" dirty="0" smtClean="0"/>
              <a:t>von Angeboten der Gesundheitsförderung und Prävention entgegenwirken</a:t>
            </a:r>
            <a:endParaRPr lang="de-CH" sz="2200" dirty="0"/>
          </a:p>
          <a:p>
            <a:pPr marL="0" indent="0">
              <a:buNone/>
              <a:defRPr/>
            </a:pPr>
            <a:r>
              <a:rPr lang="de-CH" dirty="0" smtClean="0">
                <a:sym typeface="Wingdings" panose="05000000000000000000" pitchFamily="2" charset="2"/>
              </a:rPr>
              <a:t> Auch der Leitfaden Prävention des GKV-Spitzenverbandes zur Umsetzung von Gesundheitsförderung und Prävention (§§ 20 und §20 a SGB V) bezieht sich ausdrücklich auf den Setting-Ansatz</a:t>
            </a:r>
            <a:endParaRPr lang="de-CH" sz="2200" dirty="0" smtClean="0"/>
          </a:p>
          <a:p>
            <a:pPr marL="0" indent="0">
              <a:buNone/>
              <a:defRPr/>
            </a:pPr>
            <a:endParaRPr lang="de-DE" sz="2400" dirty="0"/>
          </a:p>
        </p:txBody>
      </p:sp>
      <p:sp>
        <p:nvSpPr>
          <p:cNvPr id="5" name="Textplatzhalter 4"/>
          <p:cNvSpPr>
            <a:spLocks noGrp="1"/>
          </p:cNvSpPr>
          <p:nvPr>
            <p:ph type="body" sz="quarter" idx="33"/>
          </p:nvPr>
        </p:nvSpPr>
        <p:spPr/>
        <p:txBody>
          <a:bodyPr/>
          <a:lstStyle/>
          <a:p>
            <a:r>
              <a:rPr lang="de-DE" dirty="0" smtClean="0"/>
              <a:t>Naidoo &amp; Wills (2019)</a:t>
            </a:r>
            <a:endParaRPr lang="de-DE" dirty="0"/>
          </a:p>
        </p:txBody>
      </p:sp>
    </p:spTree>
    <p:extLst>
      <p:ext uri="{BB962C8B-B14F-4D97-AF65-F5344CB8AC3E}">
        <p14:creationId xmlns:p14="http://schemas.microsoft.com/office/powerpoint/2010/main" val="2387174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e-DE" dirty="0" smtClean="0"/>
              <a:t>Setting-Ansatz der Gesundheitsförderung</a:t>
            </a:r>
            <a:endParaRPr lang="de-DE" dirty="0"/>
          </a:p>
        </p:txBody>
      </p:sp>
      <p:sp>
        <p:nvSpPr>
          <p:cNvPr id="7" name="Textplatzhalter 6"/>
          <p:cNvSpPr>
            <a:spLocks noGrp="1"/>
          </p:cNvSpPr>
          <p:nvPr>
            <p:ph type="body" sz="quarter" idx="32"/>
          </p:nvPr>
        </p:nvSpPr>
        <p:spPr/>
        <p:txBody>
          <a:bodyPr/>
          <a:lstStyle/>
          <a:p>
            <a:r>
              <a:rPr lang="de-CH" b="1" dirty="0"/>
              <a:t>Gesundheitsförderung im Setting oder gesundheitsförderndes Setting?</a:t>
            </a:r>
            <a:endParaRPr lang="de-DE" b="1" dirty="0"/>
          </a:p>
        </p:txBody>
      </p:sp>
      <p:sp>
        <p:nvSpPr>
          <p:cNvPr id="2" name="Textplatzhalter 1"/>
          <p:cNvSpPr>
            <a:spLocks noGrp="1"/>
          </p:cNvSpPr>
          <p:nvPr>
            <p:ph type="body" idx="1"/>
          </p:nvPr>
        </p:nvSpPr>
        <p:spPr/>
        <p:txBody>
          <a:bodyPr/>
          <a:lstStyle/>
          <a:p>
            <a:r>
              <a:rPr lang="de-CH" sz="2200" dirty="0"/>
              <a:t>Gesundheitsförderung im Setting</a:t>
            </a:r>
            <a:endParaRPr lang="de-DE" sz="2200" dirty="0">
              <a:latin typeface="Arial"/>
              <a:ea typeface="Times New Roman"/>
              <a:cs typeface="Times New Roman"/>
            </a:endParaRPr>
          </a:p>
          <a:p>
            <a:endParaRPr lang="de-DE" dirty="0"/>
          </a:p>
        </p:txBody>
      </p:sp>
      <p:sp>
        <p:nvSpPr>
          <p:cNvPr id="3" name="Inhaltsplatzhalter 2"/>
          <p:cNvSpPr>
            <a:spLocks noGrp="1"/>
          </p:cNvSpPr>
          <p:nvPr>
            <p:ph sz="half" idx="2"/>
          </p:nvPr>
        </p:nvSpPr>
        <p:spPr/>
        <p:txBody>
          <a:bodyPr/>
          <a:lstStyle/>
          <a:p>
            <a:pPr marL="0" indent="0">
              <a:spcAft>
                <a:spcPts val="0"/>
              </a:spcAft>
              <a:buNone/>
            </a:pPr>
            <a:r>
              <a:rPr lang="de-CH" u="sng" dirty="0"/>
              <a:t>Beispiele:</a:t>
            </a:r>
            <a:endParaRPr lang="de-DE" sz="1600" dirty="0"/>
          </a:p>
          <a:p>
            <a:pPr marL="285750" indent="-285750"/>
            <a:r>
              <a:rPr lang="de-CH" dirty="0" smtClean="0"/>
              <a:t>Einzelne Bewegungsangebote z.B. Yoga</a:t>
            </a:r>
            <a:endParaRPr lang="de-DE" dirty="0"/>
          </a:p>
          <a:p>
            <a:pPr marL="285750" indent="-285750"/>
            <a:r>
              <a:rPr lang="de-CH" dirty="0"/>
              <a:t>Kurs zur </a:t>
            </a:r>
            <a:r>
              <a:rPr lang="de-CH" dirty="0" smtClean="0"/>
              <a:t>Burnout-Prävention, Nichtraucherkurse</a:t>
            </a:r>
          </a:p>
          <a:p>
            <a:pPr marL="285750" indent="-285750"/>
            <a:r>
              <a:rPr lang="de-CH" dirty="0"/>
              <a:t>Gesundheitstage</a:t>
            </a:r>
          </a:p>
          <a:p>
            <a:pPr marL="285750" indent="-285750"/>
            <a:endParaRPr lang="de-CH" dirty="0"/>
          </a:p>
          <a:p>
            <a:pPr marL="0" lvl="0" indent="0">
              <a:spcAft>
                <a:spcPts val="0"/>
              </a:spcAft>
              <a:buNone/>
              <a:tabLst>
                <a:tab pos="457200" algn="l"/>
              </a:tabLst>
            </a:pPr>
            <a:endParaRPr lang="de-DE" dirty="0"/>
          </a:p>
          <a:p>
            <a:pPr lvl="0">
              <a:spcAft>
                <a:spcPts val="0"/>
              </a:spcAft>
              <a:buFont typeface="Wingdings" panose="05000000000000000000" pitchFamily="2" charset="2"/>
              <a:buChar char="à"/>
              <a:tabLst>
                <a:tab pos="457200" algn="l"/>
              </a:tabLst>
            </a:pPr>
            <a:r>
              <a:rPr lang="de-CH" dirty="0" smtClean="0"/>
              <a:t> Klassische Präventionsstrategien</a:t>
            </a:r>
            <a:endParaRPr lang="de-DE" dirty="0"/>
          </a:p>
          <a:p>
            <a:pPr lvl="0">
              <a:spcAft>
                <a:spcPts val="0"/>
              </a:spcAft>
              <a:buFont typeface="Wingdings" panose="05000000000000000000" pitchFamily="2" charset="2"/>
              <a:buChar char="à"/>
              <a:tabLst>
                <a:tab pos="457200" algn="l"/>
              </a:tabLst>
            </a:pPr>
            <a:r>
              <a:rPr lang="de-CH" dirty="0" smtClean="0"/>
              <a:t> Verhaltensprävention</a:t>
            </a:r>
            <a:endParaRPr lang="de-DE" dirty="0"/>
          </a:p>
          <a:p>
            <a:endParaRPr lang="de-DE" dirty="0"/>
          </a:p>
        </p:txBody>
      </p:sp>
      <p:sp>
        <p:nvSpPr>
          <p:cNvPr id="6" name="Textplatzhalter 5"/>
          <p:cNvSpPr>
            <a:spLocks noGrp="1"/>
          </p:cNvSpPr>
          <p:nvPr>
            <p:ph type="body" sz="quarter" idx="13"/>
          </p:nvPr>
        </p:nvSpPr>
        <p:spPr/>
        <p:txBody>
          <a:bodyPr/>
          <a:lstStyle/>
          <a:p>
            <a:r>
              <a:rPr lang="de-CH" sz="2200" dirty="0"/>
              <a:t>Gesundheitsförderndes Setting</a:t>
            </a:r>
            <a:endParaRPr lang="de-DE" sz="2200" dirty="0">
              <a:latin typeface="Arial"/>
              <a:ea typeface="Times New Roman"/>
              <a:cs typeface="Times New Roman"/>
            </a:endParaRPr>
          </a:p>
          <a:p>
            <a:endParaRPr lang="de-DE" dirty="0"/>
          </a:p>
        </p:txBody>
      </p:sp>
      <p:sp>
        <p:nvSpPr>
          <p:cNvPr id="4" name="Textplatzhalter 3"/>
          <p:cNvSpPr>
            <a:spLocks noGrp="1"/>
          </p:cNvSpPr>
          <p:nvPr>
            <p:ph type="body" sz="quarter" idx="12"/>
          </p:nvPr>
        </p:nvSpPr>
        <p:spPr/>
        <p:txBody>
          <a:bodyPr/>
          <a:lstStyle/>
          <a:p>
            <a:pPr marL="0" indent="0">
              <a:spcAft>
                <a:spcPts val="0"/>
              </a:spcAft>
              <a:buNone/>
            </a:pPr>
            <a:r>
              <a:rPr lang="de-CH" u="sng" dirty="0"/>
              <a:t>Beispiele:</a:t>
            </a:r>
            <a:endParaRPr lang="de-DE" sz="1600" dirty="0"/>
          </a:p>
          <a:p>
            <a:pPr marL="285750" indent="-285750"/>
            <a:r>
              <a:rPr lang="de-CH" dirty="0" smtClean="0"/>
              <a:t>Betriebliches/ studentisches Gesundheitsmanagement</a:t>
            </a:r>
            <a:endParaRPr lang="de-DE" sz="1600" dirty="0"/>
          </a:p>
          <a:p>
            <a:pPr marL="285750" indent="-285750"/>
            <a:r>
              <a:rPr lang="de-CH" dirty="0" smtClean="0"/>
              <a:t>Verbesserung </a:t>
            </a:r>
            <a:r>
              <a:rPr lang="de-CH" dirty="0"/>
              <a:t>der </a:t>
            </a:r>
            <a:r>
              <a:rPr lang="de-CH" dirty="0" smtClean="0"/>
              <a:t>Rahmenbedingungen (z.B. Studien- und Arbeitsbedingungen)</a:t>
            </a:r>
            <a:endParaRPr lang="de-DE" sz="1600" dirty="0"/>
          </a:p>
          <a:p>
            <a:pPr marL="285750" indent="-285750"/>
            <a:r>
              <a:rPr lang="de-CH" dirty="0"/>
              <a:t>Verankerung </a:t>
            </a:r>
            <a:r>
              <a:rPr lang="de-CH" dirty="0" smtClean="0"/>
              <a:t>von Gesundheitsförderung auf </a:t>
            </a:r>
            <a:r>
              <a:rPr lang="de-CH" dirty="0"/>
              <a:t>der </a:t>
            </a:r>
            <a:r>
              <a:rPr lang="de-CH" dirty="0" smtClean="0"/>
              <a:t>Führungsebene</a:t>
            </a:r>
          </a:p>
          <a:p>
            <a:pPr marL="285750" indent="-285750"/>
            <a:endParaRPr lang="de-DE" sz="1600" dirty="0"/>
          </a:p>
          <a:p>
            <a:pPr marL="0" lvl="0" indent="0">
              <a:spcAft>
                <a:spcPts val="0"/>
              </a:spcAft>
              <a:buNone/>
              <a:tabLst>
                <a:tab pos="457200" algn="l"/>
              </a:tabLst>
            </a:pPr>
            <a:r>
              <a:rPr lang="de-CH" dirty="0" smtClean="0">
                <a:sym typeface="Wingdings" panose="05000000000000000000" pitchFamily="2" charset="2"/>
              </a:rPr>
              <a:t> </a:t>
            </a:r>
            <a:r>
              <a:rPr lang="de-CH" dirty="0" smtClean="0"/>
              <a:t>Gesundheitsförderungsstrategien</a:t>
            </a:r>
            <a:endParaRPr lang="de-DE" sz="1600" dirty="0"/>
          </a:p>
          <a:p>
            <a:pPr marL="0" lvl="0" indent="0">
              <a:spcAft>
                <a:spcPts val="0"/>
              </a:spcAft>
              <a:buNone/>
              <a:tabLst>
                <a:tab pos="457200" algn="l"/>
              </a:tabLst>
            </a:pPr>
            <a:r>
              <a:rPr lang="de-CH" dirty="0" smtClean="0">
                <a:sym typeface="Wingdings" panose="05000000000000000000" pitchFamily="2" charset="2"/>
              </a:rPr>
              <a:t> </a:t>
            </a:r>
            <a:r>
              <a:rPr lang="de-CH" dirty="0" smtClean="0"/>
              <a:t>Verhältnisprävention</a:t>
            </a:r>
            <a:endParaRPr lang="de-DE" sz="1600" dirty="0">
              <a:latin typeface="Arial"/>
              <a:ea typeface="Times New Roman"/>
              <a:cs typeface="Arial"/>
            </a:endParaRPr>
          </a:p>
          <a:p>
            <a:endParaRPr lang="de-DE" dirty="0"/>
          </a:p>
        </p:txBody>
      </p:sp>
      <p:sp>
        <p:nvSpPr>
          <p:cNvPr id="16388" name="Fußzeilenplatzhalter 3"/>
          <p:cNvSpPr>
            <a:spLocks noGrp="1"/>
          </p:cNvSpPr>
          <p:nvPr>
            <p:ph type="ftr" sz="quarter" idx="14"/>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sp>
        <p:nvSpPr>
          <p:cNvPr id="5" name="Textplatzhalter 4"/>
          <p:cNvSpPr>
            <a:spLocks noGrp="1"/>
          </p:cNvSpPr>
          <p:nvPr>
            <p:ph type="body" sz="quarter" idx="33"/>
          </p:nvPr>
        </p:nvSpPr>
        <p:spPr/>
        <p:txBody>
          <a:bodyPr/>
          <a:lstStyle/>
          <a:p>
            <a:endParaRPr lang="de-DE"/>
          </a:p>
        </p:txBody>
      </p:sp>
      <p:sp>
        <p:nvSpPr>
          <p:cNvPr id="9" name="Textplatzhalter 8"/>
          <p:cNvSpPr>
            <a:spLocks noGrp="1"/>
          </p:cNvSpPr>
          <p:nvPr>
            <p:ph type="body" sz="quarter" idx="34"/>
          </p:nvPr>
        </p:nvSpPr>
        <p:spPr/>
        <p:txBody>
          <a:bodyPr/>
          <a:lstStyle/>
          <a:p>
            <a:r>
              <a:rPr lang="de-DE" dirty="0" smtClean="0"/>
              <a:t>Naidoo &amp; Wills (2019)</a:t>
            </a:r>
            <a:endParaRPr lang="de-DE" dirty="0"/>
          </a:p>
        </p:txBody>
      </p:sp>
    </p:spTree>
    <p:extLst>
      <p:ext uri="{BB962C8B-B14F-4D97-AF65-F5344CB8AC3E}">
        <p14:creationId xmlns:p14="http://schemas.microsoft.com/office/powerpoint/2010/main" val="1413744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Gesundheitsförderung und Prävention im Setting Hochschule </a:t>
            </a:r>
            <a:endParaRPr lang="de-DE" dirty="0"/>
          </a:p>
        </p:txBody>
      </p:sp>
      <p:sp>
        <p:nvSpPr>
          <p:cNvPr id="6" name="Textplatzhalter 5"/>
          <p:cNvSpPr>
            <a:spLocks noGrp="1"/>
          </p:cNvSpPr>
          <p:nvPr>
            <p:ph type="body" sz="quarter" idx="32"/>
          </p:nvPr>
        </p:nvSpPr>
        <p:spPr/>
        <p:txBody>
          <a:bodyPr/>
          <a:lstStyle/>
          <a:p>
            <a:r>
              <a:rPr lang="de-DE" b="1" dirty="0" smtClean="0"/>
              <a:t>Setting Hochschule</a:t>
            </a:r>
            <a:endParaRPr lang="de-DE" b="1" dirty="0"/>
          </a:p>
        </p:txBody>
      </p:sp>
      <p:sp>
        <p:nvSpPr>
          <p:cNvPr id="3" name="Inhaltsplatzhalter 2"/>
          <p:cNvSpPr>
            <a:spLocks noGrp="1"/>
          </p:cNvSpPr>
          <p:nvPr>
            <p:ph idx="1"/>
          </p:nvPr>
        </p:nvSpPr>
        <p:spPr/>
        <p:txBody>
          <a:bodyPr/>
          <a:lstStyle/>
          <a:p>
            <a:pPr marL="0" indent="0">
              <a:spcBef>
                <a:spcPts val="600"/>
              </a:spcBef>
              <a:buNone/>
            </a:pPr>
            <a:r>
              <a:rPr lang="de-DE" dirty="0" smtClean="0"/>
              <a:t>Wie </a:t>
            </a:r>
            <a:r>
              <a:rPr lang="de-DE" dirty="0"/>
              <a:t>gestaltet sich die Hochschullandschaft in Deutschland</a:t>
            </a:r>
            <a:r>
              <a:rPr lang="de-DE" dirty="0" smtClean="0"/>
              <a:t>?</a:t>
            </a:r>
          </a:p>
          <a:p>
            <a:pPr lvl="1">
              <a:spcBef>
                <a:spcPts val="600"/>
              </a:spcBef>
            </a:pPr>
            <a:r>
              <a:rPr lang="de-DE" dirty="0" smtClean="0"/>
              <a:t>ca. 420 Hochschulen in staatlicher, privater oder sonstiger Trägerschaft</a:t>
            </a:r>
          </a:p>
          <a:p>
            <a:pPr lvl="1"/>
            <a:r>
              <a:rPr lang="de-DE" dirty="0" smtClean="0"/>
              <a:t>wichtigste Hochschularten: Universitäten und Fachhochschulen</a:t>
            </a:r>
          </a:p>
          <a:p>
            <a:pPr lvl="1"/>
            <a:r>
              <a:rPr lang="de-DE" dirty="0" smtClean="0"/>
              <a:t>2,8 Millionen Studierende und 700.000 wissenschaftliche und nicht-wissenschaftliche Beschäftigte (Statistisches Bundesamt: Wintersemester 2017/2018)</a:t>
            </a:r>
          </a:p>
          <a:p>
            <a:pPr lvl="1"/>
            <a:r>
              <a:rPr lang="de-DE" dirty="0"/>
              <a:t>d</a:t>
            </a:r>
            <a:r>
              <a:rPr lang="de-DE" dirty="0" smtClean="0"/>
              <a:t>er Anteil der Studierenden im Setting Hochschule: ca. 80 % </a:t>
            </a:r>
          </a:p>
          <a:p>
            <a:pPr marL="0" indent="0">
              <a:buNone/>
            </a:pPr>
            <a:r>
              <a:rPr lang="de-DE" dirty="0" smtClean="0"/>
              <a:t>Studierende als Zielgruppe von Prävention und Gesundheitsförderung:</a:t>
            </a:r>
          </a:p>
          <a:p>
            <a:pPr lvl="1"/>
            <a:r>
              <a:rPr lang="de-DE" dirty="0" smtClean="0"/>
              <a:t>Studierende gelten im Allgemeinen als eher gesunde Zielgruppe</a:t>
            </a:r>
          </a:p>
          <a:p>
            <a:pPr lvl="1"/>
            <a:r>
              <a:rPr lang="de-DE" dirty="0" smtClean="0"/>
              <a:t>Einführung von neuen Studienstrukturen und deren Folgen führte zur Thematisierung von Gesundheit/ Gesundheitsförderung von Studierenden </a:t>
            </a:r>
          </a:p>
          <a:p>
            <a:pPr lvl="1"/>
            <a:r>
              <a:rPr lang="de-DE" dirty="0" smtClean="0"/>
              <a:t>Besondere Herausforderung bei der Gesundheitsförderung von Studierenden, z.B. hohe Fluktuation, spezieller Rhythmus von Präsenz, Mehrfachbeanspruchung durch Studium, Familie, Job etc.</a:t>
            </a:r>
          </a:p>
          <a:p>
            <a:pPr marL="0" indent="0">
              <a:buNone/>
            </a:pPr>
            <a:endParaRPr lang="de-DE" dirty="0"/>
          </a:p>
          <a:p>
            <a:pPr marL="0" indent="0">
              <a:buNone/>
            </a:pPr>
            <a:endParaRPr lang="de-DE" dirty="0" smtClean="0"/>
          </a:p>
          <a:p>
            <a:endParaRPr lang="de-DE" dirty="0" smtClean="0"/>
          </a:p>
          <a:p>
            <a:endParaRPr lang="de-DE" dirty="0" smtClean="0"/>
          </a:p>
          <a:p>
            <a:endParaRPr lang="de-DE" dirty="0" smtClean="0"/>
          </a:p>
          <a:p>
            <a:endParaRPr lang="de-DE" dirty="0" smtClean="0"/>
          </a:p>
          <a:p>
            <a:endParaRPr lang="de-DE" dirty="0"/>
          </a:p>
          <a:p>
            <a:pPr marL="0" indent="0" algn="r">
              <a:lnSpc>
                <a:spcPct val="100000"/>
              </a:lnSpc>
              <a:spcBef>
                <a:spcPts val="0"/>
              </a:spcBef>
              <a:buNone/>
            </a:pPr>
            <a:endParaRPr lang="en-US" sz="1400" baseline="30000" dirty="0" smtClean="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46</a:t>
            </a:fld>
            <a:endParaRPr lang="en-US" noProof="0" dirty="0"/>
          </a:p>
        </p:txBody>
      </p:sp>
      <p:sp>
        <p:nvSpPr>
          <p:cNvPr id="4" name="Textplatzhalter 3"/>
          <p:cNvSpPr>
            <a:spLocks noGrp="1"/>
          </p:cNvSpPr>
          <p:nvPr>
            <p:ph type="body" sz="quarter" idx="33"/>
          </p:nvPr>
        </p:nvSpPr>
        <p:spPr/>
        <p:txBody>
          <a:bodyPr/>
          <a:lstStyle/>
          <a:p>
            <a:r>
              <a:rPr lang="de-DE" dirty="0"/>
              <a:t>Hartmann, </a:t>
            </a:r>
            <a:r>
              <a:rPr lang="de-DE" dirty="0" smtClean="0"/>
              <a:t>Sonntag &amp; Schluck</a:t>
            </a:r>
            <a:r>
              <a:rPr lang="de-DE" dirty="0"/>
              <a:t> </a:t>
            </a:r>
            <a:r>
              <a:rPr lang="de-DE" dirty="0" smtClean="0"/>
              <a:t>(2018)</a:t>
            </a:r>
            <a:endParaRPr lang="de-DE" dirty="0"/>
          </a:p>
          <a:p>
            <a:endParaRPr lang="de-DE" dirty="0"/>
          </a:p>
        </p:txBody>
      </p:sp>
    </p:spTree>
    <p:extLst>
      <p:ext uri="{BB962C8B-B14F-4D97-AF65-F5344CB8AC3E}">
        <p14:creationId xmlns:p14="http://schemas.microsoft.com/office/powerpoint/2010/main" val="8500104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Gesundheitsförderung und Prävention im Setting Hochschule </a:t>
            </a:r>
            <a:endParaRPr lang="de-DE" dirty="0"/>
          </a:p>
        </p:txBody>
      </p:sp>
      <p:sp>
        <p:nvSpPr>
          <p:cNvPr id="6" name="Textplatzhalter 5"/>
          <p:cNvSpPr>
            <a:spLocks noGrp="1"/>
          </p:cNvSpPr>
          <p:nvPr>
            <p:ph type="body" sz="quarter" idx="32"/>
          </p:nvPr>
        </p:nvSpPr>
        <p:spPr/>
        <p:txBody>
          <a:bodyPr/>
          <a:lstStyle/>
          <a:p>
            <a:r>
              <a:rPr lang="de-DE" b="1" dirty="0" err="1"/>
              <a:t>Health</a:t>
            </a:r>
            <a:r>
              <a:rPr lang="de-DE" b="1" dirty="0"/>
              <a:t> </a:t>
            </a:r>
            <a:r>
              <a:rPr lang="de-DE" b="1" dirty="0" err="1"/>
              <a:t>Promoting</a:t>
            </a:r>
            <a:r>
              <a:rPr lang="de-DE" b="1" dirty="0"/>
              <a:t> </a:t>
            </a:r>
            <a:r>
              <a:rPr lang="de-DE" b="1" dirty="0" err="1" smtClean="0"/>
              <a:t>Universities</a:t>
            </a:r>
            <a:r>
              <a:rPr lang="de-DE" b="1" dirty="0"/>
              <a:t> </a:t>
            </a:r>
            <a:r>
              <a:rPr lang="de-DE" dirty="0" smtClean="0"/>
              <a:t>(gesundheitsfördernde Hochschulen)</a:t>
            </a:r>
            <a:endParaRPr lang="de-DE" dirty="0"/>
          </a:p>
        </p:txBody>
      </p:sp>
      <p:sp>
        <p:nvSpPr>
          <p:cNvPr id="3" name="Inhaltsplatzhalter 2"/>
          <p:cNvSpPr>
            <a:spLocks noGrp="1"/>
          </p:cNvSpPr>
          <p:nvPr>
            <p:ph idx="1"/>
          </p:nvPr>
        </p:nvSpPr>
        <p:spPr/>
        <p:txBody>
          <a:bodyPr/>
          <a:lstStyle/>
          <a:p>
            <a:pPr marL="0" indent="0">
              <a:buNone/>
            </a:pPr>
            <a:r>
              <a:rPr lang="de-DE" b="1" dirty="0" smtClean="0"/>
              <a:t>International:</a:t>
            </a:r>
          </a:p>
          <a:p>
            <a:r>
              <a:rPr lang="de-DE" dirty="0" smtClean="0"/>
              <a:t>1996: 1. internationale Konferenz der </a:t>
            </a:r>
            <a:r>
              <a:rPr lang="de-DE" i="1" dirty="0" err="1" smtClean="0"/>
              <a:t>Health</a:t>
            </a:r>
            <a:r>
              <a:rPr lang="de-DE" i="1" dirty="0" smtClean="0"/>
              <a:t> </a:t>
            </a:r>
            <a:r>
              <a:rPr lang="de-DE" i="1" dirty="0" err="1" smtClean="0"/>
              <a:t>Promoting</a:t>
            </a:r>
            <a:r>
              <a:rPr lang="de-DE" i="1" dirty="0" smtClean="0"/>
              <a:t> </a:t>
            </a:r>
            <a:r>
              <a:rPr lang="de-DE" i="1" dirty="0" err="1" smtClean="0"/>
              <a:t>Universities</a:t>
            </a:r>
            <a:r>
              <a:rPr lang="de-DE" i="1" dirty="0" smtClean="0"/>
              <a:t> </a:t>
            </a:r>
            <a:r>
              <a:rPr lang="de-DE" dirty="0" smtClean="0"/>
              <a:t>in Lancaster, UK</a:t>
            </a:r>
            <a:r>
              <a:rPr lang="de-DE" baseline="30000" dirty="0"/>
              <a:t>1</a:t>
            </a:r>
            <a:r>
              <a:rPr lang="de-DE" dirty="0" smtClean="0"/>
              <a:t> </a:t>
            </a:r>
            <a:endParaRPr lang="de-DE" i="1" dirty="0" smtClean="0"/>
          </a:p>
          <a:p>
            <a:r>
              <a:rPr lang="de-DE" dirty="0" smtClean="0"/>
              <a:t>1997: WHO deklariert Hochschulen offiziell als Setting der Gesundheitsförderung</a:t>
            </a:r>
            <a:r>
              <a:rPr lang="de-DE" baseline="30000" dirty="0"/>
              <a:t>1</a:t>
            </a:r>
            <a:r>
              <a:rPr lang="de-DE" dirty="0" smtClean="0"/>
              <a:t> </a:t>
            </a:r>
          </a:p>
          <a:p>
            <a:pPr marL="0" indent="0">
              <a:buNone/>
            </a:pPr>
            <a:r>
              <a:rPr lang="de-DE" dirty="0"/>
              <a:t>Ein gesundheitsförderliches Hochschulsetting wird dabei über eine Checkliste mit acht Grundsätzen definiert, u. a. soll ein gesundheitsförderliches Arbeitsumfeld und Strukturen für ein gesundes soziales Miteinander im Hochschulkontext geschaffen werden</a:t>
            </a:r>
            <a:r>
              <a:rPr lang="de-DE" baseline="30000" dirty="0"/>
              <a:t>2</a:t>
            </a:r>
            <a:r>
              <a:rPr lang="de-DE" dirty="0" smtClean="0"/>
              <a:t>.</a:t>
            </a:r>
          </a:p>
          <a:p>
            <a:pPr marL="0" indent="0">
              <a:buNone/>
            </a:pPr>
            <a:r>
              <a:rPr lang="de-DE" dirty="0" smtClean="0">
                <a:sym typeface="Wingdings" panose="05000000000000000000" pitchFamily="2" charset="2"/>
              </a:rPr>
              <a:t>Ziele</a:t>
            </a:r>
            <a:r>
              <a:rPr lang="de-DE" baseline="30000" dirty="0" smtClean="0">
                <a:sym typeface="Wingdings" panose="05000000000000000000" pitchFamily="2" charset="2"/>
              </a:rPr>
              <a:t>3</a:t>
            </a:r>
            <a:r>
              <a:rPr lang="de-DE" dirty="0" smtClean="0">
                <a:sym typeface="Wingdings" panose="05000000000000000000" pitchFamily="2" charset="2"/>
              </a:rPr>
              <a:t>:</a:t>
            </a:r>
          </a:p>
          <a:p>
            <a:pPr lvl="1"/>
            <a:r>
              <a:rPr lang="de-DE" dirty="0" smtClean="0"/>
              <a:t>Präventions- und Gesundheitsförderungsprogramme wirkungsvoll in das Setting Hochschule integrieren</a:t>
            </a:r>
          </a:p>
          <a:p>
            <a:pPr lvl="1"/>
            <a:r>
              <a:rPr lang="de-DE" dirty="0" smtClean="0"/>
              <a:t>die </a:t>
            </a:r>
            <a:r>
              <a:rPr lang="de-DE" dirty="0"/>
              <a:t>Organisation Hochschule nachhaltig </a:t>
            </a:r>
            <a:r>
              <a:rPr lang="de-DE" dirty="0" smtClean="0"/>
              <a:t>verändern</a:t>
            </a:r>
          </a:p>
          <a:p>
            <a:pPr lvl="1"/>
            <a:r>
              <a:rPr lang="de-DE" dirty="0" smtClean="0"/>
              <a:t>langfristige </a:t>
            </a:r>
            <a:r>
              <a:rPr lang="de-DE" dirty="0"/>
              <a:t>Implementierung </a:t>
            </a:r>
            <a:r>
              <a:rPr lang="de-DE" dirty="0" smtClean="0"/>
              <a:t>von Präventions- und Gesundheitsförderungsprogrammen sicher stellen</a:t>
            </a:r>
          </a:p>
          <a:p>
            <a:pPr marL="0" indent="0">
              <a:buNone/>
            </a:pPr>
            <a:endParaRPr lang="de-DE" dirty="0" smtClean="0"/>
          </a:p>
          <a:p>
            <a:endParaRPr lang="de-DE" dirty="0" smtClean="0"/>
          </a:p>
          <a:p>
            <a:endParaRPr lang="de-DE" dirty="0" smtClean="0"/>
          </a:p>
          <a:p>
            <a:endParaRPr lang="de-DE" dirty="0"/>
          </a:p>
          <a:p>
            <a:pPr marL="0" indent="0" algn="r">
              <a:lnSpc>
                <a:spcPct val="100000"/>
              </a:lnSpc>
              <a:spcBef>
                <a:spcPts val="0"/>
              </a:spcBef>
              <a:buNone/>
            </a:pPr>
            <a:endParaRPr lang="en-US" sz="1400" baseline="30000" dirty="0" smtClean="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47</a:t>
            </a:fld>
            <a:endParaRPr lang="en-US" noProof="0" dirty="0"/>
          </a:p>
        </p:txBody>
      </p:sp>
      <p:sp>
        <p:nvSpPr>
          <p:cNvPr id="4" name="Textplatzhalter 3"/>
          <p:cNvSpPr>
            <a:spLocks noGrp="1"/>
          </p:cNvSpPr>
          <p:nvPr>
            <p:ph type="body" sz="quarter" idx="33"/>
          </p:nvPr>
        </p:nvSpPr>
        <p:spPr>
          <a:xfrm>
            <a:off x="3020992" y="5640081"/>
            <a:ext cx="8750321" cy="731270"/>
          </a:xfrm>
        </p:spPr>
        <p:txBody>
          <a:bodyPr/>
          <a:lstStyle/>
          <a:p>
            <a:pPr>
              <a:lnSpc>
                <a:spcPct val="100000"/>
              </a:lnSpc>
              <a:spcBef>
                <a:spcPts val="0"/>
              </a:spcBef>
            </a:pPr>
            <a:r>
              <a:rPr lang="en-US" baseline="30000" dirty="0" smtClean="0"/>
              <a:t>1 </a:t>
            </a:r>
            <a:r>
              <a:rPr lang="de-DE" dirty="0" smtClean="0"/>
              <a:t>Hartmann</a:t>
            </a:r>
            <a:r>
              <a:rPr lang="de-DE" dirty="0"/>
              <a:t> </a:t>
            </a:r>
            <a:r>
              <a:rPr lang="de-DE" dirty="0" smtClean="0"/>
              <a:t>et al. (2018)</a:t>
            </a:r>
            <a:endParaRPr lang="de-DE" dirty="0"/>
          </a:p>
          <a:p>
            <a:pPr>
              <a:lnSpc>
                <a:spcPct val="100000"/>
              </a:lnSpc>
              <a:spcBef>
                <a:spcPts val="0"/>
              </a:spcBef>
            </a:pPr>
            <a:r>
              <a:rPr lang="en-US" baseline="30000" dirty="0"/>
              <a:t>2</a:t>
            </a:r>
            <a:r>
              <a:rPr lang="de-DE" dirty="0" err="1"/>
              <a:t>Tsouros</a:t>
            </a:r>
            <a:r>
              <a:rPr lang="de-DE" dirty="0"/>
              <a:t> et </a:t>
            </a:r>
            <a:r>
              <a:rPr lang="de-DE" dirty="0" smtClean="0"/>
              <a:t>al. (1998) </a:t>
            </a:r>
            <a:r>
              <a:rPr lang="en-US" baseline="30000" dirty="0" smtClean="0"/>
              <a:t> </a:t>
            </a:r>
          </a:p>
          <a:p>
            <a:pPr>
              <a:lnSpc>
                <a:spcPct val="100000"/>
              </a:lnSpc>
              <a:spcBef>
                <a:spcPts val="0"/>
              </a:spcBef>
            </a:pPr>
            <a:r>
              <a:rPr lang="en-US" baseline="30000" dirty="0" smtClean="0"/>
              <a:t>3</a:t>
            </a:r>
            <a:r>
              <a:rPr lang="en-US" dirty="0" smtClean="0"/>
              <a:t>Gräser (2010); </a:t>
            </a:r>
            <a:r>
              <a:rPr lang="en-US" dirty="0"/>
              <a:t>Hildebrandt et </a:t>
            </a:r>
            <a:r>
              <a:rPr lang="en-US" dirty="0" smtClean="0"/>
              <a:t>al. (2007); </a:t>
            </a:r>
            <a:r>
              <a:rPr lang="en-US" dirty="0"/>
              <a:t>International Conference on Health Promoting Universities and </a:t>
            </a:r>
            <a:r>
              <a:rPr lang="en-US" dirty="0" smtClean="0"/>
              <a:t>Colleges (2015); </a:t>
            </a:r>
            <a:r>
              <a:rPr lang="en-US" dirty="0" err="1"/>
              <a:t>Krämer</a:t>
            </a:r>
            <a:r>
              <a:rPr lang="en-US" dirty="0"/>
              <a:t> et al</a:t>
            </a:r>
            <a:r>
              <a:rPr lang="en-US" dirty="0" smtClean="0"/>
              <a:t>. (2007)</a:t>
            </a:r>
            <a:endParaRPr lang="en-US" dirty="0"/>
          </a:p>
          <a:p>
            <a:endParaRPr lang="de-DE" dirty="0"/>
          </a:p>
        </p:txBody>
      </p:sp>
    </p:spTree>
    <p:extLst>
      <p:ext uri="{BB962C8B-B14F-4D97-AF65-F5344CB8AC3E}">
        <p14:creationId xmlns:p14="http://schemas.microsoft.com/office/powerpoint/2010/main" val="9699552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Gesundheitsförderung und Prävention im Setting Hochschule </a:t>
            </a:r>
            <a:endParaRPr lang="de-DE" dirty="0"/>
          </a:p>
        </p:txBody>
      </p:sp>
      <p:sp>
        <p:nvSpPr>
          <p:cNvPr id="6" name="Textplatzhalter 5"/>
          <p:cNvSpPr>
            <a:spLocks noGrp="1"/>
          </p:cNvSpPr>
          <p:nvPr>
            <p:ph type="body" sz="quarter" idx="32"/>
          </p:nvPr>
        </p:nvSpPr>
        <p:spPr/>
        <p:txBody>
          <a:bodyPr/>
          <a:lstStyle/>
          <a:p>
            <a:r>
              <a:rPr lang="de-DE" b="1" dirty="0" err="1"/>
              <a:t>Health</a:t>
            </a:r>
            <a:r>
              <a:rPr lang="de-DE" b="1" dirty="0"/>
              <a:t> </a:t>
            </a:r>
            <a:r>
              <a:rPr lang="de-DE" b="1" dirty="0" err="1"/>
              <a:t>Promoting</a:t>
            </a:r>
            <a:r>
              <a:rPr lang="de-DE" b="1" dirty="0"/>
              <a:t> </a:t>
            </a:r>
            <a:r>
              <a:rPr lang="de-DE" b="1" dirty="0" err="1" smtClean="0"/>
              <a:t>Universities</a:t>
            </a:r>
            <a:r>
              <a:rPr lang="de-DE" b="1" dirty="0"/>
              <a:t> </a:t>
            </a:r>
            <a:r>
              <a:rPr lang="de-DE" dirty="0" smtClean="0"/>
              <a:t>(gesundheitsfördernde Hochschulen)</a:t>
            </a:r>
            <a:endParaRPr lang="de-DE" dirty="0"/>
          </a:p>
        </p:txBody>
      </p:sp>
      <p:sp>
        <p:nvSpPr>
          <p:cNvPr id="3" name="Inhaltsplatzhalter 2"/>
          <p:cNvSpPr>
            <a:spLocks noGrp="1"/>
          </p:cNvSpPr>
          <p:nvPr>
            <p:ph idx="1"/>
          </p:nvPr>
        </p:nvSpPr>
        <p:spPr/>
        <p:txBody>
          <a:bodyPr/>
          <a:lstStyle/>
          <a:p>
            <a:pPr marL="0" indent="0">
              <a:buNone/>
            </a:pPr>
            <a:r>
              <a:rPr lang="de-DE" b="1" dirty="0" smtClean="0"/>
              <a:t>In </a:t>
            </a:r>
            <a:r>
              <a:rPr lang="de-DE" b="1" dirty="0"/>
              <a:t>Deutschland: </a:t>
            </a:r>
            <a:endParaRPr lang="de-DE" b="1" dirty="0" smtClean="0"/>
          </a:p>
          <a:p>
            <a:r>
              <a:rPr lang="de-DE" dirty="0"/>
              <a:t>1995: Gründung Arbeitskreis Gesundheitsfördernde Hochschulen (AGH)</a:t>
            </a:r>
            <a:r>
              <a:rPr lang="de-DE" baseline="30000" dirty="0"/>
              <a:t> </a:t>
            </a:r>
            <a:endParaRPr lang="de-DE" dirty="0" smtClean="0"/>
          </a:p>
          <a:p>
            <a:r>
              <a:rPr lang="de-DE" dirty="0" smtClean="0"/>
              <a:t>Ziele: </a:t>
            </a:r>
          </a:p>
          <a:p>
            <a:pPr lvl="1"/>
            <a:r>
              <a:rPr lang="de-DE" dirty="0" smtClean="0"/>
              <a:t>Vernetzung von gesundheitsfördernden Hochschulen (&gt;100 Hochschulen bundesweit) z.B. Arbeitstreffen, Fachtagungen</a:t>
            </a:r>
          </a:p>
          <a:p>
            <a:pPr lvl="1"/>
            <a:r>
              <a:rPr lang="de-DE" dirty="0"/>
              <a:t>Orientierungshilfe </a:t>
            </a:r>
            <a:r>
              <a:rPr lang="de-DE" dirty="0" smtClean="0"/>
              <a:t>und Unterstützung bei der Umsetzung von gesundheitsförderlichen Hochschulsettings durch zehn Gütekriterien</a:t>
            </a:r>
          </a:p>
          <a:p>
            <a:pPr lvl="1"/>
            <a:endParaRPr lang="de-DE" baseline="30000" dirty="0" smtClean="0"/>
          </a:p>
          <a:p>
            <a:endParaRPr lang="de-DE" baseline="30000" dirty="0" smtClean="0"/>
          </a:p>
          <a:p>
            <a:endParaRPr lang="de-DE" dirty="0"/>
          </a:p>
          <a:p>
            <a:endParaRPr lang="de-DE" dirty="0" smtClean="0"/>
          </a:p>
          <a:p>
            <a:endParaRPr lang="de-DE" dirty="0" smtClean="0"/>
          </a:p>
          <a:p>
            <a:endParaRPr lang="de-DE" dirty="0" smtClean="0"/>
          </a:p>
          <a:p>
            <a:endParaRPr lang="de-DE" dirty="0"/>
          </a:p>
          <a:p>
            <a:pPr marL="0" indent="0" algn="r">
              <a:lnSpc>
                <a:spcPct val="100000"/>
              </a:lnSpc>
              <a:spcBef>
                <a:spcPts val="0"/>
              </a:spcBef>
              <a:buNone/>
            </a:pPr>
            <a:endParaRPr lang="en-US" sz="1400" baseline="30000" dirty="0" smtClean="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48</a:t>
            </a:fld>
            <a:endParaRPr lang="en-US" noProof="0" dirty="0"/>
          </a:p>
        </p:txBody>
      </p:sp>
      <p:sp>
        <p:nvSpPr>
          <p:cNvPr id="7" name="Textplatzhalter 6"/>
          <p:cNvSpPr>
            <a:spLocks noGrp="1"/>
          </p:cNvSpPr>
          <p:nvPr>
            <p:ph type="body" sz="quarter" idx="33"/>
          </p:nvPr>
        </p:nvSpPr>
        <p:spPr/>
        <p:txBody>
          <a:bodyPr/>
          <a:lstStyle/>
          <a:p>
            <a:r>
              <a:rPr lang="de-DE" dirty="0" smtClean="0"/>
              <a:t>Hartmann, Sonntag &amp; Schluck, 2018</a:t>
            </a:r>
            <a:endParaRPr lang="de-DE" dirty="0"/>
          </a:p>
        </p:txBody>
      </p:sp>
    </p:spTree>
    <p:extLst>
      <p:ext uri="{BB962C8B-B14F-4D97-AF65-F5344CB8AC3E}">
        <p14:creationId xmlns:p14="http://schemas.microsoft.com/office/powerpoint/2010/main" val="12128390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sz="2800" dirty="0" smtClean="0"/>
              <a:t/>
            </a:r>
            <a:br>
              <a:rPr lang="de-DE" sz="2800" dirty="0" smtClean="0"/>
            </a:br>
            <a:endParaRPr lang="de-DE" sz="2800" dirty="0"/>
          </a:p>
        </p:txBody>
      </p:sp>
      <p:sp>
        <p:nvSpPr>
          <p:cNvPr id="19" name="Textplatzhalter 18"/>
          <p:cNvSpPr>
            <a:spLocks noGrp="1"/>
          </p:cNvSpPr>
          <p:nvPr>
            <p:ph type="body" sz="quarter" idx="32"/>
          </p:nvPr>
        </p:nvSpPr>
        <p:spPr/>
        <p:txBody>
          <a:bodyPr/>
          <a:lstStyle/>
          <a:p>
            <a:r>
              <a:rPr lang="de-DE" sz="2000" dirty="0" smtClean="0"/>
              <a:t>Ausgangslage: Inwiefern </a:t>
            </a:r>
            <a:r>
              <a:rPr lang="de-DE" sz="2000" dirty="0"/>
              <a:t>sind </a:t>
            </a:r>
            <a:r>
              <a:rPr lang="de-DE" sz="2000" dirty="0" smtClean="0"/>
              <a:t>Hochschulen </a:t>
            </a:r>
            <a:r>
              <a:rPr lang="de-DE" sz="2000" dirty="0"/>
              <a:t>in Deutschland gesundheitsfördernde Hochschulen?</a:t>
            </a:r>
          </a:p>
        </p:txBody>
      </p:sp>
      <p:sp>
        <p:nvSpPr>
          <p:cNvPr id="15" name="Textplatzhalter 14"/>
          <p:cNvSpPr>
            <a:spLocks noGrp="1"/>
          </p:cNvSpPr>
          <p:nvPr>
            <p:ph type="body" idx="1"/>
          </p:nvPr>
        </p:nvSpPr>
        <p:spPr/>
        <p:txBody>
          <a:bodyPr/>
          <a:lstStyle/>
          <a:p>
            <a:pPr>
              <a:spcBef>
                <a:spcPts val="0"/>
              </a:spcBef>
            </a:pPr>
            <a:r>
              <a:rPr lang="de-DE" sz="1800" dirty="0" smtClean="0"/>
              <a:t>„Gesundheitsförderung und Prävention </a:t>
            </a:r>
            <a:r>
              <a:rPr lang="de-DE" sz="1800" dirty="0"/>
              <a:t>im Setting</a:t>
            </a:r>
            <a:r>
              <a:rPr lang="de-DE" sz="1800" dirty="0" smtClean="0"/>
              <a:t>“</a:t>
            </a:r>
          </a:p>
          <a:p>
            <a:pPr>
              <a:spcBef>
                <a:spcPts val="0"/>
              </a:spcBef>
              <a:spcAft>
                <a:spcPts val="1200"/>
              </a:spcAft>
            </a:pPr>
            <a:r>
              <a:rPr lang="de-DE" sz="1800" dirty="0" smtClean="0"/>
              <a:t>Hochschulen </a:t>
            </a:r>
            <a:r>
              <a:rPr lang="de-DE" sz="1800" dirty="0"/>
              <a:t>mit Angeboten der </a:t>
            </a:r>
            <a:r>
              <a:rPr lang="de-DE" sz="1800" dirty="0" smtClean="0"/>
              <a:t>Gesundheitsförderung</a:t>
            </a:r>
            <a:endParaRPr lang="de-DE" sz="1800" dirty="0"/>
          </a:p>
          <a:p>
            <a:pPr>
              <a:spcBef>
                <a:spcPts val="0"/>
              </a:spcBef>
            </a:pPr>
            <a:r>
              <a:rPr lang="de-DE" sz="1800" dirty="0"/>
              <a:t>	</a:t>
            </a:r>
          </a:p>
        </p:txBody>
      </p:sp>
      <p:sp>
        <p:nvSpPr>
          <p:cNvPr id="16" name="Inhaltsplatzhalter 15"/>
          <p:cNvSpPr>
            <a:spLocks noGrp="1"/>
          </p:cNvSpPr>
          <p:nvPr>
            <p:ph sz="half" idx="2"/>
          </p:nvPr>
        </p:nvSpPr>
        <p:spPr/>
        <p:txBody>
          <a:bodyPr/>
          <a:lstStyle/>
          <a:p>
            <a:pPr marL="0" indent="0">
              <a:buNone/>
            </a:pPr>
            <a:r>
              <a:rPr lang="de-DE" sz="1800" dirty="0" smtClean="0"/>
              <a:t>In </a:t>
            </a:r>
            <a:r>
              <a:rPr lang="de-DE" sz="1800" dirty="0"/>
              <a:t>Bezug auf die </a:t>
            </a:r>
            <a:r>
              <a:rPr lang="de-DE" sz="1800" dirty="0" smtClean="0"/>
              <a:t>Zielgruppe </a:t>
            </a:r>
            <a:r>
              <a:rPr lang="de-DE" sz="1800" dirty="0"/>
              <a:t>der Studierenden:</a:t>
            </a:r>
          </a:p>
          <a:p>
            <a:r>
              <a:rPr lang="de-DE" sz="1800" dirty="0"/>
              <a:t>Einzelne bestehende (verhaltens- </a:t>
            </a:r>
            <a:r>
              <a:rPr lang="de-DE" sz="1800" dirty="0" smtClean="0"/>
              <a:t>oder/ </a:t>
            </a:r>
            <a:r>
              <a:rPr lang="de-DE" sz="1800" dirty="0"/>
              <a:t>und verhältnisorientierten) Angebote der Gesundheitsförderung </a:t>
            </a:r>
          </a:p>
          <a:p>
            <a:r>
              <a:rPr lang="de-DE" sz="1800" dirty="0"/>
              <a:t>Einzelne themenbezogene, bereits abgeschlossene Projekte im Sinne der Gesundheitsförderung</a:t>
            </a:r>
          </a:p>
          <a:p>
            <a:r>
              <a:rPr lang="de-DE" sz="1800" dirty="0"/>
              <a:t>Teils kaum bzw. keine aktuellen gesundheitsförderlichen Angebote</a:t>
            </a:r>
          </a:p>
          <a:p>
            <a:endParaRPr lang="de-DE" dirty="0"/>
          </a:p>
          <a:p>
            <a:endParaRPr lang="de-DE" dirty="0"/>
          </a:p>
          <a:p>
            <a:endParaRPr lang="de-DE" dirty="0"/>
          </a:p>
        </p:txBody>
      </p:sp>
      <p:sp>
        <p:nvSpPr>
          <p:cNvPr id="18" name="Textplatzhalter 17"/>
          <p:cNvSpPr>
            <a:spLocks noGrp="1"/>
          </p:cNvSpPr>
          <p:nvPr>
            <p:ph type="body" sz="quarter" idx="13"/>
          </p:nvPr>
        </p:nvSpPr>
        <p:spPr/>
        <p:txBody>
          <a:bodyPr/>
          <a:lstStyle/>
          <a:p>
            <a:r>
              <a:rPr lang="de-DE" sz="1800" dirty="0" smtClean="0"/>
              <a:t>„Gesundheitsförderliches </a:t>
            </a:r>
            <a:r>
              <a:rPr lang="de-DE" sz="1800" dirty="0"/>
              <a:t>Setting</a:t>
            </a:r>
            <a:r>
              <a:rPr lang="de-DE" sz="1800" dirty="0" smtClean="0"/>
              <a:t>“</a:t>
            </a:r>
            <a:endParaRPr lang="de-DE" sz="1800" dirty="0"/>
          </a:p>
          <a:p>
            <a:pPr>
              <a:spcBef>
                <a:spcPts val="0"/>
              </a:spcBef>
              <a:spcAft>
                <a:spcPts val="1200"/>
              </a:spcAft>
            </a:pPr>
            <a:r>
              <a:rPr lang="de-DE" sz="1800" dirty="0" smtClean="0"/>
              <a:t>Gesundheitsfördernde Hochschulen</a:t>
            </a:r>
            <a:endParaRPr lang="de-DE" sz="1800" dirty="0"/>
          </a:p>
        </p:txBody>
      </p:sp>
      <p:sp>
        <p:nvSpPr>
          <p:cNvPr id="17" name="Textplatzhalter 16"/>
          <p:cNvSpPr>
            <a:spLocks noGrp="1"/>
          </p:cNvSpPr>
          <p:nvPr>
            <p:ph type="body" sz="quarter" idx="12"/>
          </p:nvPr>
        </p:nvSpPr>
        <p:spPr/>
        <p:txBody>
          <a:bodyPr/>
          <a:lstStyle/>
          <a:p>
            <a:pPr marL="0" indent="0">
              <a:buNone/>
            </a:pPr>
            <a:r>
              <a:rPr lang="de-DE" sz="1800" dirty="0" smtClean="0"/>
              <a:t>In </a:t>
            </a:r>
            <a:r>
              <a:rPr lang="de-DE" sz="1800" dirty="0"/>
              <a:t>Bezug auf die </a:t>
            </a:r>
            <a:r>
              <a:rPr lang="de-DE" sz="1800" dirty="0" smtClean="0"/>
              <a:t>Zielgruppe </a:t>
            </a:r>
            <a:r>
              <a:rPr lang="de-DE" sz="1800" dirty="0"/>
              <a:t>der Studierenden:</a:t>
            </a:r>
          </a:p>
          <a:p>
            <a:r>
              <a:rPr lang="de-DE" sz="1800" dirty="0" smtClean="0"/>
              <a:t>Gesundheitsförderung ist </a:t>
            </a:r>
            <a:r>
              <a:rPr lang="de-DE" sz="1800" dirty="0"/>
              <a:t>in </a:t>
            </a:r>
            <a:r>
              <a:rPr lang="de-DE" sz="1800" dirty="0" smtClean="0"/>
              <a:t>der Hochschulpolitik verankert</a:t>
            </a:r>
            <a:endParaRPr lang="de-DE" sz="1800" dirty="0"/>
          </a:p>
          <a:p>
            <a:r>
              <a:rPr lang="de-DE" sz="1800" dirty="0"/>
              <a:t>Bestehende nachhaltige Angebote z. B. zu Bewegung, Stressregulation, Ernährung,  Sozialkompetenz oder zur Prävention des Substanzkonsums</a:t>
            </a:r>
          </a:p>
          <a:p>
            <a:r>
              <a:rPr lang="de-DE" sz="1800" dirty="0" smtClean="0"/>
              <a:t>Studentisches Gesundheitsmanagement</a:t>
            </a:r>
          </a:p>
          <a:p>
            <a:r>
              <a:rPr lang="de-DE" sz="1800" dirty="0" smtClean="0"/>
              <a:t>Partizipation </a:t>
            </a:r>
            <a:r>
              <a:rPr lang="de-DE" sz="1800" dirty="0"/>
              <a:t>der Studierenden </a:t>
            </a:r>
          </a:p>
          <a:p>
            <a:r>
              <a:rPr lang="de-DE" sz="1800" dirty="0"/>
              <a:t>Vorhandene, hochschulweite Strukturen (z. B. Steuerungsgruppe) </a:t>
            </a:r>
          </a:p>
          <a:p>
            <a:endParaRPr lang="de-DE" dirty="0"/>
          </a:p>
          <a:p>
            <a:endParaRPr lang="de-DE" dirty="0"/>
          </a:p>
          <a:p>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49</a:t>
            </a:fld>
            <a:endParaRPr lang="en-US" noProof="0" dirty="0"/>
          </a:p>
        </p:txBody>
      </p:sp>
      <p:sp>
        <p:nvSpPr>
          <p:cNvPr id="2" name="Textplatzhalter 1"/>
          <p:cNvSpPr>
            <a:spLocks noGrp="1"/>
          </p:cNvSpPr>
          <p:nvPr>
            <p:ph type="body" sz="quarter" idx="33"/>
          </p:nvPr>
        </p:nvSpPr>
        <p:spPr/>
        <p:txBody>
          <a:bodyPr/>
          <a:lstStyle/>
          <a:p>
            <a:endParaRPr lang="de-DE"/>
          </a:p>
        </p:txBody>
      </p:sp>
      <p:sp>
        <p:nvSpPr>
          <p:cNvPr id="3" name="Textplatzhalter 2"/>
          <p:cNvSpPr>
            <a:spLocks noGrp="1"/>
          </p:cNvSpPr>
          <p:nvPr>
            <p:ph type="body" sz="quarter" idx="34"/>
          </p:nvPr>
        </p:nvSpPr>
        <p:spPr/>
        <p:txBody>
          <a:bodyPr/>
          <a:lstStyle/>
          <a:p>
            <a:r>
              <a:rPr lang="de-DE" dirty="0" smtClean="0"/>
              <a:t>Naidoo &amp; Wills  (2019)</a:t>
            </a:r>
            <a:endParaRPr lang="de-DE" dirty="0"/>
          </a:p>
        </p:txBody>
      </p:sp>
      <p:sp>
        <p:nvSpPr>
          <p:cNvPr id="11" name="Titel 1"/>
          <p:cNvSpPr txBox="1">
            <a:spLocks/>
          </p:cNvSpPr>
          <p:nvPr/>
        </p:nvSpPr>
        <p:spPr>
          <a:xfrm>
            <a:off x="432000" y="432000"/>
            <a:ext cx="11328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baseline="0">
                <a:solidFill>
                  <a:schemeClr val="tx1">
                    <a:lumMod val="75000"/>
                    <a:lumOff val="25000"/>
                  </a:schemeClr>
                </a:solidFill>
                <a:latin typeface="+mj-lt"/>
                <a:ea typeface="+mj-ea"/>
                <a:cs typeface="+mj-cs"/>
              </a:defRPr>
            </a:lvl1pPr>
          </a:lstStyle>
          <a:p>
            <a:r>
              <a:rPr lang="de-DE" dirty="0" smtClean="0"/>
              <a:t>Gesundheitsförderung und Prävention im Setting Hochschule </a:t>
            </a:r>
            <a:endParaRPr lang="de-DE" dirty="0"/>
          </a:p>
        </p:txBody>
      </p:sp>
      <p:sp>
        <p:nvSpPr>
          <p:cNvPr id="12" name="Textplatzhalter 7"/>
          <p:cNvSpPr txBox="1">
            <a:spLocks/>
          </p:cNvSpPr>
          <p:nvPr/>
        </p:nvSpPr>
        <p:spPr>
          <a:xfrm>
            <a:off x="7434198" y="5912285"/>
            <a:ext cx="4489516" cy="431365"/>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4042142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ußzeilenplatzhalter 3"/>
          <p:cNvSpPr>
            <a:spLocks noGrp="1"/>
          </p:cNvSpPr>
          <p:nvPr>
            <p:ph type="ftr" sz="quarter" idx="4294967295"/>
          </p:nvPr>
        </p:nvSpPr>
        <p:spPr>
          <a:xfrm>
            <a:off x="334434" y="6438900"/>
            <a:ext cx="10850033" cy="349250"/>
          </a:xfrm>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sp>
        <p:nvSpPr>
          <p:cNvPr id="2" name="Titel 1"/>
          <p:cNvSpPr>
            <a:spLocks noGrp="1"/>
          </p:cNvSpPr>
          <p:nvPr>
            <p:ph type="title"/>
          </p:nvPr>
        </p:nvSpPr>
        <p:spPr>
          <a:xfrm>
            <a:off x="466724" y="488538"/>
            <a:ext cx="11328000" cy="432000"/>
          </a:xfrm>
        </p:spPr>
        <p:txBody>
          <a:bodyPr/>
          <a:lstStyle/>
          <a:p>
            <a:r>
              <a:rPr lang="de-DE" dirty="0" smtClean="0"/>
              <a:t>Seminarplan</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2455932520"/>
              </p:ext>
            </p:extLst>
          </p:nvPr>
        </p:nvGraphicFramePr>
        <p:xfrm>
          <a:off x="2748026" y="294290"/>
          <a:ext cx="9148318" cy="5701947"/>
        </p:xfrm>
        <a:graphic>
          <a:graphicData uri="http://schemas.openxmlformats.org/drawingml/2006/table">
            <a:tbl>
              <a:tblPr bandRow="1" bandCol="1">
                <a:tableStyleId>{18603FDC-E32A-4AB5-989C-0864C3EAD2B8}</a:tableStyleId>
              </a:tblPr>
              <a:tblGrid>
                <a:gridCol w="454999">
                  <a:extLst>
                    <a:ext uri="{9D8B030D-6E8A-4147-A177-3AD203B41FA5}">
                      <a16:colId xmlns:a16="http://schemas.microsoft.com/office/drawing/2014/main" val="2538135379"/>
                    </a:ext>
                  </a:extLst>
                </a:gridCol>
                <a:gridCol w="1542711">
                  <a:extLst>
                    <a:ext uri="{9D8B030D-6E8A-4147-A177-3AD203B41FA5}">
                      <a16:colId xmlns:a16="http://schemas.microsoft.com/office/drawing/2014/main" val="469062778"/>
                    </a:ext>
                  </a:extLst>
                </a:gridCol>
                <a:gridCol w="7150608">
                  <a:extLst>
                    <a:ext uri="{9D8B030D-6E8A-4147-A177-3AD203B41FA5}">
                      <a16:colId xmlns:a16="http://schemas.microsoft.com/office/drawing/2014/main" val="1256052300"/>
                    </a:ext>
                  </a:extLst>
                </a:gridCol>
              </a:tblGrid>
              <a:tr h="1200568">
                <a:tc>
                  <a:txBody>
                    <a:bodyPr/>
                    <a:lstStyle/>
                    <a:p>
                      <a:pPr>
                        <a:spcBef>
                          <a:spcPts val="240"/>
                        </a:spcBef>
                        <a:spcAft>
                          <a:spcPts val="240"/>
                        </a:spcAft>
                      </a:pPr>
                      <a:r>
                        <a:rPr lang="de-DE" sz="1400" dirty="0">
                          <a:effectLst/>
                          <a:latin typeface="+mn-lt"/>
                        </a:rPr>
                        <a:t>1</a:t>
                      </a:r>
                      <a:endParaRPr lang="de-DE" sz="1400" dirty="0">
                        <a:effectLst/>
                        <a:latin typeface="+mn-lt"/>
                        <a:ea typeface="Times New Roman" panose="02020603050405020304" pitchFamily="18" charset="0"/>
                      </a:endParaRPr>
                    </a:p>
                  </a:txBody>
                  <a:tcPr marL="42797" marR="42797" marT="22587" marB="22587" anchor="ctr"/>
                </a:tc>
                <a:tc>
                  <a:txBody>
                    <a:bodyPr/>
                    <a:lstStyle/>
                    <a:p>
                      <a:pPr>
                        <a:spcBef>
                          <a:spcPts val="240"/>
                        </a:spcBef>
                        <a:spcAft>
                          <a:spcPts val="240"/>
                        </a:spcAft>
                      </a:pPr>
                      <a:r>
                        <a:rPr lang="de-DE" sz="1400" kern="1200" dirty="0" smtClean="0">
                          <a:solidFill>
                            <a:schemeClr val="lt1"/>
                          </a:solidFill>
                          <a:effectLst/>
                          <a:latin typeface="+mn-lt"/>
                          <a:ea typeface="+mn-ea"/>
                          <a:cs typeface="+mn-cs"/>
                        </a:rPr>
                        <a:t>16.03.</a:t>
                      </a:r>
                    </a:p>
                  </a:txBody>
                  <a:tcPr marL="42797" marR="42797" marT="22587" marB="22587"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a:solidFill>
                            <a:schemeClr val="lt1"/>
                          </a:solidFill>
                          <a:effectLst/>
                          <a:latin typeface="+mn-lt"/>
                          <a:ea typeface="+mn-ea"/>
                          <a:cs typeface="+mn-cs"/>
                        </a:rPr>
                        <a:t>Einführung </a:t>
                      </a:r>
                      <a:r>
                        <a:rPr lang="de-DE" sz="1400" b="0" kern="1200" baseline="0" dirty="0" smtClean="0">
                          <a:solidFill>
                            <a:schemeClr val="lt1"/>
                          </a:solidFill>
                          <a:effectLst/>
                          <a:latin typeface="+mn-lt"/>
                          <a:ea typeface="+mn-ea"/>
                          <a:cs typeface="+mn-cs"/>
                        </a:rPr>
                        <a:t>Wünsche </a:t>
                      </a:r>
                      <a:r>
                        <a:rPr lang="de-DE" sz="1400" b="0" kern="1200" baseline="0" dirty="0">
                          <a:solidFill>
                            <a:schemeClr val="lt1"/>
                          </a:solidFill>
                          <a:effectLst/>
                          <a:latin typeface="+mn-lt"/>
                          <a:ea typeface="+mn-ea"/>
                          <a:cs typeface="+mn-cs"/>
                        </a:rPr>
                        <a:t>und </a:t>
                      </a:r>
                      <a:r>
                        <a:rPr lang="de-DE" sz="1400" b="0" kern="1200" baseline="0" dirty="0" smtClean="0">
                          <a:solidFill>
                            <a:schemeClr val="lt1"/>
                          </a:solidFill>
                          <a:effectLst/>
                          <a:latin typeface="+mn-lt"/>
                          <a:ea typeface="+mn-ea"/>
                          <a:cs typeface="+mn-cs"/>
                        </a:rPr>
                        <a:t>Befürchtungen: Vorstellung, Diskussion und ggf. Anpassung </a:t>
                      </a:r>
                      <a:r>
                        <a:rPr lang="de-DE" sz="1400" b="0" kern="1200" baseline="0" dirty="0">
                          <a:solidFill>
                            <a:schemeClr val="lt1"/>
                          </a:solidFill>
                          <a:effectLst/>
                          <a:latin typeface="+mn-lt"/>
                          <a:ea typeface="+mn-ea"/>
                          <a:cs typeface="+mn-cs"/>
                        </a:rPr>
                        <a:t>des Seminarplans, Organisatorisches </a:t>
                      </a:r>
                      <a:endParaRPr lang="de-DE" sz="1400" b="0" kern="1200" baseline="0" dirty="0" smtClean="0">
                        <a:solidFill>
                          <a:schemeClr val="lt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Zahlen</a:t>
                      </a:r>
                      <a:r>
                        <a:rPr lang="de-DE" sz="1400" b="0" kern="1200" baseline="0" dirty="0">
                          <a:solidFill>
                            <a:schemeClr val="lt1"/>
                          </a:solidFill>
                          <a:effectLst/>
                          <a:latin typeface="+mn-lt"/>
                          <a:ea typeface="+mn-ea"/>
                          <a:cs typeface="+mn-cs"/>
                        </a:rPr>
                        <a:t>, Daten &amp; Fakten zu Alkohol </a:t>
                      </a:r>
                      <a:endParaRPr lang="de-DE" sz="1400" b="0" kern="1200" baseline="0" dirty="0" smtClean="0">
                        <a:solidFill>
                          <a:schemeClr val="lt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(Online-)Präventionsansätze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Selbstreflexion </a:t>
                      </a:r>
                    </a:p>
                  </a:txBody>
                  <a:tcPr marL="42797" marR="42797" marT="22587" marB="22587"/>
                </a:tc>
                <a:extLst>
                  <a:ext uri="{0D108BD9-81ED-4DB2-BD59-A6C34878D82A}">
                    <a16:rowId xmlns:a16="http://schemas.microsoft.com/office/drawing/2014/main" val="3175019997"/>
                  </a:ext>
                </a:extLst>
              </a:tr>
              <a:tr h="739850">
                <a:tc>
                  <a:txBody>
                    <a:bodyPr/>
                    <a:lstStyle/>
                    <a:p>
                      <a:pPr>
                        <a:spcBef>
                          <a:spcPts val="240"/>
                        </a:spcBef>
                        <a:spcAft>
                          <a:spcPts val="240"/>
                        </a:spcAft>
                      </a:pPr>
                      <a:r>
                        <a:rPr lang="de-DE" sz="1400">
                          <a:effectLst/>
                          <a:latin typeface="+mn-lt"/>
                        </a:rPr>
                        <a:t>2</a:t>
                      </a:r>
                      <a:endParaRPr lang="de-DE" sz="1400">
                        <a:effectLst/>
                        <a:latin typeface="+mn-lt"/>
                        <a:ea typeface="Times New Roman" panose="02020603050405020304" pitchFamily="18" charset="0"/>
                      </a:endParaRPr>
                    </a:p>
                  </a:txBody>
                  <a:tcPr marL="42797" marR="42797" marT="22587" marB="22587" anchor="ctr">
                    <a:solidFill>
                      <a:schemeClr val="accent2"/>
                    </a:solidFill>
                  </a:tcPr>
                </a:tc>
                <a:tc>
                  <a:txBody>
                    <a:bodyPr/>
                    <a:lstStyle/>
                    <a:p>
                      <a:pPr marL="0" marR="0" lvl="0" indent="0" algn="l" defTabSz="914400" rtl="0" eaLnBrk="1" fontAlgn="auto" latinLnBrk="0" hangingPunct="1">
                        <a:lnSpc>
                          <a:spcPct val="100000"/>
                        </a:lnSpc>
                        <a:spcBef>
                          <a:spcPts val="240"/>
                        </a:spcBef>
                        <a:spcAft>
                          <a:spcPts val="240"/>
                        </a:spcAft>
                        <a:buClrTx/>
                        <a:buSzTx/>
                        <a:buFontTx/>
                        <a:buNone/>
                        <a:tabLst/>
                        <a:defRPr/>
                      </a:pPr>
                      <a:r>
                        <a:rPr lang="de-DE" sz="1400" kern="1200" dirty="0" smtClean="0">
                          <a:solidFill>
                            <a:schemeClr val="lt1"/>
                          </a:solidFill>
                          <a:effectLst/>
                          <a:latin typeface="+mn-lt"/>
                          <a:ea typeface="+mn-ea"/>
                          <a:cs typeface="+mn-cs"/>
                        </a:rPr>
                        <a:t>23.03.</a:t>
                      </a:r>
                    </a:p>
                  </a:txBody>
                  <a:tcPr marL="42797" marR="42797" marT="22587" marB="22587" anchor="ctr">
                    <a:solidFill>
                      <a:schemeClr val="accent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sz="1400" b="0" kern="1200" baseline="0" dirty="0" smtClean="0">
                          <a:solidFill>
                            <a:schemeClr val="lt1"/>
                          </a:solidFill>
                          <a:effectLst/>
                          <a:latin typeface="+mn-lt"/>
                          <a:ea typeface="+mn-ea"/>
                          <a:cs typeface="+mn-cs"/>
                        </a:rPr>
                        <a:t>Möglichkeiten der Prävention des riskanten Alkoholkonsums bei Studierenden  – </a:t>
                      </a:r>
                      <a:br>
                        <a:rPr lang="de-DE" altLang="de-DE" sz="1400" b="0" kern="1200" baseline="0" dirty="0" smtClean="0">
                          <a:solidFill>
                            <a:schemeClr val="lt1"/>
                          </a:solidFill>
                          <a:effectLst/>
                          <a:latin typeface="+mn-lt"/>
                          <a:ea typeface="+mn-ea"/>
                          <a:cs typeface="+mn-cs"/>
                        </a:rPr>
                      </a:br>
                      <a:r>
                        <a:rPr lang="de-DE" altLang="de-DE" sz="1400" b="0" kern="1200" baseline="0" dirty="0" smtClean="0">
                          <a:solidFill>
                            <a:schemeClr val="lt1"/>
                          </a:solidFill>
                          <a:effectLst/>
                          <a:latin typeface="+mn-lt"/>
                          <a:ea typeface="+mn-ea"/>
                          <a:cs typeface="+mn-cs"/>
                        </a:rPr>
                        <a:t>Gesundheitsförderung im Setting Hochschule</a:t>
                      </a:r>
                      <a:endParaRPr lang="de-DE" sz="1400" b="0" kern="1200" baseline="0" dirty="0" smtClean="0">
                        <a:solidFill>
                          <a:schemeClr val="lt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Riskanter Alkoholkonsum</a:t>
                      </a:r>
                      <a:endParaRPr lang="de-DE" sz="1400" b="0" kern="1200" baseline="0" dirty="0">
                        <a:solidFill>
                          <a:schemeClr val="lt1"/>
                        </a:solidFill>
                        <a:effectLst/>
                        <a:latin typeface="+mn-lt"/>
                        <a:ea typeface="+mn-ea"/>
                        <a:cs typeface="+mn-cs"/>
                      </a:endParaRPr>
                    </a:p>
                  </a:txBody>
                  <a:tcPr marL="42797" marR="42797" marT="22587" marB="22587">
                    <a:solidFill>
                      <a:schemeClr val="accent2"/>
                    </a:solidFill>
                  </a:tcPr>
                </a:tc>
                <a:extLst>
                  <a:ext uri="{0D108BD9-81ED-4DB2-BD59-A6C34878D82A}">
                    <a16:rowId xmlns:a16="http://schemas.microsoft.com/office/drawing/2014/main" val="2402158872"/>
                  </a:ext>
                </a:extLst>
              </a:tr>
              <a:tr h="279132">
                <a:tc>
                  <a:txBody>
                    <a:bodyPr/>
                    <a:lstStyle/>
                    <a:p>
                      <a:pPr>
                        <a:spcBef>
                          <a:spcPts val="240"/>
                        </a:spcBef>
                        <a:spcAft>
                          <a:spcPts val="240"/>
                        </a:spcAft>
                      </a:pPr>
                      <a:r>
                        <a:rPr lang="de-DE" sz="1400">
                          <a:effectLst/>
                          <a:latin typeface="+mn-lt"/>
                        </a:rPr>
                        <a:t>3</a:t>
                      </a:r>
                      <a:endParaRPr lang="de-DE" sz="1400">
                        <a:effectLst/>
                        <a:latin typeface="+mn-lt"/>
                        <a:ea typeface="Times New Roman" panose="02020603050405020304" pitchFamily="18" charset="0"/>
                      </a:endParaRPr>
                    </a:p>
                  </a:txBody>
                  <a:tcPr marL="42797" marR="42797" marT="22587" marB="22587" anchor="ctr"/>
                </a:tc>
                <a:tc>
                  <a:txBody>
                    <a:bodyPr/>
                    <a:lstStyle/>
                    <a:p>
                      <a:pPr marL="0" marR="0" lvl="0" indent="0" algn="l" defTabSz="914400" rtl="0" eaLnBrk="1" fontAlgn="auto" latinLnBrk="0" hangingPunct="1">
                        <a:lnSpc>
                          <a:spcPct val="100000"/>
                        </a:lnSpc>
                        <a:spcBef>
                          <a:spcPts val="240"/>
                        </a:spcBef>
                        <a:spcAft>
                          <a:spcPts val="240"/>
                        </a:spcAft>
                        <a:buClrTx/>
                        <a:buSzTx/>
                        <a:buFontTx/>
                        <a:buNone/>
                        <a:tabLst/>
                        <a:defRPr/>
                      </a:pPr>
                      <a:r>
                        <a:rPr lang="de-DE" sz="1400" kern="1200" dirty="0" smtClean="0">
                          <a:solidFill>
                            <a:schemeClr val="lt1"/>
                          </a:solidFill>
                          <a:effectLst/>
                          <a:latin typeface="+mn-lt"/>
                          <a:ea typeface="+mn-ea"/>
                          <a:cs typeface="+mn-cs"/>
                        </a:rPr>
                        <a:t>30.03.</a:t>
                      </a:r>
                    </a:p>
                  </a:txBody>
                  <a:tcPr marL="42797" marR="42797" marT="22587" marB="22587"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Das </a:t>
                      </a:r>
                      <a:r>
                        <a:rPr lang="de-DE" sz="1400" b="0" kern="1200" baseline="0" dirty="0" err="1" smtClean="0">
                          <a:solidFill>
                            <a:schemeClr val="lt1"/>
                          </a:solidFill>
                          <a:effectLst/>
                          <a:latin typeface="+mn-lt"/>
                          <a:ea typeface="+mn-ea"/>
                          <a:cs typeface="+mn-cs"/>
                        </a:rPr>
                        <a:t>eCHECKUP</a:t>
                      </a:r>
                      <a:r>
                        <a:rPr lang="de-DE" sz="1400" b="0" kern="1200" baseline="0" dirty="0" smtClean="0">
                          <a:solidFill>
                            <a:schemeClr val="lt1"/>
                          </a:solidFill>
                          <a:effectLst/>
                          <a:latin typeface="+mn-lt"/>
                          <a:ea typeface="+mn-ea"/>
                          <a:cs typeface="+mn-cs"/>
                        </a:rPr>
                        <a:t>-Präventionskonzept</a:t>
                      </a:r>
                    </a:p>
                  </a:txBody>
                  <a:tcPr marL="42797" marR="42797" marT="22587" marB="22587"/>
                </a:tc>
                <a:extLst>
                  <a:ext uri="{0D108BD9-81ED-4DB2-BD59-A6C34878D82A}">
                    <a16:rowId xmlns:a16="http://schemas.microsoft.com/office/drawing/2014/main" val="3996672098"/>
                  </a:ext>
                </a:extLst>
              </a:tr>
              <a:tr h="279132">
                <a:tc>
                  <a:txBody>
                    <a:bodyPr/>
                    <a:lstStyle/>
                    <a:p>
                      <a:pPr>
                        <a:spcBef>
                          <a:spcPts val="240"/>
                        </a:spcBef>
                        <a:spcAft>
                          <a:spcPts val="240"/>
                        </a:spcAft>
                      </a:pPr>
                      <a:r>
                        <a:rPr lang="de-DE" sz="1400">
                          <a:effectLst/>
                          <a:latin typeface="+mn-lt"/>
                        </a:rPr>
                        <a:t>4</a:t>
                      </a:r>
                      <a:endParaRPr lang="de-DE" sz="1400">
                        <a:effectLst/>
                        <a:latin typeface="+mn-lt"/>
                        <a:ea typeface="Times New Roman" panose="02020603050405020304" pitchFamily="18" charset="0"/>
                      </a:endParaRPr>
                    </a:p>
                  </a:txBody>
                  <a:tcPr marL="42797" marR="42797" marT="22587" marB="22587" anchor="ctr">
                    <a:solidFill>
                      <a:schemeClr val="accent2"/>
                    </a:solidFill>
                  </a:tcPr>
                </a:tc>
                <a:tc>
                  <a:txBody>
                    <a:bodyPr/>
                    <a:lstStyle/>
                    <a:p>
                      <a:pPr marL="0" marR="0" lvl="0" indent="0" algn="l" defTabSz="914400" rtl="0" eaLnBrk="1" fontAlgn="auto" latinLnBrk="0" hangingPunct="1">
                        <a:lnSpc>
                          <a:spcPct val="100000"/>
                        </a:lnSpc>
                        <a:spcBef>
                          <a:spcPts val="240"/>
                        </a:spcBef>
                        <a:spcAft>
                          <a:spcPts val="240"/>
                        </a:spcAft>
                        <a:buClrTx/>
                        <a:buSzTx/>
                        <a:buFontTx/>
                        <a:buNone/>
                        <a:tabLst/>
                        <a:defRPr/>
                      </a:pPr>
                      <a:r>
                        <a:rPr lang="de-DE" sz="1400" kern="1200" dirty="0" smtClean="0">
                          <a:solidFill>
                            <a:schemeClr val="lt1"/>
                          </a:solidFill>
                          <a:effectLst/>
                          <a:latin typeface="+mn-lt"/>
                          <a:ea typeface="+mn-ea"/>
                          <a:cs typeface="+mn-cs"/>
                        </a:rPr>
                        <a:t>06.04.</a:t>
                      </a:r>
                    </a:p>
                  </a:txBody>
                  <a:tcPr marL="42797" marR="42797" marT="22587" marB="22587" anchor="ctr">
                    <a:solidFill>
                      <a:schemeClr val="accent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sz="1400" b="0" kern="1200" baseline="0" dirty="0" smtClean="0">
                          <a:solidFill>
                            <a:schemeClr val="lt1"/>
                          </a:solidFill>
                          <a:effectLst/>
                          <a:latin typeface="+mn-lt"/>
                          <a:ea typeface="+mn-ea"/>
                          <a:cs typeface="+mn-cs"/>
                        </a:rPr>
                        <a:t>Psychosoziale &amp; physische Auswirkungen von Alkohol </a:t>
                      </a:r>
                      <a:endParaRPr lang="de-DE" sz="1400" b="0" kern="1200" baseline="0" dirty="0" smtClean="0">
                        <a:solidFill>
                          <a:schemeClr val="lt1"/>
                        </a:solidFill>
                        <a:effectLst/>
                        <a:latin typeface="+mn-lt"/>
                        <a:ea typeface="+mn-ea"/>
                        <a:cs typeface="+mn-cs"/>
                      </a:endParaRPr>
                    </a:p>
                  </a:txBody>
                  <a:tcPr marL="42797" marR="42797" marT="22587" marB="22587">
                    <a:solidFill>
                      <a:schemeClr val="accent2"/>
                    </a:solidFill>
                  </a:tcPr>
                </a:tc>
                <a:extLst>
                  <a:ext uri="{0D108BD9-81ED-4DB2-BD59-A6C34878D82A}">
                    <a16:rowId xmlns:a16="http://schemas.microsoft.com/office/drawing/2014/main" val="2825234119"/>
                  </a:ext>
                </a:extLst>
              </a:tr>
              <a:tr h="279132">
                <a:tc>
                  <a:txBody>
                    <a:bodyPr/>
                    <a:lstStyle/>
                    <a:p>
                      <a:pPr>
                        <a:spcBef>
                          <a:spcPts val="240"/>
                        </a:spcBef>
                        <a:spcAft>
                          <a:spcPts val="240"/>
                        </a:spcAft>
                      </a:pPr>
                      <a:r>
                        <a:rPr lang="de-DE" sz="1400">
                          <a:effectLst/>
                          <a:latin typeface="+mn-lt"/>
                        </a:rPr>
                        <a:t>5</a:t>
                      </a:r>
                      <a:endParaRPr lang="de-DE" sz="1400">
                        <a:effectLst/>
                        <a:latin typeface="+mn-lt"/>
                        <a:ea typeface="Times New Roman" panose="02020603050405020304" pitchFamily="18" charset="0"/>
                      </a:endParaRPr>
                    </a:p>
                  </a:txBody>
                  <a:tcPr marL="42797" marR="42797" marT="22587" marB="22587" anchor="ctr"/>
                </a:tc>
                <a:tc>
                  <a:txBody>
                    <a:bodyPr/>
                    <a:lstStyle/>
                    <a:p>
                      <a:pPr>
                        <a:spcBef>
                          <a:spcPts val="240"/>
                        </a:spcBef>
                        <a:spcAft>
                          <a:spcPts val="240"/>
                        </a:spcAft>
                      </a:pPr>
                      <a:r>
                        <a:rPr lang="de-DE" sz="1400" dirty="0" smtClean="0">
                          <a:effectLst/>
                          <a:latin typeface="+mn-lt"/>
                        </a:rPr>
                        <a:t>13.04</a:t>
                      </a:r>
                    </a:p>
                  </a:txBody>
                  <a:tcPr marL="42797" marR="42797" marT="22587" marB="22587"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Das transtheoretische Modell der Verhaltensänderung (TTM)</a:t>
                      </a:r>
                    </a:p>
                  </a:txBody>
                  <a:tcPr marL="42797" marR="42797" marT="22587" marB="22587"/>
                </a:tc>
                <a:extLst>
                  <a:ext uri="{0D108BD9-81ED-4DB2-BD59-A6C34878D82A}">
                    <a16:rowId xmlns:a16="http://schemas.microsoft.com/office/drawing/2014/main" val="60013314"/>
                  </a:ext>
                </a:extLst>
              </a:tr>
              <a:tr h="509491">
                <a:tc>
                  <a:txBody>
                    <a:bodyPr/>
                    <a:lstStyle/>
                    <a:p>
                      <a:pPr>
                        <a:spcBef>
                          <a:spcPts val="240"/>
                        </a:spcBef>
                        <a:spcAft>
                          <a:spcPts val="240"/>
                        </a:spcAft>
                      </a:pPr>
                      <a:r>
                        <a:rPr lang="de-DE" sz="1400">
                          <a:effectLst/>
                          <a:latin typeface="+mn-lt"/>
                        </a:rPr>
                        <a:t>6</a:t>
                      </a:r>
                      <a:endParaRPr lang="de-DE" sz="1400">
                        <a:effectLst/>
                        <a:latin typeface="+mn-lt"/>
                        <a:ea typeface="Times New Roman" panose="02020603050405020304" pitchFamily="18" charset="0"/>
                      </a:endParaRPr>
                    </a:p>
                  </a:txBody>
                  <a:tcPr marL="42797" marR="42797" marT="22587" marB="22587" anchor="ctr">
                    <a:solidFill>
                      <a:schemeClr val="accent2"/>
                    </a:solidFill>
                  </a:tcPr>
                </a:tc>
                <a:tc>
                  <a:txBody>
                    <a:bodyPr/>
                    <a:lstStyle/>
                    <a:p>
                      <a:pPr>
                        <a:spcBef>
                          <a:spcPts val="240"/>
                        </a:spcBef>
                        <a:spcAft>
                          <a:spcPts val="240"/>
                        </a:spcAft>
                      </a:pPr>
                      <a:r>
                        <a:rPr lang="de-DE" sz="1400" dirty="0" smtClean="0">
                          <a:effectLst/>
                          <a:latin typeface="+mn-lt"/>
                        </a:rPr>
                        <a:t>20.04.</a:t>
                      </a:r>
                    </a:p>
                  </a:txBody>
                  <a:tcPr marL="42797" marR="42797" marT="22587" marB="22587" anchor="ctr">
                    <a:solidFill>
                      <a:schemeClr val="accent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Das transtheoretische Modell der Verhaltensänderung (TTM)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motivierende Gesprächsführung (MI)</a:t>
                      </a:r>
                    </a:p>
                  </a:txBody>
                  <a:tcPr marL="42797" marR="42797" marT="22587" marB="22587">
                    <a:solidFill>
                      <a:schemeClr val="accent2"/>
                    </a:solidFill>
                  </a:tcPr>
                </a:tc>
                <a:extLst>
                  <a:ext uri="{0D108BD9-81ED-4DB2-BD59-A6C34878D82A}">
                    <a16:rowId xmlns:a16="http://schemas.microsoft.com/office/drawing/2014/main" val="1067718040"/>
                  </a:ext>
                </a:extLst>
              </a:tr>
              <a:tr h="279132">
                <a:tc>
                  <a:txBody>
                    <a:bodyPr/>
                    <a:lstStyle/>
                    <a:p>
                      <a:pPr>
                        <a:spcBef>
                          <a:spcPts val="240"/>
                        </a:spcBef>
                        <a:spcAft>
                          <a:spcPts val="240"/>
                        </a:spcAft>
                      </a:pPr>
                      <a:r>
                        <a:rPr lang="de-DE" sz="1400" dirty="0" smtClean="0">
                          <a:effectLst/>
                          <a:latin typeface="+mn-lt"/>
                        </a:rPr>
                        <a:t>7</a:t>
                      </a:r>
                      <a:endParaRPr lang="de-DE" sz="1400" dirty="0">
                        <a:effectLst/>
                        <a:latin typeface="+mn-lt"/>
                        <a:ea typeface="Times New Roman" panose="02020603050405020304" pitchFamily="18" charset="0"/>
                      </a:endParaRPr>
                    </a:p>
                  </a:txBody>
                  <a:tcPr marL="42797" marR="42797" marT="22587" marB="22587" anchor="ctr"/>
                </a:tc>
                <a:tc>
                  <a:txBody>
                    <a:bodyPr/>
                    <a:lstStyle/>
                    <a:p>
                      <a:pPr>
                        <a:spcBef>
                          <a:spcPts val="240"/>
                        </a:spcBef>
                        <a:spcAft>
                          <a:spcPts val="240"/>
                        </a:spcAft>
                      </a:pPr>
                      <a:r>
                        <a:rPr lang="de-DE" sz="1400" dirty="0" smtClean="0">
                          <a:effectLst/>
                          <a:latin typeface="+mn-lt"/>
                        </a:rPr>
                        <a:t>27.04.</a:t>
                      </a:r>
                    </a:p>
                  </a:txBody>
                  <a:tcPr marL="42797" marR="42797" marT="22587" marB="22587"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motivierende Gesprächsführung (MI)</a:t>
                      </a:r>
                    </a:p>
                  </a:txBody>
                  <a:tcPr marL="42797" marR="42797" marT="22587" marB="22587"/>
                </a:tc>
                <a:extLst>
                  <a:ext uri="{0D108BD9-81ED-4DB2-BD59-A6C34878D82A}">
                    <a16:rowId xmlns:a16="http://schemas.microsoft.com/office/drawing/2014/main" val="3552501508"/>
                  </a:ext>
                </a:extLst>
              </a:tr>
              <a:tr h="739850">
                <a:tc>
                  <a:txBody>
                    <a:bodyPr/>
                    <a:lstStyle/>
                    <a:p>
                      <a:pPr>
                        <a:spcBef>
                          <a:spcPts val="240"/>
                        </a:spcBef>
                        <a:spcAft>
                          <a:spcPts val="240"/>
                        </a:spcAft>
                      </a:pPr>
                      <a:r>
                        <a:rPr lang="de-DE" sz="1400" dirty="0">
                          <a:effectLst/>
                          <a:latin typeface="+mn-lt"/>
                          <a:ea typeface="+mn-ea"/>
                        </a:rPr>
                        <a:t>8</a:t>
                      </a:r>
                      <a:endParaRPr lang="de-DE" sz="1400" dirty="0">
                        <a:effectLst/>
                        <a:latin typeface="+mn-lt"/>
                        <a:ea typeface="Times New Roman" panose="02020603050405020304" pitchFamily="18" charset="0"/>
                      </a:endParaRPr>
                    </a:p>
                  </a:txBody>
                  <a:tcPr marL="42797" marR="42797" marT="22587" marB="22587" anchor="ctr">
                    <a:solidFill>
                      <a:schemeClr val="accent2"/>
                    </a:solidFill>
                  </a:tcPr>
                </a:tc>
                <a:tc>
                  <a:txBody>
                    <a:bodyPr/>
                    <a:lstStyle/>
                    <a:p>
                      <a:pPr>
                        <a:spcBef>
                          <a:spcPts val="240"/>
                        </a:spcBef>
                        <a:spcAft>
                          <a:spcPts val="240"/>
                        </a:spcAft>
                      </a:pPr>
                      <a:r>
                        <a:rPr lang="de-DE" sz="1400" dirty="0" smtClean="0">
                          <a:effectLst/>
                          <a:latin typeface="+mn-lt"/>
                        </a:rPr>
                        <a:t>04.05.</a:t>
                      </a:r>
                    </a:p>
                  </a:txBody>
                  <a:tcPr marL="42797" marR="42797" marT="22587" marB="22587" anchor="ctr">
                    <a:solidFill>
                      <a:schemeClr val="accent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Der Peer-Education-Ansatz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Beratungsangebote für Studierende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Coaching zur motivierenden Gesprächsführung</a:t>
                      </a:r>
                      <a:endParaRPr lang="de-DE" sz="1400" b="0" kern="1200" baseline="0" dirty="0">
                        <a:solidFill>
                          <a:schemeClr val="lt1"/>
                        </a:solidFill>
                        <a:effectLst/>
                        <a:latin typeface="+mn-lt"/>
                        <a:ea typeface="+mn-ea"/>
                        <a:cs typeface="+mn-cs"/>
                      </a:endParaRPr>
                    </a:p>
                  </a:txBody>
                  <a:tcPr marL="42797" marR="42797" marT="22587" marB="22587">
                    <a:solidFill>
                      <a:schemeClr val="accent2"/>
                    </a:solidFill>
                  </a:tcPr>
                </a:tc>
                <a:extLst>
                  <a:ext uri="{0D108BD9-81ED-4DB2-BD59-A6C34878D82A}">
                    <a16:rowId xmlns:a16="http://schemas.microsoft.com/office/drawing/2014/main" val="1554563743"/>
                  </a:ext>
                </a:extLst>
              </a:tr>
              <a:tr h="279132">
                <a:tc>
                  <a:txBody>
                    <a:bodyPr/>
                    <a:lstStyle/>
                    <a:p>
                      <a:pPr>
                        <a:spcBef>
                          <a:spcPts val="240"/>
                        </a:spcBef>
                        <a:spcAft>
                          <a:spcPts val="240"/>
                        </a:spcAft>
                      </a:pPr>
                      <a:r>
                        <a:rPr lang="de-DE" sz="1400" dirty="0" smtClean="0">
                          <a:effectLst/>
                          <a:latin typeface="+mn-lt"/>
                          <a:ea typeface="+mn-ea"/>
                        </a:rPr>
                        <a:t>9</a:t>
                      </a:r>
                      <a:endParaRPr lang="de-DE" sz="1400" dirty="0">
                        <a:effectLst/>
                        <a:latin typeface="+mn-lt"/>
                        <a:ea typeface="Times New Roman" panose="02020603050405020304" pitchFamily="18" charset="0"/>
                      </a:endParaRPr>
                    </a:p>
                  </a:txBody>
                  <a:tcPr marL="42797" marR="42797" marT="22587" marB="22587" anchor="ctr"/>
                </a:tc>
                <a:tc>
                  <a:txBody>
                    <a:bodyPr/>
                    <a:lstStyle/>
                    <a:p>
                      <a:pPr>
                        <a:spcBef>
                          <a:spcPts val="240"/>
                        </a:spcBef>
                        <a:spcAft>
                          <a:spcPts val="240"/>
                        </a:spcAft>
                      </a:pPr>
                      <a:r>
                        <a:rPr lang="de-DE" sz="1400" dirty="0" smtClean="0">
                          <a:effectLst/>
                          <a:latin typeface="+mn-lt"/>
                        </a:rPr>
                        <a:t>11.05.</a:t>
                      </a:r>
                    </a:p>
                  </a:txBody>
                  <a:tcPr marL="42797" marR="42797" marT="22587" marB="22587"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Peer-Aktionen – Möglichkeiten </a:t>
                      </a:r>
                    </a:p>
                  </a:txBody>
                  <a:tcPr marL="42797" marR="42797" marT="22587" marB="22587"/>
                </a:tc>
                <a:extLst>
                  <a:ext uri="{0D108BD9-81ED-4DB2-BD59-A6C34878D82A}">
                    <a16:rowId xmlns:a16="http://schemas.microsoft.com/office/drawing/2014/main" val="3114630441"/>
                  </a:ext>
                </a:extLst>
              </a:tr>
              <a:tr h="279132">
                <a:tc>
                  <a:txBody>
                    <a:bodyPr/>
                    <a:lstStyle/>
                    <a:p>
                      <a:pPr>
                        <a:spcBef>
                          <a:spcPts val="240"/>
                        </a:spcBef>
                        <a:spcAft>
                          <a:spcPts val="240"/>
                        </a:spcAft>
                      </a:pPr>
                      <a:r>
                        <a:rPr lang="de-DE" sz="1400" dirty="0" smtClean="0">
                          <a:effectLst/>
                          <a:latin typeface="+mn-lt"/>
                        </a:rPr>
                        <a:t>10</a:t>
                      </a:r>
                      <a:endParaRPr lang="de-DE" sz="1400" dirty="0">
                        <a:effectLst/>
                        <a:latin typeface="+mn-lt"/>
                        <a:ea typeface="Times New Roman" panose="02020603050405020304" pitchFamily="18" charset="0"/>
                      </a:endParaRPr>
                    </a:p>
                  </a:txBody>
                  <a:tcPr marL="42797" marR="42797" marT="22587" marB="22587" anchor="ctr">
                    <a:solidFill>
                      <a:schemeClr val="accent2"/>
                    </a:solidFill>
                  </a:tcPr>
                </a:tc>
                <a:tc>
                  <a:txBody>
                    <a:bodyPr/>
                    <a:lstStyle/>
                    <a:p>
                      <a:pPr>
                        <a:spcBef>
                          <a:spcPts val="240"/>
                        </a:spcBef>
                        <a:spcAft>
                          <a:spcPts val="240"/>
                        </a:spcAft>
                      </a:pPr>
                      <a:r>
                        <a:rPr lang="de-DE" sz="1400" dirty="0" smtClean="0">
                          <a:effectLst/>
                          <a:latin typeface="+mn-lt"/>
                        </a:rPr>
                        <a:t>18.05.</a:t>
                      </a:r>
                    </a:p>
                  </a:txBody>
                  <a:tcPr marL="42797" marR="42797" marT="22587" marB="22587" anchor="ctr">
                    <a:solidFill>
                      <a:schemeClr val="accent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Peer-Aktionen – Möglichkeiten &amp; Planung</a:t>
                      </a:r>
                    </a:p>
                  </a:txBody>
                  <a:tcPr marL="42797" marR="42797" marT="22587" marB="22587">
                    <a:solidFill>
                      <a:schemeClr val="accent2"/>
                    </a:solidFill>
                  </a:tcPr>
                </a:tc>
                <a:extLst>
                  <a:ext uri="{0D108BD9-81ED-4DB2-BD59-A6C34878D82A}">
                    <a16:rowId xmlns:a16="http://schemas.microsoft.com/office/drawing/2014/main" val="126135005"/>
                  </a:ext>
                </a:extLst>
              </a:tr>
              <a:tr h="279132">
                <a:tc>
                  <a:txBody>
                    <a:bodyPr/>
                    <a:lstStyle/>
                    <a:p>
                      <a:pPr>
                        <a:spcBef>
                          <a:spcPts val="240"/>
                        </a:spcBef>
                        <a:spcAft>
                          <a:spcPts val="240"/>
                        </a:spcAft>
                      </a:pPr>
                      <a:r>
                        <a:rPr lang="de-DE" sz="1400" dirty="0" smtClean="0">
                          <a:effectLst/>
                          <a:latin typeface="+mn-lt"/>
                        </a:rPr>
                        <a:t>11</a:t>
                      </a:r>
                      <a:endParaRPr lang="de-DE" sz="1400" dirty="0">
                        <a:effectLst/>
                        <a:latin typeface="+mn-lt"/>
                        <a:ea typeface="Times New Roman" panose="02020603050405020304" pitchFamily="18" charset="0"/>
                      </a:endParaRPr>
                    </a:p>
                  </a:txBody>
                  <a:tcPr marL="42797" marR="42797" marT="22587" marB="22587" anchor="ctr"/>
                </a:tc>
                <a:tc>
                  <a:txBody>
                    <a:bodyPr/>
                    <a:lstStyle/>
                    <a:p>
                      <a:pPr>
                        <a:spcBef>
                          <a:spcPts val="240"/>
                        </a:spcBef>
                        <a:spcAft>
                          <a:spcPts val="240"/>
                        </a:spcAft>
                      </a:pPr>
                      <a:r>
                        <a:rPr lang="de-DE" sz="1400" dirty="0" smtClean="0">
                          <a:effectLst/>
                          <a:latin typeface="+mn-lt"/>
                        </a:rPr>
                        <a:t>25.05.</a:t>
                      </a:r>
                    </a:p>
                  </a:txBody>
                  <a:tcPr marL="42797" marR="42797" marT="22587" marB="22587"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Peer-Aktionen – Planung</a:t>
                      </a:r>
                    </a:p>
                  </a:txBody>
                  <a:tcPr marL="42797" marR="42797" marT="22587" marB="22587"/>
                </a:tc>
                <a:extLst>
                  <a:ext uri="{0D108BD9-81ED-4DB2-BD59-A6C34878D82A}">
                    <a16:rowId xmlns:a16="http://schemas.microsoft.com/office/drawing/2014/main" val="1061508107"/>
                  </a:ext>
                </a:extLst>
              </a:tr>
              <a:tr h="279132">
                <a:tc>
                  <a:txBody>
                    <a:bodyPr/>
                    <a:lstStyle/>
                    <a:p>
                      <a:pPr>
                        <a:spcBef>
                          <a:spcPts val="240"/>
                        </a:spcBef>
                        <a:spcAft>
                          <a:spcPts val="240"/>
                        </a:spcAft>
                      </a:pPr>
                      <a:r>
                        <a:rPr lang="de-DE" sz="1400" dirty="0" smtClean="0">
                          <a:effectLst/>
                          <a:latin typeface="+mn-lt"/>
                        </a:rPr>
                        <a:t>12</a:t>
                      </a:r>
                      <a:endParaRPr lang="de-DE" sz="1400" dirty="0">
                        <a:effectLst/>
                        <a:latin typeface="+mn-lt"/>
                        <a:ea typeface="Times New Roman" panose="02020603050405020304" pitchFamily="18" charset="0"/>
                      </a:endParaRPr>
                    </a:p>
                  </a:txBody>
                  <a:tcPr marL="42797" marR="42797" marT="22587" marB="22587" anchor="ctr">
                    <a:solidFill>
                      <a:schemeClr val="accent2"/>
                    </a:solidFill>
                  </a:tcPr>
                </a:tc>
                <a:tc>
                  <a:txBody>
                    <a:bodyPr/>
                    <a:lstStyle/>
                    <a:p>
                      <a:pPr>
                        <a:spcBef>
                          <a:spcPts val="240"/>
                        </a:spcBef>
                        <a:spcAft>
                          <a:spcPts val="240"/>
                        </a:spcAft>
                      </a:pPr>
                      <a:r>
                        <a:rPr lang="de-DE" sz="1400" dirty="0" smtClean="0">
                          <a:effectLst/>
                          <a:latin typeface="+mn-lt"/>
                        </a:rPr>
                        <a:t>01.06.</a:t>
                      </a:r>
                    </a:p>
                  </a:txBody>
                  <a:tcPr marL="42797" marR="42797" marT="22587" marB="22587" anchor="ctr">
                    <a:solidFill>
                      <a:schemeClr val="accent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Peer-Aktionen – Durchführung</a:t>
                      </a:r>
                    </a:p>
                  </a:txBody>
                  <a:tcPr marL="42797" marR="42797" marT="22587" marB="22587">
                    <a:solidFill>
                      <a:schemeClr val="accent2"/>
                    </a:solidFill>
                  </a:tcPr>
                </a:tc>
                <a:extLst>
                  <a:ext uri="{0D108BD9-81ED-4DB2-BD59-A6C34878D82A}">
                    <a16:rowId xmlns:a16="http://schemas.microsoft.com/office/drawing/2014/main" val="3121726002"/>
                  </a:ext>
                </a:extLst>
              </a:tr>
              <a:tr h="279132">
                <a:tc>
                  <a:txBody>
                    <a:bodyPr/>
                    <a:lstStyle/>
                    <a:p>
                      <a:pPr>
                        <a:spcBef>
                          <a:spcPts val="240"/>
                        </a:spcBef>
                        <a:spcAft>
                          <a:spcPts val="240"/>
                        </a:spcAft>
                      </a:pPr>
                      <a:r>
                        <a:rPr lang="de-DE" sz="1400" dirty="0" smtClean="0">
                          <a:effectLst/>
                          <a:latin typeface="+mn-lt"/>
                        </a:rPr>
                        <a:t>13</a:t>
                      </a:r>
                      <a:endParaRPr lang="de-DE" sz="1400" dirty="0">
                        <a:effectLst/>
                        <a:latin typeface="+mn-lt"/>
                        <a:ea typeface="Times New Roman" panose="02020603050405020304" pitchFamily="18" charset="0"/>
                      </a:endParaRPr>
                    </a:p>
                  </a:txBody>
                  <a:tcPr marL="42797" marR="42797" marT="22587" marB="22587" anchor="ctr"/>
                </a:tc>
                <a:tc>
                  <a:txBody>
                    <a:bodyPr/>
                    <a:lstStyle/>
                    <a:p>
                      <a:pPr>
                        <a:spcBef>
                          <a:spcPts val="240"/>
                        </a:spcBef>
                        <a:spcAft>
                          <a:spcPts val="240"/>
                        </a:spcAft>
                      </a:pPr>
                      <a:r>
                        <a:rPr lang="de-DE" sz="1400" dirty="0" smtClean="0">
                          <a:effectLst/>
                          <a:latin typeface="+mn-lt"/>
                        </a:rPr>
                        <a:t>15.06.</a:t>
                      </a:r>
                    </a:p>
                  </a:txBody>
                  <a:tcPr marL="42797" marR="42797" marT="22587" marB="22587"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b="0" kern="1200" baseline="0" dirty="0" smtClean="0">
                          <a:solidFill>
                            <a:schemeClr val="lt1"/>
                          </a:solidFill>
                          <a:effectLst/>
                          <a:latin typeface="+mn-lt"/>
                          <a:ea typeface="+mn-ea"/>
                          <a:cs typeface="+mn-cs"/>
                        </a:rPr>
                        <a:t>Peer-Aktionen – Reflexion der durchgeführten Aktionen </a:t>
                      </a:r>
                      <a:r>
                        <a:rPr lang="de-DE" sz="1400" b="0" kern="1200" baseline="0" dirty="0">
                          <a:solidFill>
                            <a:schemeClr val="lt1"/>
                          </a:solidFill>
                          <a:effectLst/>
                          <a:latin typeface="+mn-lt"/>
                          <a:ea typeface="+mn-ea"/>
                          <a:cs typeface="+mn-cs"/>
                        </a:rPr>
                        <a:t>&amp; </a:t>
                      </a:r>
                      <a:r>
                        <a:rPr lang="de-DE" sz="1400" b="0" kern="1200" baseline="0" dirty="0" smtClean="0">
                          <a:solidFill>
                            <a:schemeClr val="lt1"/>
                          </a:solidFill>
                          <a:effectLst/>
                          <a:latin typeface="+mn-lt"/>
                          <a:ea typeface="+mn-ea"/>
                          <a:cs typeface="+mn-cs"/>
                        </a:rPr>
                        <a:t>Seminarabschluss</a:t>
                      </a:r>
                      <a:endParaRPr lang="de-DE" sz="1400" b="0" kern="1200" baseline="0" dirty="0">
                        <a:solidFill>
                          <a:schemeClr val="lt1"/>
                        </a:solidFill>
                        <a:effectLst/>
                        <a:latin typeface="+mn-lt"/>
                        <a:ea typeface="+mn-ea"/>
                        <a:cs typeface="+mn-cs"/>
                      </a:endParaRPr>
                    </a:p>
                  </a:txBody>
                  <a:tcPr marL="42797" marR="42797" marT="22587" marB="22587"/>
                </a:tc>
                <a:extLst>
                  <a:ext uri="{0D108BD9-81ED-4DB2-BD59-A6C34878D82A}">
                    <a16:rowId xmlns:a16="http://schemas.microsoft.com/office/drawing/2014/main" val="56763071"/>
                  </a:ext>
                </a:extLst>
              </a:tr>
            </a:tbl>
          </a:graphicData>
        </a:graphic>
      </p:graphicFrame>
    </p:spTree>
    <p:extLst>
      <p:ext uri="{BB962C8B-B14F-4D97-AF65-F5344CB8AC3E}">
        <p14:creationId xmlns:p14="http://schemas.microsoft.com/office/powerpoint/2010/main" val="28187502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Alkoholprävention im Setting Hochschule</a:t>
            </a:r>
          </a:p>
        </p:txBody>
      </p:sp>
      <p:sp>
        <p:nvSpPr>
          <p:cNvPr id="2" name="Textplatzhalter 1"/>
          <p:cNvSpPr>
            <a:spLocks noGrp="1"/>
          </p:cNvSpPr>
          <p:nvPr>
            <p:ph type="body" sz="quarter" idx="32"/>
          </p:nvPr>
        </p:nvSpPr>
        <p:spPr/>
        <p:txBody>
          <a:bodyPr/>
          <a:lstStyle/>
          <a:p>
            <a:r>
              <a:rPr lang="de-DE" sz="2000" dirty="0" smtClean="0"/>
              <a:t>Ausgangslage: </a:t>
            </a:r>
            <a:r>
              <a:rPr lang="de-DE" sz="2000" dirty="0"/>
              <a:t>Inwiefern sind Präventionsangebote bzgl. des </a:t>
            </a:r>
            <a:r>
              <a:rPr lang="de-DE" altLang="en-US" sz="2000" dirty="0"/>
              <a:t>riskanten Substanzkonsums an Hochschulen verankert?</a:t>
            </a:r>
          </a:p>
          <a:p>
            <a:endParaRPr lang="de-DE" dirty="0"/>
          </a:p>
        </p:txBody>
      </p:sp>
      <p:sp>
        <p:nvSpPr>
          <p:cNvPr id="3" name="Inhaltsplatzhalter 2"/>
          <p:cNvSpPr>
            <a:spLocks noGrp="1"/>
          </p:cNvSpPr>
          <p:nvPr>
            <p:ph idx="1"/>
          </p:nvPr>
        </p:nvSpPr>
        <p:spPr/>
        <p:txBody>
          <a:bodyPr/>
          <a:lstStyle/>
          <a:p>
            <a:pPr marL="342900" lvl="1" indent="-342900">
              <a:buClr>
                <a:schemeClr val="tx1">
                  <a:lumMod val="75000"/>
                  <a:lumOff val="25000"/>
                </a:schemeClr>
              </a:buClr>
              <a:buFont typeface="Arial" panose="020B0604020202020204" pitchFamily="34" charset="0"/>
              <a:buChar char="•"/>
              <a:defRPr/>
            </a:pPr>
            <a:r>
              <a:rPr lang="de-DE" sz="2200" dirty="0" smtClean="0"/>
              <a:t>Es </a:t>
            </a:r>
            <a:r>
              <a:rPr lang="de-DE" sz="2200" dirty="0"/>
              <a:t>gibt n</a:t>
            </a:r>
            <a:r>
              <a:rPr lang="de-DE" altLang="en-US" sz="2200" dirty="0"/>
              <a:t>ur wenige Präventionsprogramme in Deutschland, die nachweislich zur Verhinderung, Verzögerung oder Verringerung des riskanten Substanzkonsums in jungen Bevölkerungsgruppen </a:t>
            </a:r>
            <a:r>
              <a:rPr lang="de-DE" altLang="en-US" sz="2200" dirty="0" smtClean="0"/>
              <a:t>beitragen</a:t>
            </a:r>
            <a:r>
              <a:rPr lang="de-DE" altLang="en-US" sz="2200" baseline="30000" dirty="0" smtClean="0"/>
              <a:t>1</a:t>
            </a:r>
          </a:p>
          <a:p>
            <a:pPr marL="342900" lvl="1" indent="-342900">
              <a:buClr>
                <a:schemeClr val="tx1">
                  <a:lumMod val="75000"/>
                  <a:lumOff val="25000"/>
                </a:schemeClr>
              </a:buClr>
              <a:buFont typeface="Arial" panose="020B0604020202020204" pitchFamily="34" charset="0"/>
              <a:buChar char="•"/>
              <a:defRPr/>
            </a:pPr>
            <a:r>
              <a:rPr lang="de-DE" altLang="en-US" sz="2200" dirty="0" smtClean="0"/>
              <a:t>Kaum </a:t>
            </a:r>
            <a:r>
              <a:rPr lang="de-DE" altLang="en-US" sz="2200" dirty="0"/>
              <a:t>ganzheitliche Einbindung von Präventionsmaßnahmen und Interventionen in den </a:t>
            </a:r>
            <a:r>
              <a:rPr lang="de-DE" altLang="en-US" sz="2200" dirty="0" smtClean="0"/>
              <a:t>Hochschulkontext</a:t>
            </a:r>
            <a:r>
              <a:rPr lang="de-DE" altLang="en-US" sz="2200" baseline="30000" dirty="0" smtClean="0"/>
              <a:t>1</a:t>
            </a:r>
            <a:endParaRPr lang="de-DE" altLang="en-US" sz="2200" baseline="30000" dirty="0"/>
          </a:p>
          <a:p>
            <a:pPr marL="341313" lvl="1" indent="-342900">
              <a:buFont typeface="Arial" charset="0"/>
              <a:buChar char="•"/>
              <a:defRPr/>
            </a:pPr>
            <a:endParaRPr lang="de-DE" altLang="en-US" sz="2200" dirty="0"/>
          </a:p>
          <a:p>
            <a:pPr marL="0" lvl="1" indent="0">
              <a:buFont typeface="Verdana" pitchFamily="34" charset="0"/>
              <a:buNone/>
              <a:defRPr/>
            </a:pPr>
            <a:r>
              <a:rPr lang="de-DE" altLang="en-US" sz="2200" dirty="0">
                <a:sym typeface="Wingdings" panose="05000000000000000000" pitchFamily="2" charset="2"/>
              </a:rPr>
              <a:t> </a:t>
            </a:r>
            <a:r>
              <a:rPr lang="de-DE" altLang="en-US" sz="2200" dirty="0"/>
              <a:t>Förderlinie „Prävention von riskantem Substanzkonsum unter Studierenden“ des </a:t>
            </a:r>
            <a:r>
              <a:rPr lang="de-DE" altLang="en-US" sz="2200" dirty="0" smtClean="0"/>
              <a:t> </a:t>
            </a:r>
            <a:br>
              <a:rPr lang="de-DE" altLang="en-US" sz="2200" dirty="0" smtClean="0"/>
            </a:br>
            <a:r>
              <a:rPr lang="de-DE" altLang="en-US" sz="2200" dirty="0" smtClean="0"/>
              <a:t>     Bundesministeriums </a:t>
            </a:r>
            <a:r>
              <a:rPr lang="de-DE" altLang="en-US" sz="2200" dirty="0"/>
              <a:t>für Gesundheit 2013-2016</a:t>
            </a:r>
          </a:p>
          <a:p>
            <a:pPr marL="341313" lvl="1" indent="-342900">
              <a:buFont typeface="Arial" charset="0"/>
              <a:buChar char="•"/>
              <a:defRPr/>
            </a:pPr>
            <a:endParaRPr lang="de-DE" altLang="en-US" dirty="0"/>
          </a:p>
          <a:p>
            <a:pPr marL="341313" lvl="1" indent="-342900">
              <a:buFont typeface="Arial" charset="0"/>
              <a:buChar char="•"/>
              <a:defRPr/>
            </a:pPr>
            <a:endParaRPr lang="de-DE" altLang="en-US" dirty="0"/>
          </a:p>
          <a:p>
            <a:pPr marL="341313" lvl="1" indent="-342900">
              <a:buFont typeface="Arial" charset="0"/>
              <a:buChar char="•"/>
              <a:defRPr/>
            </a:pPr>
            <a:endParaRPr lang="de-DE" altLang="en-US" dirty="0"/>
          </a:p>
          <a:p>
            <a:pPr>
              <a:defRPr/>
            </a:pPr>
            <a:endParaRPr lang="de-DE" dirty="0"/>
          </a:p>
        </p:txBody>
      </p:sp>
      <p:sp>
        <p:nvSpPr>
          <p:cNvPr id="5" name="Textplatzhalter 4"/>
          <p:cNvSpPr>
            <a:spLocks noGrp="1"/>
          </p:cNvSpPr>
          <p:nvPr>
            <p:ph type="body" sz="quarter" idx="33"/>
          </p:nvPr>
        </p:nvSpPr>
        <p:spPr/>
        <p:txBody>
          <a:bodyPr/>
          <a:lstStyle/>
          <a:p>
            <a:r>
              <a:rPr lang="de-DE" baseline="30000" dirty="0" smtClean="0"/>
              <a:t>1</a:t>
            </a:r>
            <a:r>
              <a:rPr lang="de-DE" dirty="0" smtClean="0"/>
              <a:t>Bailer </a:t>
            </a:r>
            <a:r>
              <a:rPr lang="de-DE" dirty="0"/>
              <a:t>et </a:t>
            </a:r>
            <a:r>
              <a:rPr lang="de-DE" dirty="0" smtClean="0"/>
              <a:t>al. 2008, </a:t>
            </a:r>
            <a:endParaRPr lang="de-DE" dirty="0"/>
          </a:p>
        </p:txBody>
      </p:sp>
    </p:spTree>
    <p:extLst>
      <p:ext uri="{BB962C8B-B14F-4D97-AF65-F5344CB8AC3E}">
        <p14:creationId xmlns:p14="http://schemas.microsoft.com/office/powerpoint/2010/main" val="679687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32000" y="432000"/>
            <a:ext cx="4608351" cy="1411276"/>
          </a:xfrm>
        </p:spPr>
        <p:txBody>
          <a:bodyPr/>
          <a:lstStyle/>
          <a:p>
            <a:r>
              <a:rPr lang="de-DE" dirty="0" smtClean="0"/>
              <a:t>Alkoholprävention im Setting Hochschule</a:t>
            </a:r>
            <a:endParaRPr lang="de-DE" dirty="0"/>
          </a:p>
        </p:txBody>
      </p:sp>
      <p:graphicFrame>
        <p:nvGraphicFramePr>
          <p:cNvPr id="10" name="Inhaltsplatzhalter 9"/>
          <p:cNvGraphicFramePr>
            <a:graphicFrameLocks noGrp="1"/>
          </p:cNvGraphicFramePr>
          <p:nvPr>
            <p:ph idx="1"/>
            <p:extLst>
              <p:ext uri="{D42A27DB-BD31-4B8C-83A1-F6EECF244321}">
                <p14:modId xmlns:p14="http://schemas.microsoft.com/office/powerpoint/2010/main" val="4237490614"/>
              </p:ext>
            </p:extLst>
          </p:nvPr>
        </p:nvGraphicFramePr>
        <p:xfrm>
          <a:off x="4543425" y="1"/>
          <a:ext cx="7648575" cy="6257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platzhalter 8"/>
          <p:cNvSpPr>
            <a:spLocks noGrp="1"/>
          </p:cNvSpPr>
          <p:nvPr>
            <p:ph type="body" sz="half" idx="2"/>
          </p:nvPr>
        </p:nvSpPr>
        <p:spPr>
          <a:xfrm>
            <a:off x="432000" y="2155902"/>
            <a:ext cx="4111425" cy="3713086"/>
          </a:xfrm>
        </p:spPr>
        <p:txBody>
          <a:bodyPr/>
          <a:lstStyle/>
          <a:p>
            <a:r>
              <a:rPr lang="de-DE" sz="2000" dirty="0" smtClean="0"/>
              <a:t>Wo kann Alkoholprävention bei Studierenden im Setting Hochschule verankert werden?</a:t>
            </a:r>
            <a:endParaRPr lang="de-DE" sz="2000"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51</a:t>
            </a:fld>
            <a:endParaRPr lang="en-US" noProof="0" dirty="0"/>
          </a:p>
        </p:txBody>
      </p:sp>
    </p:spTree>
    <p:extLst>
      <p:ext uri="{BB962C8B-B14F-4D97-AF65-F5344CB8AC3E}">
        <p14:creationId xmlns:p14="http://schemas.microsoft.com/office/powerpoint/2010/main" val="17342435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de-DE" altLang="de-DE" dirty="0" smtClean="0"/>
              <a:t>Ausblick: webbasierte Präventionsprogramme</a:t>
            </a:r>
            <a:endParaRPr lang="de-DE" altLang="de-DE" dirty="0"/>
          </a:p>
        </p:txBody>
      </p:sp>
      <p:sp>
        <p:nvSpPr>
          <p:cNvPr id="3" name="Inhaltsplatzhalter 2"/>
          <p:cNvSpPr>
            <a:spLocks noGrp="1"/>
          </p:cNvSpPr>
          <p:nvPr>
            <p:ph idx="1"/>
          </p:nvPr>
        </p:nvSpPr>
        <p:spPr/>
        <p:txBody>
          <a:bodyPr/>
          <a:lstStyle/>
          <a:p>
            <a:pPr marL="0" lvl="1" indent="0">
              <a:buClr>
                <a:srgbClr val="D40032"/>
              </a:buClr>
              <a:buFont typeface="Verdana" pitchFamily="34" charset="0"/>
              <a:buNone/>
              <a:defRPr/>
            </a:pPr>
            <a:r>
              <a:rPr lang="de-DE" sz="2200" dirty="0" smtClean="0">
                <a:ea typeface="+mn-ea"/>
                <a:cs typeface="+mn-cs"/>
              </a:rPr>
              <a:t>Vorteile</a:t>
            </a:r>
            <a:r>
              <a:rPr lang="de-DE" sz="2200" baseline="30000" dirty="0" smtClean="0">
                <a:ea typeface="+mn-ea"/>
                <a:cs typeface="+mn-cs"/>
              </a:rPr>
              <a:t>1</a:t>
            </a:r>
            <a:r>
              <a:rPr lang="de-DE" sz="2200" dirty="0" smtClean="0">
                <a:ea typeface="+mn-ea"/>
                <a:cs typeface="+mn-cs"/>
              </a:rPr>
              <a:t>:</a:t>
            </a:r>
            <a:endParaRPr lang="de-DE" sz="2200" dirty="0">
              <a:ea typeface="+mn-ea"/>
              <a:cs typeface="+mn-cs"/>
            </a:endParaRPr>
          </a:p>
          <a:p>
            <a:pPr marL="342900" lvl="1" indent="-342900">
              <a:buClr>
                <a:schemeClr val="tx1">
                  <a:lumMod val="75000"/>
                  <a:lumOff val="25000"/>
                </a:schemeClr>
              </a:buClr>
              <a:defRPr/>
            </a:pPr>
            <a:r>
              <a:rPr lang="de-DE" dirty="0"/>
              <a:t>Hohe Reichweite</a:t>
            </a:r>
          </a:p>
          <a:p>
            <a:pPr marL="342900" lvl="1" indent="-342900">
              <a:buClr>
                <a:schemeClr val="tx1">
                  <a:lumMod val="75000"/>
                  <a:lumOff val="25000"/>
                </a:schemeClr>
              </a:buClr>
              <a:defRPr/>
            </a:pPr>
            <a:r>
              <a:rPr lang="de-DE" dirty="0"/>
              <a:t>Niedrigschwelliger Zugang: anonym, keine Stigmatisierung</a:t>
            </a:r>
          </a:p>
          <a:p>
            <a:pPr marL="342900" lvl="1" indent="-342900">
              <a:buClr>
                <a:schemeClr val="tx1">
                  <a:lumMod val="75000"/>
                  <a:lumOff val="25000"/>
                </a:schemeClr>
              </a:buClr>
              <a:defRPr/>
            </a:pPr>
            <a:r>
              <a:rPr lang="de-DE" dirty="0"/>
              <a:t>Möglichkeit einer individuellen Intervention über einen universellen Ansatz: Personalisierung der Maßnahmen</a:t>
            </a:r>
          </a:p>
          <a:p>
            <a:pPr marL="342900" lvl="1" indent="-342900">
              <a:buClr>
                <a:schemeClr val="tx1">
                  <a:lumMod val="75000"/>
                  <a:lumOff val="25000"/>
                </a:schemeClr>
              </a:buClr>
              <a:defRPr/>
            </a:pPr>
            <a:r>
              <a:rPr lang="de-DE" dirty="0"/>
              <a:t>Kosteneffektivität, sobald ein wirksames Programm entwickelt wurde</a:t>
            </a:r>
          </a:p>
          <a:p>
            <a:pPr marL="342900" lvl="1" indent="-342900">
              <a:buClr>
                <a:schemeClr val="tx1">
                  <a:lumMod val="75000"/>
                  <a:lumOff val="25000"/>
                </a:schemeClr>
              </a:buClr>
              <a:defRPr/>
            </a:pPr>
            <a:r>
              <a:rPr lang="de-DE" dirty="0"/>
              <a:t>Flexibilität der Maßnahme: Texte innerhalb eines Programmes können leicht verändert und ergänzt werden; falls nötig könnte eine Maßnahme vom Netz genommen werden</a:t>
            </a:r>
          </a:p>
          <a:p>
            <a:pPr marL="342900" lvl="1" indent="-342900">
              <a:buClr>
                <a:schemeClr val="tx1">
                  <a:lumMod val="75000"/>
                  <a:lumOff val="25000"/>
                </a:schemeClr>
              </a:buClr>
              <a:defRPr/>
            </a:pPr>
            <a:r>
              <a:rPr lang="de-DE" dirty="0"/>
              <a:t>Interaktivität </a:t>
            </a:r>
          </a:p>
          <a:p>
            <a:pPr marL="0" lvl="1" indent="0">
              <a:buClr>
                <a:schemeClr val="tx1">
                  <a:lumMod val="75000"/>
                  <a:lumOff val="25000"/>
                </a:schemeClr>
              </a:buClr>
              <a:buNone/>
              <a:defRPr/>
            </a:pPr>
            <a:endParaRPr lang="de-DE" sz="2200" dirty="0" smtClean="0">
              <a:ea typeface="+mn-ea"/>
              <a:cs typeface="+mn-cs"/>
            </a:endParaRPr>
          </a:p>
          <a:p>
            <a:pPr marL="285750" lvl="1" indent="-285750">
              <a:buClr>
                <a:schemeClr val="tx1">
                  <a:lumMod val="75000"/>
                  <a:lumOff val="25000"/>
                </a:schemeClr>
              </a:buClr>
              <a:defRPr/>
            </a:pPr>
            <a:r>
              <a:rPr lang="de-DE" altLang="en-US" dirty="0"/>
              <a:t>Webbasierte Präventionsprogramme können keine Therapien oder psychologische Beratungsstellen </a:t>
            </a:r>
            <a:r>
              <a:rPr lang="de-DE" altLang="en-US" dirty="0" smtClean="0"/>
              <a:t>ersetzen</a:t>
            </a:r>
            <a:r>
              <a:rPr lang="de-DE" altLang="en-US" baseline="30000" dirty="0" smtClean="0"/>
              <a:t>2</a:t>
            </a:r>
            <a:r>
              <a:rPr lang="de-DE" altLang="en-US" dirty="0" smtClean="0"/>
              <a:t>, aber</a:t>
            </a:r>
            <a:endParaRPr lang="de-DE" altLang="en-US" sz="2200" dirty="0">
              <a:sym typeface="Wingdings" panose="05000000000000000000" pitchFamily="2" charset="2"/>
            </a:endParaRPr>
          </a:p>
          <a:p>
            <a:pPr marL="552450" lvl="2" indent="-285750">
              <a:buClr>
                <a:schemeClr val="tx1">
                  <a:lumMod val="75000"/>
                  <a:lumOff val="25000"/>
                </a:schemeClr>
              </a:buClr>
              <a:defRPr/>
            </a:pPr>
            <a:r>
              <a:rPr lang="de-DE" altLang="en-US" sz="2000" dirty="0">
                <a:sym typeface="Wingdings" panose="05000000000000000000" pitchFamily="2" charset="2"/>
              </a:rPr>
              <a:t>Sie k</a:t>
            </a:r>
            <a:r>
              <a:rPr lang="de-DE" altLang="en-US" sz="2000" dirty="0"/>
              <a:t>önnen diese ergänzen, entlasten und auf sie verweisen</a:t>
            </a:r>
          </a:p>
          <a:p>
            <a:pPr marL="552450" lvl="2" indent="-285750">
              <a:buClr>
                <a:schemeClr val="tx1">
                  <a:lumMod val="75000"/>
                  <a:lumOff val="25000"/>
                </a:schemeClr>
              </a:buClr>
              <a:defRPr/>
            </a:pPr>
            <a:r>
              <a:rPr lang="de-DE" altLang="en-US" sz="2000" dirty="0"/>
              <a:t>Sie können über Screening-Komponenten Studierenden erstmalig den Hinweis geben, ein Beratungsangebot der Hochschule aufzusuchen</a:t>
            </a:r>
          </a:p>
          <a:p>
            <a:pPr marL="342900" lvl="1" indent="-342900">
              <a:buClr>
                <a:schemeClr val="tx1">
                  <a:lumMod val="75000"/>
                  <a:lumOff val="25000"/>
                </a:schemeClr>
              </a:buClr>
              <a:buFont typeface="Candara" panose="020E0502030303020204" pitchFamily="34" charset="0"/>
              <a:buChar char="•"/>
              <a:defRPr/>
            </a:pPr>
            <a:endParaRPr lang="de-DE" sz="2200" dirty="0">
              <a:ea typeface="+mn-ea"/>
              <a:cs typeface="+mn-cs"/>
            </a:endParaRPr>
          </a:p>
          <a:p>
            <a:pPr>
              <a:defRPr/>
            </a:pPr>
            <a:endParaRPr lang="de-DE" dirty="0"/>
          </a:p>
        </p:txBody>
      </p:sp>
      <p:sp>
        <p:nvSpPr>
          <p:cNvPr id="2" name="Textplatzhalter 1"/>
          <p:cNvSpPr>
            <a:spLocks noGrp="1"/>
          </p:cNvSpPr>
          <p:nvPr>
            <p:ph type="body" sz="quarter" idx="33"/>
          </p:nvPr>
        </p:nvSpPr>
        <p:spPr/>
        <p:txBody>
          <a:bodyPr/>
          <a:lstStyle/>
          <a:p>
            <a:r>
              <a:rPr lang="de-DE" baseline="30000" dirty="0" smtClean="0"/>
              <a:t>1</a:t>
            </a:r>
            <a:r>
              <a:rPr lang="de-DE" dirty="0" smtClean="0"/>
              <a:t>Laging et al. </a:t>
            </a:r>
            <a:r>
              <a:rPr lang="de-DE" dirty="0"/>
              <a:t>2012, </a:t>
            </a:r>
            <a:r>
              <a:rPr lang="de-DE" baseline="30000" dirty="0" smtClean="0"/>
              <a:t>2</a:t>
            </a:r>
            <a:r>
              <a:rPr lang="de-DE" dirty="0" smtClean="0"/>
              <a:t>Laging </a:t>
            </a:r>
            <a:r>
              <a:rPr lang="de-DE" dirty="0"/>
              <a:t>2012, </a:t>
            </a:r>
          </a:p>
        </p:txBody>
      </p:sp>
    </p:spTree>
    <p:extLst>
      <p:ext uri="{BB962C8B-B14F-4D97-AF65-F5344CB8AC3E}">
        <p14:creationId xmlns:p14="http://schemas.microsoft.com/office/powerpoint/2010/main" val="23400281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altLang="de-DE" dirty="0"/>
              <a:t>Theoretischer Exkurs: </a:t>
            </a:r>
            <a:r>
              <a:rPr lang="de-DE" altLang="de-DE" dirty="0" err="1"/>
              <a:t>Social</a:t>
            </a:r>
            <a:r>
              <a:rPr lang="de-DE" altLang="de-DE" dirty="0"/>
              <a:t> </a:t>
            </a:r>
            <a:r>
              <a:rPr lang="de-DE" altLang="de-DE" dirty="0" err="1" smtClean="0"/>
              <a:t>Norms</a:t>
            </a:r>
            <a:r>
              <a:rPr lang="de-DE" altLang="de-DE" dirty="0" smtClean="0"/>
              <a:t> </a:t>
            </a:r>
            <a:r>
              <a:rPr lang="de-DE" dirty="0" err="1"/>
              <a:t>Theory</a:t>
            </a:r>
            <a:r>
              <a:rPr lang="de-DE" dirty="0"/>
              <a:t> </a:t>
            </a:r>
            <a:endParaRPr lang="de-DE" altLang="de-DE" dirty="0"/>
          </a:p>
        </p:txBody>
      </p:sp>
      <p:sp>
        <p:nvSpPr>
          <p:cNvPr id="3" name="Textplatzhalter 2"/>
          <p:cNvSpPr>
            <a:spLocks noGrp="1"/>
          </p:cNvSpPr>
          <p:nvPr>
            <p:ph type="body" sz="quarter" idx="32"/>
          </p:nvPr>
        </p:nvSpPr>
        <p:spPr/>
        <p:txBody>
          <a:bodyPr/>
          <a:lstStyle/>
          <a:p>
            <a:pPr>
              <a:defRPr/>
            </a:pPr>
            <a:r>
              <a:rPr lang="de-DE" i="1" dirty="0"/>
              <a:t>Entspricht </a:t>
            </a:r>
            <a:r>
              <a:rPr lang="de-DE" b="1" i="1" dirty="0"/>
              <a:t>unsere Wahrnehmung </a:t>
            </a:r>
            <a:r>
              <a:rPr lang="de-DE" dirty="0"/>
              <a:t>der Sozialen Normen </a:t>
            </a:r>
            <a:r>
              <a:rPr lang="de-DE" i="1" dirty="0"/>
              <a:t>den </a:t>
            </a:r>
            <a:r>
              <a:rPr lang="de-DE" b="1" i="1" dirty="0" smtClean="0"/>
              <a:t>tatsächlich </a:t>
            </a:r>
            <a:r>
              <a:rPr lang="de-DE" b="1" i="1" dirty="0"/>
              <a:t>bestehenden </a:t>
            </a:r>
            <a:r>
              <a:rPr lang="de-DE" dirty="0"/>
              <a:t>Sozialen Normen?</a:t>
            </a:r>
            <a:endParaRPr lang="de-DE" altLang="de-DE" dirty="0"/>
          </a:p>
          <a:p>
            <a:endParaRPr lang="de-DE" dirty="0"/>
          </a:p>
        </p:txBody>
      </p:sp>
      <p:sp>
        <p:nvSpPr>
          <p:cNvPr id="34819" name="Inhaltsplatzhalter 2"/>
          <p:cNvSpPr>
            <a:spLocks noGrp="1"/>
          </p:cNvSpPr>
          <p:nvPr>
            <p:ph idx="1"/>
          </p:nvPr>
        </p:nvSpPr>
        <p:spPr/>
        <p:txBody>
          <a:bodyPr/>
          <a:lstStyle/>
          <a:p>
            <a:pPr marL="0" indent="0">
              <a:buNone/>
              <a:defRPr/>
            </a:pPr>
            <a:endParaRPr lang="de-DE" sz="2000" dirty="0"/>
          </a:p>
          <a:p>
            <a:pPr marL="0" indent="0">
              <a:buNone/>
              <a:defRPr/>
            </a:pPr>
            <a:r>
              <a:rPr lang="de-DE" sz="2000" dirty="0" smtClean="0"/>
              <a:t>Grundsätzliche Annahme:</a:t>
            </a:r>
            <a:endParaRPr lang="de-DE" sz="2000" dirty="0"/>
          </a:p>
          <a:p>
            <a:pPr>
              <a:defRPr/>
            </a:pPr>
            <a:r>
              <a:rPr lang="de-DE" sz="2000" dirty="0" smtClean="0"/>
              <a:t>Unser </a:t>
            </a:r>
            <a:r>
              <a:rPr lang="de-DE" sz="2000" dirty="0"/>
              <a:t>Verhalten ist beeinflusst von </a:t>
            </a:r>
            <a:r>
              <a:rPr lang="de-DE" sz="2000" b="1" dirty="0"/>
              <a:t>falschen</a:t>
            </a:r>
            <a:r>
              <a:rPr lang="de-DE" sz="2000" dirty="0"/>
              <a:t> Wahrnehmungen und Einschätzungen über das Handeln und Denken der anderen Mitglieder unserer sozialen Gruppe</a:t>
            </a:r>
            <a:r>
              <a:rPr lang="de-DE" sz="2000" dirty="0" smtClean="0"/>
              <a:t>. Dennoch passen wir uns diesen Normen an</a:t>
            </a:r>
            <a:r>
              <a:rPr lang="de-DE" sz="2000" baseline="30000" dirty="0" smtClean="0"/>
              <a:t>1</a:t>
            </a:r>
            <a:r>
              <a:rPr lang="de-DE" sz="2000" dirty="0" smtClean="0"/>
              <a:t>.</a:t>
            </a:r>
            <a:endParaRPr lang="de-DE" sz="2000" dirty="0"/>
          </a:p>
          <a:p>
            <a:pPr>
              <a:defRPr/>
            </a:pPr>
            <a:r>
              <a:rPr lang="de-DE" sz="2000" dirty="0" smtClean="0"/>
              <a:t>Werden diese </a:t>
            </a:r>
            <a:r>
              <a:rPr lang="de-DE" sz="2000" b="1" dirty="0"/>
              <a:t>falschen</a:t>
            </a:r>
            <a:r>
              <a:rPr lang="de-DE" sz="2000" dirty="0"/>
              <a:t> Wahrnehmungen und Einschätzungen über das Handeln und Denken der anderen </a:t>
            </a:r>
            <a:r>
              <a:rPr lang="de-DE" sz="2000" dirty="0" smtClean="0"/>
              <a:t>Mitglieder </a:t>
            </a:r>
            <a:r>
              <a:rPr lang="de-DE" sz="2000" dirty="0" smtClean="0">
                <a:solidFill>
                  <a:schemeClr val="accent3"/>
                </a:solidFill>
              </a:rPr>
              <a:t>korrigiert</a:t>
            </a:r>
            <a:r>
              <a:rPr lang="de-DE" sz="2000" dirty="0" smtClean="0"/>
              <a:t>, so </a:t>
            </a:r>
            <a:r>
              <a:rPr lang="de-DE" sz="2000" b="1" dirty="0" smtClean="0"/>
              <a:t>passen </a:t>
            </a:r>
            <a:r>
              <a:rPr lang="de-DE" sz="2000" dirty="0" smtClean="0"/>
              <a:t>wir uns stattdessen </a:t>
            </a:r>
            <a:r>
              <a:rPr lang="de-DE" sz="2000" b="1" dirty="0" smtClean="0"/>
              <a:t>den tatsächlichen/richtigen </a:t>
            </a:r>
            <a:r>
              <a:rPr lang="de-DE" sz="2000" b="1" dirty="0"/>
              <a:t>Wahrnehmungen und Einschätzungen </a:t>
            </a:r>
            <a:r>
              <a:rPr lang="de-DE" sz="2000" dirty="0"/>
              <a:t>über das Handeln und Denken der anderen Mitglieder unserer sozialen </a:t>
            </a:r>
            <a:r>
              <a:rPr lang="de-DE" sz="2000" dirty="0" smtClean="0"/>
              <a:t>Gruppe </a:t>
            </a:r>
            <a:r>
              <a:rPr lang="de-DE" sz="2000" b="1" dirty="0" smtClean="0"/>
              <a:t>an</a:t>
            </a:r>
            <a:r>
              <a:rPr lang="de-DE" sz="2000" dirty="0" smtClean="0"/>
              <a:t>  (</a:t>
            </a:r>
            <a:r>
              <a:rPr lang="de-DE" sz="2000" dirty="0" err="1" smtClean="0"/>
              <a:t>Social</a:t>
            </a:r>
            <a:r>
              <a:rPr lang="de-DE" sz="2000" dirty="0" smtClean="0"/>
              <a:t> </a:t>
            </a:r>
            <a:r>
              <a:rPr lang="de-DE" sz="2000" dirty="0" err="1" smtClean="0"/>
              <a:t>Norms</a:t>
            </a:r>
            <a:r>
              <a:rPr lang="de-DE" sz="2000" dirty="0" smtClean="0"/>
              <a:t> Approach)</a:t>
            </a:r>
            <a:r>
              <a:rPr lang="de-DE" sz="2000" baseline="30000" dirty="0" smtClean="0"/>
              <a:t>2</a:t>
            </a:r>
            <a:endParaRPr lang="de-DE" sz="2000" baseline="30000" dirty="0"/>
          </a:p>
          <a:p>
            <a:pPr marL="0" indent="0">
              <a:buNone/>
              <a:defRPr/>
            </a:pPr>
            <a:endParaRPr lang="de-DE" dirty="0"/>
          </a:p>
          <a:p>
            <a:pPr>
              <a:defRPr/>
            </a:pPr>
            <a:endParaRPr lang="de-DE" dirty="0"/>
          </a:p>
          <a:p>
            <a:pPr>
              <a:defRPr/>
            </a:pPr>
            <a:endParaRPr lang="de-DE" dirty="0"/>
          </a:p>
        </p:txBody>
      </p:sp>
      <p:sp>
        <p:nvSpPr>
          <p:cNvPr id="2" name="Textplatzhalter 1"/>
          <p:cNvSpPr>
            <a:spLocks noGrp="1"/>
          </p:cNvSpPr>
          <p:nvPr>
            <p:ph type="body" sz="quarter" idx="33"/>
          </p:nvPr>
        </p:nvSpPr>
        <p:spPr/>
        <p:txBody>
          <a:bodyPr/>
          <a:lstStyle/>
          <a:p>
            <a:r>
              <a:rPr lang="de-DE" dirty="0" smtClean="0"/>
              <a:t>Berkowitz</a:t>
            </a:r>
            <a:r>
              <a:rPr lang="de-DE" dirty="0"/>
              <a:t>, </a:t>
            </a:r>
            <a:r>
              <a:rPr lang="de-DE" dirty="0" smtClean="0"/>
              <a:t>2004</a:t>
            </a:r>
            <a:endParaRPr lang="de-DE" dirty="0"/>
          </a:p>
          <a:p>
            <a:endParaRPr lang="de-DE" dirty="0"/>
          </a:p>
        </p:txBody>
      </p:sp>
    </p:spTree>
    <p:extLst>
      <p:ext uri="{BB962C8B-B14F-4D97-AF65-F5344CB8AC3E}">
        <p14:creationId xmlns:p14="http://schemas.microsoft.com/office/powerpoint/2010/main" val="38907620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altLang="de-DE" dirty="0"/>
              <a:t>Theoretischer Exkurs: </a:t>
            </a:r>
            <a:r>
              <a:rPr lang="de-DE" altLang="de-DE" dirty="0" err="1"/>
              <a:t>Social</a:t>
            </a:r>
            <a:r>
              <a:rPr lang="de-DE" altLang="de-DE" dirty="0"/>
              <a:t> </a:t>
            </a:r>
            <a:r>
              <a:rPr lang="de-DE" altLang="de-DE" dirty="0" err="1"/>
              <a:t>Norms</a:t>
            </a:r>
            <a:endParaRPr lang="de-DE" altLang="de-DE" dirty="0"/>
          </a:p>
        </p:txBody>
      </p:sp>
      <p:sp>
        <p:nvSpPr>
          <p:cNvPr id="2" name="Textplatzhalter 1"/>
          <p:cNvSpPr>
            <a:spLocks noGrp="1"/>
          </p:cNvSpPr>
          <p:nvPr>
            <p:ph type="body" sz="quarter" idx="32"/>
          </p:nvPr>
        </p:nvSpPr>
        <p:spPr/>
        <p:txBody>
          <a:bodyPr/>
          <a:lstStyle/>
          <a:p>
            <a:r>
              <a:rPr lang="de-DE" dirty="0"/>
              <a:t>Welche Fehlwahrnehmungen können bestehen?</a:t>
            </a:r>
          </a:p>
          <a:p>
            <a:endParaRPr lang="de-DE" dirty="0"/>
          </a:p>
        </p:txBody>
      </p:sp>
      <p:sp>
        <p:nvSpPr>
          <p:cNvPr id="34819" name="Inhaltsplatzhalter 2"/>
          <p:cNvSpPr>
            <a:spLocks noGrp="1"/>
          </p:cNvSpPr>
          <p:nvPr>
            <p:ph idx="1"/>
          </p:nvPr>
        </p:nvSpPr>
        <p:spPr/>
        <p:txBody>
          <a:bodyPr/>
          <a:lstStyle/>
          <a:p>
            <a:pPr>
              <a:defRPr/>
            </a:pPr>
            <a:r>
              <a:rPr lang="de-DE" sz="2200" dirty="0" smtClean="0"/>
              <a:t>Kollektiver </a:t>
            </a:r>
            <a:r>
              <a:rPr lang="de-DE" sz="2200" dirty="0"/>
              <a:t>Fehlschluss (</a:t>
            </a:r>
            <a:r>
              <a:rPr lang="de-DE" sz="2200" dirty="0" err="1"/>
              <a:t>pluralistic</a:t>
            </a:r>
            <a:r>
              <a:rPr lang="de-DE" sz="2200" dirty="0"/>
              <a:t> </a:t>
            </a:r>
            <a:r>
              <a:rPr lang="de-DE" sz="2200" dirty="0" err="1"/>
              <a:t>ignorance</a:t>
            </a:r>
            <a:r>
              <a:rPr lang="de-DE" sz="2200" dirty="0"/>
              <a:t>)</a:t>
            </a:r>
          </a:p>
          <a:p>
            <a:pPr marL="266700" lvl="1" indent="0">
              <a:buNone/>
              <a:defRPr/>
            </a:pPr>
            <a:r>
              <a:rPr lang="de-DE" dirty="0" smtClean="0"/>
              <a:t>Studierende </a:t>
            </a:r>
            <a:r>
              <a:rPr lang="de-DE" dirty="0"/>
              <a:t>überschätzen den Alkoholkonsum anderer </a:t>
            </a:r>
            <a:r>
              <a:rPr lang="de-DE" dirty="0" smtClean="0"/>
              <a:t>Studierenden. </a:t>
            </a:r>
          </a:p>
          <a:p>
            <a:pPr marL="266700" lvl="1" indent="0">
              <a:buNone/>
              <a:defRPr/>
            </a:pPr>
            <a:r>
              <a:rPr lang="de-DE" dirty="0" smtClean="0">
                <a:sym typeface="Wingdings" panose="05000000000000000000" pitchFamily="2" charset="2"/>
              </a:rPr>
              <a:t> </a:t>
            </a:r>
            <a:r>
              <a:rPr lang="de-DE" dirty="0" err="1" smtClean="0"/>
              <a:t>Der:die</a:t>
            </a:r>
            <a:r>
              <a:rPr lang="de-DE" dirty="0" smtClean="0"/>
              <a:t> Einzelne </a:t>
            </a:r>
            <a:r>
              <a:rPr lang="de-DE" dirty="0"/>
              <a:t>denkt, dass </a:t>
            </a:r>
            <a:r>
              <a:rPr lang="de-DE" dirty="0" smtClean="0"/>
              <a:t>Andere </a:t>
            </a:r>
            <a:r>
              <a:rPr lang="de-DE" dirty="0"/>
              <a:t>Alkohol-Exzesse befürworten und trinkt deshalb ebenfalls viel. Infolgedessen gibt es häufige Exzesse, obwohl </a:t>
            </a:r>
            <a:r>
              <a:rPr lang="de-DE" dirty="0" smtClean="0"/>
              <a:t>keine </a:t>
            </a:r>
            <a:r>
              <a:rPr lang="de-DE" dirty="0"/>
              <a:t>private Konformität stattfindet.</a:t>
            </a:r>
          </a:p>
          <a:p>
            <a:pPr>
              <a:defRPr/>
            </a:pPr>
            <a:r>
              <a:rPr lang="de-DE" sz="2200" dirty="0" smtClean="0"/>
              <a:t>Falscher </a:t>
            </a:r>
            <a:r>
              <a:rPr lang="de-DE" sz="2200" dirty="0"/>
              <a:t>Konsens (</a:t>
            </a:r>
            <a:r>
              <a:rPr lang="de-DE" sz="2200" dirty="0" err="1"/>
              <a:t>false</a:t>
            </a:r>
            <a:r>
              <a:rPr lang="de-DE" sz="2200" dirty="0"/>
              <a:t> </a:t>
            </a:r>
            <a:r>
              <a:rPr lang="de-DE" sz="2200" dirty="0" err="1"/>
              <a:t>consensus</a:t>
            </a:r>
            <a:r>
              <a:rPr lang="de-DE" sz="2200" dirty="0"/>
              <a:t>)</a:t>
            </a:r>
          </a:p>
          <a:p>
            <a:pPr marL="266700" lvl="1" indent="0">
              <a:buNone/>
              <a:defRPr/>
            </a:pPr>
            <a:r>
              <a:rPr lang="de-DE" dirty="0" smtClean="0"/>
              <a:t>Studierende</a:t>
            </a:r>
            <a:r>
              <a:rPr lang="de-DE" dirty="0"/>
              <a:t>, die selbst viel Alkohol trinken, nehmen fälschlicherweise an, dass die meisten Studierenden starke </a:t>
            </a:r>
            <a:r>
              <a:rPr lang="de-DE" dirty="0" err="1" smtClean="0"/>
              <a:t>Trinker:innen</a:t>
            </a:r>
            <a:r>
              <a:rPr lang="de-DE" dirty="0" smtClean="0"/>
              <a:t> </a:t>
            </a:r>
            <a:r>
              <a:rPr lang="de-DE" dirty="0"/>
              <a:t>sind; bzw. dass sie selbst der Norm entsprechen. </a:t>
            </a:r>
            <a:endParaRPr lang="de-DE" dirty="0" smtClean="0"/>
          </a:p>
          <a:p>
            <a:pPr marL="266700" lvl="1" indent="0">
              <a:buNone/>
              <a:defRPr/>
            </a:pPr>
            <a:r>
              <a:rPr lang="de-DE" dirty="0" smtClean="0">
                <a:sym typeface="Wingdings" panose="05000000000000000000" pitchFamily="2" charset="2"/>
              </a:rPr>
              <a:t> </a:t>
            </a:r>
            <a:r>
              <a:rPr lang="de-DE" dirty="0" smtClean="0"/>
              <a:t>Problematisches </a:t>
            </a:r>
            <a:r>
              <a:rPr lang="de-DE" dirty="0"/>
              <a:t>Trinkverhalten wird als solches nicht wahrgenommen.</a:t>
            </a:r>
          </a:p>
          <a:p>
            <a:pPr>
              <a:defRPr/>
            </a:pPr>
            <a:r>
              <a:rPr lang="de-DE" sz="2200" dirty="0" smtClean="0"/>
              <a:t>Falsche </a:t>
            </a:r>
            <a:r>
              <a:rPr lang="de-DE" sz="2200" dirty="0"/>
              <a:t>Einzigartigkeit (</a:t>
            </a:r>
            <a:r>
              <a:rPr lang="de-DE" sz="2200" dirty="0" err="1"/>
              <a:t>false</a:t>
            </a:r>
            <a:r>
              <a:rPr lang="de-DE" sz="2200" dirty="0"/>
              <a:t> </a:t>
            </a:r>
            <a:r>
              <a:rPr lang="de-DE" sz="2200" dirty="0" err="1"/>
              <a:t>uniqueness</a:t>
            </a:r>
            <a:r>
              <a:rPr lang="de-DE" sz="2200" dirty="0"/>
              <a:t>)</a:t>
            </a:r>
          </a:p>
          <a:p>
            <a:pPr marL="266700" lvl="1" indent="0">
              <a:buNone/>
              <a:defRPr/>
            </a:pPr>
            <a:r>
              <a:rPr lang="de-DE" dirty="0"/>
              <a:t>Die Individuen der Minderheit nehmen einen größeren als den tatsächlich existierenden Unterschied zur Mehrheit wahr. </a:t>
            </a:r>
            <a:endParaRPr lang="de-DE" dirty="0" smtClean="0"/>
          </a:p>
          <a:p>
            <a:pPr marL="266700" lvl="1" indent="0">
              <a:buNone/>
              <a:defRPr/>
            </a:pPr>
            <a:r>
              <a:rPr lang="de-DE" dirty="0" smtClean="0">
                <a:sym typeface="Wingdings" panose="05000000000000000000" pitchFamily="2" charset="2"/>
              </a:rPr>
              <a:t> </a:t>
            </a:r>
            <a:r>
              <a:rPr lang="de-DE" dirty="0" err="1" smtClean="0"/>
              <a:t>Abstinenzler:innen</a:t>
            </a:r>
            <a:r>
              <a:rPr lang="de-DE" dirty="0" smtClean="0"/>
              <a:t> </a:t>
            </a:r>
            <a:r>
              <a:rPr lang="de-DE" dirty="0"/>
              <a:t>denken auf einer Party, dass sie die einzigen sind, die </a:t>
            </a:r>
            <a:r>
              <a:rPr lang="de-DE" dirty="0" smtClean="0"/>
              <a:t>nichts/ wenig </a:t>
            </a:r>
            <a:r>
              <a:rPr lang="de-DE" dirty="0"/>
              <a:t>trinken und fühlen sich dadurch nicht integriert.</a:t>
            </a:r>
          </a:p>
          <a:p>
            <a:pPr marL="0" indent="0">
              <a:buNone/>
            </a:pPr>
            <a:endParaRPr lang="de-DE" altLang="de-DE" dirty="0"/>
          </a:p>
        </p:txBody>
      </p:sp>
      <p:sp>
        <p:nvSpPr>
          <p:cNvPr id="3" name="Textplatzhalter 2"/>
          <p:cNvSpPr>
            <a:spLocks noGrp="1"/>
          </p:cNvSpPr>
          <p:nvPr>
            <p:ph type="body" sz="quarter" idx="33"/>
          </p:nvPr>
        </p:nvSpPr>
        <p:spPr/>
        <p:txBody>
          <a:bodyPr/>
          <a:lstStyle/>
          <a:p>
            <a:r>
              <a:rPr lang="de-DE" dirty="0" smtClean="0"/>
              <a:t>Berkowitz</a:t>
            </a:r>
            <a:r>
              <a:rPr lang="de-DE" dirty="0"/>
              <a:t>, 2004</a:t>
            </a:r>
          </a:p>
          <a:p>
            <a:endParaRPr lang="de-DE" dirty="0"/>
          </a:p>
        </p:txBody>
      </p:sp>
    </p:spTree>
    <p:extLst>
      <p:ext uri="{BB962C8B-B14F-4D97-AF65-F5344CB8AC3E}">
        <p14:creationId xmlns:p14="http://schemas.microsoft.com/office/powerpoint/2010/main" val="388033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1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81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altLang="de-DE" sz="2400" dirty="0" smtClean="0"/>
              <a:t>Literatur: Möglichkeiten </a:t>
            </a:r>
            <a:r>
              <a:rPr lang="de-DE" altLang="de-DE" sz="2400" dirty="0"/>
              <a:t>der Prävention des riskanten Alkoholkonsums bei Studierenden  – </a:t>
            </a:r>
            <a:br>
              <a:rPr lang="de-DE" altLang="de-DE" sz="2400" dirty="0"/>
            </a:br>
            <a:r>
              <a:rPr lang="de-DE" altLang="de-DE" sz="2400" dirty="0"/>
              <a:t>Gesundheitsförderung im Setting </a:t>
            </a:r>
            <a:r>
              <a:rPr lang="de-DE" altLang="de-DE" sz="2400" dirty="0" smtClean="0"/>
              <a:t>Hochschule (1/2)</a:t>
            </a:r>
            <a:endParaRPr lang="de-DE" altLang="de-DE" sz="2400" dirty="0"/>
          </a:p>
        </p:txBody>
      </p:sp>
      <p:sp>
        <p:nvSpPr>
          <p:cNvPr id="34819" name="Inhaltsplatzhalter 2"/>
          <p:cNvSpPr>
            <a:spLocks noGrp="1"/>
          </p:cNvSpPr>
          <p:nvPr>
            <p:ph idx="1"/>
          </p:nvPr>
        </p:nvSpPr>
        <p:spPr/>
        <p:txBody>
          <a:bodyPr/>
          <a:lstStyle/>
          <a:p>
            <a:pPr marL="0" lvl="1" indent="0">
              <a:buClr>
                <a:srgbClr val="D40032"/>
              </a:buClr>
              <a:buNone/>
            </a:pPr>
            <a:r>
              <a:rPr lang="de-DE" sz="1800" dirty="0" err="1"/>
              <a:t>Antonovsky</a:t>
            </a:r>
            <a:r>
              <a:rPr lang="de-DE" sz="1800" dirty="0"/>
              <a:t>, A. (1997). Salutogenese: Zur Entmystifizierung der Gesundheit. In </a:t>
            </a:r>
            <a:r>
              <a:rPr lang="de-DE" sz="1800" i="1" dirty="0"/>
              <a:t>Forum für Verhaltenstherapie und psychosoziale Praxis</a:t>
            </a:r>
            <a:r>
              <a:rPr lang="de-DE" sz="1800" dirty="0"/>
              <a:t>. </a:t>
            </a:r>
            <a:r>
              <a:rPr lang="de-DE" sz="1800" dirty="0" err="1"/>
              <a:t>dgvt</a:t>
            </a:r>
            <a:r>
              <a:rPr lang="de-DE" sz="1800" dirty="0"/>
              <a:t>-Verlag</a:t>
            </a:r>
            <a:r>
              <a:rPr lang="de-DE" sz="1800" dirty="0" smtClean="0"/>
              <a:t>.</a:t>
            </a:r>
            <a:endParaRPr lang="en-US" altLang="de-DE" sz="1800" dirty="0" smtClean="0"/>
          </a:p>
          <a:p>
            <a:pPr marL="0" lvl="1" indent="0" eaLnBrk="1" hangingPunct="1">
              <a:buClr>
                <a:srgbClr val="D40032"/>
              </a:buClr>
              <a:buFont typeface="Verdana" pitchFamily="34" charset="0"/>
              <a:buNone/>
            </a:pPr>
            <a:r>
              <a:rPr lang="en-US" altLang="de-DE" sz="1800" dirty="0" err="1" smtClean="0"/>
              <a:t>Babor</a:t>
            </a:r>
            <a:r>
              <a:rPr lang="en-US" altLang="de-DE" sz="1800" dirty="0"/>
              <a:t>, T. F</a:t>
            </a:r>
            <a:r>
              <a:rPr lang="en-US" altLang="de-DE" sz="1800" dirty="0" smtClean="0"/>
              <a:t>., Higgins-Biddle, J. C., Saunders, J. B. &amp; Monteiro, M. G. (2001). </a:t>
            </a:r>
            <a:r>
              <a:rPr lang="en-US" altLang="de-DE" sz="1800" i="1" dirty="0" smtClean="0"/>
              <a:t>AUDIT. The Alcohol Use Disorders Identification Test. </a:t>
            </a:r>
            <a:r>
              <a:rPr lang="en-US" altLang="de-DE" sz="1800" dirty="0" err="1" smtClean="0"/>
              <a:t>Genf</a:t>
            </a:r>
            <a:r>
              <a:rPr lang="en-US" altLang="de-DE" sz="1800" dirty="0" smtClean="0"/>
              <a:t>: WHO. </a:t>
            </a:r>
          </a:p>
          <a:p>
            <a:pPr marL="0" lvl="1" indent="0">
              <a:buClr>
                <a:srgbClr val="D40032"/>
              </a:buClr>
              <a:buNone/>
            </a:pPr>
            <a:r>
              <a:rPr lang="de-DE" sz="1800" dirty="0" err="1" smtClean="0"/>
              <a:t>Bailer</a:t>
            </a:r>
            <a:r>
              <a:rPr lang="de-DE" sz="1800" dirty="0"/>
              <a:t>, J., Schwarz D., </a:t>
            </a:r>
            <a:r>
              <a:rPr lang="de-DE" sz="1800" dirty="0" err="1"/>
              <a:t>Witthöft</a:t>
            </a:r>
            <a:r>
              <a:rPr lang="de-DE" sz="1800" dirty="0"/>
              <a:t> M., </a:t>
            </a:r>
            <a:r>
              <a:rPr lang="de-DE" sz="1800" dirty="0" err="1"/>
              <a:t>Stübinger</a:t>
            </a:r>
            <a:r>
              <a:rPr lang="de-DE" sz="1800" dirty="0"/>
              <a:t> C., Rist F. (2008): Prävalenz psychischer Syndrome bei Studierenden einer deutschen Universität. Psychotherapie Psychosomatik Medizinische Psychologie (58), 423–429.</a:t>
            </a:r>
            <a:endParaRPr lang="en-US" altLang="de-DE" sz="1800" dirty="0"/>
          </a:p>
          <a:p>
            <a:pPr marL="0" indent="0">
              <a:buNone/>
            </a:pPr>
            <a:r>
              <a:rPr lang="de-DE" altLang="de-DE" sz="1800" dirty="0" smtClean="0">
                <a:solidFill>
                  <a:schemeClr val="accent3"/>
                </a:solidFill>
              </a:rPr>
              <a:t>Berkowitz, A. D. (2004). The </a:t>
            </a:r>
            <a:r>
              <a:rPr lang="de-DE" altLang="de-DE" sz="1800" dirty="0" err="1" smtClean="0">
                <a:solidFill>
                  <a:schemeClr val="accent3"/>
                </a:solidFill>
              </a:rPr>
              <a:t>Social</a:t>
            </a:r>
            <a:r>
              <a:rPr lang="de-DE" altLang="de-DE" sz="1800" dirty="0" smtClean="0">
                <a:solidFill>
                  <a:schemeClr val="accent3"/>
                </a:solidFill>
              </a:rPr>
              <a:t> </a:t>
            </a:r>
            <a:r>
              <a:rPr lang="de-DE" altLang="de-DE" sz="1800" dirty="0" err="1" smtClean="0">
                <a:solidFill>
                  <a:schemeClr val="accent3"/>
                </a:solidFill>
              </a:rPr>
              <a:t>Norms</a:t>
            </a:r>
            <a:r>
              <a:rPr lang="de-DE" altLang="de-DE" sz="1800" dirty="0" smtClean="0">
                <a:solidFill>
                  <a:schemeClr val="accent3"/>
                </a:solidFill>
              </a:rPr>
              <a:t> Approach: </a:t>
            </a:r>
            <a:r>
              <a:rPr lang="de-DE" altLang="de-DE" sz="1800" dirty="0" err="1" smtClean="0">
                <a:solidFill>
                  <a:schemeClr val="accent3"/>
                </a:solidFill>
              </a:rPr>
              <a:t>Theory</a:t>
            </a:r>
            <a:r>
              <a:rPr lang="de-DE" altLang="de-DE" sz="1800" dirty="0" smtClean="0">
                <a:solidFill>
                  <a:schemeClr val="accent3"/>
                </a:solidFill>
              </a:rPr>
              <a:t>, Research, </a:t>
            </a:r>
            <a:r>
              <a:rPr lang="de-DE" altLang="de-DE" sz="1800" dirty="0" err="1" smtClean="0">
                <a:solidFill>
                  <a:schemeClr val="accent3"/>
                </a:solidFill>
              </a:rPr>
              <a:t>and</a:t>
            </a:r>
            <a:r>
              <a:rPr lang="de-DE" altLang="de-DE" sz="1800" dirty="0" smtClean="0">
                <a:solidFill>
                  <a:schemeClr val="accent3"/>
                </a:solidFill>
              </a:rPr>
              <a:t> </a:t>
            </a:r>
            <a:r>
              <a:rPr lang="de-DE" altLang="de-DE" sz="1800" dirty="0" err="1" smtClean="0">
                <a:solidFill>
                  <a:schemeClr val="accent3"/>
                </a:solidFill>
              </a:rPr>
              <a:t>Annotated</a:t>
            </a:r>
            <a:r>
              <a:rPr lang="de-DE" altLang="de-DE" sz="1800" dirty="0" smtClean="0">
                <a:solidFill>
                  <a:schemeClr val="accent3"/>
                </a:solidFill>
              </a:rPr>
              <a:t> </a:t>
            </a:r>
            <a:r>
              <a:rPr lang="de-DE" altLang="de-DE" sz="1800" dirty="0" err="1" smtClean="0">
                <a:solidFill>
                  <a:schemeClr val="accent3"/>
                </a:solidFill>
              </a:rPr>
              <a:t>Bibliography</a:t>
            </a:r>
            <a:r>
              <a:rPr lang="de-DE" altLang="de-DE" sz="1800" dirty="0" smtClean="0">
                <a:solidFill>
                  <a:schemeClr val="accent3"/>
                </a:solidFill>
              </a:rPr>
              <a:t>. Verfügbar unter http://www.alanberkowitz.com/articles/social_norms.pdf</a:t>
            </a:r>
          </a:p>
          <a:p>
            <a:pPr>
              <a:buNone/>
            </a:pPr>
            <a:r>
              <a:rPr lang="de-DE" altLang="de-DE" sz="1800" dirty="0" smtClean="0">
                <a:solidFill>
                  <a:schemeClr val="accent3"/>
                </a:solidFill>
              </a:rPr>
              <a:t>DHS </a:t>
            </a:r>
            <a:r>
              <a:rPr lang="de-DE" altLang="de-DE" sz="1800" dirty="0">
                <a:solidFill>
                  <a:schemeClr val="accent3"/>
                </a:solidFill>
              </a:rPr>
              <a:t>(Hrsg.) (2019</a:t>
            </a:r>
            <a:r>
              <a:rPr lang="de-DE" altLang="de-DE" sz="1800" dirty="0" smtClean="0">
                <a:solidFill>
                  <a:schemeClr val="accent3"/>
                </a:solidFill>
              </a:rPr>
              <a:t>). </a:t>
            </a:r>
            <a:r>
              <a:rPr lang="de-DE" altLang="de-DE" sz="1800" dirty="0">
                <a:solidFill>
                  <a:schemeClr val="accent3"/>
                </a:solidFill>
              </a:rPr>
              <a:t>Jahrbuch Sucht 2019. </a:t>
            </a:r>
            <a:r>
              <a:rPr lang="de-DE" altLang="de-DE" sz="1800" dirty="0" err="1">
                <a:solidFill>
                  <a:schemeClr val="accent3"/>
                </a:solidFill>
              </a:rPr>
              <a:t>Pabst</a:t>
            </a:r>
            <a:r>
              <a:rPr lang="de-DE" altLang="de-DE" sz="1800" dirty="0">
                <a:solidFill>
                  <a:schemeClr val="accent3"/>
                </a:solidFill>
              </a:rPr>
              <a:t> Science Publishers, Lengerich.</a:t>
            </a:r>
          </a:p>
          <a:p>
            <a:pPr marL="0" lvl="1" indent="0">
              <a:buClr>
                <a:srgbClr val="D40032"/>
              </a:buClr>
              <a:buNone/>
            </a:pPr>
            <a:r>
              <a:rPr lang="de-DE" altLang="de-DE" sz="1800" dirty="0" smtClean="0"/>
              <a:t>Orth</a:t>
            </a:r>
            <a:r>
              <a:rPr lang="de-DE" altLang="de-DE" sz="1800" dirty="0"/>
              <a:t>, B. (2017). Der Alkoholkonsum Jugendlicher und junger Erwachsener in Deutschland. Ergebnisse des Alkoholsurveys 2016 und Trends. </a:t>
            </a:r>
            <a:r>
              <a:rPr lang="de-DE" altLang="de-DE" sz="1800" dirty="0" err="1"/>
              <a:t>BZgA</a:t>
            </a:r>
            <a:r>
              <a:rPr lang="de-DE" altLang="de-DE" sz="1800" dirty="0"/>
              <a:t>-Forschungsbericht. Köln: Bundeszentrale für gesundheitliche Aufklärung. </a:t>
            </a:r>
          </a:p>
          <a:p>
            <a:pPr marL="0" lvl="1" indent="0">
              <a:buClr>
                <a:srgbClr val="D40032"/>
              </a:buClr>
              <a:buNone/>
            </a:pPr>
            <a:r>
              <a:rPr lang="de-DE" sz="1800" dirty="0"/>
              <a:t>Gräser, </a:t>
            </a:r>
            <a:r>
              <a:rPr lang="de-DE" sz="1800" dirty="0" smtClean="0"/>
              <a:t>S. (2010). </a:t>
            </a:r>
            <a:r>
              <a:rPr lang="de-DE" sz="1800" dirty="0"/>
              <a:t>Zur internationalen Entwicklung der gesundheitsfördernden Hochschulen. </a:t>
            </a:r>
            <a:r>
              <a:rPr lang="de-DE" sz="1800" dirty="0" err="1"/>
              <a:t>Praev</a:t>
            </a:r>
            <a:r>
              <a:rPr lang="de-DE" sz="1800" dirty="0"/>
              <a:t> </a:t>
            </a:r>
            <a:r>
              <a:rPr lang="de-DE" sz="1800" dirty="0" err="1"/>
              <a:t>Gesundheitsf</a:t>
            </a:r>
            <a:r>
              <a:rPr lang="de-DE" sz="1800" dirty="0"/>
              <a:t> 5:179-84. </a:t>
            </a:r>
            <a:endParaRPr lang="de-DE" sz="1800" dirty="0" smtClean="0"/>
          </a:p>
          <a:p>
            <a:pPr marL="0" lvl="1" indent="0">
              <a:buClr>
                <a:srgbClr val="D40032"/>
              </a:buClr>
              <a:buNone/>
            </a:pPr>
            <a:r>
              <a:rPr lang="de-DE" sz="1800" dirty="0"/>
              <a:t>Hartmann, T., Sonntag, U. &amp; Schluck, S. (2018). Gesundheitsförderung und Hochschule. In: Bundeszentrale für gesundheitliche Aufklärung (</a:t>
            </a:r>
            <a:r>
              <a:rPr lang="de-DE" sz="1800" dirty="0" err="1"/>
              <a:t>BZgA</a:t>
            </a:r>
            <a:r>
              <a:rPr lang="de-DE" sz="1800" dirty="0"/>
              <a:t>) (Hrsg.): Leitbegriffe der Gesundheitsförderung und Prävention. Glossar zu Konzepten, Strategien und Methoden, S.424-430, Köln. </a:t>
            </a:r>
          </a:p>
          <a:p>
            <a:pPr marL="0" lvl="1" indent="0">
              <a:buClr>
                <a:srgbClr val="D40032"/>
              </a:buClr>
              <a:buNone/>
            </a:pPr>
            <a:r>
              <a:rPr lang="de-DE" sz="1800" dirty="0"/>
              <a:t>Hildebrandt, C., Michel, S., </a:t>
            </a:r>
            <a:r>
              <a:rPr lang="de-DE" sz="1800" dirty="0" err="1"/>
              <a:t>Surkemper</a:t>
            </a:r>
            <a:r>
              <a:rPr lang="de-DE" sz="1800" dirty="0"/>
              <a:t>, H.-</a:t>
            </a:r>
            <a:r>
              <a:rPr lang="de-DE" sz="1800" dirty="0" smtClean="0"/>
              <a:t>P. (2007). </a:t>
            </a:r>
            <a:r>
              <a:rPr lang="de-DE" sz="1800" dirty="0"/>
              <a:t>Die Gesundheit der Statusgruppen - eine Synopse. , in: Krämer, A., Sonntag, U., Steinke, B., Meier, S., Hildebrandt, C. (Eds.), Gesundheitsförderung im Setting Hochschule : wissenschaftliche Instrumente, Praxisbeispiele und Perspektiven. </a:t>
            </a:r>
            <a:r>
              <a:rPr lang="de-DE" sz="1800" dirty="0" err="1"/>
              <a:t>Juventa</a:t>
            </a:r>
            <a:r>
              <a:rPr lang="de-DE" sz="1800" dirty="0"/>
              <a:t>-Verl., Weinheim [u.a.], pp. 13-28. </a:t>
            </a:r>
            <a:endParaRPr lang="de-DE" sz="1800" dirty="0" smtClean="0"/>
          </a:p>
        </p:txBody>
      </p:sp>
      <p:sp>
        <p:nvSpPr>
          <p:cNvPr id="2" name="Textplatzhalter 1"/>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17590205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altLang="de-DE" sz="2400" dirty="0" smtClean="0"/>
              <a:t>Literatur: Möglichkeiten </a:t>
            </a:r>
            <a:r>
              <a:rPr lang="de-DE" altLang="de-DE" sz="2400" dirty="0"/>
              <a:t>der Prävention des riskanten Alkoholkonsums bei Studierenden  – </a:t>
            </a:r>
            <a:br>
              <a:rPr lang="de-DE" altLang="de-DE" sz="2400" dirty="0"/>
            </a:br>
            <a:r>
              <a:rPr lang="de-DE" altLang="de-DE" sz="2400" dirty="0"/>
              <a:t>Gesundheitsförderung im Setting </a:t>
            </a:r>
            <a:r>
              <a:rPr lang="de-DE" altLang="de-DE" sz="2400" dirty="0" smtClean="0"/>
              <a:t>Hochschule (2 / 2)</a:t>
            </a:r>
            <a:endParaRPr lang="de-DE" altLang="de-DE" sz="2400" dirty="0"/>
          </a:p>
        </p:txBody>
      </p:sp>
      <p:sp>
        <p:nvSpPr>
          <p:cNvPr id="34819" name="Inhaltsplatzhalter 2"/>
          <p:cNvSpPr>
            <a:spLocks noGrp="1"/>
          </p:cNvSpPr>
          <p:nvPr>
            <p:ph idx="1"/>
          </p:nvPr>
        </p:nvSpPr>
        <p:spPr/>
        <p:txBody>
          <a:bodyPr/>
          <a:lstStyle/>
          <a:p>
            <a:pPr marL="0" lvl="1" indent="0">
              <a:buClr>
                <a:srgbClr val="D40032"/>
              </a:buClr>
              <a:buNone/>
            </a:pPr>
            <a:r>
              <a:rPr lang="de-DE" sz="1800" dirty="0"/>
              <a:t>Laging, M., Groß S., Ilse A. K., Löffler T., Rauch T., Heidenreich T. (2012): Alkoholprävention bei Studierenden. Wie sollten Angebote zur Prävention alkoholbezogener Störungen für Studierende gestaltet werden? Ergebnisse einer empirischen Studie. Sucht 58 (3), 167–172.</a:t>
            </a:r>
          </a:p>
          <a:p>
            <a:pPr marL="0" lvl="1" indent="0">
              <a:buClr>
                <a:srgbClr val="D40032"/>
              </a:buClr>
              <a:buNone/>
            </a:pPr>
            <a:r>
              <a:rPr lang="de-DE" sz="1800" dirty="0"/>
              <a:t>Laging, M. (2012): Internetbasierte Alkoholprävention bei Studierenden. Sucht 58 (2), 85–96.</a:t>
            </a:r>
          </a:p>
          <a:p>
            <a:pPr marL="0" lvl="1" indent="0">
              <a:buClr>
                <a:srgbClr val="D40032"/>
              </a:buClr>
              <a:buNone/>
            </a:pPr>
            <a:r>
              <a:rPr lang="en-US" sz="1800" dirty="0" smtClean="0"/>
              <a:t>International </a:t>
            </a:r>
            <a:r>
              <a:rPr lang="en-US" sz="1800" dirty="0"/>
              <a:t>Conference on Health Promoting Universities and </a:t>
            </a:r>
            <a:r>
              <a:rPr lang="en-US" sz="1800" dirty="0" smtClean="0"/>
              <a:t>Colleges (2015). </a:t>
            </a:r>
            <a:r>
              <a:rPr lang="en-US" sz="1800" dirty="0"/>
              <a:t>Okanagan Charter: An International Charter for Health Promoting Universities and Colleges Kelowna. </a:t>
            </a:r>
          </a:p>
          <a:p>
            <a:pPr marL="0" lvl="1" indent="0">
              <a:buClr>
                <a:srgbClr val="D40032"/>
              </a:buClr>
              <a:buNone/>
            </a:pPr>
            <a:r>
              <a:rPr lang="en-US" sz="1800" dirty="0">
                <a:solidFill>
                  <a:schemeClr val="accent3"/>
                </a:solidFill>
              </a:rPr>
              <a:t>John, U., &amp; </a:t>
            </a:r>
            <a:r>
              <a:rPr lang="en-US" sz="1800" dirty="0" err="1">
                <a:solidFill>
                  <a:schemeClr val="accent3"/>
                </a:solidFill>
              </a:rPr>
              <a:t>Hanke</a:t>
            </a:r>
            <a:r>
              <a:rPr lang="en-US" sz="1800" dirty="0">
                <a:solidFill>
                  <a:schemeClr val="accent3"/>
                </a:solidFill>
              </a:rPr>
              <a:t>, M. (2002). Alcohol-attributable mortality in a high per capita consumption country: Germany. </a:t>
            </a:r>
            <a:r>
              <a:rPr lang="en-US" sz="1800" i="1" dirty="0">
                <a:solidFill>
                  <a:schemeClr val="accent3"/>
                </a:solidFill>
              </a:rPr>
              <a:t>Alcohol and Alcoholism (Oxford, </a:t>
            </a:r>
            <a:r>
              <a:rPr lang="en-US" sz="1800" i="1" dirty="0" err="1">
                <a:solidFill>
                  <a:schemeClr val="accent3"/>
                </a:solidFill>
              </a:rPr>
              <a:t>Oxfordshire</a:t>
            </a:r>
            <a:r>
              <a:rPr lang="en-US" sz="1800" i="1" dirty="0">
                <a:solidFill>
                  <a:schemeClr val="accent3"/>
                </a:solidFill>
              </a:rPr>
              <a:t>)</a:t>
            </a:r>
            <a:r>
              <a:rPr lang="en-US" sz="1800" dirty="0">
                <a:solidFill>
                  <a:schemeClr val="accent3"/>
                </a:solidFill>
              </a:rPr>
              <a:t>, </a:t>
            </a:r>
            <a:r>
              <a:rPr lang="en-US" sz="1800" i="1" dirty="0">
                <a:solidFill>
                  <a:schemeClr val="accent3"/>
                </a:solidFill>
              </a:rPr>
              <a:t>37</a:t>
            </a:r>
            <a:r>
              <a:rPr lang="en-US" sz="1800" dirty="0">
                <a:solidFill>
                  <a:schemeClr val="accent3"/>
                </a:solidFill>
              </a:rPr>
              <a:t>(6), 581–585</a:t>
            </a:r>
            <a:r>
              <a:rPr lang="en-US" sz="1800" dirty="0" smtClean="0">
                <a:solidFill>
                  <a:schemeClr val="accent3"/>
                </a:solidFill>
              </a:rPr>
              <a:t>.</a:t>
            </a:r>
            <a:endParaRPr lang="de-DE" sz="1800" dirty="0" smtClean="0"/>
          </a:p>
          <a:p>
            <a:pPr marL="0" lvl="1" indent="0">
              <a:buClr>
                <a:srgbClr val="D40032"/>
              </a:buClr>
              <a:buNone/>
            </a:pPr>
            <a:r>
              <a:rPr lang="de-DE" sz="1800" dirty="0" smtClean="0"/>
              <a:t>Krämer</a:t>
            </a:r>
            <a:r>
              <a:rPr lang="de-DE" sz="1800" dirty="0"/>
              <a:t>, A., Sonntag, U., Steinke, B., Meier, S., Hildebrandt, </a:t>
            </a:r>
            <a:r>
              <a:rPr lang="de-DE" sz="1800" dirty="0" smtClean="0"/>
              <a:t>C. (2007). </a:t>
            </a:r>
            <a:r>
              <a:rPr lang="de-DE" sz="1800" dirty="0"/>
              <a:t>Gesundheitsförderung im Setting Hochschule : wissenschaftliche Instrumente, Praxisbeispiele und Perspektiven, Gesundheitsforschung. </a:t>
            </a:r>
            <a:r>
              <a:rPr lang="de-DE" sz="1800" dirty="0" err="1"/>
              <a:t>Juventa</a:t>
            </a:r>
            <a:r>
              <a:rPr lang="de-DE" sz="1800" dirty="0"/>
              <a:t>-Verl., Weinheim [u.a.], p. 212 S. : graph. </a:t>
            </a:r>
            <a:r>
              <a:rPr lang="de-DE" sz="1800" dirty="0" err="1"/>
              <a:t>Darst</a:t>
            </a:r>
            <a:r>
              <a:rPr lang="de-DE" sz="1800" dirty="0"/>
              <a:t>. </a:t>
            </a:r>
            <a:endParaRPr lang="de-DE" sz="1800" dirty="0" smtClean="0"/>
          </a:p>
          <a:p>
            <a:pPr marL="0" lvl="1" indent="0">
              <a:buClr>
                <a:srgbClr val="D40032"/>
              </a:buClr>
              <a:buNone/>
            </a:pPr>
            <a:r>
              <a:rPr lang="de-DE" sz="1800" dirty="0"/>
              <a:t>Naidoo, J., &amp; Wills, J. (2019). Lehrbuch Gesundheitsförderung. 3. aktualisierte und ergänzte Auflage. </a:t>
            </a:r>
            <a:r>
              <a:rPr lang="de-DE" sz="1800" i="1" dirty="0"/>
              <a:t>Göttingen: </a:t>
            </a:r>
            <a:r>
              <a:rPr lang="de-DE" sz="1800" i="1" dirty="0" err="1"/>
              <a:t>Hogrefe</a:t>
            </a:r>
            <a:r>
              <a:rPr lang="de-DE" sz="1800" dirty="0"/>
              <a:t>, 85744-000</a:t>
            </a:r>
            <a:r>
              <a:rPr lang="de-DE" sz="1800" dirty="0" smtClean="0"/>
              <a:t>.</a:t>
            </a:r>
            <a:endParaRPr lang="de-DE" sz="1800" dirty="0"/>
          </a:p>
          <a:p>
            <a:pPr marL="0" lvl="1" indent="0">
              <a:buClr>
                <a:srgbClr val="D40032"/>
              </a:buClr>
              <a:buNone/>
            </a:pPr>
            <a:r>
              <a:rPr lang="en-US" sz="1800" dirty="0" err="1"/>
              <a:t>Tsouros</a:t>
            </a:r>
            <a:r>
              <a:rPr lang="en-US" sz="1800" dirty="0"/>
              <a:t>, A.D., </a:t>
            </a:r>
            <a:r>
              <a:rPr lang="en-US" sz="1800" dirty="0" err="1"/>
              <a:t>Dowding</a:t>
            </a:r>
            <a:r>
              <a:rPr lang="en-US" sz="1800" dirty="0"/>
              <a:t>, G., </a:t>
            </a:r>
            <a:r>
              <a:rPr lang="en-US" sz="1800" dirty="0" err="1"/>
              <a:t>Dooris</a:t>
            </a:r>
            <a:r>
              <a:rPr lang="en-US" sz="1800" dirty="0"/>
              <a:t>, </a:t>
            </a:r>
            <a:r>
              <a:rPr lang="en-US" sz="1800" dirty="0" smtClean="0"/>
              <a:t>M. (1998). </a:t>
            </a:r>
            <a:r>
              <a:rPr lang="en-US" sz="1800" dirty="0"/>
              <a:t>Strategic frame-work for the Health Promoting Universities project, in: </a:t>
            </a:r>
            <a:r>
              <a:rPr lang="en-US" sz="1800" dirty="0" err="1"/>
              <a:t>Tsouros</a:t>
            </a:r>
            <a:r>
              <a:rPr lang="en-US" sz="1800" dirty="0"/>
              <a:t>, A.D., </a:t>
            </a:r>
            <a:r>
              <a:rPr lang="en-US" sz="1800" dirty="0" err="1"/>
              <a:t>Dowding</a:t>
            </a:r>
            <a:r>
              <a:rPr lang="en-US" sz="1800" dirty="0"/>
              <a:t>, G., Thompson, J., </a:t>
            </a:r>
            <a:r>
              <a:rPr lang="en-US" sz="1800" dirty="0" err="1"/>
              <a:t>Dooris</a:t>
            </a:r>
            <a:r>
              <a:rPr lang="en-US" sz="1800" dirty="0"/>
              <a:t>, M. (Eds.), Health Promoting Universities. World Health Organization Copenhagen. </a:t>
            </a:r>
          </a:p>
          <a:p>
            <a:pPr marL="0" indent="0">
              <a:buNone/>
            </a:pPr>
            <a:endParaRPr lang="de-DE" altLang="de-DE" sz="1800" dirty="0"/>
          </a:p>
        </p:txBody>
      </p:sp>
      <p:sp>
        <p:nvSpPr>
          <p:cNvPr id="2" name="Textplatzhalter 1"/>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19633021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altLang="de-DE" dirty="0"/>
              <a:t>Wie viel ist zu viel?</a:t>
            </a:r>
          </a:p>
        </p:txBody>
      </p:sp>
      <p:sp>
        <p:nvSpPr>
          <p:cNvPr id="4" name="Inhaltsplatzhalter 3"/>
          <p:cNvSpPr>
            <a:spLocks noGrp="1"/>
          </p:cNvSpPr>
          <p:nvPr>
            <p:ph idx="1"/>
          </p:nvPr>
        </p:nvSpPr>
        <p:spPr/>
        <p:txBody>
          <a:bodyPr/>
          <a:lstStyle/>
          <a:p>
            <a:pPr marL="0" indent="0" algn="ctr">
              <a:buNone/>
            </a:pPr>
            <a:endParaRPr lang="de-DE" altLang="de-DE" sz="2000" dirty="0" smtClean="0"/>
          </a:p>
          <a:p>
            <a:pPr marL="0" indent="0" algn="ctr">
              <a:buNone/>
            </a:pPr>
            <a:r>
              <a:rPr lang="de-DE" altLang="de-DE" sz="2000" dirty="0" smtClean="0"/>
              <a:t>Das </a:t>
            </a:r>
            <a:r>
              <a:rPr lang="de-DE" i="1" dirty="0" smtClean="0"/>
              <a:t>wissenschaftliche Kuratorium der</a:t>
            </a:r>
            <a:r>
              <a:rPr lang="de-DE" altLang="de-DE" sz="2000" dirty="0" smtClean="0"/>
              <a:t> </a:t>
            </a:r>
            <a:r>
              <a:rPr lang="de-DE" altLang="de-DE" sz="2000" b="1" dirty="0" smtClean="0"/>
              <a:t>Deutschen Hauptstelle für Suchtfragen</a:t>
            </a:r>
            <a:r>
              <a:rPr lang="de-DE" altLang="de-DE" sz="2000" dirty="0" smtClean="0"/>
              <a:t> hat im Jahr 2007 Empfehlungen zu Grenzwerten für den Konsum alkoholischer Getränke veröffentlicht (für gesunde Menschen mittleren Alters)</a:t>
            </a:r>
            <a:r>
              <a:rPr lang="de-DE" altLang="de-DE" sz="2000" baseline="30000" dirty="0" smtClean="0"/>
              <a:t>1 *</a:t>
            </a:r>
            <a:r>
              <a:rPr lang="de-DE" altLang="de-DE" sz="2000" dirty="0" smtClean="0"/>
              <a:t>.</a:t>
            </a:r>
            <a:endParaRPr lang="de-DE" altLang="de-DE" sz="2000" dirty="0"/>
          </a:p>
          <a:p>
            <a:pPr marL="0" indent="0" algn="ctr">
              <a:buNone/>
            </a:pPr>
            <a:endParaRPr lang="de-DE" altLang="de-DE" sz="2000" dirty="0"/>
          </a:p>
          <a:p>
            <a:pPr marL="0" indent="0" algn="ctr">
              <a:buNone/>
            </a:pPr>
            <a:r>
              <a:rPr lang="de-DE" altLang="de-DE" sz="2000" dirty="0" smtClean="0"/>
              <a:t>Was </a:t>
            </a:r>
            <a:r>
              <a:rPr lang="de-DE" altLang="de-DE" sz="2000" dirty="0"/>
              <a:t>denken </a:t>
            </a:r>
            <a:r>
              <a:rPr lang="de-DE" altLang="de-DE" sz="2000" dirty="0" smtClean="0"/>
              <a:t>Sie, wie in dieser Empfehlung folgendes beantwortet wird: </a:t>
            </a:r>
          </a:p>
          <a:p>
            <a:pPr marL="342900" indent="-342900" algn="ctr">
              <a:buAutoNum type="arabicPeriod"/>
            </a:pPr>
            <a:r>
              <a:rPr lang="de-DE" altLang="de-DE" sz="2000" b="1" dirty="0" smtClean="0"/>
              <a:t>An </a:t>
            </a:r>
            <a:r>
              <a:rPr lang="de-DE" altLang="de-DE" sz="2000" b="1" dirty="0"/>
              <a:t>wie vielen Tagen der Woche dürfen Frauen und Männer </a:t>
            </a:r>
            <a:r>
              <a:rPr lang="de-DE" altLang="de-DE" sz="2000" b="1" dirty="0" smtClean="0"/>
              <a:t>Alkohol </a:t>
            </a:r>
            <a:r>
              <a:rPr lang="de-DE" altLang="de-DE" sz="2000" b="1" dirty="0"/>
              <a:t>trinken </a:t>
            </a:r>
            <a:endParaRPr lang="de-DE" altLang="de-DE" sz="2000" b="1" dirty="0" smtClean="0"/>
          </a:p>
          <a:p>
            <a:pPr marL="0" indent="0" algn="ctr">
              <a:buNone/>
            </a:pPr>
            <a:r>
              <a:rPr lang="de-DE" altLang="de-DE" sz="2000" b="1" dirty="0" smtClean="0"/>
              <a:t>und</a:t>
            </a:r>
            <a:endParaRPr lang="de-DE" altLang="de-DE" sz="2000" b="1" dirty="0"/>
          </a:p>
          <a:p>
            <a:pPr marL="0" indent="0" algn="ctr">
              <a:buNone/>
            </a:pPr>
            <a:r>
              <a:rPr lang="de-DE" altLang="de-DE" sz="2000" b="1" dirty="0" smtClean="0"/>
              <a:t>2</a:t>
            </a:r>
            <a:r>
              <a:rPr lang="de-DE" altLang="de-DE" sz="2000" b="1" dirty="0"/>
              <a:t>. </a:t>
            </a:r>
            <a:r>
              <a:rPr lang="de-DE" altLang="de-DE" sz="2000" b="1" dirty="0" smtClean="0"/>
              <a:t>Wie </a:t>
            </a:r>
            <a:r>
              <a:rPr lang="de-DE" altLang="de-DE" sz="2000" b="1" dirty="0"/>
              <a:t>viel </a:t>
            </a:r>
            <a:r>
              <a:rPr lang="de-DE" altLang="de-DE" sz="2000" b="1" dirty="0" smtClean="0"/>
              <a:t>Bier (0,3l), Wein (0,1l) </a:t>
            </a:r>
            <a:r>
              <a:rPr lang="de-DE" altLang="de-DE" sz="2000" b="1" dirty="0"/>
              <a:t>oder Schnaps </a:t>
            </a:r>
            <a:r>
              <a:rPr lang="de-DE" altLang="de-DE" sz="2000" b="1" dirty="0" smtClean="0"/>
              <a:t>(2cl) dürfen </a:t>
            </a:r>
            <a:r>
              <a:rPr lang="de-DE" altLang="de-DE" sz="2000" b="1" dirty="0"/>
              <a:t>Frauen und Männer dabei </a:t>
            </a:r>
            <a:r>
              <a:rPr lang="de-DE" altLang="de-DE" sz="2000" b="1" dirty="0" smtClean="0"/>
              <a:t>jeweils maximal </a:t>
            </a:r>
            <a:r>
              <a:rPr lang="de-DE" altLang="de-DE" sz="2000" b="1" dirty="0"/>
              <a:t>trinken, </a:t>
            </a:r>
          </a:p>
          <a:p>
            <a:pPr marL="0" indent="0" algn="ctr">
              <a:buNone/>
            </a:pPr>
            <a:r>
              <a:rPr lang="de-DE" altLang="de-DE" sz="2000" dirty="0" smtClean="0"/>
              <a:t>so </a:t>
            </a:r>
            <a:r>
              <a:rPr lang="de-DE" altLang="de-DE" sz="2000" dirty="0"/>
              <a:t>dass der Konsum noch als </a:t>
            </a:r>
            <a:r>
              <a:rPr lang="de-DE" altLang="de-DE" sz="2000" b="1" dirty="0" smtClean="0"/>
              <a:t>risikoarm </a:t>
            </a:r>
            <a:r>
              <a:rPr lang="de-DE" altLang="de-DE" sz="2000" dirty="0"/>
              <a:t>bezeichnet werden </a:t>
            </a:r>
            <a:r>
              <a:rPr lang="de-DE" altLang="de-DE" sz="2000" dirty="0" smtClean="0"/>
              <a:t>kann</a:t>
            </a:r>
            <a:r>
              <a:rPr lang="de-DE" altLang="de-DE" sz="2000" baseline="30000" dirty="0" smtClean="0"/>
              <a:t>*</a:t>
            </a:r>
            <a:r>
              <a:rPr lang="de-DE" altLang="de-DE" sz="2000" dirty="0" smtClean="0"/>
              <a:t>?</a:t>
            </a:r>
          </a:p>
          <a:p>
            <a:pPr marL="0" indent="0" algn="ctr">
              <a:buNone/>
            </a:pPr>
            <a:endParaRPr lang="de-DE" altLang="de-DE" sz="2000" dirty="0"/>
          </a:p>
          <a:p>
            <a:pPr marL="0" indent="0">
              <a:buNone/>
            </a:pPr>
            <a:r>
              <a:rPr lang="de-DE" sz="1600" dirty="0" smtClean="0"/>
              <a:t>* Diese Empfehlung wurde schließlich im Jahr 2019 aktualisiert, bzw. dahingehend angepasst, dass nun jeglicher Alkoholkonsum als riskant gilt. </a:t>
            </a:r>
            <a:r>
              <a:rPr lang="de-DE" sz="1600" dirty="0"/>
              <a:t>Wenn sich Menschen, trotz des erhöhten Erkrankungsrisikos, entscheiden Alkohol zu konsumieren </a:t>
            </a:r>
            <a:r>
              <a:rPr lang="de-DE" sz="1600" dirty="0" smtClean="0"/>
              <a:t>so gelten diese „Grenzwerte“ allerdings nach wie vor². </a:t>
            </a:r>
            <a:endParaRPr lang="de-DE" sz="1600" dirty="0"/>
          </a:p>
        </p:txBody>
      </p:sp>
      <p:sp>
        <p:nvSpPr>
          <p:cNvPr id="2" name="Textplatzhalter 1"/>
          <p:cNvSpPr>
            <a:spLocks noGrp="1"/>
          </p:cNvSpPr>
          <p:nvPr>
            <p:ph type="body" sz="quarter" idx="33"/>
          </p:nvPr>
        </p:nvSpPr>
        <p:spPr/>
        <p:txBody>
          <a:bodyPr/>
          <a:lstStyle/>
          <a:p>
            <a:r>
              <a:rPr lang="de-DE" baseline="30000" dirty="0" smtClean="0"/>
              <a:t>1</a:t>
            </a:r>
            <a:r>
              <a:rPr lang="de-DE" dirty="0" smtClean="0"/>
              <a:t>Seitz, </a:t>
            </a:r>
            <a:r>
              <a:rPr lang="de-DE" dirty="0" err="1" smtClean="0"/>
              <a:t>Bühringer</a:t>
            </a:r>
            <a:r>
              <a:rPr lang="de-DE" dirty="0" smtClean="0"/>
              <a:t> (2008), ²DHS, 2019</a:t>
            </a:r>
            <a:endParaRPr lang="de-DE" dirty="0"/>
          </a:p>
        </p:txBody>
      </p:sp>
    </p:spTree>
    <p:extLst>
      <p:ext uri="{BB962C8B-B14F-4D97-AF65-F5344CB8AC3E}">
        <p14:creationId xmlns:p14="http://schemas.microsoft.com/office/powerpoint/2010/main" val="1082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solidFill>
                  <a:schemeClr val="bg1"/>
                </a:solidFill>
              </a:rPr>
              <a:t>Alkoholmengen</a:t>
            </a:r>
            <a:endParaRPr lang="de-DE" dirty="0">
              <a:solidFill>
                <a:schemeClr val="bg1"/>
              </a:solidFill>
            </a:endParaRPr>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58</a:t>
            </a:fld>
            <a:endParaRPr lang="en-US" noProof="0" dirty="0"/>
          </a:p>
        </p:txBody>
      </p:sp>
      <p:sp>
        <p:nvSpPr>
          <p:cNvPr id="6" name="Rechteck 5"/>
          <p:cNvSpPr/>
          <p:nvPr/>
        </p:nvSpPr>
        <p:spPr>
          <a:xfrm>
            <a:off x="2028507" y="275162"/>
            <a:ext cx="1313180" cy="523220"/>
          </a:xfrm>
          <a:prstGeom prst="rect">
            <a:avLst/>
          </a:prstGeom>
        </p:spPr>
        <p:txBody>
          <a:bodyPr wrap="none">
            <a:spAutoFit/>
          </a:bodyPr>
          <a:lstStyle/>
          <a:p>
            <a:r>
              <a:rPr lang="de-DE" sz="2800" dirty="0"/>
              <a:t> Frauen</a:t>
            </a:r>
          </a:p>
        </p:txBody>
      </p:sp>
      <p:sp>
        <p:nvSpPr>
          <p:cNvPr id="7" name="Rechteck 6"/>
          <p:cNvSpPr/>
          <p:nvPr/>
        </p:nvSpPr>
        <p:spPr>
          <a:xfrm>
            <a:off x="8899595" y="275162"/>
            <a:ext cx="1366080" cy="523220"/>
          </a:xfrm>
          <a:prstGeom prst="rect">
            <a:avLst/>
          </a:prstGeom>
        </p:spPr>
        <p:txBody>
          <a:bodyPr wrap="none">
            <a:spAutoFit/>
          </a:bodyPr>
          <a:lstStyle/>
          <a:p>
            <a:r>
              <a:rPr lang="de-DE" sz="2800" dirty="0" smtClean="0"/>
              <a:t>Männer</a:t>
            </a:r>
            <a:endParaRPr lang="de-DE" sz="2800" dirty="0"/>
          </a:p>
        </p:txBody>
      </p:sp>
      <p:sp>
        <p:nvSpPr>
          <p:cNvPr id="2" name="Textfeld 1"/>
          <p:cNvSpPr txBox="1"/>
          <p:nvPr/>
        </p:nvSpPr>
        <p:spPr>
          <a:xfrm>
            <a:off x="78132" y="231880"/>
            <a:ext cx="2947086" cy="707886"/>
          </a:xfrm>
          <a:prstGeom prst="rect">
            <a:avLst/>
          </a:prstGeom>
          <a:noFill/>
        </p:spPr>
        <p:txBody>
          <a:bodyPr wrap="square" rtlCol="0">
            <a:spAutoFit/>
          </a:bodyPr>
          <a:lstStyle/>
          <a:p>
            <a:pPr fontAlgn="t"/>
            <a:r>
              <a:rPr lang="de-DE" sz="1000" b="1" dirty="0" smtClean="0"/>
              <a:t>Bier: 0,3l, 5 </a:t>
            </a:r>
            <a:r>
              <a:rPr lang="de-DE" sz="1000" b="1" dirty="0"/>
              <a:t>Vol</a:t>
            </a:r>
            <a:r>
              <a:rPr lang="de-DE" sz="1000" b="1" dirty="0" smtClean="0"/>
              <a:t>.-%</a:t>
            </a:r>
            <a:endParaRPr lang="de-DE" sz="1000" dirty="0"/>
          </a:p>
          <a:p>
            <a:pPr fontAlgn="t"/>
            <a:r>
              <a:rPr lang="de-DE" sz="1000" b="1" dirty="0" smtClean="0"/>
              <a:t>Wein: 0,1l, 12</a:t>
            </a:r>
            <a:r>
              <a:rPr lang="de-DE" sz="1000" b="1" dirty="0"/>
              <a:t> Vol</a:t>
            </a:r>
            <a:r>
              <a:rPr lang="de-DE" sz="1000" b="1" dirty="0" smtClean="0"/>
              <a:t>.-%</a:t>
            </a:r>
            <a:endParaRPr lang="de-DE" sz="1000" dirty="0"/>
          </a:p>
          <a:p>
            <a:pPr fontAlgn="t"/>
            <a:r>
              <a:rPr lang="de-DE" sz="1000" b="1" dirty="0" smtClean="0"/>
              <a:t>Schnaps: 2cl, 38 </a:t>
            </a:r>
            <a:r>
              <a:rPr lang="de-DE" sz="1000" b="1" dirty="0"/>
              <a:t>Vol</a:t>
            </a:r>
            <a:r>
              <a:rPr lang="de-DE" sz="1000" b="1" dirty="0" smtClean="0"/>
              <a:t>.-%</a:t>
            </a:r>
            <a:endParaRPr lang="de-DE" sz="1000" dirty="0"/>
          </a:p>
          <a:p>
            <a:endParaRPr lang="de-DE" sz="1000" dirty="0"/>
          </a:p>
        </p:txBody>
      </p:sp>
      <p:sp>
        <p:nvSpPr>
          <p:cNvPr id="33" name="Textplatzhalter 1"/>
          <p:cNvSpPr>
            <a:spLocks noGrp="1"/>
          </p:cNvSpPr>
          <p:nvPr>
            <p:ph type="body" sz="quarter" idx="33"/>
          </p:nvPr>
        </p:nvSpPr>
        <p:spPr>
          <a:xfrm>
            <a:off x="7673010" y="5988326"/>
            <a:ext cx="4098304" cy="202924"/>
          </a:xfrm>
        </p:spPr>
        <p:txBody>
          <a:bodyPr/>
          <a:lstStyle/>
          <a:p>
            <a:r>
              <a:rPr lang="de-DE" dirty="0" smtClean="0"/>
              <a:t>Bilderquelle: Pixabay.com</a:t>
            </a:r>
            <a:endParaRPr lang="de-DE" dirty="0"/>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586198" y="1009898"/>
            <a:ext cx="642144" cy="1284287"/>
          </a:xfrm>
          <a:prstGeom prst="rect">
            <a:avLst/>
          </a:prstGeom>
        </p:spPr>
      </p:pic>
      <p:pic>
        <p:nvPicPr>
          <p:cNvPr id="35" name="Grafik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569" y="992773"/>
            <a:ext cx="642144" cy="1284287"/>
          </a:xfrm>
          <a:prstGeom prst="rect">
            <a:avLst/>
          </a:prstGeom>
        </p:spPr>
      </p:pic>
      <p:pic>
        <p:nvPicPr>
          <p:cNvPr id="36" name="Grafik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154597" y="1104679"/>
            <a:ext cx="642144" cy="1284287"/>
          </a:xfrm>
          <a:prstGeom prst="rect">
            <a:avLst/>
          </a:prstGeom>
        </p:spPr>
      </p:pic>
      <p:pic>
        <p:nvPicPr>
          <p:cNvPr id="37" name="Grafik 3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793944" y="992774"/>
            <a:ext cx="642144" cy="1284287"/>
          </a:xfrm>
          <a:prstGeom prst="rect">
            <a:avLst/>
          </a:prstGeom>
        </p:spPr>
      </p:pic>
      <p:pic>
        <p:nvPicPr>
          <p:cNvPr id="38" name="Grafik 3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304605" y="794208"/>
            <a:ext cx="642144" cy="1284287"/>
          </a:xfrm>
          <a:prstGeom prst="rect">
            <a:avLst/>
          </a:prstGeom>
        </p:spPr>
      </p:pic>
      <p:pic>
        <p:nvPicPr>
          <p:cNvPr id="39" name="Grafik 3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840308" y="1108167"/>
            <a:ext cx="642144" cy="1284287"/>
          </a:xfrm>
          <a:prstGeom prst="rect">
            <a:avLst/>
          </a:prstGeom>
        </p:spPr>
      </p:pic>
      <p:pic>
        <p:nvPicPr>
          <p:cNvPr id="40" name="Grafik 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718307" y="864000"/>
            <a:ext cx="642144" cy="1284287"/>
          </a:xfrm>
          <a:prstGeom prst="rect">
            <a:avLst/>
          </a:prstGeom>
        </p:spPr>
      </p:pic>
      <p:pic>
        <p:nvPicPr>
          <p:cNvPr id="41" name="Grafik 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839269" y="1383278"/>
            <a:ext cx="642144" cy="1284287"/>
          </a:xfrm>
          <a:prstGeom prst="rect">
            <a:avLst/>
          </a:prstGeom>
        </p:spPr>
      </p:pic>
      <p:pic>
        <p:nvPicPr>
          <p:cNvPr id="42" name="Grafik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362343" y="955220"/>
            <a:ext cx="642144" cy="1284287"/>
          </a:xfrm>
          <a:prstGeom prst="rect">
            <a:avLst/>
          </a:prstGeom>
        </p:spPr>
      </p:pic>
      <p:pic>
        <p:nvPicPr>
          <p:cNvPr id="44" name="Grafik 4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5893" y="3134522"/>
            <a:ext cx="502035" cy="1004069"/>
          </a:xfrm>
          <a:prstGeom prst="rect">
            <a:avLst/>
          </a:prstGeom>
        </p:spPr>
      </p:pic>
      <p:pic>
        <p:nvPicPr>
          <p:cNvPr id="45" name="Grafik 4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31281" y="3134521"/>
            <a:ext cx="502035" cy="1004069"/>
          </a:xfrm>
          <a:prstGeom prst="rect">
            <a:avLst/>
          </a:prstGeom>
        </p:spPr>
      </p:pic>
      <p:pic>
        <p:nvPicPr>
          <p:cNvPr id="46" name="Grafik 4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4332" y="3314294"/>
            <a:ext cx="502035" cy="1004069"/>
          </a:xfrm>
          <a:prstGeom prst="rect">
            <a:avLst/>
          </a:prstGeom>
        </p:spPr>
      </p:pic>
      <p:pic>
        <p:nvPicPr>
          <p:cNvPr id="47" name="Grafik 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2189" y="3211966"/>
            <a:ext cx="502035" cy="1004069"/>
          </a:xfrm>
          <a:prstGeom prst="rect">
            <a:avLst/>
          </a:prstGeom>
        </p:spPr>
      </p:pic>
      <p:pic>
        <p:nvPicPr>
          <p:cNvPr id="48" name="Grafik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2950" y="3221406"/>
            <a:ext cx="502035" cy="1004069"/>
          </a:xfrm>
          <a:prstGeom prst="rect">
            <a:avLst/>
          </a:prstGeom>
        </p:spPr>
      </p:pic>
      <p:pic>
        <p:nvPicPr>
          <p:cNvPr id="49" name="Grafik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0860" y="3198151"/>
            <a:ext cx="502035" cy="1004069"/>
          </a:xfrm>
          <a:prstGeom prst="rect">
            <a:avLst/>
          </a:prstGeom>
        </p:spPr>
      </p:pic>
      <p:pic>
        <p:nvPicPr>
          <p:cNvPr id="50" name="Grafik 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7569" y="3212692"/>
            <a:ext cx="502035" cy="1004069"/>
          </a:xfrm>
          <a:prstGeom prst="rect">
            <a:avLst/>
          </a:prstGeom>
        </p:spPr>
      </p:pic>
      <p:pic>
        <p:nvPicPr>
          <p:cNvPr id="51" name="Grafik 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34079" y="3211967"/>
            <a:ext cx="502035" cy="1004069"/>
          </a:xfrm>
          <a:prstGeom prst="rect">
            <a:avLst/>
          </a:prstGeom>
        </p:spPr>
      </p:pic>
      <p:pic>
        <p:nvPicPr>
          <p:cNvPr id="52" name="Grafik 5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22162" y="3314294"/>
            <a:ext cx="502035" cy="1004069"/>
          </a:xfrm>
          <a:prstGeom prst="rect">
            <a:avLst/>
          </a:prstGeom>
        </p:spPr>
      </p:pic>
      <p:pic>
        <p:nvPicPr>
          <p:cNvPr id="53" name="Grafik 5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611" y="5070149"/>
            <a:ext cx="576499" cy="618022"/>
          </a:xfrm>
          <a:prstGeom prst="rect">
            <a:avLst/>
          </a:prstGeom>
        </p:spPr>
      </p:pic>
      <p:pic>
        <p:nvPicPr>
          <p:cNvPr id="54" name="Grafik 5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0011" y="5222549"/>
            <a:ext cx="576499" cy="618022"/>
          </a:xfrm>
          <a:prstGeom prst="rect">
            <a:avLst/>
          </a:prstGeom>
        </p:spPr>
      </p:pic>
      <p:pic>
        <p:nvPicPr>
          <p:cNvPr id="55" name="Grafik 5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2411" y="5374949"/>
            <a:ext cx="576499" cy="618022"/>
          </a:xfrm>
          <a:prstGeom prst="rect">
            <a:avLst/>
          </a:prstGeom>
        </p:spPr>
      </p:pic>
      <p:pic>
        <p:nvPicPr>
          <p:cNvPr id="56" name="Grafik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8936" y="5386898"/>
            <a:ext cx="576499" cy="618022"/>
          </a:xfrm>
          <a:prstGeom prst="rect">
            <a:avLst/>
          </a:prstGeom>
        </p:spPr>
      </p:pic>
      <p:pic>
        <p:nvPicPr>
          <p:cNvPr id="57" name="Grafik 5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8286" y="5291863"/>
            <a:ext cx="576499" cy="618022"/>
          </a:xfrm>
          <a:prstGeom prst="rect">
            <a:avLst/>
          </a:prstGeom>
        </p:spPr>
      </p:pic>
      <p:pic>
        <p:nvPicPr>
          <p:cNvPr id="58" name="Grafik 5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7698" y="5040347"/>
            <a:ext cx="576499" cy="618022"/>
          </a:xfrm>
          <a:prstGeom prst="rect">
            <a:avLst/>
          </a:prstGeom>
        </p:spPr>
      </p:pic>
      <p:pic>
        <p:nvPicPr>
          <p:cNvPr id="59" name="Grafik 5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1198" y="5246447"/>
            <a:ext cx="576499" cy="618022"/>
          </a:xfrm>
          <a:prstGeom prst="rect">
            <a:avLst/>
          </a:prstGeom>
        </p:spPr>
      </p:pic>
      <p:pic>
        <p:nvPicPr>
          <p:cNvPr id="60" name="Grafik 5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4811" y="5527349"/>
            <a:ext cx="576499" cy="618022"/>
          </a:xfrm>
          <a:prstGeom prst="rect">
            <a:avLst/>
          </a:prstGeom>
        </p:spPr>
      </p:pic>
      <p:pic>
        <p:nvPicPr>
          <p:cNvPr id="61" name="Grafik 6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8719" y="5218338"/>
            <a:ext cx="576499" cy="618022"/>
          </a:xfrm>
          <a:prstGeom prst="rect">
            <a:avLst/>
          </a:prstGeom>
        </p:spPr>
      </p:pic>
      <p:pic>
        <p:nvPicPr>
          <p:cNvPr id="62" name="Grafik 61"/>
          <p:cNvPicPr>
            <a:picLocks noChangeAspect="1"/>
          </p:cNvPicPr>
          <p:nvPr/>
        </p:nvPicPr>
        <p:blipFill rotWithShape="1">
          <a:blip r:embed="rId5" cstate="screen">
            <a:extLst>
              <a:ext uri="{28A0092B-C50C-407E-A947-70E740481C1C}">
                <a14:useLocalDpi xmlns:a14="http://schemas.microsoft.com/office/drawing/2010/main"/>
              </a:ext>
            </a:extLst>
          </a:blip>
          <a:srcRect r="51025" b="46550"/>
          <a:stretch/>
        </p:blipFill>
        <p:spPr>
          <a:xfrm>
            <a:off x="9529314" y="4909327"/>
            <a:ext cx="282343" cy="330330"/>
          </a:xfrm>
          <a:prstGeom prst="rect">
            <a:avLst/>
          </a:prstGeom>
        </p:spPr>
      </p:pic>
    </p:spTree>
    <p:extLst>
      <p:ext uri="{BB962C8B-B14F-4D97-AF65-F5344CB8AC3E}">
        <p14:creationId xmlns:p14="http://schemas.microsoft.com/office/powerpoint/2010/main" val="3757044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altLang="de-DE" dirty="0"/>
              <a:t>Wie viel ist zu viel?</a:t>
            </a:r>
          </a:p>
        </p:txBody>
      </p:sp>
      <p:sp>
        <p:nvSpPr>
          <p:cNvPr id="4" name="Inhaltsplatzhalter 3"/>
          <p:cNvSpPr>
            <a:spLocks noGrp="1"/>
          </p:cNvSpPr>
          <p:nvPr>
            <p:ph idx="1"/>
          </p:nvPr>
        </p:nvSpPr>
        <p:spPr/>
        <p:txBody>
          <a:bodyPr/>
          <a:lstStyle/>
          <a:p>
            <a:endParaRPr lang="de-DE" dirty="0"/>
          </a:p>
          <a:p>
            <a:r>
              <a:rPr lang="de-DE" dirty="0"/>
              <a:t>Nicht nur die Menge an Alkohol ist von Bedeutung, sondern auch Zeitraum und Zeitpunkt des Trinkens.</a:t>
            </a:r>
          </a:p>
          <a:p>
            <a:endParaRPr lang="de-DE" dirty="0"/>
          </a:p>
          <a:p>
            <a:r>
              <a:rPr lang="de-DE" dirty="0"/>
              <a:t>Ein zusätzliches </a:t>
            </a:r>
            <a:r>
              <a:rPr lang="de-DE" dirty="0" smtClean="0"/>
              <a:t>Risiko besteht </a:t>
            </a:r>
            <a:r>
              <a:rPr lang="de-DE" dirty="0"/>
              <a:t>beim Konsum größerer </a:t>
            </a:r>
            <a:r>
              <a:rPr lang="de-DE" dirty="0" smtClean="0"/>
              <a:t>Alkoholmengen pro Trinkgelegenheit.</a:t>
            </a:r>
          </a:p>
          <a:p>
            <a:endParaRPr lang="de-DE" dirty="0"/>
          </a:p>
          <a:p>
            <a:r>
              <a:rPr lang="de-DE" dirty="0"/>
              <a:t>Das Gehirn von </a:t>
            </a:r>
            <a:r>
              <a:rPr lang="de-DE" dirty="0" smtClean="0"/>
              <a:t>Menschen unter </a:t>
            </a:r>
            <a:r>
              <a:rPr lang="de-DE" dirty="0"/>
              <a:t>21 </a:t>
            </a:r>
            <a:r>
              <a:rPr lang="de-DE" dirty="0" smtClean="0"/>
              <a:t>Jahren </a:t>
            </a:r>
            <a:r>
              <a:rPr lang="de-DE" dirty="0"/>
              <a:t>ist noch in der Entwicklung. Das Zellgift Alkohol kann dabei Umbauprozesse im Gehirn stören. </a:t>
            </a:r>
          </a:p>
          <a:p>
            <a:endParaRPr lang="de-DE" dirty="0"/>
          </a:p>
        </p:txBody>
      </p:sp>
    </p:spTree>
    <p:extLst>
      <p:ext uri="{BB962C8B-B14F-4D97-AF65-F5344CB8AC3E}">
        <p14:creationId xmlns:p14="http://schemas.microsoft.com/office/powerpoint/2010/main" val="2705230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Titel 6"/>
          <p:cNvSpPr>
            <a:spLocks noGrp="1"/>
          </p:cNvSpPr>
          <p:nvPr>
            <p:ph type="title"/>
          </p:nvPr>
        </p:nvSpPr>
        <p:spPr>
          <a:xfrm>
            <a:off x="0" y="4110761"/>
            <a:ext cx="7208322" cy="1347675"/>
          </a:xfrm>
        </p:spPr>
        <p:txBody>
          <a:bodyPr/>
          <a:lstStyle/>
          <a:p>
            <a:r>
              <a:rPr lang="de-DE" sz="4000" dirty="0" smtClean="0"/>
              <a:t>Zum Thema Alkohol</a:t>
            </a:r>
            <a:endParaRPr lang="de-DE" sz="4000" dirty="0"/>
          </a:p>
        </p:txBody>
      </p:sp>
      <p:sp>
        <p:nvSpPr>
          <p:cNvPr id="9" name="Textplatzhalter 8"/>
          <p:cNvSpPr>
            <a:spLocks noGrp="1"/>
          </p:cNvSpPr>
          <p:nvPr>
            <p:ph type="body" sz="quarter" idx="13"/>
          </p:nvPr>
        </p:nvSpPr>
        <p:spPr>
          <a:xfrm>
            <a:off x="-3216" y="5458436"/>
            <a:ext cx="7211538" cy="805624"/>
          </a:xfrm>
        </p:spPr>
        <p:txBody>
          <a:bodyPr/>
          <a:lstStyle/>
          <a:p>
            <a:r>
              <a:rPr lang="de-DE" altLang="de-DE" dirty="0"/>
              <a:t>Daten, Zahlen &amp; Fakten </a:t>
            </a:r>
            <a:r>
              <a:rPr lang="de-DE" altLang="de-DE" dirty="0" smtClean="0"/>
              <a:t>zum Alkohol</a:t>
            </a:r>
            <a:endParaRPr lang="de-DE" dirty="0">
              <a:effectLst/>
            </a:endParaRPr>
          </a:p>
        </p:txBody>
      </p:sp>
      <p:sp>
        <p:nvSpPr>
          <p:cNvPr id="3" name="Fußzeilenplatzhalter 2"/>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6</a:t>
            </a:fld>
            <a:endParaRPr lang="en-US" noProof="0" dirty="0"/>
          </a:p>
        </p:txBody>
      </p:sp>
    </p:spTree>
    <p:extLst>
      <p:ext uri="{BB962C8B-B14F-4D97-AF65-F5344CB8AC3E}">
        <p14:creationId xmlns:p14="http://schemas.microsoft.com/office/powerpoint/2010/main" val="33433325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altLang="de-DE" dirty="0"/>
              <a:t>Wie viel ist zu viel?</a:t>
            </a:r>
          </a:p>
        </p:txBody>
      </p:sp>
      <p:sp>
        <p:nvSpPr>
          <p:cNvPr id="2" name="Textplatzhalter 1"/>
          <p:cNvSpPr>
            <a:spLocks noGrp="1"/>
          </p:cNvSpPr>
          <p:nvPr>
            <p:ph type="body" sz="quarter" idx="32"/>
          </p:nvPr>
        </p:nvSpPr>
        <p:spPr/>
        <p:txBody>
          <a:bodyPr/>
          <a:lstStyle/>
          <a:p>
            <a:r>
              <a:rPr lang="de-DE" dirty="0"/>
              <a:t>Alkoholgehalt pro alkoholisches Getränk</a:t>
            </a:r>
          </a:p>
        </p:txBody>
      </p:sp>
      <p:sp>
        <p:nvSpPr>
          <p:cNvPr id="4" name="Inhaltsplatzhalter 3"/>
          <p:cNvSpPr>
            <a:spLocks noGrp="1"/>
          </p:cNvSpPr>
          <p:nvPr>
            <p:ph idx="1"/>
          </p:nvPr>
        </p:nvSpPr>
        <p:spPr/>
        <p:txBody>
          <a:bodyPr/>
          <a:lstStyle/>
          <a:p>
            <a:endParaRPr lang="de-DE" dirty="0"/>
          </a:p>
          <a:p>
            <a:pPr marL="0" indent="0">
              <a:buNone/>
            </a:pPr>
            <a:r>
              <a:rPr lang="de-DE" dirty="0" smtClean="0"/>
              <a:t>Alkoholgehalt </a:t>
            </a:r>
            <a:r>
              <a:rPr lang="de-DE" dirty="0"/>
              <a:t>(in Gramm reiner Alkohol) = Menge des Getränks (in ml)  x  (Vol.-% / 100)  x  </a:t>
            </a:r>
            <a:r>
              <a:rPr lang="de-DE" dirty="0" smtClean="0"/>
              <a:t>0,8 (</a:t>
            </a:r>
            <a:r>
              <a:rPr lang="de-DE" b="1" dirty="0" smtClean="0"/>
              <a:t>spezifisches </a:t>
            </a:r>
            <a:r>
              <a:rPr lang="de-DE" b="1" dirty="0"/>
              <a:t>Gewicht</a:t>
            </a:r>
            <a:r>
              <a:rPr lang="de-DE" dirty="0"/>
              <a:t> von </a:t>
            </a:r>
            <a:r>
              <a:rPr lang="de-DE" dirty="0" smtClean="0"/>
              <a:t>Alkohol)</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smtClean="0"/>
          </a:p>
          <a:p>
            <a:pPr marL="0" indent="0">
              <a:buNone/>
            </a:pPr>
            <a:r>
              <a:rPr lang="de-DE" dirty="0" smtClean="0"/>
              <a:t>Grenzwerte</a:t>
            </a:r>
            <a:r>
              <a:rPr lang="de-DE" baseline="30000" dirty="0" smtClean="0"/>
              <a:t>1</a:t>
            </a:r>
            <a:r>
              <a:rPr lang="de-DE" dirty="0" smtClean="0"/>
              <a:t>:</a:t>
            </a:r>
            <a:endParaRPr lang="de-DE" dirty="0"/>
          </a:p>
          <a:p>
            <a:r>
              <a:rPr lang="de-DE" altLang="de-DE" sz="2000" dirty="0"/>
              <a:t>Frauen: 12 g </a:t>
            </a:r>
            <a:r>
              <a:rPr lang="de-DE" altLang="de-DE" sz="2000" dirty="0" smtClean="0"/>
              <a:t>/ Tag</a:t>
            </a:r>
            <a:endParaRPr lang="de-DE" altLang="de-DE" sz="2000" dirty="0"/>
          </a:p>
          <a:p>
            <a:r>
              <a:rPr lang="de-DE" altLang="de-DE" sz="2000" dirty="0"/>
              <a:t>Männer: 24 </a:t>
            </a:r>
            <a:r>
              <a:rPr lang="de-DE" altLang="de-DE" sz="2000" dirty="0" smtClean="0"/>
              <a:t>g / Tag</a:t>
            </a:r>
            <a:endParaRPr lang="de-DE" altLang="de-DE" sz="2000" dirty="0"/>
          </a:p>
          <a:p>
            <a:r>
              <a:rPr lang="de-DE" altLang="de-DE" sz="2000" dirty="0"/>
              <a:t>Bei mindestens zwei alkoholabstinenten </a:t>
            </a:r>
            <a:r>
              <a:rPr lang="de-DE" altLang="de-DE" sz="2000" dirty="0" smtClean="0"/>
              <a:t>Tagen</a:t>
            </a:r>
            <a:endParaRPr lang="de-DE" altLang="de-DE" sz="2000" dirty="0"/>
          </a:p>
          <a:p>
            <a:pPr marL="0" indent="0">
              <a:buNone/>
            </a:pPr>
            <a:endParaRPr lang="de-DE" dirty="0"/>
          </a:p>
          <a:p>
            <a:pPr marL="0" indent="0">
              <a:buNone/>
            </a:pPr>
            <a:endParaRPr lang="de-DE" dirty="0"/>
          </a:p>
        </p:txBody>
      </p:sp>
      <p:sp>
        <p:nvSpPr>
          <p:cNvPr id="5" name="Textplatzhalter 4"/>
          <p:cNvSpPr>
            <a:spLocks noGrp="1"/>
          </p:cNvSpPr>
          <p:nvPr>
            <p:ph type="body" sz="quarter" idx="33"/>
          </p:nvPr>
        </p:nvSpPr>
        <p:spPr/>
        <p:txBody>
          <a:bodyPr/>
          <a:lstStyle/>
          <a:p>
            <a:r>
              <a:rPr lang="de-DE" baseline="30000" dirty="0"/>
              <a:t>1</a:t>
            </a:r>
            <a:r>
              <a:rPr lang="de-DE" dirty="0"/>
              <a:t>Seitz, </a:t>
            </a:r>
            <a:r>
              <a:rPr lang="de-DE" dirty="0" err="1"/>
              <a:t>Bühringer</a:t>
            </a:r>
            <a:r>
              <a:rPr lang="de-DE" dirty="0"/>
              <a:t> </a:t>
            </a:r>
            <a:r>
              <a:rPr lang="de-DE" dirty="0" smtClean="0"/>
              <a:t>2008</a:t>
            </a:r>
            <a:endParaRPr lang="de-DE" dirty="0"/>
          </a:p>
        </p:txBody>
      </p:sp>
      <p:graphicFrame>
        <p:nvGraphicFramePr>
          <p:cNvPr id="3" name="Tabelle 2"/>
          <p:cNvGraphicFramePr>
            <a:graphicFrameLocks noGrp="1"/>
          </p:cNvGraphicFramePr>
          <p:nvPr>
            <p:extLst/>
          </p:nvPr>
        </p:nvGraphicFramePr>
        <p:xfrm>
          <a:off x="1680520" y="3132461"/>
          <a:ext cx="8479480" cy="1188720"/>
        </p:xfrm>
        <a:graphic>
          <a:graphicData uri="http://schemas.openxmlformats.org/drawingml/2006/table">
            <a:tbl>
              <a:tblPr firstRow="1" bandRow="1">
                <a:tableStyleId>{073A0DAA-6AF3-43AB-8588-CEC1D06C72B9}</a:tableStyleId>
              </a:tblPr>
              <a:tblGrid>
                <a:gridCol w="2644345">
                  <a:extLst>
                    <a:ext uri="{9D8B030D-6E8A-4147-A177-3AD203B41FA5}">
                      <a16:colId xmlns:a16="http://schemas.microsoft.com/office/drawing/2014/main" val="445106242"/>
                    </a:ext>
                  </a:extLst>
                </a:gridCol>
                <a:gridCol w="2014151">
                  <a:extLst>
                    <a:ext uri="{9D8B030D-6E8A-4147-A177-3AD203B41FA5}">
                      <a16:colId xmlns:a16="http://schemas.microsoft.com/office/drawing/2014/main" val="1494908724"/>
                    </a:ext>
                  </a:extLst>
                </a:gridCol>
                <a:gridCol w="2045043">
                  <a:extLst>
                    <a:ext uri="{9D8B030D-6E8A-4147-A177-3AD203B41FA5}">
                      <a16:colId xmlns:a16="http://schemas.microsoft.com/office/drawing/2014/main" val="3485827224"/>
                    </a:ext>
                  </a:extLst>
                </a:gridCol>
                <a:gridCol w="1775941">
                  <a:extLst>
                    <a:ext uri="{9D8B030D-6E8A-4147-A177-3AD203B41FA5}">
                      <a16:colId xmlns:a16="http://schemas.microsoft.com/office/drawing/2014/main" val="3838713339"/>
                    </a:ext>
                  </a:extLst>
                </a:gridCol>
              </a:tblGrid>
              <a:tr h="370840">
                <a:tc>
                  <a:txBody>
                    <a:bodyPr/>
                    <a:lstStyle/>
                    <a:p>
                      <a:r>
                        <a:rPr lang="de-DE" sz="2000" b="1" kern="1200" dirty="0" smtClean="0">
                          <a:solidFill>
                            <a:schemeClr val="tx1">
                              <a:lumMod val="75000"/>
                              <a:lumOff val="25000"/>
                            </a:schemeClr>
                          </a:solidFill>
                          <a:latin typeface="+mn-lt"/>
                          <a:ea typeface="+mn-ea"/>
                          <a:cs typeface="+mn-cs"/>
                        </a:rPr>
                        <a:t>Bier (5 Vol.-%)</a:t>
                      </a:r>
                      <a:endParaRPr lang="de-DE" sz="20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2000" b="0" dirty="0" smtClean="0">
                          <a:solidFill>
                            <a:schemeClr val="tx1">
                              <a:lumMod val="75000"/>
                              <a:lumOff val="25000"/>
                            </a:schemeClr>
                          </a:solidFill>
                        </a:rPr>
                        <a:t>0,3 l = 12 g</a:t>
                      </a:r>
                      <a:endParaRPr lang="de-DE" sz="20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2000" b="0" dirty="0" smtClean="0">
                          <a:solidFill>
                            <a:schemeClr val="tx1">
                              <a:lumMod val="75000"/>
                              <a:lumOff val="25000"/>
                            </a:schemeClr>
                          </a:solidFill>
                        </a:rPr>
                        <a:t>0,5</a:t>
                      </a:r>
                      <a:r>
                        <a:rPr lang="de-DE" sz="2000" b="0" baseline="0" dirty="0" smtClean="0">
                          <a:solidFill>
                            <a:schemeClr val="tx1">
                              <a:lumMod val="75000"/>
                              <a:lumOff val="25000"/>
                            </a:schemeClr>
                          </a:solidFill>
                        </a:rPr>
                        <a:t> l = 20 g</a:t>
                      </a:r>
                      <a:endParaRPr lang="de-DE" sz="20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0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2301924"/>
                  </a:ext>
                </a:extLst>
              </a:tr>
              <a:tr h="370840">
                <a:tc>
                  <a:txBody>
                    <a:bodyPr/>
                    <a:lstStyle/>
                    <a:p>
                      <a:r>
                        <a:rPr lang="de-DE" sz="2000" b="1" kern="1200" dirty="0" smtClean="0">
                          <a:solidFill>
                            <a:schemeClr val="tx1">
                              <a:lumMod val="75000"/>
                              <a:lumOff val="25000"/>
                            </a:schemeClr>
                          </a:solidFill>
                          <a:latin typeface="+mn-lt"/>
                          <a:ea typeface="+mn-ea"/>
                          <a:cs typeface="+mn-cs"/>
                        </a:rPr>
                        <a:t>Wein, Sekt (12 Vol.-%)</a:t>
                      </a:r>
                      <a:endParaRPr lang="de-DE" sz="20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2000" b="0" dirty="0" smtClean="0">
                          <a:solidFill>
                            <a:schemeClr val="tx1">
                              <a:lumMod val="75000"/>
                              <a:lumOff val="25000"/>
                            </a:schemeClr>
                          </a:solidFill>
                        </a:rPr>
                        <a:t>0,1 l = 9,6 g</a:t>
                      </a:r>
                      <a:endParaRPr lang="de-DE" sz="20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2000" b="0" dirty="0" smtClean="0">
                          <a:solidFill>
                            <a:schemeClr val="tx1">
                              <a:lumMod val="75000"/>
                              <a:lumOff val="25000"/>
                            </a:schemeClr>
                          </a:solidFill>
                        </a:rPr>
                        <a:t>0,125 l = 12 g</a:t>
                      </a:r>
                      <a:endParaRPr lang="de-DE" sz="20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2000" b="0" dirty="0" smtClean="0">
                          <a:solidFill>
                            <a:schemeClr val="tx1">
                              <a:lumMod val="75000"/>
                              <a:lumOff val="25000"/>
                            </a:schemeClr>
                          </a:solidFill>
                        </a:rPr>
                        <a:t>0,25 l = 24 g</a:t>
                      </a:r>
                      <a:endParaRPr lang="de-DE" sz="20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5020153"/>
                  </a:ext>
                </a:extLst>
              </a:tr>
              <a:tr h="0">
                <a:tc>
                  <a:txBody>
                    <a:bodyPr/>
                    <a:lstStyle/>
                    <a:p>
                      <a:r>
                        <a:rPr lang="de-DE" sz="2000" b="1" kern="1200" dirty="0" smtClean="0">
                          <a:solidFill>
                            <a:schemeClr val="tx1">
                              <a:lumMod val="75000"/>
                              <a:lumOff val="25000"/>
                            </a:schemeClr>
                          </a:solidFill>
                          <a:latin typeface="+mn-lt"/>
                          <a:ea typeface="+mn-ea"/>
                          <a:cs typeface="+mn-cs"/>
                        </a:rPr>
                        <a:t>Spirituosen (38 Vol.-%)</a:t>
                      </a:r>
                      <a:endParaRPr lang="de-DE" sz="20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2000" b="0" dirty="0" smtClean="0">
                          <a:solidFill>
                            <a:schemeClr val="tx1">
                              <a:lumMod val="75000"/>
                              <a:lumOff val="25000"/>
                            </a:schemeClr>
                          </a:solidFill>
                        </a:rPr>
                        <a:t>0,02</a:t>
                      </a:r>
                      <a:r>
                        <a:rPr lang="de-DE" sz="2000" b="0" baseline="0" dirty="0" smtClean="0">
                          <a:solidFill>
                            <a:schemeClr val="tx1">
                              <a:lumMod val="75000"/>
                              <a:lumOff val="25000"/>
                            </a:schemeClr>
                          </a:solidFill>
                        </a:rPr>
                        <a:t> l = 6,1 g</a:t>
                      </a:r>
                      <a:endParaRPr lang="de-DE" sz="20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2000" b="0" dirty="0" smtClean="0">
                          <a:solidFill>
                            <a:schemeClr val="tx1">
                              <a:lumMod val="75000"/>
                              <a:lumOff val="25000"/>
                            </a:schemeClr>
                          </a:solidFill>
                        </a:rPr>
                        <a:t>0,04 l = 12,2 g</a:t>
                      </a:r>
                      <a:endParaRPr lang="de-DE" sz="20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000" b="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058175"/>
                  </a:ext>
                </a:extLst>
              </a:tr>
            </a:tbl>
          </a:graphicData>
        </a:graphic>
      </p:graphicFrame>
    </p:spTree>
    <p:extLst>
      <p:ext uri="{BB962C8B-B14F-4D97-AF65-F5344CB8AC3E}">
        <p14:creationId xmlns:p14="http://schemas.microsoft.com/office/powerpoint/2010/main" val="20770660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altLang="de-DE" dirty="0"/>
              <a:t>Wie viel ist zu viel?</a:t>
            </a:r>
          </a:p>
        </p:txBody>
      </p:sp>
      <p:sp>
        <p:nvSpPr>
          <p:cNvPr id="2" name="Textplatzhalter 1"/>
          <p:cNvSpPr>
            <a:spLocks noGrp="1"/>
          </p:cNvSpPr>
          <p:nvPr>
            <p:ph type="body" sz="quarter" idx="32"/>
          </p:nvPr>
        </p:nvSpPr>
        <p:spPr/>
        <p:txBody>
          <a:bodyPr/>
          <a:lstStyle/>
          <a:p>
            <a:r>
              <a:rPr lang="de-DE" dirty="0"/>
              <a:t>Grenzwerte</a:t>
            </a:r>
          </a:p>
        </p:txBody>
      </p:sp>
      <p:sp>
        <p:nvSpPr>
          <p:cNvPr id="4" name="Inhaltsplatzhalter 3"/>
          <p:cNvSpPr>
            <a:spLocks noGrp="1"/>
          </p:cNvSpPr>
          <p:nvPr>
            <p:ph idx="1"/>
          </p:nvPr>
        </p:nvSpPr>
        <p:spPr/>
        <p:txBody>
          <a:bodyPr/>
          <a:lstStyle/>
          <a:p>
            <a:pPr marL="0" indent="0">
              <a:buNone/>
            </a:pPr>
            <a:r>
              <a:rPr lang="de-DE" dirty="0"/>
              <a:t>  </a:t>
            </a:r>
            <a:r>
              <a:rPr lang="de-DE" dirty="0" smtClean="0"/>
              <a:t>Frauen (12mg/Tag):</a:t>
            </a:r>
            <a:r>
              <a:rPr lang="de-DE" dirty="0"/>
              <a:t>				              </a:t>
            </a:r>
            <a:r>
              <a:rPr lang="de-DE" dirty="0" smtClean="0"/>
              <a:t>Männer (24mg/Tag):</a:t>
            </a: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25" name="Grafik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39750" y="1834356"/>
            <a:ext cx="642144" cy="1284287"/>
          </a:xfrm>
          <a:prstGeom prst="rect">
            <a:avLst/>
          </a:prstGeom>
        </p:spPr>
      </p:pic>
      <p:pic>
        <p:nvPicPr>
          <p:cNvPr id="26" name="Grafik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6308" y="3617070"/>
            <a:ext cx="502035" cy="1004069"/>
          </a:xfrm>
          <a:prstGeom prst="rect">
            <a:avLst/>
          </a:prstGeom>
        </p:spPr>
      </p:pic>
      <p:pic>
        <p:nvPicPr>
          <p:cNvPr id="27" name="Grafik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394" y="5311446"/>
            <a:ext cx="576499" cy="618022"/>
          </a:xfrm>
          <a:prstGeom prst="rect">
            <a:avLst/>
          </a:prstGeom>
        </p:spPr>
      </p:pic>
      <p:pic>
        <p:nvPicPr>
          <p:cNvPr id="28" name="Grafik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37289" y="1858525"/>
            <a:ext cx="642144" cy="1284287"/>
          </a:xfrm>
          <a:prstGeom prst="rect">
            <a:avLst/>
          </a:prstGeom>
        </p:spPr>
      </p:pic>
      <p:pic>
        <p:nvPicPr>
          <p:cNvPr id="29" name="Grafik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601048" y="1858525"/>
            <a:ext cx="642144" cy="1284287"/>
          </a:xfrm>
          <a:prstGeom prst="rect">
            <a:avLst/>
          </a:prstGeom>
        </p:spPr>
      </p:pic>
      <p:pic>
        <p:nvPicPr>
          <p:cNvPr id="30" name="Grafik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856" y="3615485"/>
            <a:ext cx="502035" cy="1004069"/>
          </a:xfrm>
          <a:prstGeom prst="rect">
            <a:avLst/>
          </a:prstGeom>
        </p:spPr>
      </p:pic>
      <p:pic>
        <p:nvPicPr>
          <p:cNvPr id="31" name="Grafik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8403" y="3596875"/>
            <a:ext cx="502035" cy="1004069"/>
          </a:xfrm>
          <a:prstGeom prst="rect">
            <a:avLst/>
          </a:prstGeom>
        </p:spPr>
      </p:pic>
      <p:pic>
        <p:nvPicPr>
          <p:cNvPr id="33" name="Grafik 3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30157" y="3611554"/>
            <a:ext cx="248539" cy="1004069"/>
          </a:xfrm>
          <a:prstGeom prst="rect">
            <a:avLst/>
          </a:prstGeom>
        </p:spPr>
      </p:pic>
      <p:pic>
        <p:nvPicPr>
          <p:cNvPr id="34" name="Grafik 3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18364" y="3596056"/>
            <a:ext cx="248539" cy="1004069"/>
          </a:xfrm>
          <a:prstGeom prst="rect">
            <a:avLst/>
          </a:prstGeom>
        </p:spPr>
      </p:pic>
      <p:pic>
        <p:nvPicPr>
          <p:cNvPr id="35" name="Grafik 3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1907" y="5311446"/>
            <a:ext cx="576499" cy="618022"/>
          </a:xfrm>
          <a:prstGeom prst="rect">
            <a:avLst/>
          </a:prstGeom>
        </p:spPr>
      </p:pic>
      <p:pic>
        <p:nvPicPr>
          <p:cNvPr id="36" name="Grafik 3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5015" y="5282678"/>
            <a:ext cx="576499" cy="618022"/>
          </a:xfrm>
          <a:prstGeom prst="rect">
            <a:avLst/>
          </a:prstGeom>
        </p:spPr>
      </p:pic>
      <p:pic>
        <p:nvPicPr>
          <p:cNvPr id="46" name="Grafik 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78088" y="5282678"/>
            <a:ext cx="576499" cy="618022"/>
          </a:xfrm>
          <a:prstGeom prst="rect">
            <a:avLst/>
          </a:prstGeom>
        </p:spPr>
      </p:pic>
      <p:pic>
        <p:nvPicPr>
          <p:cNvPr id="47" name="Grafik 4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0093" y="5282678"/>
            <a:ext cx="576499" cy="618022"/>
          </a:xfrm>
          <a:prstGeom prst="rect">
            <a:avLst/>
          </a:prstGeom>
        </p:spPr>
      </p:pic>
      <p:pic>
        <p:nvPicPr>
          <p:cNvPr id="48" name="Grafik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54383" y="5282678"/>
            <a:ext cx="576499" cy="618022"/>
          </a:xfrm>
          <a:prstGeom prst="rect">
            <a:avLst/>
          </a:prstGeom>
        </p:spPr>
      </p:pic>
      <p:sp>
        <p:nvSpPr>
          <p:cNvPr id="49" name="Textplatzhalter 1"/>
          <p:cNvSpPr>
            <a:spLocks noGrp="1"/>
          </p:cNvSpPr>
          <p:nvPr>
            <p:ph type="body" sz="quarter" idx="33"/>
          </p:nvPr>
        </p:nvSpPr>
        <p:spPr>
          <a:xfrm>
            <a:off x="7673010" y="5988326"/>
            <a:ext cx="4098304" cy="202924"/>
          </a:xfrm>
        </p:spPr>
        <p:txBody>
          <a:bodyPr/>
          <a:lstStyle/>
          <a:p>
            <a:r>
              <a:rPr lang="de-DE" dirty="0" smtClean="0"/>
              <a:t>Bilderquelle: Pixabay.com</a:t>
            </a:r>
            <a:endParaRPr lang="de-DE" dirty="0"/>
          </a:p>
        </p:txBody>
      </p:sp>
    </p:spTree>
    <p:extLst>
      <p:ext uri="{BB962C8B-B14F-4D97-AF65-F5344CB8AC3E}">
        <p14:creationId xmlns:p14="http://schemas.microsoft.com/office/powerpoint/2010/main" val="14363817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Riskanter Alkoholkonsum - Aktueller Forschungsstand</a:t>
            </a:r>
            <a:endParaRPr lang="de-DE" dirty="0"/>
          </a:p>
        </p:txBody>
      </p:sp>
      <p:sp>
        <p:nvSpPr>
          <p:cNvPr id="8" name="Inhaltsplatzhalter 7"/>
          <p:cNvSpPr>
            <a:spLocks noGrp="1"/>
          </p:cNvSpPr>
          <p:nvPr>
            <p:ph idx="1"/>
          </p:nvPr>
        </p:nvSpPr>
        <p:spPr/>
        <p:txBody>
          <a:bodyPr/>
          <a:lstStyle/>
          <a:p>
            <a:r>
              <a:rPr lang="de-DE" sz="2400" dirty="0"/>
              <a:t>In den letzten Jahren wurden diverse weitere Studien zum Risiko bei moderatem Konsum von Alkohol veröffentlicht</a:t>
            </a:r>
            <a:r>
              <a:rPr lang="de-DE" sz="2400" dirty="0" smtClean="0"/>
              <a:t>:</a:t>
            </a:r>
          </a:p>
          <a:p>
            <a:endParaRPr lang="de-DE" sz="2400" dirty="0"/>
          </a:p>
          <a:p>
            <a:pPr lvl="1"/>
            <a:r>
              <a:rPr lang="de-DE" sz="2200" dirty="0" smtClean="0"/>
              <a:t>Demnach </a:t>
            </a:r>
            <a:r>
              <a:rPr lang="de-DE" sz="2200" dirty="0"/>
              <a:t>besteht eine lineare Beziehung zwischen dem Ausmaß des Konsums, einschließlich geringster Trinkmengen, und dem Sterberisiko</a:t>
            </a:r>
            <a:r>
              <a:rPr lang="de-DE" sz="2200" baseline="30000" dirty="0"/>
              <a:t>1,2</a:t>
            </a:r>
            <a:r>
              <a:rPr lang="de-DE" sz="2200" dirty="0"/>
              <a:t>, beispielsweise </a:t>
            </a:r>
            <a:r>
              <a:rPr lang="de-DE" sz="2200" dirty="0" smtClean="0"/>
              <a:t>durch </a:t>
            </a:r>
            <a:r>
              <a:rPr lang="de-DE" sz="2200" dirty="0"/>
              <a:t>Schlaganfall</a:t>
            </a:r>
            <a:r>
              <a:rPr lang="de-DE" sz="2200" baseline="30000" dirty="0"/>
              <a:t>2</a:t>
            </a:r>
            <a:r>
              <a:rPr lang="de-DE" sz="2200" dirty="0"/>
              <a:t> und durch weitere Herz-Kreislauf-Krankheiten</a:t>
            </a:r>
            <a:r>
              <a:rPr lang="de-DE" sz="2200" baseline="30000" dirty="0"/>
              <a:t>3</a:t>
            </a:r>
            <a:r>
              <a:rPr lang="de-DE" sz="2200" dirty="0" smtClean="0"/>
              <a:t>.</a:t>
            </a:r>
          </a:p>
          <a:p>
            <a:pPr lvl="1"/>
            <a:endParaRPr lang="de-DE" sz="2200" dirty="0"/>
          </a:p>
          <a:p>
            <a:r>
              <a:rPr lang="de-DE" sz="2400" dirty="0"/>
              <a:t>Da auch moderater Alkoholkonsum mit erhöhten Risiken für Erkrankungen verknüpft ist, ist eine Definition von Schwellenwerten für risikofreien Konsum nicht möglich</a:t>
            </a:r>
            <a:r>
              <a:rPr lang="de-DE" baseline="30000" dirty="0" smtClean="0"/>
              <a:t>5</a:t>
            </a:r>
            <a:r>
              <a:rPr lang="de-DE" dirty="0" smtClean="0"/>
              <a:t>.</a:t>
            </a:r>
            <a:endParaRPr lang="de-DE" sz="4800" dirty="0"/>
          </a:p>
          <a:p>
            <a:endParaRPr lang="de-DE" dirty="0" smtClean="0"/>
          </a:p>
        </p:txBody>
      </p:sp>
      <p:sp>
        <p:nvSpPr>
          <p:cNvPr id="5" name="Fußzeilenplatzhalter 4"/>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62</a:t>
            </a:fld>
            <a:endParaRPr lang="en-US" noProof="0" dirty="0"/>
          </a:p>
        </p:txBody>
      </p:sp>
      <p:sp>
        <p:nvSpPr>
          <p:cNvPr id="9" name="Textplatzhalter 8"/>
          <p:cNvSpPr>
            <a:spLocks noGrp="1"/>
          </p:cNvSpPr>
          <p:nvPr>
            <p:ph type="body" sz="quarter" idx="33"/>
          </p:nvPr>
        </p:nvSpPr>
        <p:spPr>
          <a:xfrm>
            <a:off x="4444678" y="5988326"/>
            <a:ext cx="7326635" cy="202924"/>
          </a:xfrm>
        </p:spPr>
        <p:txBody>
          <a:bodyPr/>
          <a:lstStyle/>
          <a:p>
            <a:r>
              <a:rPr lang="de-DE" baseline="30000" dirty="0" smtClean="0"/>
              <a:t>1</a:t>
            </a:r>
            <a:r>
              <a:rPr lang="de-DE" dirty="0" smtClean="0"/>
              <a:t>Stockwell </a:t>
            </a:r>
            <a:r>
              <a:rPr lang="de-DE" dirty="0"/>
              <a:t>et al., </a:t>
            </a:r>
            <a:r>
              <a:rPr lang="de-DE" dirty="0" smtClean="0"/>
              <a:t>2016; </a:t>
            </a:r>
            <a:r>
              <a:rPr lang="de-DE" baseline="30000" dirty="0"/>
              <a:t>2</a:t>
            </a:r>
            <a:r>
              <a:rPr lang="de-DE" dirty="0" smtClean="0"/>
              <a:t>Wood et al., 2018; </a:t>
            </a:r>
            <a:r>
              <a:rPr lang="de-DE" baseline="30000" dirty="0"/>
              <a:t>3</a:t>
            </a:r>
            <a:r>
              <a:rPr lang="de-DE" dirty="0" smtClean="0"/>
              <a:t>Toma et al., 2017; </a:t>
            </a:r>
            <a:r>
              <a:rPr lang="de-DE" baseline="30000" dirty="0" smtClean="0"/>
              <a:t>4</a:t>
            </a:r>
            <a:r>
              <a:rPr lang="de-DE" dirty="0" smtClean="0"/>
              <a:t>Zhao et a., 2017; </a:t>
            </a:r>
            <a:r>
              <a:rPr lang="de-DE" baseline="30000" dirty="0" smtClean="0"/>
              <a:t>5</a:t>
            </a:r>
            <a:r>
              <a:rPr lang="de-DE" dirty="0" smtClean="0"/>
              <a:t>DHS 2019</a:t>
            </a:r>
            <a:endParaRPr lang="de-DE" dirty="0"/>
          </a:p>
        </p:txBody>
      </p:sp>
    </p:spTree>
    <p:extLst>
      <p:ext uri="{BB962C8B-B14F-4D97-AF65-F5344CB8AC3E}">
        <p14:creationId xmlns:p14="http://schemas.microsoft.com/office/powerpoint/2010/main" val="10905354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Aktuelle Empfehlungen zum Umgang mit Alkohol</a:t>
            </a:r>
            <a:r>
              <a:rPr lang="de-DE" baseline="30000" dirty="0" smtClean="0"/>
              <a:t>1</a:t>
            </a:r>
            <a:endParaRPr lang="de-DE" baseline="30000" dirty="0"/>
          </a:p>
        </p:txBody>
      </p:sp>
      <p:sp>
        <p:nvSpPr>
          <p:cNvPr id="3" name="Inhaltsplatzhalter 2"/>
          <p:cNvSpPr>
            <a:spLocks noGrp="1"/>
          </p:cNvSpPr>
          <p:nvPr>
            <p:ph idx="1"/>
          </p:nvPr>
        </p:nvSpPr>
        <p:spPr/>
        <p:txBody>
          <a:bodyPr/>
          <a:lstStyle/>
          <a:p>
            <a:pPr marL="723900" lvl="1" indent="-457200">
              <a:buAutoNum type="arabicPeriod"/>
            </a:pPr>
            <a:endParaRPr lang="de-DE" sz="2400" b="1" dirty="0" smtClean="0"/>
          </a:p>
          <a:p>
            <a:pPr marL="723900" lvl="1" indent="-457200">
              <a:buAutoNum type="arabicPeriod"/>
            </a:pPr>
            <a:r>
              <a:rPr lang="de-DE" sz="2400" b="1" dirty="0" smtClean="0"/>
              <a:t>Alkoholkonsum reduzieren</a:t>
            </a:r>
          </a:p>
          <a:p>
            <a:pPr lvl="2"/>
            <a:r>
              <a:rPr lang="de-DE" sz="2000" dirty="0"/>
              <a:t>Alle Konsumierenden können durch eine Reduktion ihres Konsums eine </a:t>
            </a:r>
            <a:r>
              <a:rPr lang="de-DE" sz="2000" dirty="0" smtClean="0"/>
              <a:t>Verringerung ihres </a:t>
            </a:r>
            <a:r>
              <a:rPr lang="de-DE" sz="2000" dirty="0"/>
              <a:t>Erkrankungsrisikos erreichen.</a:t>
            </a:r>
            <a:endParaRPr lang="de-DE" sz="2000" b="1" dirty="0" smtClean="0"/>
          </a:p>
          <a:p>
            <a:pPr lvl="2"/>
            <a:r>
              <a:rPr lang="de-DE" sz="2000" dirty="0" smtClean="0"/>
              <a:t>Männern ist von</a:t>
            </a:r>
            <a:r>
              <a:rPr lang="de-DE" sz="2000" dirty="0"/>
              <a:t> </a:t>
            </a:r>
            <a:r>
              <a:rPr lang="de-DE" sz="2000" dirty="0" smtClean="0"/>
              <a:t>einem </a:t>
            </a:r>
            <a:r>
              <a:rPr lang="de-DE" sz="2000" dirty="0"/>
              <a:t>Konsum über 24g Reinalkohol pro Tag abzuraten, Frauen wird vom Konsum über </a:t>
            </a:r>
            <a:r>
              <a:rPr lang="de-DE" sz="2000" dirty="0" smtClean="0"/>
              <a:t>12g</a:t>
            </a:r>
            <a:r>
              <a:rPr lang="de-DE" sz="2000" dirty="0"/>
              <a:t> </a:t>
            </a:r>
            <a:r>
              <a:rPr lang="de-DE" sz="2000" dirty="0" smtClean="0"/>
              <a:t>Reinalkohol </a:t>
            </a:r>
            <a:r>
              <a:rPr lang="de-DE" sz="2000" dirty="0"/>
              <a:t>pro Tag abgeraten. Dies gilt nur, wenn an wenigstens zwei bis drei Tagen pro </a:t>
            </a:r>
            <a:r>
              <a:rPr lang="de-DE" sz="2000" dirty="0" smtClean="0"/>
              <a:t>Woche ganz </a:t>
            </a:r>
            <a:r>
              <a:rPr lang="de-DE" sz="2000" dirty="0"/>
              <a:t>auf Alkohol verzichtet wird</a:t>
            </a:r>
            <a:r>
              <a:rPr lang="de-DE" sz="2000" dirty="0" smtClean="0"/>
              <a:t>.</a:t>
            </a:r>
            <a:endParaRPr lang="de-DE" sz="2000" b="1" dirty="0" smtClean="0"/>
          </a:p>
          <a:p>
            <a:pPr marL="723900" lvl="1" indent="-457200">
              <a:buAutoNum type="arabicPeriod"/>
            </a:pPr>
            <a:r>
              <a:rPr lang="de-DE" sz="2400" b="1" dirty="0" smtClean="0"/>
              <a:t>Rauschtrinken vermeiden</a:t>
            </a:r>
          </a:p>
          <a:p>
            <a:pPr lvl="2"/>
            <a:r>
              <a:rPr lang="de-DE" sz="2000" dirty="0"/>
              <a:t>Rauschtrinken (Konsum von vier oder mehr Getränken à 10 Gramm Reinalkohol pro </a:t>
            </a:r>
            <a:r>
              <a:rPr lang="de-DE" sz="2000" dirty="0" smtClean="0"/>
              <a:t>Gelegenheit bei </a:t>
            </a:r>
            <a:r>
              <a:rPr lang="de-DE" sz="2000" dirty="0"/>
              <a:t>Frauen und fünf oder mehr Getränken à 10 Gramm Reinalkohol pro Gelegenheit </a:t>
            </a:r>
            <a:r>
              <a:rPr lang="de-DE" sz="2000" dirty="0" smtClean="0"/>
              <a:t>bei Männern</a:t>
            </a:r>
            <a:r>
              <a:rPr lang="de-DE" sz="2000" dirty="0"/>
              <a:t>) sollte vermieden werden.</a:t>
            </a:r>
            <a:endParaRPr lang="de-DE" sz="2000" b="1" dirty="0" smtClean="0"/>
          </a:p>
          <a:p>
            <a:pPr marL="723900" lvl="1" indent="-457200">
              <a:buFont typeface="Arial" panose="020B0604020202020204" pitchFamily="34" charset="0"/>
              <a:buAutoNum type="arabicPeriod"/>
            </a:pPr>
            <a:r>
              <a:rPr lang="de-DE" sz="2400" b="1" dirty="0" smtClean="0"/>
              <a:t>Das </a:t>
            </a:r>
            <a:r>
              <a:rPr lang="de-DE" sz="2400" b="1" dirty="0"/>
              <a:t>Zusammenwirken gesundheitlich riskanter Verhaltensweisen bedenken</a:t>
            </a:r>
          </a:p>
          <a:p>
            <a:pPr lvl="2"/>
            <a:r>
              <a:rPr lang="de-DE" sz="2000" dirty="0"/>
              <a:t>B</a:t>
            </a:r>
            <a:r>
              <a:rPr lang="de-DE" sz="2000" dirty="0" smtClean="0"/>
              <a:t>ei </a:t>
            </a:r>
            <a:r>
              <a:rPr lang="de-DE" sz="2000" dirty="0"/>
              <a:t>Tabakrauchen, Übergewicht </a:t>
            </a:r>
            <a:r>
              <a:rPr lang="de-DE" sz="2000" dirty="0" smtClean="0"/>
              <a:t>oder Bewegungsmangel sollte besonderer Wert </a:t>
            </a:r>
            <a:r>
              <a:rPr lang="de-DE" sz="2000" dirty="0"/>
              <a:t>auf Alkoholreduktion gelegt </a:t>
            </a:r>
            <a:r>
              <a:rPr lang="de-DE" sz="2000" dirty="0" smtClean="0"/>
              <a:t>werden</a:t>
            </a:r>
            <a:endParaRPr lang="de-DE" sz="2000" b="1" dirty="0" smtClean="0"/>
          </a:p>
        </p:txBody>
      </p:sp>
      <p:sp>
        <p:nvSpPr>
          <p:cNvPr id="4" name="Fußzeilenplatzhalter 3"/>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63</a:t>
            </a:fld>
            <a:endParaRPr lang="en-US" noProof="0" dirty="0"/>
          </a:p>
        </p:txBody>
      </p:sp>
      <p:sp>
        <p:nvSpPr>
          <p:cNvPr id="6" name="Textplatzhalter 5"/>
          <p:cNvSpPr>
            <a:spLocks noGrp="1"/>
          </p:cNvSpPr>
          <p:nvPr>
            <p:ph type="body" sz="quarter" idx="33"/>
          </p:nvPr>
        </p:nvSpPr>
        <p:spPr/>
        <p:txBody>
          <a:bodyPr/>
          <a:lstStyle/>
          <a:p>
            <a:r>
              <a:rPr lang="de-DE" baseline="30000" dirty="0" smtClean="0"/>
              <a:t>1</a:t>
            </a:r>
            <a:r>
              <a:rPr lang="de-DE" dirty="0" smtClean="0"/>
              <a:t>DHS, 2019</a:t>
            </a:r>
            <a:endParaRPr lang="de-DE" dirty="0"/>
          </a:p>
        </p:txBody>
      </p:sp>
    </p:spTree>
    <p:extLst>
      <p:ext uri="{BB962C8B-B14F-4D97-AF65-F5344CB8AC3E}">
        <p14:creationId xmlns:p14="http://schemas.microsoft.com/office/powerpoint/2010/main" val="36300656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Aktuelle Empfehlungen zum Umgang mit Alkohol</a:t>
            </a:r>
            <a:r>
              <a:rPr lang="de-DE" baseline="30000" dirty="0" smtClean="0"/>
              <a:t>1</a:t>
            </a:r>
            <a:endParaRPr lang="de-DE" baseline="30000" dirty="0"/>
          </a:p>
        </p:txBody>
      </p:sp>
      <p:sp>
        <p:nvSpPr>
          <p:cNvPr id="3" name="Inhaltsplatzhalter 2"/>
          <p:cNvSpPr>
            <a:spLocks noGrp="1"/>
          </p:cNvSpPr>
          <p:nvPr>
            <p:ph idx="1"/>
          </p:nvPr>
        </p:nvSpPr>
        <p:spPr/>
        <p:txBody>
          <a:bodyPr/>
          <a:lstStyle/>
          <a:p>
            <a:pPr marL="723900" lvl="1" indent="-457200">
              <a:buFont typeface="+mj-lt"/>
              <a:buAutoNum type="arabicPeriod" startAt="5"/>
            </a:pPr>
            <a:endParaRPr lang="de-DE" sz="2400" b="1" dirty="0" smtClean="0"/>
          </a:p>
          <a:p>
            <a:pPr marL="723900" lvl="1" indent="-457200">
              <a:buFont typeface="+mj-lt"/>
              <a:buAutoNum type="arabicPeriod" startAt="5"/>
            </a:pPr>
            <a:r>
              <a:rPr lang="de-DE" sz="2400" b="1" dirty="0" smtClean="0"/>
              <a:t>Alkoholkonsum </a:t>
            </a:r>
            <a:r>
              <a:rPr lang="de-DE" sz="2400" b="1" dirty="0"/>
              <a:t>während der Einnahme von Medikamenten vermeiden</a:t>
            </a:r>
          </a:p>
          <a:p>
            <a:pPr lvl="2"/>
            <a:r>
              <a:rPr lang="de-DE" sz="2000" dirty="0"/>
              <a:t>Bei bestimmten Medikamenten (Paracetamol, </a:t>
            </a:r>
            <a:r>
              <a:rPr lang="de-DE" sz="2000" dirty="0" err="1"/>
              <a:t>Isoniacid</a:t>
            </a:r>
            <a:r>
              <a:rPr lang="de-DE" sz="2000" dirty="0"/>
              <a:t> und </a:t>
            </a:r>
            <a:r>
              <a:rPr lang="de-DE" sz="2000" dirty="0" err="1"/>
              <a:t>Methotrexat</a:t>
            </a:r>
            <a:r>
              <a:rPr lang="de-DE" sz="2000" dirty="0"/>
              <a:t>) sollte kein Alkohol konsumiert </a:t>
            </a:r>
            <a:r>
              <a:rPr lang="de-DE" sz="2000" dirty="0" smtClean="0"/>
              <a:t>werden</a:t>
            </a:r>
            <a:endParaRPr lang="de-DE" sz="2000" b="1" dirty="0" smtClean="0"/>
          </a:p>
          <a:p>
            <a:pPr marL="723900" lvl="1" indent="-457200">
              <a:buFont typeface="+mj-lt"/>
              <a:buAutoNum type="arabicPeriod" startAt="5"/>
            </a:pPr>
            <a:r>
              <a:rPr lang="de-DE" sz="2400" b="1" dirty="0" smtClean="0"/>
              <a:t>Kinder </a:t>
            </a:r>
            <a:r>
              <a:rPr lang="de-DE" sz="2400" b="1" dirty="0"/>
              <a:t>und Jugendliche sollten keinen Alkohol </a:t>
            </a:r>
            <a:r>
              <a:rPr lang="de-DE" sz="2400" b="1" dirty="0" smtClean="0"/>
              <a:t>trinken</a:t>
            </a:r>
          </a:p>
          <a:p>
            <a:pPr lvl="2"/>
            <a:r>
              <a:rPr lang="de-DE" sz="2000" dirty="0"/>
              <a:t>Vor Vollendung des 18. Lebensjahres bestehen zahlreiche gesundheitliche und </a:t>
            </a:r>
            <a:r>
              <a:rPr lang="de-DE" sz="2000" dirty="0" smtClean="0"/>
              <a:t>entwicklungspsychologische Risiken </a:t>
            </a:r>
            <a:r>
              <a:rPr lang="de-DE" sz="2000" dirty="0"/>
              <a:t>bei Alkoholkonsum. Kinder und Jugendliche sollten keinen </a:t>
            </a:r>
            <a:r>
              <a:rPr lang="de-DE" sz="2000" dirty="0" smtClean="0"/>
              <a:t>Alkohol trinken</a:t>
            </a:r>
            <a:r>
              <a:rPr lang="de-DE" sz="2000" dirty="0"/>
              <a:t>.</a:t>
            </a:r>
            <a:endParaRPr lang="de-DE" sz="2000" b="1" dirty="0"/>
          </a:p>
          <a:p>
            <a:pPr marL="723900" lvl="1" indent="-457200">
              <a:buFont typeface="+mj-lt"/>
              <a:buAutoNum type="arabicPeriod" startAt="5"/>
            </a:pPr>
            <a:r>
              <a:rPr lang="de-DE" sz="2400" b="1" dirty="0" smtClean="0"/>
              <a:t>Keinen </a:t>
            </a:r>
            <a:r>
              <a:rPr lang="de-DE" sz="2400" b="1" dirty="0"/>
              <a:t>Alkohol während der Schwangerschaft und Stillzeit </a:t>
            </a:r>
            <a:r>
              <a:rPr lang="de-DE" sz="2400" b="1" dirty="0" smtClean="0"/>
              <a:t>konsumieren</a:t>
            </a:r>
          </a:p>
          <a:p>
            <a:pPr lvl="2"/>
            <a:r>
              <a:rPr lang="de-DE" sz="2000" dirty="0"/>
              <a:t>Frauen, die schwanger sind oder ihren Säugling stillen, </a:t>
            </a:r>
            <a:r>
              <a:rPr lang="de-DE" sz="2000" dirty="0" smtClean="0"/>
              <a:t>sollen </a:t>
            </a:r>
            <a:r>
              <a:rPr lang="de-DE" sz="2000" dirty="0"/>
              <a:t>keinen Alkohol trinken. </a:t>
            </a:r>
            <a:endParaRPr lang="de-DE" sz="2000" dirty="0" smtClean="0"/>
          </a:p>
          <a:p>
            <a:pPr lvl="2"/>
            <a:r>
              <a:rPr lang="de-DE" sz="2000" dirty="0" smtClean="0"/>
              <a:t>Förderlich</a:t>
            </a:r>
            <a:r>
              <a:rPr lang="de-DE" sz="2000" dirty="0"/>
              <a:t> </a:t>
            </a:r>
            <a:r>
              <a:rPr lang="de-DE" sz="2000" dirty="0" smtClean="0"/>
              <a:t>ist </a:t>
            </a:r>
            <a:r>
              <a:rPr lang="de-DE" sz="2000" dirty="0"/>
              <a:t>Alkoholabstinenz für Frauen und Männer bei Versuchen eine Schwangerschaft herbeizuführen.</a:t>
            </a:r>
            <a:endParaRPr lang="de-DE" sz="2000" b="1" dirty="0" smtClean="0"/>
          </a:p>
          <a:p>
            <a:pPr marL="723900" lvl="1" indent="-457200">
              <a:buFont typeface="+mj-lt"/>
              <a:buAutoNum type="arabicPeriod" startAt="5"/>
            </a:pPr>
            <a:r>
              <a:rPr lang="de-DE" sz="2400" b="1" dirty="0" smtClean="0"/>
              <a:t>Keinen </a:t>
            </a:r>
            <a:r>
              <a:rPr lang="de-DE" sz="2400" b="1" dirty="0"/>
              <a:t>Alkohol am Arbeitsplatz, bei der Bedienung von Maschinen und </a:t>
            </a:r>
            <a:r>
              <a:rPr lang="de-DE" sz="2400" b="1" dirty="0" smtClean="0"/>
              <a:t>im Straßenverkehr konsumieren</a:t>
            </a:r>
          </a:p>
          <a:p>
            <a:pPr marL="266700" lvl="1" indent="0">
              <a:buNone/>
            </a:pPr>
            <a:endParaRPr lang="de-DE" sz="2400" b="1" dirty="0"/>
          </a:p>
          <a:p>
            <a:pPr marL="723900" lvl="1" indent="-457200">
              <a:buAutoNum type="arabicPeriod"/>
            </a:pPr>
            <a:endParaRPr lang="de-DE" dirty="0"/>
          </a:p>
        </p:txBody>
      </p:sp>
      <p:sp>
        <p:nvSpPr>
          <p:cNvPr id="4" name="Fußzeilenplatzhalter 3"/>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64</a:t>
            </a:fld>
            <a:endParaRPr lang="en-US" noProof="0" dirty="0"/>
          </a:p>
        </p:txBody>
      </p:sp>
      <p:sp>
        <p:nvSpPr>
          <p:cNvPr id="6" name="Textplatzhalter 5"/>
          <p:cNvSpPr>
            <a:spLocks noGrp="1"/>
          </p:cNvSpPr>
          <p:nvPr>
            <p:ph type="body" sz="quarter" idx="33"/>
          </p:nvPr>
        </p:nvSpPr>
        <p:spPr/>
        <p:txBody>
          <a:bodyPr/>
          <a:lstStyle/>
          <a:p>
            <a:r>
              <a:rPr lang="de-DE" baseline="30000" dirty="0" smtClean="0"/>
              <a:t>1</a:t>
            </a:r>
            <a:r>
              <a:rPr lang="de-DE" dirty="0" smtClean="0"/>
              <a:t>DHS, 2019</a:t>
            </a:r>
            <a:endParaRPr lang="de-DE" dirty="0"/>
          </a:p>
        </p:txBody>
      </p:sp>
    </p:spTree>
    <p:extLst>
      <p:ext uri="{BB962C8B-B14F-4D97-AF65-F5344CB8AC3E}">
        <p14:creationId xmlns:p14="http://schemas.microsoft.com/office/powerpoint/2010/main" val="25460319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Standardglas-Ansatz</a:t>
            </a:r>
            <a:endParaRPr lang="de-DE" dirty="0"/>
          </a:p>
        </p:txBody>
      </p:sp>
      <p:sp>
        <p:nvSpPr>
          <p:cNvPr id="3" name="Textplatzhalter 2"/>
          <p:cNvSpPr>
            <a:spLocks noGrp="1"/>
          </p:cNvSpPr>
          <p:nvPr>
            <p:ph type="body" sz="quarter" idx="32"/>
          </p:nvPr>
        </p:nvSpPr>
        <p:spPr/>
        <p:txBody>
          <a:bodyPr/>
          <a:lstStyle/>
          <a:p>
            <a:r>
              <a:rPr lang="de-DE" dirty="0" smtClean="0"/>
              <a:t>Wie kann der Alkoholgehalt transparenter gemacht werden?</a:t>
            </a:r>
            <a:endParaRPr lang="de-DE" dirty="0"/>
          </a:p>
        </p:txBody>
      </p:sp>
      <p:sp>
        <p:nvSpPr>
          <p:cNvPr id="4" name="Inhaltsplatzhalter 3"/>
          <p:cNvSpPr>
            <a:spLocks noGrp="1"/>
          </p:cNvSpPr>
          <p:nvPr>
            <p:ph idx="1"/>
          </p:nvPr>
        </p:nvSpPr>
        <p:spPr/>
        <p:txBody>
          <a:bodyPr/>
          <a:lstStyle/>
          <a:p>
            <a:r>
              <a:rPr lang="de-DE" dirty="0" smtClean="0"/>
              <a:t>Angabe des enthaltenen Alkohols in „Standardgläsern“</a:t>
            </a:r>
          </a:p>
          <a:p>
            <a:endParaRPr lang="de-DE" dirty="0" smtClean="0"/>
          </a:p>
          <a:p>
            <a:r>
              <a:rPr lang="de-DE" dirty="0" smtClean="0"/>
              <a:t>Ein </a:t>
            </a:r>
            <a:r>
              <a:rPr lang="de-DE" dirty="0"/>
              <a:t>Standardglas Alkohol enthält </a:t>
            </a:r>
            <a:r>
              <a:rPr lang="de-DE" b="1" dirty="0"/>
              <a:t>zwischen 10 und 12 Gramm reinen </a:t>
            </a:r>
            <a:r>
              <a:rPr lang="de-DE" b="1" dirty="0" smtClean="0"/>
              <a:t>Alkohol</a:t>
            </a:r>
          </a:p>
          <a:p>
            <a:pPr>
              <a:buFont typeface="Wingdings" panose="05000000000000000000" pitchFamily="2" charset="2"/>
              <a:buChar char="à"/>
            </a:pPr>
            <a:endParaRPr lang="de-DE" dirty="0" smtClean="0"/>
          </a:p>
          <a:p>
            <a:r>
              <a:rPr lang="de-DE" dirty="0" smtClean="0">
                <a:sym typeface="Wingdings" panose="05000000000000000000" pitchFamily="2" charset="2"/>
              </a:rPr>
              <a:t>Ein Standardglas entspricht </a:t>
            </a:r>
          </a:p>
          <a:p>
            <a:pPr lvl="1"/>
            <a:r>
              <a:rPr lang="de-DE" dirty="0" smtClean="0"/>
              <a:t>einen kleinem </a:t>
            </a:r>
            <a:r>
              <a:rPr lang="de-DE" dirty="0"/>
              <a:t>Glas </a:t>
            </a:r>
            <a:r>
              <a:rPr lang="de-DE" dirty="0" smtClean="0"/>
              <a:t>Bier (0,3l), </a:t>
            </a:r>
          </a:p>
          <a:p>
            <a:pPr lvl="1"/>
            <a:r>
              <a:rPr lang="de-DE" dirty="0" smtClean="0"/>
              <a:t>einem „halben Viertele“ Wein (0,125l), </a:t>
            </a:r>
          </a:p>
          <a:p>
            <a:pPr lvl="1"/>
            <a:r>
              <a:rPr lang="de-DE" dirty="0" smtClean="0"/>
              <a:t>einem </a:t>
            </a:r>
            <a:r>
              <a:rPr lang="de-DE" dirty="0"/>
              <a:t>Glas Sekt </a:t>
            </a:r>
            <a:r>
              <a:rPr lang="de-DE" dirty="0" smtClean="0"/>
              <a:t>(0,1l) oder </a:t>
            </a:r>
          </a:p>
          <a:p>
            <a:pPr lvl="1"/>
            <a:r>
              <a:rPr lang="de-DE" dirty="0" smtClean="0"/>
              <a:t>einem </a:t>
            </a:r>
            <a:r>
              <a:rPr lang="de-DE" dirty="0"/>
              <a:t>doppelten </a:t>
            </a:r>
            <a:r>
              <a:rPr lang="de-DE" dirty="0" smtClean="0"/>
              <a:t>Schnaps (4cl)</a:t>
            </a:r>
            <a:endParaRPr lang="de-DE" dirty="0"/>
          </a:p>
        </p:txBody>
      </p:sp>
      <p:sp>
        <p:nvSpPr>
          <p:cNvPr id="5" name="Fußzeilenplatzhalter 4"/>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65</a:t>
            </a:fld>
            <a:endParaRPr lang="en-US" noProof="0" dirty="0"/>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1679" y="2897074"/>
            <a:ext cx="5264642" cy="2961361"/>
          </a:xfrm>
          <a:prstGeom prst="rect">
            <a:avLst/>
          </a:prstGeom>
        </p:spPr>
      </p:pic>
      <p:sp>
        <p:nvSpPr>
          <p:cNvPr id="9" name="Rechteck 8"/>
          <p:cNvSpPr/>
          <p:nvPr/>
        </p:nvSpPr>
        <p:spPr>
          <a:xfrm>
            <a:off x="5883216" y="5853870"/>
            <a:ext cx="6096000" cy="461665"/>
          </a:xfrm>
          <a:prstGeom prst="rect">
            <a:avLst/>
          </a:prstGeom>
        </p:spPr>
        <p:txBody>
          <a:bodyPr>
            <a:spAutoFit/>
          </a:bodyPr>
          <a:lstStyle/>
          <a:p>
            <a:pPr algn="r"/>
            <a:r>
              <a:rPr lang="en-US" sz="1200" dirty="0" err="1" smtClean="0"/>
              <a:t>Bildquelle</a:t>
            </a:r>
            <a:r>
              <a:rPr lang="en-US" sz="1200" dirty="0" smtClean="0"/>
              <a:t>: </a:t>
            </a:r>
            <a:r>
              <a:rPr lang="en-US" sz="1200" dirty="0"/>
              <a:t>University of Toronto/University of </a:t>
            </a:r>
            <a:r>
              <a:rPr lang="en-US" sz="1200" dirty="0" smtClean="0"/>
              <a:t>Victoria, Link </a:t>
            </a:r>
            <a:r>
              <a:rPr lang="en-US" sz="1200" dirty="0" err="1" smtClean="0"/>
              <a:t>zur</a:t>
            </a:r>
            <a:r>
              <a:rPr lang="en-US" sz="1200" dirty="0" smtClean="0"/>
              <a:t> </a:t>
            </a:r>
            <a:r>
              <a:rPr lang="en-US" sz="1200" dirty="0" err="1" smtClean="0"/>
              <a:t>Evaluationsstudie</a:t>
            </a:r>
            <a:r>
              <a:rPr lang="en-US" sz="1200" dirty="0" smtClean="0"/>
              <a:t>: https</a:t>
            </a:r>
            <a:r>
              <a:rPr lang="en-US" sz="1200" dirty="0"/>
              <a:t>://www.jsad.com/page/news/mar2020</a:t>
            </a:r>
          </a:p>
        </p:txBody>
      </p:sp>
    </p:spTree>
    <p:extLst>
      <p:ext uri="{BB962C8B-B14F-4D97-AF65-F5344CB8AC3E}">
        <p14:creationId xmlns:p14="http://schemas.microsoft.com/office/powerpoint/2010/main" val="28660568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altLang="de-DE" dirty="0"/>
              <a:t>Nüchtern werden</a:t>
            </a:r>
          </a:p>
        </p:txBody>
      </p:sp>
      <p:sp>
        <p:nvSpPr>
          <p:cNvPr id="6" name="Inhaltsplatzhalter 5"/>
          <p:cNvSpPr>
            <a:spLocks noGrp="1"/>
          </p:cNvSpPr>
          <p:nvPr>
            <p:ph idx="1"/>
          </p:nvPr>
        </p:nvSpPr>
        <p:spPr/>
        <p:txBody>
          <a:bodyPr/>
          <a:lstStyle/>
          <a:p>
            <a:endParaRPr lang="de-DE" dirty="0"/>
          </a:p>
        </p:txBody>
      </p:sp>
      <p:graphicFrame>
        <p:nvGraphicFramePr>
          <p:cNvPr id="27" name="Tabelle 26"/>
          <p:cNvGraphicFramePr>
            <a:graphicFrameLocks noGrp="1"/>
          </p:cNvGraphicFramePr>
          <p:nvPr>
            <p:extLst/>
          </p:nvPr>
        </p:nvGraphicFramePr>
        <p:xfrm>
          <a:off x="1387400" y="1014879"/>
          <a:ext cx="9417199" cy="5176377"/>
        </p:xfrm>
        <a:graphic>
          <a:graphicData uri="http://schemas.openxmlformats.org/drawingml/2006/table">
            <a:tbl>
              <a:tblPr/>
              <a:tblGrid>
                <a:gridCol w="856109">
                  <a:extLst>
                    <a:ext uri="{9D8B030D-6E8A-4147-A177-3AD203B41FA5}">
                      <a16:colId xmlns:a16="http://schemas.microsoft.com/office/drawing/2014/main" val="20000"/>
                    </a:ext>
                  </a:extLst>
                </a:gridCol>
                <a:gridCol w="856109">
                  <a:extLst>
                    <a:ext uri="{9D8B030D-6E8A-4147-A177-3AD203B41FA5}">
                      <a16:colId xmlns:a16="http://schemas.microsoft.com/office/drawing/2014/main" val="20001"/>
                    </a:ext>
                  </a:extLst>
                </a:gridCol>
                <a:gridCol w="856109">
                  <a:extLst>
                    <a:ext uri="{9D8B030D-6E8A-4147-A177-3AD203B41FA5}">
                      <a16:colId xmlns:a16="http://schemas.microsoft.com/office/drawing/2014/main" val="20002"/>
                    </a:ext>
                  </a:extLst>
                </a:gridCol>
                <a:gridCol w="856109">
                  <a:extLst>
                    <a:ext uri="{9D8B030D-6E8A-4147-A177-3AD203B41FA5}">
                      <a16:colId xmlns:a16="http://schemas.microsoft.com/office/drawing/2014/main" val="20003"/>
                    </a:ext>
                  </a:extLst>
                </a:gridCol>
                <a:gridCol w="856109">
                  <a:extLst>
                    <a:ext uri="{9D8B030D-6E8A-4147-A177-3AD203B41FA5}">
                      <a16:colId xmlns:a16="http://schemas.microsoft.com/office/drawing/2014/main" val="20004"/>
                    </a:ext>
                  </a:extLst>
                </a:gridCol>
                <a:gridCol w="856109">
                  <a:extLst>
                    <a:ext uri="{9D8B030D-6E8A-4147-A177-3AD203B41FA5}">
                      <a16:colId xmlns:a16="http://schemas.microsoft.com/office/drawing/2014/main" val="20005"/>
                    </a:ext>
                  </a:extLst>
                </a:gridCol>
                <a:gridCol w="856109">
                  <a:extLst>
                    <a:ext uri="{9D8B030D-6E8A-4147-A177-3AD203B41FA5}">
                      <a16:colId xmlns:a16="http://schemas.microsoft.com/office/drawing/2014/main" val="20006"/>
                    </a:ext>
                  </a:extLst>
                </a:gridCol>
                <a:gridCol w="856109">
                  <a:extLst>
                    <a:ext uri="{9D8B030D-6E8A-4147-A177-3AD203B41FA5}">
                      <a16:colId xmlns:a16="http://schemas.microsoft.com/office/drawing/2014/main" val="20007"/>
                    </a:ext>
                  </a:extLst>
                </a:gridCol>
                <a:gridCol w="856109">
                  <a:extLst>
                    <a:ext uri="{9D8B030D-6E8A-4147-A177-3AD203B41FA5}">
                      <a16:colId xmlns:a16="http://schemas.microsoft.com/office/drawing/2014/main" val="20008"/>
                    </a:ext>
                  </a:extLst>
                </a:gridCol>
                <a:gridCol w="856109">
                  <a:extLst>
                    <a:ext uri="{9D8B030D-6E8A-4147-A177-3AD203B41FA5}">
                      <a16:colId xmlns:a16="http://schemas.microsoft.com/office/drawing/2014/main" val="20009"/>
                    </a:ext>
                  </a:extLst>
                </a:gridCol>
                <a:gridCol w="856109">
                  <a:extLst>
                    <a:ext uri="{9D8B030D-6E8A-4147-A177-3AD203B41FA5}">
                      <a16:colId xmlns:a16="http://schemas.microsoft.com/office/drawing/2014/main" val="20010"/>
                    </a:ext>
                  </a:extLst>
                </a:gridCol>
              </a:tblGrid>
              <a:tr h="267033">
                <a:tc gridSpan="11">
                  <a:txBody>
                    <a:bodyPr/>
                    <a:lstStyle/>
                    <a:p>
                      <a:r>
                        <a:rPr lang="de-DE" sz="1200" dirty="0"/>
                        <a:t>Ausnüchterungstabelle für eine 76 Kilo schwere, 21 jährige Frau:</a:t>
                      </a:r>
                    </a:p>
                  </a:txBody>
                  <a:tcPr marL="60171" marR="60171" marT="30083" marB="30083" anchor="ctr">
                    <a:solidFill>
                      <a:srgbClr val="E5E5E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446304">
                <a:tc>
                  <a:txBody>
                    <a:bodyPr/>
                    <a:lstStyle/>
                    <a:p>
                      <a:pPr algn="ctr"/>
                      <a:r>
                        <a:rPr lang="de-DE" sz="1200">
                          <a:effectLst/>
                        </a:rPr>
                        <a:t> </a:t>
                      </a:r>
                    </a:p>
                  </a:txBody>
                  <a:tcPr marL="60171" marR="60171" marT="30083" marB="30083" anchor="ctr">
                    <a:lnL>
                      <a:noFill/>
                    </a:lnL>
                    <a:lnR>
                      <a:noFill/>
                    </a:lnR>
                    <a:lnB>
                      <a:noFill/>
                    </a:lnB>
                    <a:solidFill>
                      <a:srgbClr val="FFFFFF"/>
                    </a:solidFill>
                  </a:tcPr>
                </a:tc>
                <a:tc>
                  <a:txBody>
                    <a:bodyPr/>
                    <a:lstStyle/>
                    <a:p>
                      <a:pPr algn="ctr"/>
                      <a:r>
                        <a:rPr lang="de-DE" sz="1200">
                          <a:effectLst/>
                        </a:rPr>
                        <a:t>1 Std.</a:t>
                      </a:r>
                    </a:p>
                  </a:txBody>
                  <a:tcPr marL="60171" marR="60171" marT="30083" marB="30083" anchor="ctr">
                    <a:lnL>
                      <a:noFill/>
                    </a:lnL>
                    <a:lnR>
                      <a:noFill/>
                    </a:lnR>
                    <a:lnT>
                      <a:noFill/>
                    </a:lnT>
                    <a:lnB>
                      <a:noFill/>
                    </a:lnB>
                    <a:solidFill>
                      <a:srgbClr val="FFFFFF"/>
                    </a:solidFill>
                  </a:tcPr>
                </a:tc>
                <a:tc>
                  <a:txBody>
                    <a:bodyPr/>
                    <a:lstStyle/>
                    <a:p>
                      <a:pPr algn="ctr"/>
                      <a:r>
                        <a:rPr lang="de-DE" sz="1200">
                          <a:effectLst/>
                        </a:rPr>
                        <a:t>2 Std.</a:t>
                      </a:r>
                    </a:p>
                  </a:txBody>
                  <a:tcPr marL="60171" marR="60171" marT="30083" marB="30083" anchor="ctr">
                    <a:lnL>
                      <a:noFill/>
                    </a:lnL>
                    <a:lnR>
                      <a:noFill/>
                    </a:lnR>
                    <a:lnT>
                      <a:noFill/>
                    </a:lnT>
                    <a:lnB>
                      <a:noFill/>
                    </a:lnB>
                    <a:solidFill>
                      <a:srgbClr val="FFFFFF"/>
                    </a:solidFill>
                  </a:tcPr>
                </a:tc>
                <a:tc>
                  <a:txBody>
                    <a:bodyPr/>
                    <a:lstStyle/>
                    <a:p>
                      <a:pPr algn="ctr"/>
                      <a:r>
                        <a:rPr lang="de-DE" sz="1200">
                          <a:effectLst/>
                        </a:rPr>
                        <a:t>3 Std.</a:t>
                      </a:r>
                    </a:p>
                  </a:txBody>
                  <a:tcPr marL="60171" marR="60171" marT="30083" marB="30083" anchor="ctr">
                    <a:lnL>
                      <a:noFill/>
                    </a:lnL>
                    <a:lnR>
                      <a:noFill/>
                    </a:lnR>
                    <a:lnT>
                      <a:noFill/>
                    </a:lnT>
                    <a:lnB>
                      <a:noFill/>
                    </a:lnB>
                    <a:solidFill>
                      <a:srgbClr val="FFFFFF"/>
                    </a:solidFill>
                  </a:tcPr>
                </a:tc>
                <a:tc>
                  <a:txBody>
                    <a:bodyPr/>
                    <a:lstStyle/>
                    <a:p>
                      <a:pPr algn="ctr"/>
                      <a:r>
                        <a:rPr lang="de-DE" sz="1200">
                          <a:effectLst/>
                        </a:rPr>
                        <a:t>4 Std.</a:t>
                      </a:r>
                    </a:p>
                  </a:txBody>
                  <a:tcPr marL="60171" marR="60171" marT="30083" marB="30083" anchor="ctr">
                    <a:lnL>
                      <a:noFill/>
                    </a:lnL>
                    <a:lnR>
                      <a:noFill/>
                    </a:lnR>
                    <a:lnT>
                      <a:noFill/>
                    </a:lnT>
                    <a:lnB>
                      <a:noFill/>
                    </a:lnB>
                    <a:solidFill>
                      <a:srgbClr val="FFFFFF"/>
                    </a:solidFill>
                  </a:tcPr>
                </a:tc>
                <a:tc>
                  <a:txBody>
                    <a:bodyPr/>
                    <a:lstStyle/>
                    <a:p>
                      <a:pPr algn="ctr"/>
                      <a:r>
                        <a:rPr lang="de-DE" sz="1200">
                          <a:effectLst/>
                        </a:rPr>
                        <a:t>5 Std.</a:t>
                      </a:r>
                    </a:p>
                  </a:txBody>
                  <a:tcPr marL="60171" marR="60171" marT="30083" marB="30083" anchor="ctr">
                    <a:lnL>
                      <a:noFill/>
                    </a:lnL>
                    <a:lnR>
                      <a:noFill/>
                    </a:lnR>
                    <a:lnT>
                      <a:noFill/>
                    </a:lnT>
                    <a:lnB>
                      <a:noFill/>
                    </a:lnB>
                    <a:solidFill>
                      <a:srgbClr val="FFFFFF"/>
                    </a:solidFill>
                  </a:tcPr>
                </a:tc>
                <a:tc>
                  <a:txBody>
                    <a:bodyPr/>
                    <a:lstStyle/>
                    <a:p>
                      <a:pPr algn="ctr"/>
                      <a:r>
                        <a:rPr lang="de-DE" sz="1200">
                          <a:effectLst/>
                        </a:rPr>
                        <a:t>6 Std.</a:t>
                      </a:r>
                    </a:p>
                  </a:txBody>
                  <a:tcPr marL="60171" marR="60171" marT="30083" marB="30083" anchor="ctr">
                    <a:lnL>
                      <a:noFill/>
                    </a:lnL>
                    <a:lnR>
                      <a:noFill/>
                    </a:lnR>
                    <a:lnT>
                      <a:noFill/>
                    </a:lnT>
                    <a:lnB>
                      <a:noFill/>
                    </a:lnB>
                    <a:solidFill>
                      <a:srgbClr val="FFFFFF"/>
                    </a:solidFill>
                  </a:tcPr>
                </a:tc>
                <a:tc>
                  <a:txBody>
                    <a:bodyPr/>
                    <a:lstStyle/>
                    <a:p>
                      <a:pPr algn="ctr"/>
                      <a:r>
                        <a:rPr lang="de-DE" sz="1200">
                          <a:effectLst/>
                        </a:rPr>
                        <a:t>7 Std.</a:t>
                      </a:r>
                    </a:p>
                  </a:txBody>
                  <a:tcPr marL="60171" marR="60171" marT="30083" marB="30083" anchor="ctr">
                    <a:lnL>
                      <a:noFill/>
                    </a:lnL>
                    <a:lnR>
                      <a:noFill/>
                    </a:lnR>
                    <a:lnT>
                      <a:noFill/>
                    </a:lnT>
                    <a:lnB>
                      <a:noFill/>
                    </a:lnB>
                    <a:solidFill>
                      <a:srgbClr val="FFFFFF"/>
                    </a:solidFill>
                  </a:tcPr>
                </a:tc>
                <a:tc>
                  <a:txBody>
                    <a:bodyPr/>
                    <a:lstStyle/>
                    <a:p>
                      <a:pPr algn="ctr"/>
                      <a:r>
                        <a:rPr lang="de-DE" sz="1200">
                          <a:effectLst/>
                        </a:rPr>
                        <a:t>8 Std.</a:t>
                      </a:r>
                    </a:p>
                  </a:txBody>
                  <a:tcPr marL="60171" marR="60171" marT="30083" marB="30083" anchor="ctr">
                    <a:lnL>
                      <a:noFill/>
                    </a:lnL>
                    <a:lnR>
                      <a:noFill/>
                    </a:lnR>
                    <a:lnT>
                      <a:noFill/>
                    </a:lnT>
                    <a:lnB>
                      <a:noFill/>
                    </a:lnB>
                    <a:solidFill>
                      <a:srgbClr val="FFFFFF"/>
                    </a:solidFill>
                  </a:tcPr>
                </a:tc>
                <a:tc>
                  <a:txBody>
                    <a:bodyPr/>
                    <a:lstStyle/>
                    <a:p>
                      <a:pPr algn="ctr"/>
                      <a:r>
                        <a:rPr lang="de-DE" sz="1200">
                          <a:effectLst/>
                        </a:rPr>
                        <a:t>9 Std.</a:t>
                      </a:r>
                    </a:p>
                  </a:txBody>
                  <a:tcPr marL="60171" marR="60171" marT="30083" marB="30083" anchor="ctr">
                    <a:lnL>
                      <a:noFill/>
                    </a:lnL>
                    <a:lnR>
                      <a:noFill/>
                    </a:lnR>
                    <a:lnT>
                      <a:noFill/>
                    </a:lnT>
                    <a:lnB>
                      <a:noFill/>
                    </a:lnB>
                    <a:solidFill>
                      <a:srgbClr val="FFFFFF"/>
                    </a:solidFill>
                  </a:tcPr>
                </a:tc>
                <a:tc>
                  <a:txBody>
                    <a:bodyPr/>
                    <a:lstStyle/>
                    <a:p>
                      <a:pPr algn="ctr"/>
                      <a:r>
                        <a:rPr lang="de-DE" sz="1200">
                          <a:effectLst/>
                        </a:rPr>
                        <a:t>10 Std.</a:t>
                      </a:r>
                    </a:p>
                  </a:txBody>
                  <a:tcPr marL="60171" marR="60171" marT="30083" marB="30083" anchor="ctr">
                    <a:lnL>
                      <a:noFill/>
                    </a:lnL>
                    <a:lnR>
                      <a:noFill/>
                    </a:lnR>
                    <a:lnT>
                      <a:noFill/>
                    </a:lnT>
                    <a:lnB>
                      <a:noFill/>
                    </a:lnB>
                    <a:solidFill>
                      <a:srgbClr val="FFFFFF"/>
                    </a:solidFill>
                  </a:tcPr>
                </a:tc>
                <a:extLst>
                  <a:ext uri="{0D108BD9-81ED-4DB2-BD59-A6C34878D82A}">
                    <a16:rowId xmlns:a16="http://schemas.microsoft.com/office/drawing/2014/main" val="10001"/>
                  </a:ext>
                </a:extLst>
              </a:tr>
              <a:tr h="446304">
                <a:tc>
                  <a:txBody>
                    <a:bodyPr/>
                    <a:lstStyle/>
                    <a:p>
                      <a:pPr algn="ctr"/>
                      <a:r>
                        <a:rPr lang="de-DE" sz="1200">
                          <a:effectLst/>
                        </a:rPr>
                        <a:t>10 Bier</a:t>
                      </a:r>
                    </a:p>
                  </a:txBody>
                  <a:tcPr marL="60171" marR="60171" marT="30083" marB="30083" anchor="ctr">
                    <a:lnL>
                      <a:noFill/>
                    </a:lnL>
                    <a:lnR>
                      <a:noFill/>
                    </a:lnR>
                    <a:lnT>
                      <a:noFill/>
                    </a:lnT>
                    <a:lnB>
                      <a:noFill/>
                    </a:lnB>
                    <a:solidFill>
                      <a:srgbClr val="FFFFFF"/>
                    </a:solidFill>
                  </a:tcPr>
                </a:tc>
                <a:tc>
                  <a:txBody>
                    <a:bodyPr/>
                    <a:lstStyle/>
                    <a:p>
                      <a:pPr algn="ctr"/>
                      <a:r>
                        <a:rPr lang="de-DE" sz="1200" b="1">
                          <a:effectLst/>
                        </a:rPr>
                        <a:t>2,4 ‰</a:t>
                      </a:r>
                    </a:p>
                  </a:txBody>
                  <a:tcPr marL="12536" marR="12536" marT="12534" marB="12534" anchor="ctr">
                    <a:lnL>
                      <a:noFill/>
                    </a:lnL>
                    <a:lnR>
                      <a:noFill/>
                    </a:lnR>
                    <a:lnT>
                      <a:noFill/>
                    </a:lnT>
                    <a:lnB>
                      <a:noFill/>
                    </a:lnB>
                    <a:solidFill>
                      <a:srgbClr val="A40000"/>
                    </a:solidFill>
                  </a:tcPr>
                </a:tc>
                <a:tc>
                  <a:txBody>
                    <a:bodyPr/>
                    <a:lstStyle/>
                    <a:p>
                      <a:pPr algn="ctr"/>
                      <a:r>
                        <a:rPr lang="de-DE" sz="1200" b="1">
                          <a:effectLst/>
                        </a:rPr>
                        <a:t>2,3 ‰</a:t>
                      </a:r>
                    </a:p>
                  </a:txBody>
                  <a:tcPr marL="12536" marR="12536" marT="12534" marB="12534" anchor="ctr">
                    <a:lnL>
                      <a:noFill/>
                    </a:lnL>
                    <a:lnR>
                      <a:noFill/>
                    </a:lnR>
                    <a:lnT>
                      <a:noFill/>
                    </a:lnT>
                    <a:lnB>
                      <a:noFill/>
                    </a:lnB>
                    <a:solidFill>
                      <a:srgbClr val="A40000"/>
                    </a:solidFill>
                  </a:tcPr>
                </a:tc>
                <a:tc>
                  <a:txBody>
                    <a:bodyPr/>
                    <a:lstStyle/>
                    <a:p>
                      <a:pPr algn="ctr"/>
                      <a:r>
                        <a:rPr lang="de-DE" sz="1200" b="1">
                          <a:effectLst/>
                        </a:rPr>
                        <a:t>2,1 ‰</a:t>
                      </a:r>
                    </a:p>
                  </a:txBody>
                  <a:tcPr marL="12536" marR="12536" marT="12534" marB="12534" anchor="ctr">
                    <a:lnL>
                      <a:noFill/>
                    </a:lnL>
                    <a:lnR>
                      <a:noFill/>
                    </a:lnR>
                    <a:lnT>
                      <a:noFill/>
                    </a:lnT>
                    <a:lnB>
                      <a:noFill/>
                    </a:lnB>
                    <a:solidFill>
                      <a:srgbClr val="A40000"/>
                    </a:solidFill>
                  </a:tcPr>
                </a:tc>
                <a:tc>
                  <a:txBody>
                    <a:bodyPr/>
                    <a:lstStyle/>
                    <a:p>
                      <a:pPr algn="ctr"/>
                      <a:r>
                        <a:rPr lang="de-DE" sz="1200" b="1">
                          <a:effectLst/>
                        </a:rPr>
                        <a:t>2,0 ‰</a:t>
                      </a:r>
                    </a:p>
                  </a:txBody>
                  <a:tcPr marL="12536" marR="12536" marT="12534" marB="12534" anchor="ctr">
                    <a:lnL>
                      <a:noFill/>
                    </a:lnL>
                    <a:lnR>
                      <a:noFill/>
                    </a:lnR>
                    <a:lnT>
                      <a:noFill/>
                    </a:lnT>
                    <a:lnB>
                      <a:noFill/>
                    </a:lnB>
                    <a:solidFill>
                      <a:srgbClr val="A40000"/>
                    </a:solidFill>
                  </a:tcPr>
                </a:tc>
                <a:tc>
                  <a:txBody>
                    <a:bodyPr/>
                    <a:lstStyle/>
                    <a:p>
                      <a:pPr algn="ctr"/>
                      <a:r>
                        <a:rPr lang="de-DE" sz="1200" b="1">
                          <a:effectLst/>
                        </a:rPr>
                        <a:t>1,8 ‰</a:t>
                      </a:r>
                    </a:p>
                  </a:txBody>
                  <a:tcPr marL="12536" marR="12536" marT="12534" marB="12534" anchor="ctr">
                    <a:lnL>
                      <a:noFill/>
                    </a:lnL>
                    <a:lnR>
                      <a:noFill/>
                    </a:lnR>
                    <a:lnT>
                      <a:noFill/>
                    </a:lnT>
                    <a:lnB>
                      <a:noFill/>
                    </a:lnB>
                    <a:solidFill>
                      <a:srgbClr val="A40000"/>
                    </a:solidFill>
                  </a:tcPr>
                </a:tc>
                <a:tc>
                  <a:txBody>
                    <a:bodyPr/>
                    <a:lstStyle/>
                    <a:p>
                      <a:pPr algn="ctr"/>
                      <a:r>
                        <a:rPr lang="de-DE" sz="1200" b="1">
                          <a:effectLst/>
                        </a:rPr>
                        <a:t>1,7 ‰</a:t>
                      </a:r>
                    </a:p>
                  </a:txBody>
                  <a:tcPr marL="12536" marR="12536" marT="12534" marB="12534" anchor="ctr">
                    <a:lnL>
                      <a:noFill/>
                    </a:lnL>
                    <a:lnR>
                      <a:noFill/>
                    </a:lnR>
                    <a:lnT>
                      <a:noFill/>
                    </a:lnT>
                    <a:lnB>
                      <a:noFill/>
                    </a:lnB>
                    <a:solidFill>
                      <a:srgbClr val="A40000"/>
                    </a:solidFill>
                  </a:tcPr>
                </a:tc>
                <a:tc>
                  <a:txBody>
                    <a:bodyPr/>
                    <a:lstStyle/>
                    <a:p>
                      <a:pPr algn="ctr"/>
                      <a:r>
                        <a:rPr lang="de-DE" sz="1200" b="1">
                          <a:effectLst/>
                        </a:rPr>
                        <a:t>1,5 ‰</a:t>
                      </a:r>
                    </a:p>
                  </a:txBody>
                  <a:tcPr marL="12536" marR="12536" marT="12534" marB="12534" anchor="ctr">
                    <a:lnL>
                      <a:noFill/>
                    </a:lnL>
                    <a:lnR>
                      <a:noFill/>
                    </a:lnR>
                    <a:lnT>
                      <a:noFill/>
                    </a:lnT>
                    <a:lnB>
                      <a:noFill/>
                    </a:lnB>
                    <a:solidFill>
                      <a:srgbClr val="A40000"/>
                    </a:solidFill>
                  </a:tcPr>
                </a:tc>
                <a:tc>
                  <a:txBody>
                    <a:bodyPr/>
                    <a:lstStyle/>
                    <a:p>
                      <a:pPr algn="ctr"/>
                      <a:r>
                        <a:rPr lang="de-DE" sz="1200" b="1">
                          <a:effectLst/>
                        </a:rPr>
                        <a:t>1,4 ‰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1,2 ‰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1,1 ‰</a:t>
                      </a:r>
                    </a:p>
                  </a:txBody>
                  <a:tcPr marL="12536" marR="12536" marT="12534" marB="12534" anchor="ctr">
                    <a:lnL>
                      <a:noFill/>
                    </a:lnL>
                    <a:lnR>
                      <a:noFill/>
                    </a:lnR>
                    <a:lnT>
                      <a:noFill/>
                    </a:lnT>
                    <a:lnB>
                      <a:noFill/>
                    </a:lnB>
                    <a:solidFill>
                      <a:srgbClr val="D85A4E"/>
                    </a:solidFill>
                  </a:tcPr>
                </a:tc>
                <a:extLst>
                  <a:ext uri="{0D108BD9-81ED-4DB2-BD59-A6C34878D82A}">
                    <a16:rowId xmlns:a16="http://schemas.microsoft.com/office/drawing/2014/main" val="10002"/>
                  </a:ext>
                </a:extLst>
              </a:tr>
              <a:tr h="446304">
                <a:tc>
                  <a:txBody>
                    <a:bodyPr/>
                    <a:lstStyle/>
                    <a:p>
                      <a:pPr algn="ctr"/>
                      <a:r>
                        <a:rPr lang="de-DE" sz="1200">
                          <a:effectLst/>
                        </a:rPr>
                        <a:t>9 Bier</a:t>
                      </a:r>
                    </a:p>
                  </a:txBody>
                  <a:tcPr marL="60171" marR="60171" marT="30083" marB="30083" anchor="ctr">
                    <a:lnL>
                      <a:noFill/>
                    </a:lnL>
                    <a:lnR>
                      <a:noFill/>
                    </a:lnR>
                    <a:lnT>
                      <a:noFill/>
                    </a:lnT>
                    <a:lnB>
                      <a:noFill/>
                    </a:lnB>
                    <a:solidFill>
                      <a:srgbClr val="FFFFFF"/>
                    </a:solidFill>
                  </a:tcPr>
                </a:tc>
                <a:tc>
                  <a:txBody>
                    <a:bodyPr/>
                    <a:lstStyle/>
                    <a:p>
                      <a:pPr algn="ctr"/>
                      <a:r>
                        <a:rPr lang="de-DE" sz="1200" b="1">
                          <a:effectLst/>
                        </a:rPr>
                        <a:t>2,2 ‰</a:t>
                      </a:r>
                    </a:p>
                  </a:txBody>
                  <a:tcPr marL="12536" marR="12536" marT="12534" marB="12534" anchor="ctr">
                    <a:lnL>
                      <a:noFill/>
                    </a:lnL>
                    <a:lnR>
                      <a:noFill/>
                    </a:lnR>
                    <a:lnT>
                      <a:noFill/>
                    </a:lnT>
                    <a:lnB>
                      <a:noFill/>
                    </a:lnB>
                    <a:solidFill>
                      <a:srgbClr val="A40000"/>
                    </a:solidFill>
                  </a:tcPr>
                </a:tc>
                <a:tc>
                  <a:txBody>
                    <a:bodyPr/>
                    <a:lstStyle/>
                    <a:p>
                      <a:pPr algn="ctr"/>
                      <a:r>
                        <a:rPr lang="de-DE" sz="1200" b="1">
                          <a:effectLst/>
                        </a:rPr>
                        <a:t>2,0 ‰</a:t>
                      </a:r>
                    </a:p>
                  </a:txBody>
                  <a:tcPr marL="12536" marR="12536" marT="12534" marB="12534" anchor="ctr">
                    <a:lnL>
                      <a:noFill/>
                    </a:lnL>
                    <a:lnR>
                      <a:noFill/>
                    </a:lnR>
                    <a:lnT>
                      <a:noFill/>
                    </a:lnT>
                    <a:lnB>
                      <a:noFill/>
                    </a:lnB>
                    <a:solidFill>
                      <a:srgbClr val="A40000"/>
                    </a:solidFill>
                  </a:tcPr>
                </a:tc>
                <a:tc>
                  <a:txBody>
                    <a:bodyPr/>
                    <a:lstStyle/>
                    <a:p>
                      <a:pPr algn="ctr"/>
                      <a:r>
                        <a:rPr lang="de-DE" sz="1200" b="1">
                          <a:effectLst/>
                        </a:rPr>
                        <a:t>1,9 ‰</a:t>
                      </a:r>
                    </a:p>
                  </a:txBody>
                  <a:tcPr marL="12536" marR="12536" marT="12534" marB="12534" anchor="ctr">
                    <a:lnL>
                      <a:noFill/>
                    </a:lnL>
                    <a:lnR>
                      <a:noFill/>
                    </a:lnR>
                    <a:lnT>
                      <a:noFill/>
                    </a:lnT>
                    <a:lnB>
                      <a:noFill/>
                    </a:lnB>
                    <a:solidFill>
                      <a:srgbClr val="A40000"/>
                    </a:solidFill>
                  </a:tcPr>
                </a:tc>
                <a:tc>
                  <a:txBody>
                    <a:bodyPr/>
                    <a:lstStyle/>
                    <a:p>
                      <a:pPr algn="ctr"/>
                      <a:r>
                        <a:rPr lang="de-DE" sz="1200" b="1" dirty="0">
                          <a:effectLst/>
                        </a:rPr>
                        <a:t>1,7 ‰</a:t>
                      </a:r>
                    </a:p>
                  </a:txBody>
                  <a:tcPr marL="12536" marR="12536" marT="12534" marB="12534" anchor="ctr">
                    <a:lnL>
                      <a:noFill/>
                    </a:lnL>
                    <a:lnR>
                      <a:noFill/>
                    </a:lnR>
                    <a:lnT>
                      <a:noFill/>
                    </a:lnT>
                    <a:lnB>
                      <a:noFill/>
                    </a:lnB>
                    <a:solidFill>
                      <a:srgbClr val="A40000"/>
                    </a:solidFill>
                  </a:tcPr>
                </a:tc>
                <a:tc>
                  <a:txBody>
                    <a:bodyPr/>
                    <a:lstStyle/>
                    <a:p>
                      <a:pPr algn="ctr"/>
                      <a:r>
                        <a:rPr lang="de-DE" sz="1200" b="1">
                          <a:effectLst/>
                        </a:rPr>
                        <a:t>1,6 ‰</a:t>
                      </a:r>
                    </a:p>
                  </a:txBody>
                  <a:tcPr marL="12536" marR="12536" marT="12534" marB="12534" anchor="ctr">
                    <a:lnL>
                      <a:noFill/>
                    </a:lnL>
                    <a:lnR>
                      <a:noFill/>
                    </a:lnR>
                    <a:lnT>
                      <a:noFill/>
                    </a:lnT>
                    <a:lnB>
                      <a:noFill/>
                    </a:lnB>
                    <a:solidFill>
                      <a:srgbClr val="A40000"/>
                    </a:solidFill>
                  </a:tcPr>
                </a:tc>
                <a:tc>
                  <a:txBody>
                    <a:bodyPr/>
                    <a:lstStyle/>
                    <a:p>
                      <a:pPr algn="ctr"/>
                      <a:r>
                        <a:rPr lang="de-DE" sz="1200" b="1">
                          <a:effectLst/>
                        </a:rPr>
                        <a:t>1,4 ‰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1,3 ‰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1,1 ‰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1,0 ‰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0,8 ‰</a:t>
                      </a:r>
                    </a:p>
                  </a:txBody>
                  <a:tcPr marL="12536" marR="12536" marT="12534" marB="12534" anchor="ctr">
                    <a:lnL>
                      <a:noFill/>
                    </a:lnL>
                    <a:lnR>
                      <a:noFill/>
                    </a:lnR>
                    <a:lnT>
                      <a:noFill/>
                    </a:lnT>
                    <a:lnB>
                      <a:noFill/>
                    </a:lnB>
                    <a:solidFill>
                      <a:srgbClr val="D85A4E"/>
                    </a:solidFill>
                  </a:tcPr>
                </a:tc>
                <a:extLst>
                  <a:ext uri="{0D108BD9-81ED-4DB2-BD59-A6C34878D82A}">
                    <a16:rowId xmlns:a16="http://schemas.microsoft.com/office/drawing/2014/main" val="10003"/>
                  </a:ext>
                </a:extLst>
              </a:tr>
              <a:tr h="446304">
                <a:tc>
                  <a:txBody>
                    <a:bodyPr/>
                    <a:lstStyle/>
                    <a:p>
                      <a:pPr algn="ctr"/>
                      <a:r>
                        <a:rPr lang="de-DE" sz="1200" dirty="0">
                          <a:effectLst/>
                        </a:rPr>
                        <a:t>8 Bier</a:t>
                      </a:r>
                    </a:p>
                  </a:txBody>
                  <a:tcPr marL="60171" marR="60171" marT="30083" marB="30083" anchor="ctr">
                    <a:lnL>
                      <a:noFill/>
                    </a:lnL>
                    <a:lnR>
                      <a:noFill/>
                    </a:lnR>
                    <a:lnT>
                      <a:noFill/>
                    </a:lnT>
                    <a:lnB>
                      <a:noFill/>
                    </a:lnB>
                    <a:solidFill>
                      <a:srgbClr val="FFFFFF"/>
                    </a:solidFill>
                  </a:tcPr>
                </a:tc>
                <a:tc>
                  <a:txBody>
                    <a:bodyPr/>
                    <a:lstStyle/>
                    <a:p>
                      <a:pPr algn="ctr"/>
                      <a:r>
                        <a:rPr lang="de-DE" sz="1200" b="1">
                          <a:effectLst/>
                        </a:rPr>
                        <a:t>1,9 ‰</a:t>
                      </a:r>
                    </a:p>
                  </a:txBody>
                  <a:tcPr marL="12536" marR="12536" marT="12534" marB="12534" anchor="ctr">
                    <a:lnL>
                      <a:noFill/>
                    </a:lnL>
                    <a:lnR>
                      <a:noFill/>
                    </a:lnR>
                    <a:lnT>
                      <a:noFill/>
                    </a:lnT>
                    <a:lnB>
                      <a:noFill/>
                    </a:lnB>
                    <a:solidFill>
                      <a:srgbClr val="A40000"/>
                    </a:solidFill>
                  </a:tcPr>
                </a:tc>
                <a:tc>
                  <a:txBody>
                    <a:bodyPr/>
                    <a:lstStyle/>
                    <a:p>
                      <a:pPr algn="ctr"/>
                      <a:r>
                        <a:rPr lang="de-DE" sz="1200" b="1" dirty="0">
                          <a:effectLst/>
                        </a:rPr>
                        <a:t>1,8 ‰</a:t>
                      </a:r>
                    </a:p>
                  </a:txBody>
                  <a:tcPr marL="12536" marR="12536" marT="12534" marB="12534" anchor="ctr">
                    <a:lnL>
                      <a:noFill/>
                    </a:lnL>
                    <a:lnR>
                      <a:noFill/>
                    </a:lnR>
                    <a:lnT>
                      <a:noFill/>
                    </a:lnT>
                    <a:lnB>
                      <a:noFill/>
                    </a:lnB>
                    <a:solidFill>
                      <a:srgbClr val="A40000"/>
                    </a:solidFill>
                  </a:tcPr>
                </a:tc>
                <a:tc>
                  <a:txBody>
                    <a:bodyPr/>
                    <a:lstStyle/>
                    <a:p>
                      <a:pPr algn="ctr"/>
                      <a:r>
                        <a:rPr lang="de-DE" sz="1200" b="1">
                          <a:effectLst/>
                        </a:rPr>
                        <a:t>1,6 ‰</a:t>
                      </a:r>
                    </a:p>
                  </a:txBody>
                  <a:tcPr marL="12536" marR="12536" marT="12534" marB="12534" anchor="ctr">
                    <a:lnL>
                      <a:noFill/>
                    </a:lnL>
                    <a:lnR>
                      <a:noFill/>
                    </a:lnR>
                    <a:lnT>
                      <a:noFill/>
                    </a:lnT>
                    <a:lnB>
                      <a:noFill/>
                    </a:lnB>
                    <a:solidFill>
                      <a:srgbClr val="A40000"/>
                    </a:solidFill>
                  </a:tcPr>
                </a:tc>
                <a:tc>
                  <a:txBody>
                    <a:bodyPr/>
                    <a:lstStyle/>
                    <a:p>
                      <a:pPr algn="ctr"/>
                      <a:r>
                        <a:rPr lang="de-DE" sz="1200" b="1" dirty="0">
                          <a:effectLst/>
                        </a:rPr>
                        <a:t>1,5 ‰</a:t>
                      </a:r>
                    </a:p>
                  </a:txBody>
                  <a:tcPr marL="12536" marR="12536" marT="12534" marB="12534" anchor="ctr">
                    <a:lnL>
                      <a:noFill/>
                    </a:lnL>
                    <a:lnR>
                      <a:noFill/>
                    </a:lnR>
                    <a:lnT>
                      <a:noFill/>
                    </a:lnT>
                    <a:lnB>
                      <a:noFill/>
                    </a:lnB>
                    <a:solidFill>
                      <a:srgbClr val="A40000"/>
                    </a:solidFill>
                  </a:tcPr>
                </a:tc>
                <a:tc>
                  <a:txBody>
                    <a:bodyPr/>
                    <a:lstStyle/>
                    <a:p>
                      <a:pPr algn="ctr"/>
                      <a:r>
                        <a:rPr lang="de-DE" sz="1200" b="1" dirty="0">
                          <a:effectLst/>
                        </a:rPr>
                        <a:t>1,3 ‰</a:t>
                      </a:r>
                    </a:p>
                  </a:txBody>
                  <a:tcPr marL="12536" marR="12536" marT="12534" marB="12534" anchor="ctr">
                    <a:lnL>
                      <a:noFill/>
                    </a:lnL>
                    <a:lnR>
                      <a:noFill/>
                    </a:lnR>
                    <a:lnT>
                      <a:noFill/>
                    </a:lnT>
                    <a:lnB>
                      <a:noFill/>
                    </a:lnB>
                    <a:solidFill>
                      <a:srgbClr val="D85A4E"/>
                    </a:solidFill>
                  </a:tcPr>
                </a:tc>
                <a:tc>
                  <a:txBody>
                    <a:bodyPr/>
                    <a:lstStyle/>
                    <a:p>
                      <a:pPr algn="ctr"/>
                      <a:r>
                        <a:rPr lang="de-DE" sz="1200" b="1" dirty="0">
                          <a:effectLst/>
                        </a:rPr>
                        <a:t>1,2 ‰</a:t>
                      </a:r>
                    </a:p>
                  </a:txBody>
                  <a:tcPr marL="12536" marR="12536" marT="12534" marB="12534" anchor="ctr">
                    <a:lnL>
                      <a:noFill/>
                    </a:lnL>
                    <a:lnR>
                      <a:noFill/>
                    </a:lnR>
                    <a:lnT>
                      <a:noFill/>
                    </a:lnT>
                    <a:lnB>
                      <a:noFill/>
                    </a:lnB>
                    <a:solidFill>
                      <a:srgbClr val="D85A4E"/>
                    </a:solidFill>
                  </a:tcPr>
                </a:tc>
                <a:tc>
                  <a:txBody>
                    <a:bodyPr/>
                    <a:lstStyle/>
                    <a:p>
                      <a:pPr algn="ctr"/>
                      <a:r>
                        <a:rPr lang="de-DE" sz="1200" b="1" dirty="0">
                          <a:effectLst/>
                        </a:rPr>
                        <a:t>1,0 ‰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0,9 ‰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0,7 ‰</a:t>
                      </a:r>
                    </a:p>
                  </a:txBody>
                  <a:tcPr marL="12536" marR="12536" marT="12534" marB="12534" anchor="ctr">
                    <a:lnL>
                      <a:noFill/>
                    </a:lnL>
                    <a:lnR>
                      <a:noFill/>
                    </a:lnR>
                    <a:lnT>
                      <a:noFill/>
                    </a:lnT>
                    <a:lnB>
                      <a:noFill/>
                    </a:lnB>
                    <a:solidFill>
                      <a:srgbClr val="F8D57B"/>
                    </a:solidFill>
                  </a:tcPr>
                </a:tc>
                <a:tc>
                  <a:txBody>
                    <a:bodyPr/>
                    <a:lstStyle/>
                    <a:p>
                      <a:pPr algn="ctr"/>
                      <a:r>
                        <a:rPr lang="de-DE" sz="1200" b="1">
                          <a:effectLst/>
                        </a:rPr>
                        <a:t>0,6 ‰</a:t>
                      </a:r>
                    </a:p>
                  </a:txBody>
                  <a:tcPr marL="12536" marR="12536" marT="12534" marB="12534" anchor="ctr">
                    <a:lnL>
                      <a:noFill/>
                    </a:lnL>
                    <a:lnR>
                      <a:noFill/>
                    </a:lnR>
                    <a:lnT>
                      <a:noFill/>
                    </a:lnT>
                    <a:lnB>
                      <a:noFill/>
                    </a:lnB>
                    <a:solidFill>
                      <a:srgbClr val="F8D57B"/>
                    </a:solidFill>
                  </a:tcPr>
                </a:tc>
                <a:extLst>
                  <a:ext uri="{0D108BD9-81ED-4DB2-BD59-A6C34878D82A}">
                    <a16:rowId xmlns:a16="http://schemas.microsoft.com/office/drawing/2014/main" val="10004"/>
                  </a:ext>
                </a:extLst>
              </a:tr>
              <a:tr h="446304">
                <a:tc>
                  <a:txBody>
                    <a:bodyPr/>
                    <a:lstStyle/>
                    <a:p>
                      <a:pPr algn="ctr"/>
                      <a:r>
                        <a:rPr lang="de-DE" sz="1200">
                          <a:effectLst/>
                        </a:rPr>
                        <a:t>7 Bier</a:t>
                      </a:r>
                    </a:p>
                  </a:txBody>
                  <a:tcPr marL="60171" marR="60171" marT="30083" marB="30083" anchor="ctr">
                    <a:lnL>
                      <a:noFill/>
                    </a:lnL>
                    <a:lnR>
                      <a:noFill/>
                    </a:lnR>
                    <a:lnT>
                      <a:noFill/>
                    </a:lnT>
                    <a:lnB>
                      <a:noFill/>
                    </a:lnB>
                    <a:solidFill>
                      <a:srgbClr val="FFFFFF"/>
                    </a:solidFill>
                  </a:tcPr>
                </a:tc>
                <a:tc>
                  <a:txBody>
                    <a:bodyPr/>
                    <a:lstStyle/>
                    <a:p>
                      <a:pPr algn="ctr"/>
                      <a:r>
                        <a:rPr lang="de-DE" sz="1200" b="1">
                          <a:effectLst/>
                        </a:rPr>
                        <a:t>1,6 ‰</a:t>
                      </a:r>
                    </a:p>
                  </a:txBody>
                  <a:tcPr marL="12536" marR="12536" marT="12534" marB="12534" anchor="ctr">
                    <a:lnL>
                      <a:noFill/>
                    </a:lnL>
                    <a:lnR>
                      <a:noFill/>
                    </a:lnR>
                    <a:lnT>
                      <a:noFill/>
                    </a:lnT>
                    <a:lnB>
                      <a:noFill/>
                    </a:lnB>
                    <a:solidFill>
                      <a:srgbClr val="A40000"/>
                    </a:solidFill>
                  </a:tcPr>
                </a:tc>
                <a:tc>
                  <a:txBody>
                    <a:bodyPr/>
                    <a:lstStyle/>
                    <a:p>
                      <a:pPr algn="ctr"/>
                      <a:r>
                        <a:rPr lang="de-DE" sz="1200" b="1">
                          <a:effectLst/>
                        </a:rPr>
                        <a:t>1,5 ‰</a:t>
                      </a:r>
                    </a:p>
                  </a:txBody>
                  <a:tcPr marL="12536" marR="12536" marT="12534" marB="12534" anchor="ctr">
                    <a:lnL>
                      <a:noFill/>
                    </a:lnL>
                    <a:lnR>
                      <a:noFill/>
                    </a:lnR>
                    <a:lnT>
                      <a:noFill/>
                    </a:lnT>
                    <a:lnB>
                      <a:noFill/>
                    </a:lnB>
                    <a:solidFill>
                      <a:srgbClr val="A40000"/>
                    </a:solidFill>
                  </a:tcPr>
                </a:tc>
                <a:tc>
                  <a:txBody>
                    <a:bodyPr/>
                    <a:lstStyle/>
                    <a:p>
                      <a:pPr algn="ctr"/>
                      <a:r>
                        <a:rPr lang="de-DE" sz="1200" b="1">
                          <a:effectLst/>
                        </a:rPr>
                        <a:t>1,3 ‰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1,2 ‰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1,0 ‰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0,9 ‰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0,7 ‰</a:t>
                      </a:r>
                    </a:p>
                  </a:txBody>
                  <a:tcPr marL="12536" marR="12536" marT="12534" marB="12534" anchor="ctr">
                    <a:lnL>
                      <a:noFill/>
                    </a:lnL>
                    <a:lnR>
                      <a:noFill/>
                    </a:lnR>
                    <a:lnT>
                      <a:noFill/>
                    </a:lnT>
                    <a:lnB>
                      <a:noFill/>
                    </a:lnB>
                    <a:solidFill>
                      <a:srgbClr val="F8D57B"/>
                    </a:solidFill>
                  </a:tcPr>
                </a:tc>
                <a:tc>
                  <a:txBody>
                    <a:bodyPr/>
                    <a:lstStyle/>
                    <a:p>
                      <a:pPr algn="ctr"/>
                      <a:r>
                        <a:rPr lang="de-DE" sz="1200" b="1">
                          <a:effectLst/>
                        </a:rPr>
                        <a:t>0,6 ‰</a:t>
                      </a:r>
                    </a:p>
                  </a:txBody>
                  <a:tcPr marL="12536" marR="12536" marT="12534" marB="12534" anchor="ctr">
                    <a:lnL>
                      <a:noFill/>
                    </a:lnL>
                    <a:lnR>
                      <a:noFill/>
                    </a:lnR>
                    <a:lnT>
                      <a:noFill/>
                    </a:lnT>
                    <a:lnB>
                      <a:noFill/>
                    </a:lnB>
                    <a:solidFill>
                      <a:srgbClr val="F8D57B"/>
                    </a:solidFill>
                  </a:tcPr>
                </a:tc>
                <a:tc>
                  <a:txBody>
                    <a:bodyPr/>
                    <a:lstStyle/>
                    <a:p>
                      <a:pPr algn="ctr"/>
                      <a:r>
                        <a:rPr lang="de-DE" sz="1200" b="1">
                          <a:effectLst/>
                        </a:rPr>
                        <a:t>0,4 ‰</a:t>
                      </a:r>
                    </a:p>
                  </a:txBody>
                  <a:tcPr marL="12536" marR="12536" marT="12534" marB="12534" anchor="ctr">
                    <a:lnL>
                      <a:noFill/>
                    </a:lnL>
                    <a:lnR>
                      <a:noFill/>
                    </a:lnR>
                    <a:lnT>
                      <a:noFill/>
                    </a:lnT>
                    <a:lnB>
                      <a:noFill/>
                    </a:lnB>
                    <a:solidFill>
                      <a:srgbClr val="F8EEB3"/>
                    </a:solidFill>
                  </a:tcPr>
                </a:tc>
                <a:tc>
                  <a:txBody>
                    <a:bodyPr/>
                    <a:lstStyle/>
                    <a:p>
                      <a:pPr algn="ctr"/>
                      <a:r>
                        <a:rPr lang="de-DE" sz="1200" b="1">
                          <a:effectLst/>
                        </a:rPr>
                        <a:t>0,3 ‰</a:t>
                      </a:r>
                    </a:p>
                  </a:txBody>
                  <a:tcPr marL="12536" marR="12536" marT="12534" marB="12534" anchor="ctr">
                    <a:lnL>
                      <a:noFill/>
                    </a:lnL>
                    <a:lnR>
                      <a:noFill/>
                    </a:lnR>
                    <a:lnT>
                      <a:noFill/>
                    </a:lnT>
                    <a:lnB>
                      <a:noFill/>
                    </a:lnB>
                    <a:solidFill>
                      <a:srgbClr val="F8EEB3"/>
                    </a:solidFill>
                  </a:tcPr>
                </a:tc>
                <a:extLst>
                  <a:ext uri="{0D108BD9-81ED-4DB2-BD59-A6C34878D82A}">
                    <a16:rowId xmlns:a16="http://schemas.microsoft.com/office/drawing/2014/main" val="10005"/>
                  </a:ext>
                </a:extLst>
              </a:tr>
              <a:tr h="446304">
                <a:tc>
                  <a:txBody>
                    <a:bodyPr/>
                    <a:lstStyle/>
                    <a:p>
                      <a:pPr algn="ctr"/>
                      <a:r>
                        <a:rPr lang="de-DE" sz="1200">
                          <a:effectLst/>
                        </a:rPr>
                        <a:t>6 Bier</a:t>
                      </a:r>
                    </a:p>
                  </a:txBody>
                  <a:tcPr marL="60171" marR="60171" marT="30083" marB="30083" anchor="ctr">
                    <a:lnL>
                      <a:noFill/>
                    </a:lnL>
                    <a:lnR>
                      <a:noFill/>
                    </a:lnR>
                    <a:lnT>
                      <a:noFill/>
                    </a:lnT>
                    <a:lnB>
                      <a:noFill/>
                    </a:lnB>
                    <a:solidFill>
                      <a:srgbClr val="FFFFFF"/>
                    </a:solidFill>
                  </a:tcPr>
                </a:tc>
                <a:tc>
                  <a:txBody>
                    <a:bodyPr/>
                    <a:lstStyle/>
                    <a:p>
                      <a:pPr algn="ctr"/>
                      <a:r>
                        <a:rPr lang="de-DE" sz="1200" b="1">
                          <a:effectLst/>
                        </a:rPr>
                        <a:t>1,4 ‰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1,2 ‰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1,1 ‰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0,9 ‰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0,8 ‰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0,6 ‰</a:t>
                      </a:r>
                    </a:p>
                  </a:txBody>
                  <a:tcPr marL="12536" marR="12536" marT="12534" marB="12534" anchor="ctr">
                    <a:lnL>
                      <a:noFill/>
                    </a:lnL>
                    <a:lnR>
                      <a:noFill/>
                    </a:lnR>
                    <a:lnT>
                      <a:noFill/>
                    </a:lnT>
                    <a:lnB>
                      <a:noFill/>
                    </a:lnB>
                    <a:solidFill>
                      <a:srgbClr val="F8D57B"/>
                    </a:solidFill>
                  </a:tcPr>
                </a:tc>
                <a:tc>
                  <a:txBody>
                    <a:bodyPr/>
                    <a:lstStyle/>
                    <a:p>
                      <a:pPr algn="ctr"/>
                      <a:r>
                        <a:rPr lang="de-DE" sz="1200" b="1">
                          <a:effectLst/>
                        </a:rPr>
                        <a:t>0,5 ‰</a:t>
                      </a:r>
                    </a:p>
                  </a:txBody>
                  <a:tcPr marL="12536" marR="12536" marT="12534" marB="12534" anchor="ctr">
                    <a:lnL>
                      <a:noFill/>
                    </a:lnL>
                    <a:lnR>
                      <a:noFill/>
                    </a:lnR>
                    <a:lnT>
                      <a:noFill/>
                    </a:lnT>
                    <a:lnB>
                      <a:noFill/>
                    </a:lnB>
                    <a:solidFill>
                      <a:srgbClr val="F8EEB3"/>
                    </a:solidFill>
                  </a:tcPr>
                </a:tc>
                <a:tc>
                  <a:txBody>
                    <a:bodyPr/>
                    <a:lstStyle/>
                    <a:p>
                      <a:pPr algn="ctr"/>
                      <a:r>
                        <a:rPr lang="de-DE" sz="1200" b="1">
                          <a:effectLst/>
                        </a:rPr>
                        <a:t>0,3 ‰</a:t>
                      </a:r>
                    </a:p>
                  </a:txBody>
                  <a:tcPr marL="12536" marR="12536" marT="12534" marB="12534" anchor="ctr">
                    <a:lnL>
                      <a:noFill/>
                    </a:lnL>
                    <a:lnR>
                      <a:noFill/>
                    </a:lnR>
                    <a:lnT>
                      <a:noFill/>
                    </a:lnT>
                    <a:lnB>
                      <a:noFill/>
                    </a:lnB>
                    <a:solidFill>
                      <a:srgbClr val="F8EEB3"/>
                    </a:solidFill>
                  </a:tcPr>
                </a:tc>
                <a:tc>
                  <a:txBody>
                    <a:bodyPr/>
                    <a:lstStyle/>
                    <a:p>
                      <a:pPr algn="ctr"/>
                      <a:r>
                        <a:rPr lang="de-DE" sz="1200" b="1" dirty="0">
                          <a:effectLst/>
                        </a:rPr>
                        <a:t>0,2 ‰</a:t>
                      </a:r>
                    </a:p>
                  </a:txBody>
                  <a:tcPr marL="12536" marR="12536" marT="12534" marB="12534" anchor="ctr">
                    <a:lnL>
                      <a:noFill/>
                    </a:lnL>
                    <a:lnR>
                      <a:noFill/>
                    </a:lnR>
                    <a:lnT>
                      <a:noFill/>
                    </a:lnT>
                    <a:lnB>
                      <a:noFill/>
                    </a:lnB>
                    <a:solidFill>
                      <a:srgbClr val="DEE6C1"/>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extLst>
                  <a:ext uri="{0D108BD9-81ED-4DB2-BD59-A6C34878D82A}">
                    <a16:rowId xmlns:a16="http://schemas.microsoft.com/office/drawing/2014/main" val="10006"/>
                  </a:ext>
                </a:extLst>
              </a:tr>
              <a:tr h="446304">
                <a:tc>
                  <a:txBody>
                    <a:bodyPr/>
                    <a:lstStyle/>
                    <a:p>
                      <a:pPr algn="ctr"/>
                      <a:r>
                        <a:rPr lang="de-DE" sz="1200">
                          <a:effectLst/>
                        </a:rPr>
                        <a:t>5 Bier</a:t>
                      </a:r>
                    </a:p>
                  </a:txBody>
                  <a:tcPr marL="60171" marR="60171" marT="30083" marB="30083" anchor="ctr">
                    <a:lnL>
                      <a:noFill/>
                    </a:lnL>
                    <a:lnR>
                      <a:noFill/>
                    </a:lnR>
                    <a:lnT>
                      <a:noFill/>
                    </a:lnT>
                    <a:lnB>
                      <a:noFill/>
                    </a:lnB>
                    <a:solidFill>
                      <a:srgbClr val="FFFFFF"/>
                    </a:solidFill>
                  </a:tcPr>
                </a:tc>
                <a:tc>
                  <a:txBody>
                    <a:bodyPr/>
                    <a:lstStyle/>
                    <a:p>
                      <a:pPr algn="ctr"/>
                      <a:r>
                        <a:rPr lang="de-DE" sz="1200" b="1">
                          <a:effectLst/>
                        </a:rPr>
                        <a:t>1,1 ‰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1,0 ‰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0,8 ‰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0,7 ‰</a:t>
                      </a:r>
                    </a:p>
                  </a:txBody>
                  <a:tcPr marL="12536" marR="12536" marT="12534" marB="12534" anchor="ctr">
                    <a:lnL>
                      <a:noFill/>
                    </a:lnL>
                    <a:lnR>
                      <a:noFill/>
                    </a:lnR>
                    <a:lnT>
                      <a:noFill/>
                    </a:lnT>
                    <a:lnB>
                      <a:noFill/>
                    </a:lnB>
                    <a:solidFill>
                      <a:srgbClr val="F8D57B"/>
                    </a:solidFill>
                  </a:tcPr>
                </a:tc>
                <a:tc>
                  <a:txBody>
                    <a:bodyPr/>
                    <a:lstStyle/>
                    <a:p>
                      <a:pPr algn="ctr"/>
                      <a:r>
                        <a:rPr lang="de-DE" sz="1200" b="1">
                          <a:effectLst/>
                        </a:rPr>
                        <a:t>0,5 ‰</a:t>
                      </a:r>
                    </a:p>
                  </a:txBody>
                  <a:tcPr marL="12536" marR="12536" marT="12534" marB="12534" anchor="ctr">
                    <a:lnL>
                      <a:noFill/>
                    </a:lnL>
                    <a:lnR>
                      <a:noFill/>
                    </a:lnR>
                    <a:lnT>
                      <a:noFill/>
                    </a:lnT>
                    <a:lnB>
                      <a:noFill/>
                    </a:lnB>
                    <a:solidFill>
                      <a:srgbClr val="F8EEB3"/>
                    </a:solidFill>
                  </a:tcPr>
                </a:tc>
                <a:tc>
                  <a:txBody>
                    <a:bodyPr/>
                    <a:lstStyle/>
                    <a:p>
                      <a:pPr algn="ctr"/>
                      <a:r>
                        <a:rPr lang="de-DE" sz="1200" b="1">
                          <a:effectLst/>
                        </a:rPr>
                        <a:t>0,4 ‰</a:t>
                      </a:r>
                    </a:p>
                  </a:txBody>
                  <a:tcPr marL="12536" marR="12536" marT="12534" marB="12534" anchor="ctr">
                    <a:lnL>
                      <a:noFill/>
                    </a:lnL>
                    <a:lnR>
                      <a:noFill/>
                    </a:lnR>
                    <a:lnT>
                      <a:noFill/>
                    </a:lnT>
                    <a:lnB>
                      <a:noFill/>
                    </a:lnB>
                    <a:solidFill>
                      <a:srgbClr val="F8EEB3"/>
                    </a:solidFill>
                  </a:tcPr>
                </a:tc>
                <a:tc>
                  <a:txBody>
                    <a:bodyPr/>
                    <a:lstStyle/>
                    <a:p>
                      <a:pPr algn="ctr"/>
                      <a:r>
                        <a:rPr lang="de-DE" sz="1200" b="1">
                          <a:effectLst/>
                        </a:rPr>
                        <a:t>0,2 ‰</a:t>
                      </a:r>
                    </a:p>
                  </a:txBody>
                  <a:tcPr marL="12536" marR="12536" marT="12534" marB="12534" anchor="ctr">
                    <a:lnL>
                      <a:noFill/>
                    </a:lnL>
                    <a:lnR>
                      <a:noFill/>
                    </a:lnR>
                    <a:lnT>
                      <a:noFill/>
                    </a:lnT>
                    <a:lnB>
                      <a:noFill/>
                    </a:lnB>
                    <a:solidFill>
                      <a:srgbClr val="DEE6C1"/>
                    </a:solidFill>
                  </a:tcPr>
                </a:tc>
                <a:tc>
                  <a:txBody>
                    <a:bodyPr/>
                    <a:lstStyle/>
                    <a:p>
                      <a:pPr algn="ctr"/>
                      <a:r>
                        <a:rPr lang="de-DE" sz="1200" b="1">
                          <a:effectLst/>
                        </a:rPr>
                        <a:t>0,1 ‰</a:t>
                      </a:r>
                    </a:p>
                  </a:txBody>
                  <a:tcPr marL="12536" marR="12536" marT="12534" marB="12534" anchor="ctr">
                    <a:lnL>
                      <a:noFill/>
                    </a:lnL>
                    <a:lnR>
                      <a:noFill/>
                    </a:lnR>
                    <a:lnT>
                      <a:noFill/>
                    </a:lnT>
                    <a:lnB>
                      <a:noFill/>
                    </a:lnB>
                    <a:solidFill>
                      <a:srgbClr val="DEE6C1"/>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extLst>
                  <a:ext uri="{0D108BD9-81ED-4DB2-BD59-A6C34878D82A}">
                    <a16:rowId xmlns:a16="http://schemas.microsoft.com/office/drawing/2014/main" val="10007"/>
                  </a:ext>
                </a:extLst>
              </a:tr>
              <a:tr h="446304">
                <a:tc>
                  <a:txBody>
                    <a:bodyPr/>
                    <a:lstStyle/>
                    <a:p>
                      <a:pPr algn="ctr"/>
                      <a:r>
                        <a:rPr lang="de-DE" sz="1200">
                          <a:effectLst/>
                        </a:rPr>
                        <a:t>4 Bier</a:t>
                      </a:r>
                    </a:p>
                  </a:txBody>
                  <a:tcPr marL="60171" marR="60171" marT="30083" marB="30083" anchor="ctr">
                    <a:lnL>
                      <a:noFill/>
                    </a:lnL>
                    <a:lnR>
                      <a:noFill/>
                    </a:lnR>
                    <a:lnT>
                      <a:noFill/>
                    </a:lnT>
                    <a:lnB>
                      <a:noFill/>
                    </a:lnB>
                    <a:solidFill>
                      <a:srgbClr val="FFFFFF"/>
                    </a:solidFill>
                  </a:tcPr>
                </a:tc>
                <a:tc>
                  <a:txBody>
                    <a:bodyPr/>
                    <a:lstStyle/>
                    <a:p>
                      <a:pPr algn="ctr"/>
                      <a:r>
                        <a:rPr lang="de-DE" sz="1200" b="1">
                          <a:effectLst/>
                        </a:rPr>
                        <a:t>0,9 ‰</a:t>
                      </a:r>
                    </a:p>
                  </a:txBody>
                  <a:tcPr marL="12536" marR="12536" marT="12534" marB="12534" anchor="ctr">
                    <a:lnL>
                      <a:noFill/>
                    </a:lnL>
                    <a:lnR>
                      <a:noFill/>
                    </a:lnR>
                    <a:lnT>
                      <a:noFill/>
                    </a:lnT>
                    <a:lnB>
                      <a:noFill/>
                    </a:lnB>
                    <a:solidFill>
                      <a:srgbClr val="D85A4E"/>
                    </a:solidFill>
                  </a:tcPr>
                </a:tc>
                <a:tc>
                  <a:txBody>
                    <a:bodyPr/>
                    <a:lstStyle/>
                    <a:p>
                      <a:pPr algn="ctr"/>
                      <a:r>
                        <a:rPr lang="de-DE" sz="1200" b="1">
                          <a:effectLst/>
                        </a:rPr>
                        <a:t>0,7 ‰</a:t>
                      </a:r>
                    </a:p>
                  </a:txBody>
                  <a:tcPr marL="12536" marR="12536" marT="12534" marB="12534" anchor="ctr">
                    <a:lnL>
                      <a:noFill/>
                    </a:lnL>
                    <a:lnR>
                      <a:noFill/>
                    </a:lnR>
                    <a:lnT>
                      <a:noFill/>
                    </a:lnT>
                    <a:lnB>
                      <a:noFill/>
                    </a:lnB>
                    <a:solidFill>
                      <a:srgbClr val="F8D57B"/>
                    </a:solidFill>
                  </a:tcPr>
                </a:tc>
                <a:tc>
                  <a:txBody>
                    <a:bodyPr/>
                    <a:lstStyle/>
                    <a:p>
                      <a:pPr algn="ctr"/>
                      <a:r>
                        <a:rPr lang="de-DE" sz="1200" b="1">
                          <a:effectLst/>
                        </a:rPr>
                        <a:t>0,6 ‰</a:t>
                      </a:r>
                    </a:p>
                  </a:txBody>
                  <a:tcPr marL="12536" marR="12536" marT="12534" marB="12534" anchor="ctr">
                    <a:lnL>
                      <a:noFill/>
                    </a:lnL>
                    <a:lnR>
                      <a:noFill/>
                    </a:lnR>
                    <a:lnT>
                      <a:noFill/>
                    </a:lnT>
                    <a:lnB>
                      <a:noFill/>
                    </a:lnB>
                    <a:solidFill>
                      <a:srgbClr val="F8D57B"/>
                    </a:solidFill>
                  </a:tcPr>
                </a:tc>
                <a:tc>
                  <a:txBody>
                    <a:bodyPr/>
                    <a:lstStyle/>
                    <a:p>
                      <a:pPr algn="ctr"/>
                      <a:r>
                        <a:rPr lang="de-DE" sz="1200" b="1">
                          <a:effectLst/>
                        </a:rPr>
                        <a:t>0,4 ‰</a:t>
                      </a:r>
                    </a:p>
                  </a:txBody>
                  <a:tcPr marL="12536" marR="12536" marT="12534" marB="12534" anchor="ctr">
                    <a:lnL>
                      <a:noFill/>
                    </a:lnL>
                    <a:lnR>
                      <a:noFill/>
                    </a:lnR>
                    <a:lnT>
                      <a:noFill/>
                    </a:lnT>
                    <a:lnB>
                      <a:noFill/>
                    </a:lnB>
                    <a:solidFill>
                      <a:srgbClr val="F8EEB3"/>
                    </a:solidFill>
                  </a:tcPr>
                </a:tc>
                <a:tc>
                  <a:txBody>
                    <a:bodyPr/>
                    <a:lstStyle/>
                    <a:p>
                      <a:pPr algn="ctr"/>
                      <a:r>
                        <a:rPr lang="de-DE" sz="1200" b="1">
                          <a:effectLst/>
                        </a:rPr>
                        <a:t>0,3 ‰</a:t>
                      </a:r>
                    </a:p>
                  </a:txBody>
                  <a:tcPr marL="12536" marR="12536" marT="12534" marB="12534" anchor="ctr">
                    <a:lnL>
                      <a:noFill/>
                    </a:lnL>
                    <a:lnR>
                      <a:noFill/>
                    </a:lnR>
                    <a:lnT>
                      <a:noFill/>
                    </a:lnT>
                    <a:lnB>
                      <a:noFill/>
                    </a:lnB>
                    <a:solidFill>
                      <a:srgbClr val="F8EEB3"/>
                    </a:solidFill>
                  </a:tcPr>
                </a:tc>
                <a:tc>
                  <a:txBody>
                    <a:bodyPr/>
                    <a:lstStyle/>
                    <a:p>
                      <a:pPr algn="ctr"/>
                      <a:r>
                        <a:rPr lang="de-DE" sz="1200" b="1">
                          <a:effectLst/>
                        </a:rPr>
                        <a:t>0,1 ‰</a:t>
                      </a:r>
                    </a:p>
                  </a:txBody>
                  <a:tcPr marL="12536" marR="12536" marT="12534" marB="12534" anchor="ctr">
                    <a:lnL>
                      <a:noFill/>
                    </a:lnL>
                    <a:lnR>
                      <a:noFill/>
                    </a:lnR>
                    <a:lnT>
                      <a:noFill/>
                    </a:lnT>
                    <a:lnB>
                      <a:noFill/>
                    </a:lnB>
                    <a:solidFill>
                      <a:srgbClr val="DEE6C1"/>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extLst>
                  <a:ext uri="{0D108BD9-81ED-4DB2-BD59-A6C34878D82A}">
                    <a16:rowId xmlns:a16="http://schemas.microsoft.com/office/drawing/2014/main" val="10008"/>
                  </a:ext>
                </a:extLst>
              </a:tr>
              <a:tr h="446304">
                <a:tc>
                  <a:txBody>
                    <a:bodyPr/>
                    <a:lstStyle/>
                    <a:p>
                      <a:pPr algn="ctr"/>
                      <a:r>
                        <a:rPr lang="de-DE" sz="1200">
                          <a:effectLst/>
                        </a:rPr>
                        <a:t>3 Bier</a:t>
                      </a:r>
                    </a:p>
                  </a:txBody>
                  <a:tcPr marL="60171" marR="60171" marT="30083" marB="30083" anchor="ctr">
                    <a:lnL>
                      <a:noFill/>
                    </a:lnL>
                    <a:lnR>
                      <a:noFill/>
                    </a:lnR>
                    <a:lnT>
                      <a:noFill/>
                    </a:lnT>
                    <a:lnB>
                      <a:noFill/>
                    </a:lnB>
                    <a:solidFill>
                      <a:srgbClr val="FFFFFF"/>
                    </a:solidFill>
                  </a:tcPr>
                </a:tc>
                <a:tc>
                  <a:txBody>
                    <a:bodyPr/>
                    <a:lstStyle/>
                    <a:p>
                      <a:pPr algn="ctr"/>
                      <a:r>
                        <a:rPr lang="de-DE" sz="1200" b="1">
                          <a:effectLst/>
                        </a:rPr>
                        <a:t>0,6 ‰</a:t>
                      </a:r>
                    </a:p>
                  </a:txBody>
                  <a:tcPr marL="12536" marR="12536" marT="12534" marB="12534" anchor="ctr">
                    <a:lnL>
                      <a:noFill/>
                    </a:lnL>
                    <a:lnR>
                      <a:noFill/>
                    </a:lnR>
                    <a:lnT>
                      <a:noFill/>
                    </a:lnT>
                    <a:lnB>
                      <a:noFill/>
                    </a:lnB>
                    <a:solidFill>
                      <a:srgbClr val="F8D57B"/>
                    </a:solidFill>
                  </a:tcPr>
                </a:tc>
                <a:tc>
                  <a:txBody>
                    <a:bodyPr/>
                    <a:lstStyle/>
                    <a:p>
                      <a:pPr algn="ctr"/>
                      <a:r>
                        <a:rPr lang="de-DE" sz="1200" b="1">
                          <a:effectLst/>
                        </a:rPr>
                        <a:t>0,5 ‰</a:t>
                      </a:r>
                    </a:p>
                  </a:txBody>
                  <a:tcPr marL="12536" marR="12536" marT="12534" marB="12534" anchor="ctr">
                    <a:lnL>
                      <a:noFill/>
                    </a:lnL>
                    <a:lnR>
                      <a:noFill/>
                    </a:lnR>
                    <a:lnT>
                      <a:noFill/>
                    </a:lnT>
                    <a:lnB>
                      <a:noFill/>
                    </a:lnB>
                    <a:solidFill>
                      <a:srgbClr val="F8EEB3"/>
                    </a:solidFill>
                  </a:tcPr>
                </a:tc>
                <a:tc>
                  <a:txBody>
                    <a:bodyPr/>
                    <a:lstStyle/>
                    <a:p>
                      <a:pPr algn="ctr"/>
                      <a:r>
                        <a:rPr lang="de-DE" sz="1200" b="1">
                          <a:effectLst/>
                        </a:rPr>
                        <a:t>0,3 ‰</a:t>
                      </a:r>
                    </a:p>
                  </a:txBody>
                  <a:tcPr marL="12536" marR="12536" marT="12534" marB="12534" anchor="ctr">
                    <a:lnL>
                      <a:noFill/>
                    </a:lnL>
                    <a:lnR>
                      <a:noFill/>
                    </a:lnR>
                    <a:lnT>
                      <a:noFill/>
                    </a:lnT>
                    <a:lnB>
                      <a:noFill/>
                    </a:lnB>
                    <a:solidFill>
                      <a:srgbClr val="F8EEB3"/>
                    </a:solidFill>
                  </a:tcPr>
                </a:tc>
                <a:tc>
                  <a:txBody>
                    <a:bodyPr/>
                    <a:lstStyle/>
                    <a:p>
                      <a:pPr algn="ctr"/>
                      <a:r>
                        <a:rPr lang="de-DE" sz="1200" b="1">
                          <a:effectLst/>
                        </a:rPr>
                        <a:t>0,2 ‰</a:t>
                      </a:r>
                    </a:p>
                  </a:txBody>
                  <a:tcPr marL="12536" marR="12536" marT="12534" marB="12534" anchor="ctr">
                    <a:lnL>
                      <a:noFill/>
                    </a:lnL>
                    <a:lnR>
                      <a:noFill/>
                    </a:lnR>
                    <a:lnT>
                      <a:noFill/>
                    </a:lnT>
                    <a:lnB>
                      <a:noFill/>
                    </a:lnB>
                    <a:solidFill>
                      <a:srgbClr val="DEE6C1"/>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extLst>
                  <a:ext uri="{0D108BD9-81ED-4DB2-BD59-A6C34878D82A}">
                    <a16:rowId xmlns:a16="http://schemas.microsoft.com/office/drawing/2014/main" val="10009"/>
                  </a:ext>
                </a:extLst>
              </a:tr>
              <a:tr h="446304">
                <a:tc>
                  <a:txBody>
                    <a:bodyPr/>
                    <a:lstStyle/>
                    <a:p>
                      <a:pPr algn="ctr"/>
                      <a:r>
                        <a:rPr lang="de-DE" sz="1200">
                          <a:effectLst/>
                        </a:rPr>
                        <a:t>2 Bier</a:t>
                      </a:r>
                    </a:p>
                  </a:txBody>
                  <a:tcPr marL="60171" marR="60171" marT="30083" marB="30083" anchor="ctr">
                    <a:lnL>
                      <a:noFill/>
                    </a:lnL>
                    <a:lnR>
                      <a:noFill/>
                    </a:lnR>
                    <a:lnT>
                      <a:noFill/>
                    </a:lnT>
                    <a:lnB>
                      <a:noFill/>
                    </a:lnB>
                    <a:solidFill>
                      <a:srgbClr val="FFFFFF"/>
                    </a:solidFill>
                  </a:tcPr>
                </a:tc>
                <a:tc>
                  <a:txBody>
                    <a:bodyPr/>
                    <a:lstStyle/>
                    <a:p>
                      <a:pPr algn="ctr"/>
                      <a:r>
                        <a:rPr lang="de-DE" sz="1200" b="1">
                          <a:effectLst/>
                        </a:rPr>
                        <a:t>0,4 ‰</a:t>
                      </a:r>
                    </a:p>
                  </a:txBody>
                  <a:tcPr marL="12536" marR="12536" marT="12534" marB="12534" anchor="ctr">
                    <a:lnL>
                      <a:noFill/>
                    </a:lnL>
                    <a:lnR>
                      <a:noFill/>
                    </a:lnR>
                    <a:lnT>
                      <a:noFill/>
                    </a:lnT>
                    <a:lnB>
                      <a:noFill/>
                    </a:lnB>
                    <a:solidFill>
                      <a:srgbClr val="F8EEB3"/>
                    </a:solidFill>
                  </a:tcPr>
                </a:tc>
                <a:tc>
                  <a:txBody>
                    <a:bodyPr/>
                    <a:lstStyle/>
                    <a:p>
                      <a:pPr algn="ctr"/>
                      <a:r>
                        <a:rPr lang="de-DE" sz="1200" b="1">
                          <a:effectLst/>
                        </a:rPr>
                        <a:t>0,2 ‰</a:t>
                      </a:r>
                    </a:p>
                  </a:txBody>
                  <a:tcPr marL="12536" marR="12536" marT="12534" marB="12534" anchor="ctr">
                    <a:lnL>
                      <a:noFill/>
                    </a:lnL>
                    <a:lnR>
                      <a:noFill/>
                    </a:lnR>
                    <a:lnT>
                      <a:noFill/>
                    </a:lnT>
                    <a:lnB>
                      <a:noFill/>
                    </a:lnB>
                    <a:solidFill>
                      <a:srgbClr val="DEE6C1"/>
                    </a:solidFill>
                  </a:tcPr>
                </a:tc>
                <a:tc>
                  <a:txBody>
                    <a:bodyPr/>
                    <a:lstStyle/>
                    <a:p>
                      <a:pPr algn="ctr"/>
                      <a:r>
                        <a:rPr lang="de-DE" sz="1200" b="1">
                          <a:effectLst/>
                        </a:rPr>
                        <a:t>0,1 ‰</a:t>
                      </a:r>
                    </a:p>
                  </a:txBody>
                  <a:tcPr marL="12536" marR="12536" marT="12534" marB="12534" anchor="ctr">
                    <a:lnL>
                      <a:noFill/>
                    </a:lnL>
                    <a:lnR>
                      <a:noFill/>
                    </a:lnR>
                    <a:lnT>
                      <a:noFill/>
                    </a:lnT>
                    <a:lnB>
                      <a:noFill/>
                    </a:lnB>
                    <a:solidFill>
                      <a:srgbClr val="DEE6C1"/>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extLst>
                  <a:ext uri="{0D108BD9-81ED-4DB2-BD59-A6C34878D82A}">
                    <a16:rowId xmlns:a16="http://schemas.microsoft.com/office/drawing/2014/main" val="10010"/>
                  </a:ext>
                </a:extLst>
              </a:tr>
              <a:tr h="446304">
                <a:tc>
                  <a:txBody>
                    <a:bodyPr/>
                    <a:lstStyle/>
                    <a:p>
                      <a:pPr algn="ctr"/>
                      <a:r>
                        <a:rPr lang="de-DE" sz="1200">
                          <a:effectLst/>
                        </a:rPr>
                        <a:t>1 Bier</a:t>
                      </a:r>
                    </a:p>
                  </a:txBody>
                  <a:tcPr marL="60171" marR="60171" marT="30083" marB="30083" anchor="ctr">
                    <a:lnL>
                      <a:noFill/>
                    </a:lnL>
                    <a:lnR>
                      <a:noFill/>
                    </a:lnR>
                    <a:lnT>
                      <a:noFill/>
                    </a:lnT>
                    <a:lnB>
                      <a:noFill/>
                    </a:lnB>
                    <a:solidFill>
                      <a:srgbClr val="FFFFFF"/>
                    </a:solidFill>
                  </a:tcPr>
                </a:tc>
                <a:tc>
                  <a:txBody>
                    <a:bodyPr/>
                    <a:lstStyle/>
                    <a:p>
                      <a:pPr algn="ctr"/>
                      <a:r>
                        <a:rPr lang="de-DE" sz="1200" b="1">
                          <a:effectLst/>
                        </a:rPr>
                        <a:t>0,1 ‰</a:t>
                      </a:r>
                    </a:p>
                  </a:txBody>
                  <a:tcPr marL="12536" marR="12536" marT="12534" marB="12534" anchor="ctr">
                    <a:lnL>
                      <a:noFill/>
                    </a:lnL>
                    <a:lnR>
                      <a:noFill/>
                    </a:lnR>
                    <a:lnT>
                      <a:noFill/>
                    </a:lnT>
                    <a:lnB>
                      <a:noFill/>
                    </a:lnB>
                    <a:solidFill>
                      <a:srgbClr val="DEE6C1"/>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a:effectLst/>
                        </a:rPr>
                        <a:t>0,0 ‰</a:t>
                      </a:r>
                    </a:p>
                  </a:txBody>
                  <a:tcPr marL="12536" marR="12536" marT="12534" marB="12534" anchor="ctr">
                    <a:lnL>
                      <a:noFill/>
                    </a:lnL>
                    <a:lnR>
                      <a:noFill/>
                    </a:lnR>
                    <a:lnT>
                      <a:noFill/>
                    </a:lnT>
                    <a:lnB>
                      <a:noFill/>
                    </a:lnB>
                    <a:solidFill>
                      <a:srgbClr val="66CC66"/>
                    </a:solidFill>
                  </a:tcPr>
                </a:tc>
                <a:tc>
                  <a:txBody>
                    <a:bodyPr/>
                    <a:lstStyle/>
                    <a:p>
                      <a:pPr algn="ctr"/>
                      <a:r>
                        <a:rPr lang="de-DE" sz="1200" b="1" dirty="0">
                          <a:effectLst/>
                        </a:rPr>
                        <a:t>0,0 ‰</a:t>
                      </a:r>
                    </a:p>
                  </a:txBody>
                  <a:tcPr marL="12536" marR="12536" marT="12534" marB="12534" anchor="ctr">
                    <a:lnL>
                      <a:noFill/>
                    </a:lnL>
                    <a:lnR>
                      <a:noFill/>
                    </a:lnR>
                    <a:lnT>
                      <a:noFill/>
                    </a:lnT>
                    <a:lnB>
                      <a:noFill/>
                    </a:lnB>
                    <a:solidFill>
                      <a:srgbClr val="66CC66"/>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595705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Riskanter Alkoholkonsum - Literatur</a:t>
            </a:r>
            <a:endParaRPr lang="de-DE" dirty="0"/>
          </a:p>
        </p:txBody>
      </p:sp>
      <p:sp>
        <p:nvSpPr>
          <p:cNvPr id="3" name="Inhaltsplatzhalter 2"/>
          <p:cNvSpPr>
            <a:spLocks noGrp="1"/>
          </p:cNvSpPr>
          <p:nvPr>
            <p:ph idx="1"/>
          </p:nvPr>
        </p:nvSpPr>
        <p:spPr/>
        <p:txBody>
          <a:bodyPr/>
          <a:lstStyle/>
          <a:p>
            <a:r>
              <a:rPr lang="de-DE" sz="1800" dirty="0"/>
              <a:t>DHS (2019): Wie sollten Menschen mit Alkohol umgehen, um Gesundheitsrisiken</a:t>
            </a:r>
            <a:br>
              <a:rPr lang="de-DE" sz="1800" dirty="0"/>
            </a:br>
            <a:r>
              <a:rPr lang="de-DE" sz="1800" dirty="0"/>
              <a:t>zu verringern? Stellungnahme der Deutschen Hauptstelle für Suchtfragen e.V.. Online verfügbar unter: </a:t>
            </a:r>
            <a:r>
              <a:rPr lang="de-DE" sz="1800" dirty="0">
                <a:hlinkClick r:id="rId3"/>
              </a:rPr>
              <a:t>https://www.dhs.de/fileadmin/user_upload/pdf/dhs-stellungnahmen/DHS_Stellungnahme_Umgang_mit_Alkohol.pdf</a:t>
            </a:r>
            <a:endParaRPr lang="de-DE" sz="1800" dirty="0" smtClean="0"/>
          </a:p>
          <a:p>
            <a:r>
              <a:rPr lang="de-DE" sz="1800" dirty="0" smtClean="0"/>
              <a:t>Seitz</a:t>
            </a:r>
            <a:r>
              <a:rPr lang="de-DE" sz="1800" dirty="0"/>
              <a:t>, H. &amp; </a:t>
            </a:r>
            <a:r>
              <a:rPr lang="de-DE" sz="1800" dirty="0" err="1"/>
              <a:t>Bühringer</a:t>
            </a:r>
            <a:r>
              <a:rPr lang="de-DE" sz="1800" dirty="0"/>
              <a:t>, G. </a:t>
            </a:r>
            <a:r>
              <a:rPr lang="de-DE" sz="1800" dirty="0" smtClean="0"/>
              <a:t>(2008). </a:t>
            </a:r>
            <a:r>
              <a:rPr lang="de-DE" sz="1800" dirty="0"/>
              <a:t>Empfehlungen des wissenschaftlichen Kuratoriums der DHS zu Grenzwerten für den Konsum alkoholischer Getränke. Hamm: Deutsche Hauptstelle für Suchtfragen (DHS). </a:t>
            </a:r>
            <a:endParaRPr lang="de-DE" sz="1800" dirty="0" smtClean="0"/>
          </a:p>
          <a:p>
            <a:r>
              <a:rPr lang="en-US" sz="1800" dirty="0" err="1" smtClean="0"/>
              <a:t>Stockwell</a:t>
            </a:r>
            <a:r>
              <a:rPr lang="en-US" sz="1800" dirty="0"/>
              <a:t>, T. et al. (2016): Do "moderate" drinkers have reduced mortality risk? A </a:t>
            </a:r>
            <a:r>
              <a:rPr lang="en-US" sz="1800" dirty="0" smtClean="0"/>
              <a:t>systematic review </a:t>
            </a:r>
            <a:r>
              <a:rPr lang="en-US" sz="1800" dirty="0"/>
              <a:t>and meta-analysis of alcohol consumption and all-cause mortality. Journal of Studies </a:t>
            </a:r>
            <a:r>
              <a:rPr lang="en-US" sz="1800" dirty="0" smtClean="0"/>
              <a:t>on Alcohol </a:t>
            </a:r>
            <a:r>
              <a:rPr lang="en-US" sz="1800" dirty="0"/>
              <a:t>and Drugs; 77(2), 185-198</a:t>
            </a:r>
            <a:r>
              <a:rPr lang="en-US" sz="1800" dirty="0" smtClean="0"/>
              <a:t>.</a:t>
            </a:r>
          </a:p>
          <a:p>
            <a:r>
              <a:rPr lang="en-US" sz="1800" dirty="0" err="1"/>
              <a:t>Toma</a:t>
            </a:r>
            <a:r>
              <a:rPr lang="en-US" sz="1800" dirty="0"/>
              <a:t>, A.; Pare, G.; Leong, D.P. (2017): Alcohol and cardiovascular disease: How much is </a:t>
            </a:r>
            <a:r>
              <a:rPr lang="en-US" sz="1800" dirty="0" smtClean="0"/>
              <a:t>too much</a:t>
            </a:r>
            <a:r>
              <a:rPr lang="en-US" sz="1800" dirty="0"/>
              <a:t>? Current Atherosclerosis Reports, 19(3), 13.</a:t>
            </a:r>
            <a:endParaRPr lang="en-US" sz="1800" dirty="0" smtClean="0"/>
          </a:p>
          <a:p>
            <a:r>
              <a:rPr lang="de-DE" sz="1800" dirty="0" smtClean="0"/>
              <a:t>Wood</a:t>
            </a:r>
            <a:r>
              <a:rPr lang="de-DE" sz="1800" dirty="0"/>
              <a:t>, A. M., </a:t>
            </a:r>
            <a:r>
              <a:rPr lang="de-DE" sz="1800" dirty="0" err="1"/>
              <a:t>Kaptoge</a:t>
            </a:r>
            <a:r>
              <a:rPr lang="de-DE" sz="1800" dirty="0"/>
              <a:t>, S., </a:t>
            </a:r>
            <a:r>
              <a:rPr lang="de-DE" sz="1800" dirty="0" err="1"/>
              <a:t>Butterworth</a:t>
            </a:r>
            <a:r>
              <a:rPr lang="de-DE" sz="1800" dirty="0"/>
              <a:t>, A. S., </a:t>
            </a:r>
            <a:r>
              <a:rPr lang="de-DE" sz="1800" dirty="0" err="1"/>
              <a:t>Willeit</a:t>
            </a:r>
            <a:r>
              <a:rPr lang="de-DE" sz="1800" dirty="0"/>
              <a:t>, P., </a:t>
            </a:r>
            <a:r>
              <a:rPr lang="de-DE" sz="1800" dirty="0" err="1"/>
              <a:t>Warnakula</a:t>
            </a:r>
            <a:r>
              <a:rPr lang="de-DE" sz="1800" dirty="0"/>
              <a:t>, S. Bolton, T., … </a:t>
            </a:r>
            <a:r>
              <a:rPr lang="de-DE" sz="1800" dirty="0" err="1"/>
              <a:t>Danesh</a:t>
            </a:r>
            <a:r>
              <a:rPr lang="de-DE" sz="1800" dirty="0"/>
              <a:t>, J. (2018). </a:t>
            </a:r>
            <a:r>
              <a:rPr lang="de-DE" sz="1800" dirty="0" err="1"/>
              <a:t>Risk</a:t>
            </a:r>
            <a:r>
              <a:rPr lang="de-DE" sz="1800" dirty="0"/>
              <a:t> </a:t>
            </a:r>
            <a:r>
              <a:rPr lang="de-DE" sz="1800" dirty="0" err="1"/>
              <a:t>thresholds</a:t>
            </a:r>
            <a:r>
              <a:rPr lang="de-DE" sz="1800" dirty="0"/>
              <a:t> </a:t>
            </a:r>
            <a:r>
              <a:rPr lang="de-DE" sz="1800" dirty="0" err="1"/>
              <a:t>for</a:t>
            </a:r>
            <a:r>
              <a:rPr lang="de-DE" sz="1800" dirty="0"/>
              <a:t> </a:t>
            </a:r>
            <a:r>
              <a:rPr lang="de-DE" sz="1800" dirty="0" err="1"/>
              <a:t>alcohol</a:t>
            </a:r>
            <a:r>
              <a:rPr lang="de-DE" sz="1800" dirty="0"/>
              <a:t> </a:t>
            </a:r>
            <a:r>
              <a:rPr lang="de-DE" sz="1800" dirty="0" err="1"/>
              <a:t>consumption</a:t>
            </a:r>
            <a:r>
              <a:rPr lang="de-DE" sz="1800" dirty="0"/>
              <a:t>: </a:t>
            </a:r>
            <a:r>
              <a:rPr lang="de-DE" sz="1800" dirty="0" err="1"/>
              <a:t>combined</a:t>
            </a:r>
            <a:r>
              <a:rPr lang="de-DE" sz="1800" dirty="0"/>
              <a:t> </a:t>
            </a:r>
            <a:r>
              <a:rPr lang="de-DE" sz="1800" dirty="0" err="1"/>
              <a:t>analysis</a:t>
            </a:r>
            <a:r>
              <a:rPr lang="de-DE" sz="1800" dirty="0"/>
              <a:t> of individual-</a:t>
            </a:r>
            <a:r>
              <a:rPr lang="de-DE" sz="1800" dirty="0" err="1"/>
              <a:t>participant</a:t>
            </a:r>
            <a:r>
              <a:rPr lang="de-DE" sz="1800" dirty="0"/>
              <a:t> </a:t>
            </a:r>
            <a:r>
              <a:rPr lang="de-DE" sz="1800" dirty="0" err="1"/>
              <a:t>data</a:t>
            </a:r>
            <a:r>
              <a:rPr lang="de-DE" sz="1800" dirty="0"/>
              <a:t> </a:t>
            </a:r>
            <a:r>
              <a:rPr lang="de-DE" sz="1800" dirty="0" err="1"/>
              <a:t>for</a:t>
            </a:r>
            <a:r>
              <a:rPr lang="de-DE" sz="1800" dirty="0"/>
              <a:t> 599 912 </a:t>
            </a:r>
            <a:r>
              <a:rPr lang="de-DE" sz="1800" dirty="0" err="1"/>
              <a:t>current</a:t>
            </a:r>
            <a:r>
              <a:rPr lang="de-DE" sz="1800" dirty="0"/>
              <a:t> </a:t>
            </a:r>
            <a:r>
              <a:rPr lang="de-DE" sz="1800" dirty="0" err="1"/>
              <a:t>drinkers</a:t>
            </a:r>
            <a:r>
              <a:rPr lang="de-DE" sz="1800" dirty="0"/>
              <a:t> in 83 </a:t>
            </a:r>
            <a:r>
              <a:rPr lang="de-DE" sz="1800" dirty="0" err="1"/>
              <a:t>prospective</a:t>
            </a:r>
            <a:r>
              <a:rPr lang="de-DE" sz="1800" dirty="0"/>
              <a:t> </a:t>
            </a:r>
            <a:r>
              <a:rPr lang="de-DE" sz="1800" dirty="0" err="1"/>
              <a:t>studies</a:t>
            </a:r>
            <a:r>
              <a:rPr lang="de-DE" sz="1800" dirty="0"/>
              <a:t>. The Lancet, 391(10129), 1513-1523</a:t>
            </a:r>
            <a:r>
              <a:rPr lang="de-DE" sz="1800" dirty="0" smtClean="0"/>
              <a:t>.</a:t>
            </a:r>
          </a:p>
          <a:p>
            <a:r>
              <a:rPr lang="en-US" sz="1800" dirty="0"/>
              <a:t>Zhao, J. et al. (2017): Alcohol consumption and mortality from coronary heart disease: </a:t>
            </a:r>
            <a:r>
              <a:rPr lang="en-US" sz="1800" dirty="0" smtClean="0"/>
              <a:t>An updated </a:t>
            </a:r>
            <a:r>
              <a:rPr lang="en-US" sz="1800" dirty="0"/>
              <a:t>meta-analysis of cohort studies. Journal of Studies on Alcohol and Drugs; 78(3), </a:t>
            </a:r>
            <a:r>
              <a:rPr lang="en-US" sz="1800" dirty="0" smtClean="0"/>
              <a:t>375-</a:t>
            </a:r>
            <a:r>
              <a:rPr lang="de-DE" sz="1800" dirty="0" smtClean="0"/>
              <a:t>386</a:t>
            </a:r>
            <a:r>
              <a:rPr lang="de-DE" sz="1800" dirty="0"/>
              <a:t>.</a:t>
            </a:r>
            <a:endParaRPr lang="de-DE" sz="1800" dirty="0" smtClean="0"/>
          </a:p>
          <a:p>
            <a:endParaRPr lang="de-DE" sz="1800" i="1" dirty="0"/>
          </a:p>
        </p:txBody>
      </p:sp>
      <p:sp>
        <p:nvSpPr>
          <p:cNvPr id="5" name="Foliennummernplatzhalter 4"/>
          <p:cNvSpPr>
            <a:spLocks noGrp="1"/>
          </p:cNvSpPr>
          <p:nvPr>
            <p:ph type="sldNum" sz="quarter" idx="4"/>
          </p:nvPr>
        </p:nvSpPr>
        <p:spPr/>
        <p:txBody>
          <a:bodyPr/>
          <a:lstStyle/>
          <a:p>
            <a:fld id="{19B51A1E-902D-48AF-9020-955120F399B6}" type="slidenum">
              <a:rPr lang="en-US" noProof="0" smtClean="0"/>
              <a:pPr/>
              <a:t>67</a:t>
            </a:fld>
            <a:endParaRPr lang="en-US" noProof="0" dirty="0"/>
          </a:p>
        </p:txBody>
      </p:sp>
      <p:sp>
        <p:nvSpPr>
          <p:cNvPr id="6" name="Textplatzhalter 5"/>
          <p:cNvSpPr>
            <a:spLocks noGrp="1"/>
          </p:cNvSpPr>
          <p:nvPr>
            <p:ph type="body" sz="quarter" idx="33"/>
          </p:nvPr>
        </p:nvSpPr>
        <p:spPr/>
        <p:txBody>
          <a:bodyPr/>
          <a:lstStyle/>
          <a:p>
            <a:endParaRPr lang="de-DE"/>
          </a:p>
        </p:txBody>
      </p:sp>
    </p:spTree>
    <p:extLst>
      <p:ext uri="{BB962C8B-B14F-4D97-AF65-F5344CB8AC3E}">
        <p14:creationId xmlns:p14="http://schemas.microsoft.com/office/powerpoint/2010/main" val="9127810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de-DE" altLang="de-DE" dirty="0"/>
              <a:t>Aufgabe bis zur nächsten Veranstaltung</a:t>
            </a:r>
          </a:p>
        </p:txBody>
      </p:sp>
      <p:sp>
        <p:nvSpPr>
          <p:cNvPr id="3" name="Inhaltsplatzhalter 2"/>
          <p:cNvSpPr>
            <a:spLocks noGrp="1"/>
          </p:cNvSpPr>
          <p:nvPr>
            <p:ph idx="1"/>
          </p:nvPr>
        </p:nvSpPr>
        <p:spPr/>
        <p:txBody>
          <a:bodyPr/>
          <a:lstStyle/>
          <a:p>
            <a:pPr>
              <a:defRPr/>
            </a:pPr>
            <a:r>
              <a:rPr lang="de-DE" sz="2200" dirty="0"/>
              <a:t>Führen Sie das </a:t>
            </a:r>
            <a:r>
              <a:rPr lang="de-DE" sz="2200" dirty="0" smtClean="0"/>
              <a:t>webbasierte Präventionsprogramm </a:t>
            </a:r>
            <a:r>
              <a:rPr lang="de-DE" dirty="0" smtClean="0"/>
              <a:t>unserer Hochschule </a:t>
            </a:r>
            <a:r>
              <a:rPr lang="de-DE" sz="2200" dirty="0" smtClean="0"/>
              <a:t>durch:</a:t>
            </a:r>
          </a:p>
          <a:p>
            <a:pPr lvl="1">
              <a:defRPr/>
            </a:pPr>
            <a:r>
              <a:rPr lang="de-DE" dirty="0" err="1"/>
              <a:t>eCHECKUP</a:t>
            </a:r>
            <a:r>
              <a:rPr lang="de-DE" dirty="0"/>
              <a:t> TO GO-Alkohol</a:t>
            </a:r>
          </a:p>
          <a:p>
            <a:pPr marL="342900" indent="-342900">
              <a:buFont typeface="Arial" panose="020B0604020202020204" pitchFamily="34" charset="0"/>
              <a:buChar char="•"/>
              <a:defRPr/>
            </a:pPr>
            <a:endParaRPr lang="de-DE" sz="2200" dirty="0"/>
          </a:p>
          <a:p>
            <a:pPr>
              <a:defRPr/>
            </a:pPr>
            <a:r>
              <a:rPr lang="de-DE" sz="2200" dirty="0"/>
              <a:t>Machen Sie sich dabei Notizen zu den folgenden zwei Fragen:</a:t>
            </a:r>
          </a:p>
          <a:p>
            <a:pPr marL="619125" lvl="1" indent="-342900">
              <a:defRPr/>
            </a:pPr>
            <a:r>
              <a:rPr lang="de-DE" dirty="0" smtClean="0"/>
              <a:t>Positive </a:t>
            </a:r>
            <a:r>
              <a:rPr lang="de-DE" dirty="0"/>
              <a:t>und negative Aspekte </a:t>
            </a:r>
            <a:r>
              <a:rPr lang="de-DE" dirty="0" smtClean="0"/>
              <a:t>des Programmes?</a:t>
            </a:r>
            <a:endParaRPr lang="de-DE" dirty="0"/>
          </a:p>
          <a:p>
            <a:pPr marL="619125" lvl="1" indent="-342900">
              <a:defRPr/>
            </a:pPr>
            <a:r>
              <a:rPr lang="de-DE" dirty="0"/>
              <a:t>Welche Fragen könnten bei Studierenden aufkommen?</a:t>
            </a:r>
          </a:p>
          <a:p>
            <a:pPr>
              <a:defRPr/>
            </a:pPr>
            <a:endParaRPr lang="de-DE" sz="2200" dirty="0"/>
          </a:p>
          <a:p>
            <a:pPr>
              <a:defRPr/>
            </a:pPr>
            <a:r>
              <a:rPr lang="de-DE" dirty="0" smtClean="0"/>
              <a:t>Link zu eCHECKUP TO GO-Alkohol: </a:t>
            </a:r>
            <a:r>
              <a:rPr lang="de-DE" dirty="0" smtClean="0">
                <a:hlinkClick r:id="rId3"/>
              </a:rPr>
              <a:t>www.hs-esslingen.de/echug</a:t>
            </a:r>
            <a:r>
              <a:rPr lang="de-DE" dirty="0" smtClean="0"/>
              <a:t> </a:t>
            </a:r>
          </a:p>
          <a:p>
            <a:pPr>
              <a:defRPr/>
            </a:pPr>
            <a:endParaRPr lang="de-DE" dirty="0">
              <a:solidFill>
                <a:srgbClr val="FF0000"/>
              </a:solidFill>
            </a:endParaRPr>
          </a:p>
        </p:txBody>
      </p:sp>
      <p:sp>
        <p:nvSpPr>
          <p:cNvPr id="33796" name="Fußzeilenplatzhalter 3"/>
          <p:cNvSpPr>
            <a:spLocks noGrp="1"/>
          </p:cNvSpPr>
          <p:nvPr>
            <p:ph type="ftr" sz="quarter" idx="4294967295"/>
          </p:nvPr>
        </p:nvSpPr>
        <p:spPr>
          <a:xfrm>
            <a:off x="334434" y="6438900"/>
            <a:ext cx="10850033" cy="349250"/>
          </a:xfrm>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spTree>
    <p:extLst>
      <p:ext uri="{BB962C8B-B14F-4D97-AF65-F5344CB8AC3E}">
        <p14:creationId xmlns:p14="http://schemas.microsoft.com/office/powerpoint/2010/main" val="41259574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074" name="Titel 1"/>
          <p:cNvSpPr>
            <a:spLocks noGrp="1"/>
          </p:cNvSpPr>
          <p:nvPr>
            <p:ph type="ctrTitle"/>
          </p:nvPr>
        </p:nvSpPr>
        <p:spPr>
          <a:xfrm>
            <a:off x="6235700" y="3186604"/>
            <a:ext cx="5956300" cy="1512538"/>
          </a:xfrm>
        </p:spPr>
        <p:txBody>
          <a:bodyPr anchor="ctr"/>
          <a:lstStyle/>
          <a:p>
            <a:pPr>
              <a:spcBef>
                <a:spcPts val="2000"/>
              </a:spcBef>
            </a:pPr>
            <a:r>
              <a:rPr lang="de-DE" altLang="de-DE" b="1" dirty="0"/>
              <a:t>Psychosoziale &amp; physische Auswirkungen von </a:t>
            </a:r>
            <a:r>
              <a:rPr lang="de-DE" altLang="de-DE" b="1" dirty="0" smtClean="0"/>
              <a:t>Alkohol </a:t>
            </a:r>
            <a:endParaRPr lang="de-DE" altLang="de-DE" dirty="0"/>
          </a:p>
        </p:txBody>
      </p:sp>
      <p:sp>
        <p:nvSpPr>
          <p:cNvPr id="3" name="Textplatzhalter 2"/>
          <p:cNvSpPr>
            <a:spLocks noGrp="1"/>
          </p:cNvSpPr>
          <p:nvPr>
            <p:ph type="body" sz="quarter" idx="13"/>
          </p:nvPr>
        </p:nvSpPr>
        <p:spPr>
          <a:xfrm>
            <a:off x="6235700" y="4699142"/>
            <a:ext cx="5956300" cy="906011"/>
          </a:xfrm>
        </p:spPr>
        <p:txBody>
          <a:bodyPr/>
          <a:lstStyle/>
          <a:p>
            <a:endParaRPr lang="de-DE" dirty="0"/>
          </a:p>
        </p:txBody>
      </p:sp>
    </p:spTree>
    <p:extLst>
      <p:ext uri="{BB962C8B-B14F-4D97-AF65-F5344CB8AC3E}">
        <p14:creationId xmlns:p14="http://schemas.microsoft.com/office/powerpoint/2010/main" val="3357567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31999" y="432000"/>
            <a:ext cx="11449449" cy="432000"/>
          </a:xfrm>
        </p:spPr>
        <p:txBody>
          <a:bodyPr/>
          <a:lstStyle/>
          <a:p>
            <a:r>
              <a:rPr lang="de-DE" altLang="de-DE" dirty="0"/>
              <a:t>Alkohol als gesellschaftsfähige </a:t>
            </a:r>
            <a:r>
              <a:rPr lang="de-DE" altLang="de-DE" dirty="0" smtClean="0"/>
              <a:t>Droge – veränderte Rahmenbedingungen</a:t>
            </a:r>
            <a:endParaRPr lang="de-DE" altLang="de-DE" dirty="0"/>
          </a:p>
        </p:txBody>
      </p:sp>
      <p:sp>
        <p:nvSpPr>
          <p:cNvPr id="3" name="Inhaltsplatzhalter 2"/>
          <p:cNvSpPr>
            <a:spLocks noGrp="1"/>
          </p:cNvSpPr>
          <p:nvPr>
            <p:ph idx="1"/>
          </p:nvPr>
        </p:nvSpPr>
        <p:spPr/>
        <p:txBody>
          <a:bodyPr/>
          <a:lstStyle/>
          <a:p>
            <a:endParaRPr lang="de-DE" dirty="0" smtClean="0"/>
          </a:p>
          <a:p>
            <a:r>
              <a:rPr lang="de-DE" dirty="0" smtClean="0"/>
              <a:t>Vor der Corona-Pandemie startete dieses </a:t>
            </a:r>
            <a:r>
              <a:rPr lang="de-DE" dirty="0"/>
              <a:t>Seminar stets parallel </a:t>
            </a:r>
            <a:r>
              <a:rPr lang="de-DE" dirty="0" smtClean="0"/>
              <a:t>zu den Frühlings- und Herbstfesten, wie beispielsweise dem „Wasen“ in Stuttgart</a:t>
            </a:r>
          </a:p>
          <a:p>
            <a:endParaRPr lang="de-DE" dirty="0" smtClean="0"/>
          </a:p>
          <a:p>
            <a:r>
              <a:rPr lang="de-DE" dirty="0" smtClean="0"/>
              <a:t>Seit, bzw. während der Corona-Pandemie ist dies derzeit meist (noch) anders: Es finden/fanden deutlich weniger größere Veranstaltungen statt und teils ist (eher: war) der Straßenverkauf </a:t>
            </a:r>
            <a:r>
              <a:rPr lang="de-DE" dirty="0"/>
              <a:t>und Konsum von Alkohol </a:t>
            </a:r>
            <a:r>
              <a:rPr lang="de-DE" dirty="0" smtClean="0"/>
              <a:t>in der Öffentlichkeit untersagt</a:t>
            </a:r>
          </a:p>
          <a:p>
            <a:endParaRPr lang="de-DE" dirty="0" smtClean="0"/>
          </a:p>
          <a:p>
            <a:pPr marL="0" indent="0" algn="ctr">
              <a:buNone/>
            </a:pPr>
            <a:r>
              <a:rPr lang="de-DE" dirty="0" smtClean="0">
                <a:sym typeface="Wingdings" panose="05000000000000000000" pitchFamily="2" charset="2"/>
              </a:rPr>
              <a:t> </a:t>
            </a:r>
          </a:p>
          <a:p>
            <a:pPr marL="0" indent="0" algn="ctr">
              <a:buNone/>
            </a:pPr>
            <a:r>
              <a:rPr lang="de-DE" dirty="0" smtClean="0"/>
              <a:t>Wie wirkt(e) </a:t>
            </a:r>
            <a:r>
              <a:rPr lang="de-DE" dirty="0"/>
              <a:t>sich das </a:t>
            </a:r>
            <a:r>
              <a:rPr lang="de-DE" dirty="0" smtClean="0"/>
              <a:t>Ihrer Einschätzung nach auf </a:t>
            </a:r>
            <a:r>
              <a:rPr lang="de-DE" dirty="0"/>
              <a:t>den Alkoholkonsum aus?</a:t>
            </a:r>
          </a:p>
          <a:p>
            <a:pPr marL="0" indent="0">
              <a:buNone/>
            </a:pPr>
            <a:endParaRPr lang="de-DE" dirty="0" smtClean="0"/>
          </a:p>
          <a:p>
            <a:pPr marL="285750" indent="-285750">
              <a:buFontTx/>
              <a:buChar char="-"/>
            </a:pPr>
            <a:endParaRPr lang="de-DE" dirty="0"/>
          </a:p>
          <a:p>
            <a:endParaRPr lang="de-DE" dirty="0"/>
          </a:p>
        </p:txBody>
      </p:sp>
      <p:sp>
        <p:nvSpPr>
          <p:cNvPr id="10244" name="Fußzeilenplatzhalter 3"/>
          <p:cNvSpPr>
            <a:spLocks noGrp="1"/>
          </p:cNvSpPr>
          <p:nvPr>
            <p:ph type="ftr" sz="quarter" idx="4294967295"/>
          </p:nvPr>
        </p:nvSpPr>
        <p:spPr>
          <a:xfrm>
            <a:off x="0" y="6440488"/>
            <a:ext cx="5664200" cy="293687"/>
          </a:xfrm>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spTree>
    <p:extLst>
      <p:ext uri="{BB962C8B-B14F-4D97-AF65-F5344CB8AC3E}">
        <p14:creationId xmlns:p14="http://schemas.microsoft.com/office/powerpoint/2010/main" val="28740259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de-DE" altLang="de-DE" dirty="0"/>
              <a:t>Erklärungsmodelle der Suchtentstehung</a:t>
            </a:r>
          </a:p>
        </p:txBody>
      </p:sp>
      <p:sp>
        <p:nvSpPr>
          <p:cNvPr id="4099" name="Inhaltsplatzhalter 2"/>
          <p:cNvSpPr>
            <a:spLocks noGrp="1"/>
          </p:cNvSpPr>
          <p:nvPr>
            <p:ph idx="1"/>
          </p:nvPr>
        </p:nvSpPr>
        <p:spPr/>
        <p:txBody>
          <a:bodyPr/>
          <a:lstStyle/>
          <a:p>
            <a:r>
              <a:rPr lang="de-DE" altLang="de-DE" sz="2400" dirty="0"/>
              <a:t>Das Modell der Sucht – Trias: ein bio-psycho-sozialer, multifaktorieller Ansatz. </a:t>
            </a:r>
          </a:p>
          <a:p>
            <a:endParaRPr lang="de-DE" altLang="de-DE" sz="2400" dirty="0" smtClean="0"/>
          </a:p>
          <a:p>
            <a:r>
              <a:rPr lang="de-DE" altLang="de-DE" sz="2400" dirty="0" smtClean="0"/>
              <a:t>Sucht </a:t>
            </a:r>
            <a:r>
              <a:rPr lang="de-DE" altLang="de-DE" sz="2400" dirty="0"/>
              <a:t>wird als Resultat des Zusammenspiels folgender Faktoren gedeutet: </a:t>
            </a:r>
          </a:p>
          <a:p>
            <a:pPr lvl="1" indent="-342900">
              <a:buFontTx/>
              <a:buChar char="-"/>
            </a:pPr>
            <a:r>
              <a:rPr lang="de-DE" altLang="de-DE" sz="2000" dirty="0" smtClean="0"/>
              <a:t>Person/ </a:t>
            </a:r>
            <a:r>
              <a:rPr lang="de-DE" altLang="de-DE" sz="2000" dirty="0"/>
              <a:t>Persönlichkeit </a:t>
            </a:r>
          </a:p>
          <a:p>
            <a:pPr lvl="1" indent="-342900">
              <a:buFontTx/>
              <a:buChar char="-"/>
            </a:pPr>
            <a:r>
              <a:rPr lang="de-DE" altLang="de-DE" sz="2000" dirty="0" smtClean="0"/>
              <a:t>Umwelt/ </a:t>
            </a:r>
            <a:r>
              <a:rPr lang="de-DE" altLang="de-DE" sz="2000" dirty="0"/>
              <a:t>gesellschaftliche Bedingungen </a:t>
            </a:r>
          </a:p>
          <a:p>
            <a:pPr lvl="1" indent="-342900">
              <a:buFontTx/>
              <a:buChar char="-"/>
            </a:pPr>
            <a:r>
              <a:rPr lang="de-DE" altLang="de-DE" sz="2000" dirty="0"/>
              <a:t>suchtmittelspezifische </a:t>
            </a:r>
            <a:r>
              <a:rPr lang="de-DE" altLang="de-DE" sz="2000" dirty="0" smtClean="0"/>
              <a:t>Faktoren/ Droge </a:t>
            </a:r>
            <a:r>
              <a:rPr lang="de-DE" altLang="de-DE" sz="2000" dirty="0"/>
              <a:t>(Wirkungen</a:t>
            </a:r>
            <a:r>
              <a:rPr lang="de-DE" altLang="de-DE" sz="2000" dirty="0" smtClean="0"/>
              <a:t>)</a:t>
            </a:r>
            <a:br>
              <a:rPr lang="de-DE" altLang="de-DE" sz="2000" dirty="0" smtClean="0"/>
            </a:br>
            <a:endParaRPr lang="de-DE" altLang="de-DE" sz="2000" dirty="0"/>
          </a:p>
          <a:p>
            <a:r>
              <a:rPr lang="de-DE" altLang="de-DE" sz="2400" dirty="0"/>
              <a:t>Es wird eine Wechselwirkung einzelner Faktoren angenommen, die sich gegenseitig </a:t>
            </a:r>
            <a:r>
              <a:rPr lang="de-DE" altLang="de-DE" sz="2400" dirty="0" smtClean="0"/>
              <a:t>beeinflussen</a:t>
            </a:r>
            <a:endParaRPr lang="de-DE" altLang="de-DE" sz="2400" dirty="0"/>
          </a:p>
          <a:p>
            <a:r>
              <a:rPr lang="de-DE" altLang="de-DE" sz="2400" dirty="0"/>
              <a:t>Das heißt, dass einzelne Faktoren für sich die Entstehung von Sucht nicht </a:t>
            </a:r>
            <a:r>
              <a:rPr lang="de-DE" altLang="de-DE" sz="2400" dirty="0" smtClean="0"/>
              <a:t>erklären</a:t>
            </a:r>
            <a:endParaRPr lang="de-DE" altLang="de-DE" sz="2400" dirty="0"/>
          </a:p>
          <a:p>
            <a:endParaRPr lang="de-DE" altLang="de-DE" sz="2400" dirty="0"/>
          </a:p>
          <a:p>
            <a:endParaRPr lang="de-DE" altLang="de-DE" sz="2400" dirty="0"/>
          </a:p>
        </p:txBody>
      </p:sp>
      <p:sp>
        <p:nvSpPr>
          <p:cNvPr id="2" name="Textplatzhalter 1"/>
          <p:cNvSpPr>
            <a:spLocks noGrp="1"/>
          </p:cNvSpPr>
          <p:nvPr>
            <p:ph type="body" sz="quarter" idx="33"/>
          </p:nvPr>
        </p:nvSpPr>
        <p:spPr/>
        <p:txBody>
          <a:bodyPr/>
          <a:lstStyle/>
          <a:p>
            <a:r>
              <a:rPr lang="de-DE" altLang="de-DE" dirty="0" err="1">
                <a:ea typeface="Verdana" panose="020B0604030504040204" pitchFamily="34" charset="0"/>
                <a:cs typeface="Verdana" panose="020B0604030504040204" pitchFamily="34" charset="0"/>
              </a:rPr>
              <a:t>Sting</a:t>
            </a:r>
            <a:r>
              <a:rPr lang="de-DE" altLang="de-DE" dirty="0">
                <a:ea typeface="Verdana" panose="020B0604030504040204" pitchFamily="34" charset="0"/>
                <a:cs typeface="Verdana" panose="020B0604030504040204" pitchFamily="34" charset="0"/>
              </a:rPr>
              <a:t> &amp; Blum, </a:t>
            </a:r>
            <a:r>
              <a:rPr lang="de-DE" altLang="de-DE" dirty="0" smtClean="0">
                <a:ea typeface="Verdana" panose="020B0604030504040204" pitchFamily="34" charset="0"/>
                <a:cs typeface="Verdana" panose="020B0604030504040204" pitchFamily="34" charset="0"/>
              </a:rPr>
              <a:t>2003</a:t>
            </a:r>
            <a:endParaRPr lang="de-DE" dirty="0"/>
          </a:p>
        </p:txBody>
      </p:sp>
    </p:spTree>
    <p:extLst>
      <p:ext uri="{BB962C8B-B14F-4D97-AF65-F5344CB8AC3E}">
        <p14:creationId xmlns:p14="http://schemas.microsoft.com/office/powerpoint/2010/main" val="11459739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DE" altLang="de-DE" dirty="0"/>
              <a:t>S</a:t>
            </a:r>
            <a:r>
              <a:rPr lang="de-DE" altLang="de-DE" dirty="0" smtClean="0"/>
              <a:t>uchtmittelspezifische Faktoren/ </a:t>
            </a:r>
            <a:r>
              <a:rPr lang="de-DE" altLang="de-DE" dirty="0"/>
              <a:t>Droge</a:t>
            </a:r>
          </a:p>
        </p:txBody>
      </p:sp>
      <p:sp>
        <p:nvSpPr>
          <p:cNvPr id="6147" name="Inhaltsplatzhalter 2"/>
          <p:cNvSpPr>
            <a:spLocks noGrp="1"/>
          </p:cNvSpPr>
          <p:nvPr>
            <p:ph idx="1"/>
          </p:nvPr>
        </p:nvSpPr>
        <p:spPr/>
        <p:txBody>
          <a:bodyPr/>
          <a:lstStyle/>
          <a:p>
            <a:pPr marL="342900" indent="-342900"/>
            <a:endParaRPr lang="de-DE" altLang="de-DE" sz="2200" dirty="0" smtClean="0"/>
          </a:p>
          <a:p>
            <a:pPr marL="342900" indent="-342900"/>
            <a:r>
              <a:rPr lang="de-DE" altLang="de-DE" sz="2200" dirty="0" smtClean="0"/>
              <a:t>Verfügbarkeit</a:t>
            </a:r>
            <a:r>
              <a:rPr lang="de-DE" altLang="de-DE" sz="2200" dirty="0"/>
              <a:t>, Zugänglichkeit, </a:t>
            </a:r>
            <a:r>
              <a:rPr lang="de-DE" altLang="de-DE" sz="2200" dirty="0" smtClean="0"/>
              <a:t>Griffnähe</a:t>
            </a:r>
            <a:endParaRPr lang="de-DE" altLang="de-DE" sz="2200" dirty="0"/>
          </a:p>
          <a:p>
            <a:pPr marL="342900" indent="-342900"/>
            <a:endParaRPr lang="de-DE" altLang="de-DE" sz="2200" dirty="0" smtClean="0"/>
          </a:p>
          <a:p>
            <a:pPr marL="342900" indent="-342900"/>
            <a:r>
              <a:rPr lang="de-DE" altLang="de-DE" sz="2200" dirty="0" smtClean="0"/>
              <a:t>Art </a:t>
            </a:r>
            <a:r>
              <a:rPr lang="de-DE" altLang="de-DE" sz="2200" dirty="0"/>
              <a:t>und </a:t>
            </a:r>
            <a:r>
              <a:rPr lang="de-DE" altLang="de-DE" sz="2200" dirty="0" smtClean="0"/>
              <a:t>Wirkungsweise</a:t>
            </a:r>
            <a:endParaRPr lang="de-DE" altLang="de-DE" sz="2200" dirty="0"/>
          </a:p>
          <a:p>
            <a:pPr marL="342900" indent="-342900"/>
            <a:endParaRPr lang="de-DE" altLang="de-DE" sz="2200" dirty="0" smtClean="0"/>
          </a:p>
          <a:p>
            <a:pPr marL="342900" indent="-342900"/>
            <a:r>
              <a:rPr lang="de-DE" altLang="de-DE" sz="2200" dirty="0" smtClean="0"/>
              <a:t>Dosis</a:t>
            </a:r>
            <a:endParaRPr lang="de-DE" altLang="de-DE" sz="2200" dirty="0"/>
          </a:p>
          <a:p>
            <a:pPr marL="342900" indent="-342900"/>
            <a:endParaRPr lang="de-DE" altLang="de-DE" sz="2200" dirty="0" smtClean="0"/>
          </a:p>
          <a:p>
            <a:pPr marL="342900" indent="-342900"/>
            <a:r>
              <a:rPr lang="de-DE" altLang="de-DE" sz="2200" dirty="0" smtClean="0"/>
              <a:t>Dauer </a:t>
            </a:r>
            <a:r>
              <a:rPr lang="de-DE" altLang="de-DE" sz="2200" dirty="0"/>
              <a:t>und Intensität der Einnahme</a:t>
            </a:r>
          </a:p>
          <a:p>
            <a:pPr marL="342900" indent="-342900"/>
            <a:endParaRPr lang="de-DE" altLang="de-DE" sz="2200" dirty="0"/>
          </a:p>
        </p:txBody>
      </p:sp>
      <p:sp>
        <p:nvSpPr>
          <p:cNvPr id="5" name="Textplatzhalter 1"/>
          <p:cNvSpPr>
            <a:spLocks noGrp="1"/>
          </p:cNvSpPr>
          <p:nvPr>
            <p:ph type="body" sz="quarter" idx="33"/>
          </p:nvPr>
        </p:nvSpPr>
        <p:spPr/>
        <p:txBody>
          <a:bodyPr/>
          <a:lstStyle/>
          <a:p>
            <a:r>
              <a:rPr lang="de-DE" altLang="de-DE" dirty="0" err="1">
                <a:ea typeface="Verdana" panose="020B0604030504040204" pitchFamily="34" charset="0"/>
                <a:cs typeface="Verdana" panose="020B0604030504040204" pitchFamily="34" charset="0"/>
              </a:rPr>
              <a:t>Sting</a:t>
            </a:r>
            <a:r>
              <a:rPr lang="de-DE" altLang="de-DE" dirty="0">
                <a:ea typeface="Verdana" panose="020B0604030504040204" pitchFamily="34" charset="0"/>
                <a:cs typeface="Verdana" panose="020B0604030504040204" pitchFamily="34" charset="0"/>
              </a:rPr>
              <a:t> &amp; Blum, </a:t>
            </a:r>
            <a:r>
              <a:rPr lang="de-DE" altLang="de-DE" dirty="0" smtClean="0">
                <a:ea typeface="Verdana" panose="020B0604030504040204" pitchFamily="34" charset="0"/>
                <a:cs typeface="Verdana" panose="020B0604030504040204" pitchFamily="34" charset="0"/>
              </a:rPr>
              <a:t>2003</a:t>
            </a:r>
            <a:endParaRPr lang="de-DE" dirty="0"/>
          </a:p>
        </p:txBody>
      </p:sp>
    </p:spTree>
    <p:extLst>
      <p:ext uri="{BB962C8B-B14F-4D97-AF65-F5344CB8AC3E}">
        <p14:creationId xmlns:p14="http://schemas.microsoft.com/office/powerpoint/2010/main" val="29397743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marL="342900" indent="-342900"/>
            <a:r>
              <a:rPr lang="de-DE" altLang="de-DE" dirty="0" smtClean="0"/>
              <a:t>Person/ </a:t>
            </a:r>
            <a:r>
              <a:rPr lang="de-DE" altLang="de-DE" dirty="0"/>
              <a:t>Persönlichkeit </a:t>
            </a:r>
          </a:p>
        </p:txBody>
      </p:sp>
      <p:sp>
        <p:nvSpPr>
          <p:cNvPr id="7171" name="Inhaltsplatzhalter 2"/>
          <p:cNvSpPr>
            <a:spLocks noGrp="1"/>
          </p:cNvSpPr>
          <p:nvPr>
            <p:ph idx="1"/>
          </p:nvPr>
        </p:nvSpPr>
        <p:spPr/>
        <p:txBody>
          <a:bodyPr/>
          <a:lstStyle/>
          <a:p>
            <a:pPr marL="342900" indent="-342900"/>
            <a:endParaRPr lang="de-DE" altLang="de-DE" sz="2200" dirty="0" smtClean="0"/>
          </a:p>
          <a:p>
            <a:pPr marL="342900" indent="-342900"/>
            <a:r>
              <a:rPr lang="de-DE" altLang="de-DE" sz="2200" dirty="0" smtClean="0"/>
              <a:t>genetische </a:t>
            </a:r>
            <a:r>
              <a:rPr lang="de-DE" altLang="de-DE" sz="2200" dirty="0"/>
              <a:t>Disposition </a:t>
            </a:r>
          </a:p>
          <a:p>
            <a:pPr marL="342900" indent="-342900"/>
            <a:endParaRPr lang="de-DE" altLang="de-DE" sz="2200" dirty="0" smtClean="0"/>
          </a:p>
          <a:p>
            <a:pPr marL="342900" indent="-342900"/>
            <a:r>
              <a:rPr lang="de-DE" altLang="de-DE" sz="2200" dirty="0" smtClean="0"/>
              <a:t>Persönlichkeitsfaktoren </a:t>
            </a:r>
            <a:endParaRPr lang="de-DE" altLang="de-DE" sz="2200" dirty="0"/>
          </a:p>
          <a:p>
            <a:pPr marL="342900" indent="-342900"/>
            <a:endParaRPr lang="de-DE" altLang="de-DE" sz="2200" dirty="0" smtClean="0"/>
          </a:p>
          <a:p>
            <a:pPr marL="342900" indent="-342900"/>
            <a:r>
              <a:rPr lang="de-DE" altLang="de-DE" sz="2200" dirty="0" smtClean="0"/>
              <a:t>biomedizinische </a:t>
            </a:r>
            <a:r>
              <a:rPr lang="de-DE" altLang="de-DE" sz="2200" dirty="0"/>
              <a:t>Faktoren bzw. körperliche </a:t>
            </a:r>
            <a:r>
              <a:rPr lang="de-DE" altLang="de-DE" sz="2200" dirty="0" smtClean="0"/>
              <a:t>Situation</a:t>
            </a:r>
            <a:endParaRPr lang="de-DE" altLang="de-DE" sz="2200" dirty="0"/>
          </a:p>
          <a:p>
            <a:pPr marL="342900" indent="-342900"/>
            <a:endParaRPr lang="de-DE" altLang="de-DE" sz="2200" dirty="0" smtClean="0"/>
          </a:p>
          <a:p>
            <a:pPr marL="342900" indent="-342900"/>
            <a:r>
              <a:rPr lang="de-DE" altLang="de-DE" sz="2200" dirty="0" smtClean="0"/>
              <a:t>frühkindliche </a:t>
            </a:r>
            <a:r>
              <a:rPr lang="de-DE" altLang="de-DE" sz="2200" dirty="0"/>
              <a:t>Lebenssituation </a:t>
            </a:r>
          </a:p>
          <a:p>
            <a:pPr marL="342900" indent="-342900"/>
            <a:endParaRPr lang="de-DE" altLang="de-DE" sz="2200" dirty="0" smtClean="0"/>
          </a:p>
          <a:p>
            <a:pPr marL="342900" indent="-342900"/>
            <a:r>
              <a:rPr lang="de-DE" altLang="de-DE" sz="2200" dirty="0" smtClean="0"/>
              <a:t>Erwartungshaltung </a:t>
            </a:r>
            <a:r>
              <a:rPr lang="de-DE" altLang="de-DE" sz="2200" dirty="0"/>
              <a:t>und Lebensstil</a:t>
            </a:r>
          </a:p>
          <a:p>
            <a:pPr marL="342900" indent="-342900"/>
            <a:endParaRPr lang="de-DE" altLang="de-DE" sz="2200" dirty="0"/>
          </a:p>
        </p:txBody>
      </p:sp>
      <p:sp>
        <p:nvSpPr>
          <p:cNvPr id="5" name="Textplatzhalter 1"/>
          <p:cNvSpPr>
            <a:spLocks noGrp="1"/>
          </p:cNvSpPr>
          <p:nvPr>
            <p:ph type="body" sz="quarter" idx="33"/>
          </p:nvPr>
        </p:nvSpPr>
        <p:spPr/>
        <p:txBody>
          <a:bodyPr/>
          <a:lstStyle/>
          <a:p>
            <a:r>
              <a:rPr lang="de-DE" altLang="de-DE" dirty="0" err="1">
                <a:ea typeface="Verdana" panose="020B0604030504040204" pitchFamily="34" charset="0"/>
                <a:cs typeface="Verdana" panose="020B0604030504040204" pitchFamily="34" charset="0"/>
              </a:rPr>
              <a:t>Sting</a:t>
            </a:r>
            <a:r>
              <a:rPr lang="de-DE" altLang="de-DE" dirty="0">
                <a:ea typeface="Verdana" panose="020B0604030504040204" pitchFamily="34" charset="0"/>
                <a:cs typeface="Verdana" panose="020B0604030504040204" pitchFamily="34" charset="0"/>
              </a:rPr>
              <a:t> &amp; Blum, </a:t>
            </a:r>
            <a:r>
              <a:rPr lang="de-DE" altLang="de-DE" dirty="0" smtClean="0">
                <a:ea typeface="Verdana" panose="020B0604030504040204" pitchFamily="34" charset="0"/>
                <a:cs typeface="Verdana" panose="020B0604030504040204" pitchFamily="34" charset="0"/>
              </a:rPr>
              <a:t>2003</a:t>
            </a:r>
            <a:endParaRPr lang="de-DE" dirty="0"/>
          </a:p>
        </p:txBody>
      </p:sp>
    </p:spTree>
    <p:extLst>
      <p:ext uri="{BB962C8B-B14F-4D97-AF65-F5344CB8AC3E}">
        <p14:creationId xmlns:p14="http://schemas.microsoft.com/office/powerpoint/2010/main" val="17103635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marL="342900" indent="-342900"/>
            <a:r>
              <a:rPr lang="de-DE" altLang="de-DE" dirty="0" smtClean="0"/>
              <a:t>Umwelt</a:t>
            </a:r>
            <a:endParaRPr lang="de-DE" altLang="de-DE" dirty="0"/>
          </a:p>
        </p:txBody>
      </p:sp>
      <p:sp>
        <p:nvSpPr>
          <p:cNvPr id="2" name="Textplatzhalter 1"/>
          <p:cNvSpPr>
            <a:spLocks noGrp="1"/>
          </p:cNvSpPr>
          <p:nvPr>
            <p:ph type="body" sz="quarter" idx="32"/>
          </p:nvPr>
        </p:nvSpPr>
        <p:spPr/>
        <p:txBody>
          <a:bodyPr/>
          <a:lstStyle/>
          <a:p>
            <a:r>
              <a:rPr lang="de-DE" altLang="de-DE" dirty="0"/>
              <a:t>- sozialer </a:t>
            </a:r>
            <a:r>
              <a:rPr lang="de-DE" altLang="de-DE" dirty="0" err="1"/>
              <a:t>Nahraum</a:t>
            </a:r>
            <a:endParaRPr lang="de-DE" dirty="0"/>
          </a:p>
        </p:txBody>
      </p:sp>
      <p:sp>
        <p:nvSpPr>
          <p:cNvPr id="8195" name="Inhaltsplatzhalter 2"/>
          <p:cNvSpPr>
            <a:spLocks noGrp="1"/>
          </p:cNvSpPr>
          <p:nvPr>
            <p:ph idx="1"/>
          </p:nvPr>
        </p:nvSpPr>
        <p:spPr/>
        <p:txBody>
          <a:bodyPr/>
          <a:lstStyle/>
          <a:p>
            <a:pPr marL="342900" indent="-342900"/>
            <a:r>
              <a:rPr lang="de-DE" altLang="de-DE" sz="2200" dirty="0" smtClean="0"/>
              <a:t>Suchtbelastung </a:t>
            </a:r>
            <a:r>
              <a:rPr lang="de-DE" altLang="de-DE" sz="2200" dirty="0"/>
              <a:t>in der Familie </a:t>
            </a:r>
          </a:p>
          <a:p>
            <a:pPr marL="342900" indent="-342900"/>
            <a:r>
              <a:rPr lang="de-DE" altLang="de-DE" sz="2200" dirty="0"/>
              <a:t>gefährdende Familiensituation</a:t>
            </a:r>
          </a:p>
          <a:p>
            <a:pPr marL="342900" indent="-342900"/>
            <a:r>
              <a:rPr lang="de-DE" altLang="de-DE" sz="2200" dirty="0" smtClean="0"/>
              <a:t>Persönlichkeitsfaktoren (der Personen aus dem sozialen </a:t>
            </a:r>
            <a:r>
              <a:rPr lang="de-DE" altLang="de-DE" sz="2200" dirty="0" err="1" smtClean="0"/>
              <a:t>Nahraum</a:t>
            </a:r>
            <a:r>
              <a:rPr lang="de-DE" altLang="de-DE" sz="2200" dirty="0" smtClean="0"/>
              <a:t>)</a:t>
            </a:r>
            <a:endParaRPr lang="de-DE" altLang="de-DE" sz="2200" dirty="0"/>
          </a:p>
          <a:p>
            <a:pPr marL="342900" indent="-342900"/>
            <a:r>
              <a:rPr lang="de-DE" altLang="de-DE" sz="2200" dirty="0"/>
              <a:t>Belastung in Schule, Ausbildung, Beruf und Freizeit</a:t>
            </a:r>
          </a:p>
          <a:p>
            <a:pPr marL="342900" indent="-342900"/>
            <a:r>
              <a:rPr lang="de-DE" altLang="de-DE" sz="2200" dirty="0"/>
              <a:t>übertragene Konflikte</a:t>
            </a:r>
          </a:p>
          <a:p>
            <a:pPr marL="342900" indent="-342900"/>
            <a:r>
              <a:rPr lang="de-DE" altLang="de-DE" sz="2200" dirty="0"/>
              <a:t>Partnerschaftsprobleme</a:t>
            </a:r>
          </a:p>
          <a:p>
            <a:pPr marL="342900" indent="-342900"/>
            <a:r>
              <a:rPr lang="de-DE" altLang="de-DE" sz="2200" dirty="0"/>
              <a:t>Mangel an sozialen Ressourcen</a:t>
            </a:r>
          </a:p>
          <a:p>
            <a:pPr marL="342900" indent="-342900"/>
            <a:r>
              <a:rPr lang="de-DE" altLang="de-DE" sz="2200" dirty="0"/>
              <a:t>problematischer Status in Peergroups u. sozialen Beziehungen</a:t>
            </a:r>
          </a:p>
          <a:p>
            <a:pPr marL="342900" indent="-342900"/>
            <a:r>
              <a:rPr lang="de-DE" altLang="de-DE" sz="2200" dirty="0"/>
              <a:t>kritische Lebensereignisse</a:t>
            </a:r>
          </a:p>
          <a:p>
            <a:pPr marL="342900" indent="-342900"/>
            <a:endParaRPr lang="de-DE" altLang="de-DE" sz="2200" dirty="0"/>
          </a:p>
        </p:txBody>
      </p:sp>
      <p:sp>
        <p:nvSpPr>
          <p:cNvPr id="6" name="Textplatzhalter 1"/>
          <p:cNvSpPr>
            <a:spLocks noGrp="1"/>
          </p:cNvSpPr>
          <p:nvPr>
            <p:ph type="body" sz="quarter" idx="33"/>
          </p:nvPr>
        </p:nvSpPr>
        <p:spPr/>
        <p:txBody>
          <a:bodyPr/>
          <a:lstStyle/>
          <a:p>
            <a:r>
              <a:rPr lang="de-DE" altLang="de-DE" dirty="0" err="1">
                <a:ea typeface="Verdana" panose="020B0604030504040204" pitchFamily="34" charset="0"/>
                <a:cs typeface="Verdana" panose="020B0604030504040204" pitchFamily="34" charset="0"/>
              </a:rPr>
              <a:t>Sting</a:t>
            </a:r>
            <a:r>
              <a:rPr lang="de-DE" altLang="de-DE" dirty="0">
                <a:ea typeface="Verdana" panose="020B0604030504040204" pitchFamily="34" charset="0"/>
                <a:cs typeface="Verdana" panose="020B0604030504040204" pitchFamily="34" charset="0"/>
              </a:rPr>
              <a:t> &amp; Blum, </a:t>
            </a:r>
            <a:r>
              <a:rPr lang="de-DE" altLang="de-DE" dirty="0" smtClean="0">
                <a:ea typeface="Verdana" panose="020B0604030504040204" pitchFamily="34" charset="0"/>
                <a:cs typeface="Verdana" panose="020B0604030504040204" pitchFamily="34" charset="0"/>
              </a:rPr>
              <a:t>2003</a:t>
            </a:r>
            <a:endParaRPr lang="de-DE" dirty="0"/>
          </a:p>
        </p:txBody>
      </p:sp>
    </p:spTree>
    <p:extLst>
      <p:ext uri="{BB962C8B-B14F-4D97-AF65-F5344CB8AC3E}">
        <p14:creationId xmlns:p14="http://schemas.microsoft.com/office/powerpoint/2010/main" val="9400229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marL="342900" indent="-342900"/>
            <a:r>
              <a:rPr lang="de-DE" altLang="de-DE" dirty="0" smtClean="0"/>
              <a:t>Umwelt</a:t>
            </a:r>
            <a:endParaRPr lang="de-DE" altLang="de-DE" dirty="0"/>
          </a:p>
        </p:txBody>
      </p:sp>
      <p:sp>
        <p:nvSpPr>
          <p:cNvPr id="2" name="Textplatzhalter 1"/>
          <p:cNvSpPr>
            <a:spLocks noGrp="1"/>
          </p:cNvSpPr>
          <p:nvPr>
            <p:ph type="body" sz="quarter" idx="32"/>
          </p:nvPr>
        </p:nvSpPr>
        <p:spPr/>
        <p:txBody>
          <a:bodyPr/>
          <a:lstStyle/>
          <a:p>
            <a:r>
              <a:rPr lang="de-DE" altLang="de-DE" dirty="0"/>
              <a:t>- Gesellschaft</a:t>
            </a:r>
            <a:endParaRPr lang="de-DE" dirty="0"/>
          </a:p>
        </p:txBody>
      </p:sp>
      <p:sp>
        <p:nvSpPr>
          <p:cNvPr id="9219" name="Inhaltsplatzhalter 2"/>
          <p:cNvSpPr>
            <a:spLocks noGrp="1"/>
          </p:cNvSpPr>
          <p:nvPr>
            <p:ph idx="1"/>
          </p:nvPr>
        </p:nvSpPr>
        <p:spPr/>
        <p:txBody>
          <a:bodyPr/>
          <a:lstStyle/>
          <a:p>
            <a:pPr marL="342900" indent="-342900"/>
            <a:r>
              <a:rPr lang="de-DE" altLang="de-DE" sz="2200" dirty="0"/>
              <a:t>gefährdende Konkurrenz- und Leistungssituation </a:t>
            </a:r>
          </a:p>
          <a:p>
            <a:pPr marL="342900" indent="-342900"/>
            <a:r>
              <a:rPr lang="de-DE" altLang="de-DE" sz="2200" dirty="0"/>
              <a:t>Mangel an Zukunftsperspektiven und Alternativen </a:t>
            </a:r>
          </a:p>
          <a:p>
            <a:pPr marL="342900" indent="-342900"/>
            <a:r>
              <a:rPr lang="de-DE" altLang="de-DE" sz="2200" dirty="0"/>
              <a:t>Konsumorientierung </a:t>
            </a:r>
          </a:p>
          <a:p>
            <a:pPr marL="342900" indent="-342900"/>
            <a:r>
              <a:rPr lang="de-DE" altLang="de-DE" sz="2200" dirty="0"/>
              <a:t>Werte und Lebensweisen </a:t>
            </a:r>
          </a:p>
          <a:p>
            <a:pPr marL="342900" indent="-342900"/>
            <a:r>
              <a:rPr lang="de-DE" altLang="de-DE" sz="2200" dirty="0"/>
              <a:t>Drogenkultur </a:t>
            </a:r>
          </a:p>
          <a:p>
            <a:pPr marL="342900" indent="-342900"/>
            <a:r>
              <a:rPr lang="de-DE" altLang="de-DE" sz="2200" dirty="0"/>
              <a:t>Geschlechtsspezifische Sozialisation</a:t>
            </a:r>
          </a:p>
        </p:txBody>
      </p:sp>
      <p:sp>
        <p:nvSpPr>
          <p:cNvPr id="6" name="Textplatzhalter 1"/>
          <p:cNvSpPr>
            <a:spLocks noGrp="1"/>
          </p:cNvSpPr>
          <p:nvPr>
            <p:ph type="body" sz="quarter" idx="33"/>
          </p:nvPr>
        </p:nvSpPr>
        <p:spPr/>
        <p:txBody>
          <a:bodyPr/>
          <a:lstStyle/>
          <a:p>
            <a:r>
              <a:rPr lang="de-DE" altLang="de-DE" dirty="0" err="1">
                <a:ea typeface="Verdana" panose="020B0604030504040204" pitchFamily="34" charset="0"/>
                <a:cs typeface="Verdana" panose="020B0604030504040204" pitchFamily="34" charset="0"/>
              </a:rPr>
              <a:t>Sting</a:t>
            </a:r>
            <a:r>
              <a:rPr lang="de-DE" altLang="de-DE" dirty="0">
                <a:ea typeface="Verdana" panose="020B0604030504040204" pitchFamily="34" charset="0"/>
                <a:cs typeface="Verdana" panose="020B0604030504040204" pitchFamily="34" charset="0"/>
              </a:rPr>
              <a:t> &amp; Blum, </a:t>
            </a:r>
            <a:r>
              <a:rPr lang="de-DE" altLang="de-DE" dirty="0" smtClean="0">
                <a:ea typeface="Verdana" panose="020B0604030504040204" pitchFamily="34" charset="0"/>
                <a:cs typeface="Verdana" panose="020B0604030504040204" pitchFamily="34" charset="0"/>
              </a:rPr>
              <a:t>2003</a:t>
            </a:r>
            <a:endParaRPr lang="de-DE" dirty="0"/>
          </a:p>
        </p:txBody>
      </p:sp>
    </p:spTree>
    <p:extLst>
      <p:ext uri="{BB962C8B-B14F-4D97-AF65-F5344CB8AC3E}">
        <p14:creationId xmlns:p14="http://schemas.microsoft.com/office/powerpoint/2010/main" val="18520624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de-DE" altLang="de-DE" dirty="0" smtClean="0"/>
              <a:t>Phasen </a:t>
            </a:r>
            <a:r>
              <a:rPr lang="de-DE" altLang="de-DE" dirty="0"/>
              <a:t>der Suchtentwicklung</a:t>
            </a:r>
          </a:p>
        </p:txBody>
      </p:sp>
      <p:sp>
        <p:nvSpPr>
          <p:cNvPr id="26627" name="Inhaltsplatzhalter 2"/>
          <p:cNvSpPr>
            <a:spLocks noGrp="1"/>
          </p:cNvSpPr>
          <p:nvPr>
            <p:ph type="body" idx="1"/>
          </p:nvPr>
        </p:nvSpPr>
        <p:spPr/>
        <p:txBody>
          <a:bodyPr/>
          <a:lstStyle/>
          <a:p>
            <a:pPr marL="0" indent="0">
              <a:buNone/>
              <a:defRPr/>
            </a:pPr>
            <a:r>
              <a:rPr lang="de-DE" altLang="de-DE" dirty="0" smtClean="0"/>
              <a:t>Probierphase</a:t>
            </a:r>
            <a:endParaRPr lang="de-DE" altLang="de-DE" sz="2200" dirty="0"/>
          </a:p>
        </p:txBody>
      </p:sp>
      <p:sp>
        <p:nvSpPr>
          <p:cNvPr id="10" name="Textplatzhalter 9"/>
          <p:cNvSpPr>
            <a:spLocks noGrp="1"/>
          </p:cNvSpPr>
          <p:nvPr>
            <p:ph type="body" sz="quarter" idx="3"/>
          </p:nvPr>
        </p:nvSpPr>
        <p:spPr/>
        <p:txBody>
          <a:bodyPr/>
          <a:lstStyle/>
          <a:p>
            <a:r>
              <a:rPr lang="de-DE" altLang="de-DE" dirty="0" smtClean="0"/>
              <a:t>Missbrauchsphase</a:t>
            </a:r>
            <a:endParaRPr lang="de-DE" altLang="de-DE" dirty="0"/>
          </a:p>
        </p:txBody>
      </p:sp>
      <p:sp>
        <p:nvSpPr>
          <p:cNvPr id="11" name="Inhaltsplatzhalter 10"/>
          <p:cNvSpPr>
            <a:spLocks noGrp="1"/>
          </p:cNvSpPr>
          <p:nvPr>
            <p:ph sz="quarter" idx="4"/>
          </p:nvPr>
        </p:nvSpPr>
        <p:spPr/>
        <p:txBody>
          <a:bodyPr/>
          <a:lstStyle/>
          <a:p>
            <a:pPr marL="342900" indent="-342900">
              <a:defRPr/>
            </a:pPr>
            <a:r>
              <a:rPr lang="de-DE" altLang="de-DE" dirty="0"/>
              <a:t>Konsum, da die Wirkung bekannt ist und aufgrund der psychotropen Wirkung</a:t>
            </a:r>
          </a:p>
          <a:p>
            <a:pPr marL="342900" indent="-342900">
              <a:defRPr/>
            </a:pPr>
            <a:r>
              <a:rPr lang="de-DE" altLang="de-DE" dirty="0"/>
              <a:t>Schädigende Wirkungen,  Begleiterscheinungen wie Leistungsminderung in Schule oder Beruf oder Beschaffungskriminalität werden in Kauf </a:t>
            </a:r>
            <a:r>
              <a:rPr lang="de-DE" altLang="de-DE" dirty="0" smtClean="0"/>
              <a:t>genommen</a:t>
            </a:r>
            <a:endParaRPr lang="de-DE" altLang="de-DE" dirty="0"/>
          </a:p>
          <a:p>
            <a:endParaRPr lang="de-DE" dirty="0"/>
          </a:p>
          <a:p>
            <a:endParaRPr lang="de-DE" dirty="0"/>
          </a:p>
        </p:txBody>
      </p:sp>
      <p:sp>
        <p:nvSpPr>
          <p:cNvPr id="6" name="Inhaltsplatzhalter 5"/>
          <p:cNvSpPr>
            <a:spLocks noGrp="1"/>
          </p:cNvSpPr>
          <p:nvPr>
            <p:ph sz="half" idx="2"/>
          </p:nvPr>
        </p:nvSpPr>
        <p:spPr/>
        <p:txBody>
          <a:bodyPr/>
          <a:lstStyle/>
          <a:p>
            <a:pPr marL="342900" indent="-342900">
              <a:defRPr/>
            </a:pPr>
            <a:r>
              <a:rPr lang="de-DE" altLang="de-DE" dirty="0" smtClean="0"/>
              <a:t>(Erst-)</a:t>
            </a:r>
            <a:r>
              <a:rPr lang="de-DE" altLang="de-DE" dirty="0"/>
              <a:t>K</a:t>
            </a:r>
            <a:r>
              <a:rPr lang="de-DE" altLang="de-DE" dirty="0" smtClean="0"/>
              <a:t>onsum </a:t>
            </a:r>
            <a:r>
              <a:rPr lang="de-DE" altLang="de-DE" dirty="0"/>
              <a:t>ohne Wissen, wie die Droge wirkt</a:t>
            </a:r>
          </a:p>
          <a:p>
            <a:pPr marL="342900" indent="-342900">
              <a:defRPr/>
            </a:pPr>
            <a:r>
              <a:rPr lang="de-DE" altLang="de-DE" dirty="0"/>
              <a:t>Suchtmittel werden hierbei häufig in Gruppen Gleichaltriger oder Gleichgesinnter </a:t>
            </a:r>
            <a:r>
              <a:rPr lang="de-DE" altLang="de-DE" dirty="0" smtClean="0"/>
              <a:t>konsumiert</a:t>
            </a:r>
            <a:endParaRPr lang="de-DE" altLang="de-DE" dirty="0"/>
          </a:p>
          <a:p>
            <a:pPr marL="0" indent="0">
              <a:buNone/>
              <a:defRPr/>
            </a:pPr>
            <a:endParaRPr lang="de-DE" altLang="de-DE" dirty="0"/>
          </a:p>
          <a:p>
            <a:endParaRPr lang="de-DE" dirty="0"/>
          </a:p>
        </p:txBody>
      </p:sp>
      <p:sp>
        <p:nvSpPr>
          <p:cNvPr id="8" name="Textplatzhalter 1"/>
          <p:cNvSpPr>
            <a:spLocks noGrp="1"/>
          </p:cNvSpPr>
          <p:nvPr>
            <p:ph type="body" sz="quarter" idx="33"/>
          </p:nvPr>
        </p:nvSpPr>
        <p:spPr>
          <a:xfrm>
            <a:off x="9456738" y="5988326"/>
            <a:ext cx="2314575" cy="202924"/>
          </a:xfrm>
        </p:spPr>
        <p:txBody>
          <a:bodyPr/>
          <a:lstStyle/>
          <a:p>
            <a:r>
              <a:rPr lang="de-DE" altLang="de-DE" dirty="0" err="1">
                <a:ea typeface="Verdana" panose="020B0604030504040204" pitchFamily="34" charset="0"/>
                <a:cs typeface="Verdana" panose="020B0604030504040204" pitchFamily="34" charset="0"/>
              </a:rPr>
              <a:t>Sting</a:t>
            </a:r>
            <a:r>
              <a:rPr lang="de-DE" altLang="de-DE" dirty="0">
                <a:ea typeface="Verdana" panose="020B0604030504040204" pitchFamily="34" charset="0"/>
                <a:cs typeface="Verdana" panose="020B0604030504040204" pitchFamily="34" charset="0"/>
              </a:rPr>
              <a:t> &amp; Blum, </a:t>
            </a:r>
            <a:r>
              <a:rPr lang="de-DE" altLang="de-DE" dirty="0" smtClean="0">
                <a:ea typeface="Verdana" panose="020B0604030504040204" pitchFamily="34" charset="0"/>
                <a:cs typeface="Verdana" panose="020B0604030504040204" pitchFamily="34" charset="0"/>
              </a:rPr>
              <a:t>2003</a:t>
            </a:r>
            <a:endParaRPr lang="de-DE" dirty="0"/>
          </a:p>
        </p:txBody>
      </p:sp>
    </p:spTree>
    <p:extLst>
      <p:ext uri="{BB962C8B-B14F-4D97-AF65-F5344CB8AC3E}">
        <p14:creationId xmlns:p14="http://schemas.microsoft.com/office/powerpoint/2010/main" val="29093649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DE" altLang="de-DE" dirty="0" smtClean="0"/>
              <a:t>Phasen </a:t>
            </a:r>
            <a:r>
              <a:rPr lang="de-DE" altLang="de-DE" dirty="0"/>
              <a:t>der Suchtentwicklung</a:t>
            </a:r>
          </a:p>
        </p:txBody>
      </p:sp>
      <p:sp>
        <p:nvSpPr>
          <p:cNvPr id="2" name="Textplatzhalter 1"/>
          <p:cNvSpPr>
            <a:spLocks noGrp="1"/>
          </p:cNvSpPr>
          <p:nvPr>
            <p:ph type="body" sz="quarter" idx="32"/>
          </p:nvPr>
        </p:nvSpPr>
        <p:spPr/>
        <p:txBody>
          <a:bodyPr/>
          <a:lstStyle/>
          <a:p>
            <a:r>
              <a:rPr lang="de-DE" altLang="de-DE" sz="2400" b="1" dirty="0" smtClean="0"/>
              <a:t>Abhängigkeitsphase</a:t>
            </a:r>
            <a:endParaRPr lang="de-DE" altLang="de-DE" sz="2000" b="1" dirty="0"/>
          </a:p>
        </p:txBody>
      </p:sp>
      <p:sp>
        <p:nvSpPr>
          <p:cNvPr id="27651" name="Inhaltsplatzhalter 2"/>
          <p:cNvSpPr>
            <a:spLocks noGrp="1"/>
          </p:cNvSpPr>
          <p:nvPr>
            <p:ph idx="1"/>
          </p:nvPr>
        </p:nvSpPr>
        <p:spPr/>
        <p:txBody>
          <a:bodyPr/>
          <a:lstStyle/>
          <a:p>
            <a:pPr marL="342900" indent="-342900">
              <a:defRPr/>
            </a:pPr>
            <a:r>
              <a:rPr lang="de-DE" altLang="de-DE" sz="2200" dirty="0" err="1" smtClean="0"/>
              <a:t>Konsument:innen</a:t>
            </a:r>
            <a:r>
              <a:rPr lang="de-DE" altLang="de-DE" sz="2200" dirty="0" smtClean="0"/>
              <a:t> können nicht </a:t>
            </a:r>
            <a:r>
              <a:rPr lang="de-DE" altLang="de-DE" sz="2200" dirty="0"/>
              <a:t>mehr auf die Droge </a:t>
            </a:r>
            <a:r>
              <a:rPr lang="de-DE" altLang="de-DE" sz="2200" dirty="0" smtClean="0"/>
              <a:t>verzichten</a:t>
            </a:r>
            <a:endParaRPr lang="de-DE" altLang="de-DE" sz="2200" dirty="0"/>
          </a:p>
          <a:p>
            <a:pPr marL="342900" indent="-342900">
              <a:defRPr/>
            </a:pPr>
            <a:r>
              <a:rPr lang="de-DE" altLang="de-DE" sz="2200" dirty="0"/>
              <a:t>Der gesamte Tagesablauf ist auf den Drogenkonsum hin ausgerichtet. Anderes tritt in den Hintergrund, etwa Familie, Freunde oder </a:t>
            </a:r>
            <a:r>
              <a:rPr lang="de-DE" altLang="de-DE" sz="2200" dirty="0" smtClean="0"/>
              <a:t>Beruf</a:t>
            </a:r>
            <a:endParaRPr lang="de-DE" altLang="de-DE" sz="2200" dirty="0"/>
          </a:p>
          <a:p>
            <a:pPr marL="342900" indent="-342900">
              <a:defRPr/>
            </a:pPr>
            <a:r>
              <a:rPr lang="de-DE" altLang="de-DE" sz="2200" dirty="0"/>
              <a:t>Versuche, mit dem Drogenkonsum aufzuhören, </a:t>
            </a:r>
            <a:r>
              <a:rPr lang="de-DE" altLang="de-DE" sz="2200" dirty="0" smtClean="0"/>
              <a:t>scheitern</a:t>
            </a:r>
            <a:endParaRPr lang="de-DE" altLang="de-DE" sz="2200" dirty="0"/>
          </a:p>
          <a:p>
            <a:pPr marL="342900" indent="-342900">
              <a:defRPr/>
            </a:pPr>
            <a:r>
              <a:rPr lang="de-DE" altLang="de-DE" sz="2200" dirty="0"/>
              <a:t>Es bildet sich eine Toleranz und </a:t>
            </a:r>
            <a:r>
              <a:rPr lang="de-DE" altLang="de-DE" sz="2200" dirty="0" smtClean="0"/>
              <a:t>Entzugserscheinungen</a:t>
            </a:r>
            <a:endParaRPr lang="de-DE" altLang="de-DE" sz="2200" dirty="0"/>
          </a:p>
          <a:p>
            <a:pPr marL="342900" indent="-342900">
              <a:defRPr/>
            </a:pPr>
            <a:r>
              <a:rPr lang="de-DE" altLang="de-DE" sz="2200" dirty="0"/>
              <a:t>Begleitende </a:t>
            </a:r>
            <a:r>
              <a:rPr lang="de-DE" altLang="de-DE" dirty="0"/>
              <a:t>Folgeerscheinungen </a:t>
            </a:r>
            <a:r>
              <a:rPr lang="de-DE" altLang="de-DE" dirty="0" smtClean="0"/>
              <a:t>(physisch</a:t>
            </a:r>
            <a:r>
              <a:rPr lang="de-DE" altLang="de-DE" dirty="0"/>
              <a:t>, psychisch, sozial), </a:t>
            </a:r>
            <a:r>
              <a:rPr lang="de-DE" altLang="de-DE" sz="2200" dirty="0" smtClean="0"/>
              <a:t>z</a:t>
            </a:r>
            <a:r>
              <a:rPr lang="de-DE" altLang="de-DE" sz="2200" dirty="0"/>
              <a:t>. B. geistige Leistungsminderung (bei langjährigen Alkoholkonsum), Leberzirrhose, Arbeitslosigkeit, führen dazu, dass die Droge zum einzigen Lebensinhalt </a:t>
            </a:r>
            <a:r>
              <a:rPr lang="de-DE" altLang="de-DE" sz="2200" dirty="0" smtClean="0"/>
              <a:t>wird</a:t>
            </a:r>
          </a:p>
          <a:p>
            <a:pPr marL="342900" indent="-342900">
              <a:defRPr/>
            </a:pPr>
            <a:endParaRPr lang="de-DE" altLang="de-DE" dirty="0"/>
          </a:p>
        </p:txBody>
      </p:sp>
      <p:sp>
        <p:nvSpPr>
          <p:cNvPr id="5" name="Textplatzhalter 1"/>
          <p:cNvSpPr>
            <a:spLocks noGrp="1"/>
          </p:cNvSpPr>
          <p:nvPr>
            <p:ph type="body" sz="quarter" idx="33"/>
          </p:nvPr>
        </p:nvSpPr>
        <p:spPr>
          <a:xfrm>
            <a:off x="9456738" y="5988326"/>
            <a:ext cx="2314575" cy="202924"/>
          </a:xfrm>
        </p:spPr>
        <p:txBody>
          <a:bodyPr/>
          <a:lstStyle/>
          <a:p>
            <a:r>
              <a:rPr lang="de-DE" altLang="de-DE" dirty="0" err="1">
                <a:ea typeface="Verdana" panose="020B0604030504040204" pitchFamily="34" charset="0"/>
                <a:cs typeface="Verdana" panose="020B0604030504040204" pitchFamily="34" charset="0"/>
              </a:rPr>
              <a:t>Sting</a:t>
            </a:r>
            <a:r>
              <a:rPr lang="de-DE" altLang="de-DE" dirty="0">
                <a:ea typeface="Verdana" panose="020B0604030504040204" pitchFamily="34" charset="0"/>
                <a:cs typeface="Verdana" panose="020B0604030504040204" pitchFamily="34" charset="0"/>
              </a:rPr>
              <a:t> &amp; Blum, </a:t>
            </a:r>
            <a:r>
              <a:rPr lang="de-DE" altLang="de-DE" dirty="0" smtClean="0">
                <a:ea typeface="Verdana" panose="020B0604030504040204" pitchFamily="34" charset="0"/>
                <a:cs typeface="Verdana" panose="020B0604030504040204" pitchFamily="34" charset="0"/>
              </a:rPr>
              <a:t>2003</a:t>
            </a:r>
            <a:endParaRPr lang="de-DE" dirty="0"/>
          </a:p>
        </p:txBody>
      </p:sp>
    </p:spTree>
    <p:extLst>
      <p:ext uri="{BB962C8B-B14F-4D97-AF65-F5344CB8AC3E}">
        <p14:creationId xmlns:p14="http://schemas.microsoft.com/office/powerpoint/2010/main" val="33741838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DE" altLang="de-DE"/>
              <a:t>Diagnostik</a:t>
            </a:r>
          </a:p>
        </p:txBody>
      </p:sp>
      <p:sp>
        <p:nvSpPr>
          <p:cNvPr id="28675" name="Inhaltsplatzhalter 2"/>
          <p:cNvSpPr>
            <a:spLocks noGrp="1"/>
          </p:cNvSpPr>
          <p:nvPr>
            <p:ph idx="1"/>
          </p:nvPr>
        </p:nvSpPr>
        <p:spPr/>
        <p:txBody>
          <a:bodyPr/>
          <a:lstStyle/>
          <a:p>
            <a:pPr>
              <a:buFont typeface="Arial" charset="0"/>
              <a:buChar char="•"/>
              <a:defRPr/>
            </a:pPr>
            <a:endParaRPr lang="de-DE" altLang="de-DE" sz="2200" dirty="0"/>
          </a:p>
          <a:p>
            <a:pPr marL="342900" indent="-342900">
              <a:defRPr/>
            </a:pPr>
            <a:r>
              <a:rPr lang="de-DE" altLang="de-DE" sz="2200" dirty="0" smtClean="0"/>
              <a:t>1849: Der </a:t>
            </a:r>
            <a:r>
              <a:rPr lang="de-DE" altLang="de-DE" sz="2200" dirty="0"/>
              <a:t>schwedische Arzt Magnus Huss definierte </a:t>
            </a:r>
            <a:r>
              <a:rPr lang="de-DE" altLang="de-DE" sz="2200" dirty="0" smtClean="0"/>
              <a:t>als </a:t>
            </a:r>
            <a:r>
              <a:rPr lang="de-DE" altLang="de-DE" sz="2200" dirty="0"/>
              <a:t>erster </a:t>
            </a:r>
            <a:r>
              <a:rPr lang="de-DE" altLang="de-DE" sz="2200" dirty="0" smtClean="0"/>
              <a:t>Alkoholismus </a:t>
            </a:r>
            <a:r>
              <a:rPr lang="de-DE" altLang="de-DE" sz="2200" dirty="0"/>
              <a:t>als </a:t>
            </a:r>
            <a:r>
              <a:rPr lang="de-DE" altLang="de-DE" sz="2200" dirty="0" smtClean="0"/>
              <a:t>Krankheit</a:t>
            </a:r>
            <a:endParaRPr lang="de-DE" altLang="de-DE" sz="2200" dirty="0"/>
          </a:p>
          <a:p>
            <a:pPr marL="342900" indent="-342900">
              <a:defRPr/>
            </a:pPr>
            <a:endParaRPr lang="de-DE" altLang="de-DE" sz="2200" dirty="0"/>
          </a:p>
          <a:p>
            <a:pPr marL="342900" indent="-342900">
              <a:defRPr/>
            </a:pPr>
            <a:r>
              <a:rPr lang="de-DE" altLang="de-DE" sz="2200" dirty="0"/>
              <a:t>Seit </a:t>
            </a:r>
            <a:r>
              <a:rPr lang="de-DE" altLang="de-DE" sz="2200" dirty="0" smtClean="0"/>
              <a:t>1968: Alkoholismus gilt </a:t>
            </a:r>
            <a:r>
              <a:rPr lang="de-DE" altLang="de-DE" sz="2200" dirty="0"/>
              <a:t>als </a:t>
            </a:r>
            <a:r>
              <a:rPr lang="de-DE" altLang="de-DE" sz="2200" dirty="0" smtClean="0"/>
              <a:t>Krankheit</a:t>
            </a:r>
            <a:endParaRPr lang="de-DE" altLang="de-DE" sz="2200" dirty="0"/>
          </a:p>
          <a:p>
            <a:pPr marL="342900" indent="-342900">
              <a:defRPr/>
            </a:pPr>
            <a:endParaRPr lang="de-DE" altLang="de-DE" sz="2200" dirty="0"/>
          </a:p>
          <a:p>
            <a:pPr marL="342900" indent="-342900">
              <a:defRPr/>
            </a:pPr>
            <a:r>
              <a:rPr lang="de-DE" altLang="de-DE" sz="2200" dirty="0" smtClean="0"/>
              <a:t>Seit 1978: Die </a:t>
            </a:r>
            <a:r>
              <a:rPr lang="de-DE" altLang="de-DE" sz="2200" dirty="0"/>
              <a:t>Behandlung </a:t>
            </a:r>
            <a:r>
              <a:rPr lang="de-DE" altLang="de-DE" sz="2200" dirty="0" smtClean="0"/>
              <a:t>von Alkoholismus fällt in </a:t>
            </a:r>
            <a:r>
              <a:rPr lang="de-DE" altLang="de-DE" sz="2200" dirty="0"/>
              <a:t>die </a:t>
            </a:r>
            <a:r>
              <a:rPr lang="de-DE" altLang="de-DE" sz="2200" dirty="0" smtClean="0"/>
              <a:t>Zuständigkeiten </a:t>
            </a:r>
            <a:r>
              <a:rPr lang="de-DE" altLang="de-DE" sz="2200" dirty="0"/>
              <a:t>der </a:t>
            </a:r>
            <a:r>
              <a:rPr lang="de-DE" altLang="de-DE" sz="2200" dirty="0" smtClean="0"/>
              <a:t>Kranken- </a:t>
            </a:r>
            <a:r>
              <a:rPr lang="de-DE" altLang="de-DE" sz="2200" dirty="0"/>
              <a:t>und </a:t>
            </a:r>
            <a:r>
              <a:rPr lang="de-DE" altLang="de-DE" sz="2200" dirty="0" smtClean="0"/>
              <a:t>Rentenversicherung</a:t>
            </a:r>
            <a:endParaRPr lang="de-DE" altLang="de-DE" sz="2200" dirty="0"/>
          </a:p>
          <a:p>
            <a:pPr marL="342900" indent="-342900">
              <a:defRPr/>
            </a:pPr>
            <a:endParaRPr lang="de-DE" altLang="de-DE" sz="2200" dirty="0"/>
          </a:p>
          <a:p>
            <a:pPr marL="342900" indent="-342900">
              <a:defRPr/>
            </a:pPr>
            <a:r>
              <a:rPr lang="de-DE" altLang="de-DE" sz="2200" dirty="0"/>
              <a:t>In den Diagnosesystemen </a:t>
            </a:r>
            <a:r>
              <a:rPr lang="de-DE" altLang="de-DE" sz="2200" dirty="0" smtClean="0"/>
              <a:t>ICD-10 </a:t>
            </a:r>
            <a:r>
              <a:rPr lang="de-DE" altLang="de-DE" sz="2200" dirty="0"/>
              <a:t>und </a:t>
            </a:r>
            <a:r>
              <a:rPr lang="de-DE" altLang="de-DE" sz="2200" dirty="0" smtClean="0"/>
              <a:t>DSM-V </a:t>
            </a:r>
            <a:r>
              <a:rPr lang="de-DE" altLang="de-DE" sz="2200" dirty="0"/>
              <a:t>wird unterschieden zwischen Alkoholabhängigkeit und schädlichem Gebrauch von </a:t>
            </a:r>
            <a:r>
              <a:rPr lang="de-DE" altLang="de-DE" sz="2200" dirty="0" smtClean="0"/>
              <a:t>Alkohol/Alkoholmissbrauch</a:t>
            </a:r>
            <a:endParaRPr lang="de-DE" altLang="de-DE" sz="2200" dirty="0"/>
          </a:p>
          <a:p>
            <a:pPr>
              <a:buFont typeface="Arial" charset="0"/>
              <a:buChar char="•"/>
              <a:defRPr/>
            </a:pPr>
            <a:endParaRPr lang="de-DE" altLang="de-DE" sz="2200" dirty="0"/>
          </a:p>
          <a:p>
            <a:pPr>
              <a:buFont typeface="Arial" charset="0"/>
              <a:buChar char="•"/>
              <a:defRPr/>
            </a:pPr>
            <a:endParaRPr lang="de-DE" altLang="de-DE" sz="2200" dirty="0"/>
          </a:p>
          <a:p>
            <a:pPr>
              <a:buFont typeface="Arial" charset="0"/>
              <a:buChar char="•"/>
              <a:defRPr/>
            </a:pPr>
            <a:endParaRPr lang="de-DE" altLang="de-DE" sz="2200" dirty="0"/>
          </a:p>
        </p:txBody>
      </p:sp>
      <p:sp>
        <p:nvSpPr>
          <p:cNvPr id="2" name="Textplatzhalter 1"/>
          <p:cNvSpPr>
            <a:spLocks noGrp="1"/>
          </p:cNvSpPr>
          <p:nvPr>
            <p:ph type="body" sz="quarter" idx="33"/>
          </p:nvPr>
        </p:nvSpPr>
        <p:spPr/>
        <p:txBody>
          <a:bodyPr/>
          <a:lstStyle/>
          <a:p>
            <a:r>
              <a:rPr lang="de-DE" dirty="0"/>
              <a:t>https://www.dhs.de/suechte/alkohol/geschichte</a:t>
            </a:r>
          </a:p>
        </p:txBody>
      </p:sp>
    </p:spTree>
    <p:extLst>
      <p:ext uri="{BB962C8B-B14F-4D97-AF65-F5344CB8AC3E}">
        <p14:creationId xmlns:p14="http://schemas.microsoft.com/office/powerpoint/2010/main" val="13055247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DE" altLang="de-DE" dirty="0"/>
              <a:t>Missbrauch F10.1 (</a:t>
            </a:r>
            <a:r>
              <a:rPr lang="de-DE" altLang="de-DE" dirty="0" smtClean="0"/>
              <a:t>ICD-10)</a:t>
            </a:r>
            <a:endParaRPr lang="de-DE" altLang="de-DE" dirty="0"/>
          </a:p>
        </p:txBody>
      </p:sp>
      <p:sp>
        <p:nvSpPr>
          <p:cNvPr id="2" name="Textplatzhalter 1"/>
          <p:cNvSpPr>
            <a:spLocks noGrp="1"/>
          </p:cNvSpPr>
          <p:nvPr>
            <p:ph type="body" sz="quarter" idx="32"/>
          </p:nvPr>
        </p:nvSpPr>
        <p:spPr/>
        <p:txBody>
          <a:bodyPr/>
          <a:lstStyle/>
          <a:p>
            <a:r>
              <a:rPr lang="de-DE" altLang="de-DE" sz="2200" dirty="0" smtClean="0"/>
              <a:t>Leitlinien</a:t>
            </a:r>
            <a:endParaRPr lang="de-DE" altLang="de-DE" sz="2200" dirty="0"/>
          </a:p>
        </p:txBody>
      </p:sp>
      <p:sp>
        <p:nvSpPr>
          <p:cNvPr id="29699" name="Inhaltsplatzhalter 2"/>
          <p:cNvSpPr>
            <a:spLocks noGrp="1"/>
          </p:cNvSpPr>
          <p:nvPr>
            <p:ph idx="1"/>
          </p:nvPr>
        </p:nvSpPr>
        <p:spPr/>
        <p:txBody>
          <a:bodyPr/>
          <a:lstStyle/>
          <a:p>
            <a:pPr marL="342900" indent="-342900">
              <a:defRPr/>
            </a:pPr>
            <a:r>
              <a:rPr lang="de-DE" altLang="de-DE" b="1" dirty="0" smtClean="0"/>
              <a:t>T</a:t>
            </a:r>
            <a:r>
              <a:rPr lang="de-DE" altLang="de-DE" sz="2200" b="1" dirty="0" smtClean="0"/>
              <a:t>atsächliche </a:t>
            </a:r>
            <a:r>
              <a:rPr lang="de-DE" altLang="de-DE" sz="2200" b="1" dirty="0"/>
              <a:t>Schädigung </a:t>
            </a:r>
            <a:r>
              <a:rPr lang="de-DE" altLang="de-DE" sz="2200" dirty="0"/>
              <a:t>der psychischen oder physischen Gesundheit </a:t>
            </a:r>
            <a:r>
              <a:rPr lang="de-DE" altLang="de-DE" dirty="0" smtClean="0"/>
              <a:t>von</a:t>
            </a:r>
            <a:r>
              <a:rPr lang="de-DE" altLang="de-DE" sz="2200" dirty="0" smtClean="0"/>
              <a:t> </a:t>
            </a:r>
            <a:r>
              <a:rPr lang="de-DE" altLang="de-DE" sz="2200" dirty="0" err="1" smtClean="0"/>
              <a:t>Konsument:innen</a:t>
            </a:r>
            <a:endParaRPr lang="de-DE" altLang="de-DE" sz="2200" dirty="0"/>
          </a:p>
          <a:p>
            <a:pPr marL="342900" indent="-342900">
              <a:defRPr/>
            </a:pPr>
            <a:r>
              <a:rPr lang="de-DE" altLang="de-DE" sz="2200" dirty="0"/>
              <a:t>Schädliches Verhalten wird häufig von anderen kritisiert und hat auch oft unterschiedliche negative, soziale Folgen</a:t>
            </a:r>
          </a:p>
          <a:p>
            <a:pPr marL="342900" indent="-342900">
              <a:defRPr/>
            </a:pPr>
            <a:r>
              <a:rPr lang="de-DE" altLang="de-DE" sz="2200" dirty="0"/>
              <a:t>Die Ablehnung des Konsumverhaltens von Alkohol durch andere Personen, ja auch ganzer Gesellschaften, ist kein Beweis für den schädlichen </a:t>
            </a:r>
            <a:r>
              <a:rPr lang="de-DE" altLang="de-DE" sz="2200" dirty="0" smtClean="0"/>
              <a:t>Gebrauch</a:t>
            </a:r>
            <a:endParaRPr lang="de-DE" altLang="de-DE" sz="2200" dirty="0"/>
          </a:p>
          <a:p>
            <a:pPr marL="342900" indent="-342900">
              <a:defRPr/>
            </a:pPr>
            <a:r>
              <a:rPr lang="de-DE" altLang="de-DE" sz="2200" dirty="0"/>
              <a:t>Eine akute Intoxikation oder ein „Kater“ (</a:t>
            </a:r>
            <a:r>
              <a:rPr lang="de-DE" altLang="de-DE" sz="2200" dirty="0" err="1"/>
              <a:t>Hangover</a:t>
            </a:r>
            <a:r>
              <a:rPr lang="de-DE" altLang="de-DE" sz="2200" dirty="0"/>
              <a:t>) beweisen allein noch nicht den Gesundheitsschaden, der für die Diagnose „schädlicher Gebrauch“ erforderlich </a:t>
            </a:r>
            <a:r>
              <a:rPr lang="de-DE" altLang="de-DE" sz="2200" dirty="0" smtClean="0"/>
              <a:t>ist</a:t>
            </a:r>
          </a:p>
          <a:p>
            <a:pPr marL="342900" indent="-342900">
              <a:defRPr/>
            </a:pPr>
            <a:endParaRPr lang="de-DE" altLang="de-DE" sz="2200" dirty="0"/>
          </a:p>
          <a:p>
            <a:pPr marL="342900" indent="-342900">
              <a:defRPr/>
            </a:pPr>
            <a:endParaRPr lang="de-DE" altLang="de-DE" sz="2200" dirty="0" smtClean="0"/>
          </a:p>
          <a:p>
            <a:pPr marL="0" indent="0">
              <a:buNone/>
              <a:defRPr/>
            </a:pPr>
            <a:r>
              <a:rPr lang="de-DE" altLang="de-DE" sz="2400" b="1" dirty="0"/>
              <a:t>Kernfrage: Gibt es Ihrer Meinung nach klare Hinweise, dass </a:t>
            </a:r>
            <a:r>
              <a:rPr lang="de-DE" altLang="de-DE" sz="2400" b="1" dirty="0" smtClean="0"/>
              <a:t>Alkoholkonsum </a:t>
            </a:r>
            <a:r>
              <a:rPr lang="de-DE" altLang="de-DE" sz="2400" b="1" dirty="0"/>
              <a:t>für körperliche oder psychische Schädigung verantwortlich ist (oder erheblich dazu beitrug)? </a:t>
            </a:r>
            <a:endParaRPr lang="de-DE" altLang="de-DE" sz="2200" dirty="0"/>
          </a:p>
          <a:p>
            <a:pPr>
              <a:buFont typeface="Arial" charset="0"/>
              <a:buChar char="•"/>
              <a:defRPr/>
            </a:pPr>
            <a:endParaRPr lang="de-DE" altLang="de-DE" dirty="0"/>
          </a:p>
          <a:p>
            <a:pPr>
              <a:buFont typeface="Arial" charset="0"/>
              <a:buChar char="•"/>
              <a:defRPr/>
            </a:pPr>
            <a:endParaRPr lang="de-DE" altLang="de-DE" dirty="0"/>
          </a:p>
          <a:p>
            <a:pPr>
              <a:defRPr/>
            </a:pPr>
            <a:endParaRPr lang="de-DE" altLang="de-DE" dirty="0"/>
          </a:p>
          <a:p>
            <a:pPr>
              <a:defRPr/>
            </a:pPr>
            <a:endParaRPr lang="de-DE" altLang="de-DE" dirty="0"/>
          </a:p>
        </p:txBody>
      </p:sp>
      <p:sp>
        <p:nvSpPr>
          <p:cNvPr id="3" name="Textplatzhalter 2"/>
          <p:cNvSpPr>
            <a:spLocks noGrp="1"/>
          </p:cNvSpPr>
          <p:nvPr>
            <p:ph type="body" sz="quarter" idx="33"/>
          </p:nvPr>
        </p:nvSpPr>
        <p:spPr/>
        <p:txBody>
          <a:bodyPr/>
          <a:lstStyle/>
          <a:p>
            <a:r>
              <a:rPr lang="de-DE" dirty="0" smtClean="0"/>
              <a:t>DIMDI, 2018</a:t>
            </a:r>
            <a:endParaRPr lang="de-DE" dirty="0"/>
          </a:p>
        </p:txBody>
      </p:sp>
    </p:spTree>
    <p:extLst>
      <p:ext uri="{BB962C8B-B14F-4D97-AF65-F5344CB8AC3E}">
        <p14:creationId xmlns:p14="http://schemas.microsoft.com/office/powerpoint/2010/main" val="5255913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a:t>Alkoholabhängigkeitssyndrom </a:t>
            </a:r>
            <a:r>
              <a:rPr lang="de-DE" altLang="de-DE" dirty="0" smtClean="0"/>
              <a:t>F10.2 </a:t>
            </a:r>
            <a:r>
              <a:rPr lang="de-DE" altLang="de-DE" dirty="0"/>
              <a:t>(ICD-10)</a:t>
            </a:r>
          </a:p>
        </p:txBody>
      </p:sp>
      <p:sp>
        <p:nvSpPr>
          <p:cNvPr id="2" name="Textplatzhalter 1"/>
          <p:cNvSpPr>
            <a:spLocks noGrp="1"/>
          </p:cNvSpPr>
          <p:nvPr>
            <p:ph type="body" sz="quarter" idx="32"/>
          </p:nvPr>
        </p:nvSpPr>
        <p:spPr/>
        <p:txBody>
          <a:bodyPr/>
          <a:lstStyle/>
          <a:p>
            <a:r>
              <a:rPr lang="de-DE" altLang="de-DE" sz="2200" dirty="0"/>
              <a:t>Leitlinien (mindestens drei der folgenden Kriterien trafen irgendwann während des letzten Jahres  gleichzeitig zu</a:t>
            </a:r>
            <a:r>
              <a:rPr lang="de-DE" altLang="de-DE" sz="2200" dirty="0" smtClean="0"/>
              <a:t>)</a:t>
            </a:r>
            <a:endParaRPr lang="de-DE" altLang="de-DE" sz="2200" dirty="0"/>
          </a:p>
        </p:txBody>
      </p:sp>
      <p:sp>
        <p:nvSpPr>
          <p:cNvPr id="30723" name="Inhaltsplatzhalter 2"/>
          <p:cNvSpPr>
            <a:spLocks noGrp="1"/>
          </p:cNvSpPr>
          <p:nvPr>
            <p:ph idx="1"/>
          </p:nvPr>
        </p:nvSpPr>
        <p:spPr/>
        <p:txBody>
          <a:bodyPr/>
          <a:lstStyle/>
          <a:p>
            <a:pPr marL="342900" indent="-342900">
              <a:defRPr/>
            </a:pPr>
            <a:endParaRPr lang="de-DE" altLang="de-DE" sz="2200" b="1" dirty="0" smtClean="0"/>
          </a:p>
          <a:p>
            <a:pPr marL="342900" indent="-342900">
              <a:defRPr/>
            </a:pPr>
            <a:r>
              <a:rPr lang="de-DE" altLang="de-DE" b="1" dirty="0" smtClean="0"/>
              <a:t>starker </a:t>
            </a:r>
            <a:r>
              <a:rPr lang="de-DE" altLang="de-DE" b="1" dirty="0"/>
              <a:t>Wunsch </a:t>
            </a:r>
            <a:r>
              <a:rPr lang="de-DE" altLang="de-DE" dirty="0"/>
              <a:t>oder eine Art Zwang, </a:t>
            </a:r>
            <a:r>
              <a:rPr lang="de-DE" altLang="de-DE" b="1" dirty="0"/>
              <a:t>Alkohol zu </a:t>
            </a:r>
            <a:r>
              <a:rPr lang="de-DE" altLang="de-DE" b="1" dirty="0" smtClean="0"/>
              <a:t>konsumieren</a:t>
            </a:r>
            <a:endParaRPr lang="de-DE" altLang="de-DE" dirty="0"/>
          </a:p>
          <a:p>
            <a:pPr marL="342900" indent="-342900">
              <a:defRPr/>
            </a:pPr>
            <a:r>
              <a:rPr lang="de-DE" altLang="de-DE" b="1" dirty="0"/>
              <a:t>verminderte Kontrollfähigkeit </a:t>
            </a:r>
            <a:r>
              <a:rPr lang="de-DE" altLang="de-DE" dirty="0"/>
              <a:t>bezüglich des Beginns, der Beendigung und der Menge des </a:t>
            </a:r>
            <a:r>
              <a:rPr lang="de-DE" altLang="de-DE" dirty="0" smtClean="0"/>
              <a:t>Alkoholkonsums</a:t>
            </a:r>
            <a:endParaRPr lang="de-DE" altLang="de-DE" dirty="0"/>
          </a:p>
          <a:p>
            <a:pPr marL="342900" indent="-342900">
              <a:defRPr/>
            </a:pPr>
            <a:r>
              <a:rPr lang="de-DE" altLang="de-DE" dirty="0"/>
              <a:t>ein </a:t>
            </a:r>
            <a:r>
              <a:rPr lang="de-DE" altLang="de-DE" b="1" dirty="0"/>
              <a:t>körperliches Entzugssyndrom </a:t>
            </a:r>
            <a:r>
              <a:rPr lang="de-DE" altLang="de-DE" dirty="0"/>
              <a:t>bei Beendigung oder Reduktion des Alkoholkonsums, nachgewiesen durch die alkoholspezifischen Entzugssymptome oder durch die Aufnahme der gleichen oder nahe verwandten Substanz, um Alkoholentzugssymptome zu vermindern oder zu </a:t>
            </a:r>
            <a:r>
              <a:rPr lang="de-DE" altLang="de-DE" dirty="0" smtClean="0"/>
              <a:t>vermeiden</a:t>
            </a:r>
            <a:endParaRPr lang="de-DE" altLang="de-DE" dirty="0"/>
          </a:p>
          <a:p>
            <a:pPr>
              <a:buFont typeface="Arial" charset="0"/>
              <a:buChar char="•"/>
              <a:defRPr/>
            </a:pPr>
            <a:endParaRPr lang="de-DE" altLang="de-DE" sz="2200" dirty="0"/>
          </a:p>
          <a:p>
            <a:pPr>
              <a:defRPr/>
            </a:pPr>
            <a:endParaRPr lang="de-DE" altLang="de-DE" sz="2200" dirty="0"/>
          </a:p>
          <a:p>
            <a:pPr>
              <a:defRPr/>
            </a:pPr>
            <a:endParaRPr lang="de-DE" altLang="de-DE" sz="2200" dirty="0"/>
          </a:p>
        </p:txBody>
      </p:sp>
      <p:sp>
        <p:nvSpPr>
          <p:cNvPr id="3" name="Textplatzhalter 2"/>
          <p:cNvSpPr>
            <a:spLocks noGrp="1"/>
          </p:cNvSpPr>
          <p:nvPr>
            <p:ph type="body" sz="quarter" idx="33"/>
          </p:nvPr>
        </p:nvSpPr>
        <p:spPr/>
        <p:txBody>
          <a:bodyPr/>
          <a:lstStyle/>
          <a:p>
            <a:r>
              <a:rPr lang="de-DE" dirty="0" smtClean="0"/>
              <a:t>DIMDI, 2018</a:t>
            </a:r>
            <a:endParaRPr lang="de-DE" dirty="0"/>
          </a:p>
        </p:txBody>
      </p:sp>
    </p:spTree>
    <p:extLst>
      <p:ext uri="{BB962C8B-B14F-4D97-AF65-F5344CB8AC3E}">
        <p14:creationId xmlns:p14="http://schemas.microsoft.com/office/powerpoint/2010/main" val="389469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32000" y="432000"/>
            <a:ext cx="11505304" cy="432000"/>
          </a:xfrm>
        </p:spPr>
        <p:txBody>
          <a:bodyPr/>
          <a:lstStyle/>
          <a:p>
            <a:r>
              <a:rPr lang="de-DE" altLang="de-DE" dirty="0"/>
              <a:t>Alkohol als gesellschaftsfähige </a:t>
            </a:r>
            <a:r>
              <a:rPr lang="de-DE" altLang="de-DE" dirty="0" smtClean="0"/>
              <a:t>Droge – veränderte Rahmenbedingungen</a:t>
            </a:r>
            <a:endParaRPr lang="de-DE" altLang="de-DE" dirty="0"/>
          </a:p>
        </p:txBody>
      </p:sp>
      <p:sp>
        <p:nvSpPr>
          <p:cNvPr id="2" name="Textplatzhalter 1"/>
          <p:cNvSpPr>
            <a:spLocks noGrp="1"/>
          </p:cNvSpPr>
          <p:nvPr>
            <p:ph type="body" sz="quarter" idx="32"/>
          </p:nvPr>
        </p:nvSpPr>
        <p:spPr/>
        <p:txBody>
          <a:bodyPr/>
          <a:lstStyle/>
          <a:p>
            <a:r>
              <a:rPr lang="de-DE" dirty="0"/>
              <a:t>Wie </a:t>
            </a:r>
            <a:r>
              <a:rPr lang="de-DE" dirty="0" smtClean="0"/>
              <a:t>wirkt(e) </a:t>
            </a:r>
            <a:r>
              <a:rPr lang="de-DE" dirty="0"/>
              <a:t>sich </a:t>
            </a:r>
            <a:r>
              <a:rPr lang="de-DE" dirty="0" smtClean="0"/>
              <a:t>die Corona-Pandemie </a:t>
            </a:r>
            <a:r>
              <a:rPr lang="de-DE" dirty="0"/>
              <a:t>auf den Alkoholkonsum aus?</a:t>
            </a:r>
          </a:p>
          <a:p>
            <a:endParaRPr lang="de-DE" dirty="0"/>
          </a:p>
        </p:txBody>
      </p:sp>
      <p:sp>
        <p:nvSpPr>
          <p:cNvPr id="3" name="Inhaltsplatzhalter 2"/>
          <p:cNvSpPr>
            <a:spLocks noGrp="1"/>
          </p:cNvSpPr>
          <p:nvPr>
            <p:ph idx="1"/>
          </p:nvPr>
        </p:nvSpPr>
        <p:spPr/>
        <p:txBody>
          <a:bodyPr/>
          <a:lstStyle/>
          <a:p>
            <a:pPr lvl="1"/>
            <a:endParaRPr lang="de-DE" dirty="0" smtClean="0"/>
          </a:p>
          <a:p>
            <a:pPr lvl="1"/>
            <a:r>
              <a:rPr lang="de-DE" dirty="0" smtClean="0"/>
              <a:t>Laut </a:t>
            </a:r>
            <a:r>
              <a:rPr lang="de-DE" dirty="0"/>
              <a:t>den Ergebnissen </a:t>
            </a:r>
            <a:r>
              <a:rPr lang="de-DE" dirty="0" smtClean="0"/>
              <a:t>des </a:t>
            </a:r>
            <a:r>
              <a:rPr lang="de-DE" b="1" dirty="0"/>
              <a:t>Global Drug Survey hat der Alkoholkonsum in der Pandemie </a:t>
            </a:r>
            <a:r>
              <a:rPr lang="de-DE" b="1" dirty="0" smtClean="0"/>
              <a:t>signifikant</a:t>
            </a:r>
            <a:r>
              <a:rPr lang="de-DE" dirty="0" smtClean="0"/>
              <a:t> </a:t>
            </a:r>
            <a:r>
              <a:rPr lang="de-DE" b="1" dirty="0"/>
              <a:t>zugenommen </a:t>
            </a:r>
            <a:r>
              <a:rPr lang="de-DE" dirty="0"/>
              <a:t>- das Trinken hat sich </a:t>
            </a:r>
            <a:r>
              <a:rPr lang="de-DE" dirty="0" smtClean="0"/>
              <a:t>demnach nach </a:t>
            </a:r>
            <a:r>
              <a:rPr lang="de-DE" dirty="0"/>
              <a:t>Hause </a:t>
            </a:r>
            <a:r>
              <a:rPr lang="de-DE" dirty="0" smtClean="0"/>
              <a:t>verlagert</a:t>
            </a:r>
            <a:r>
              <a:rPr lang="de-DE" baseline="30000" dirty="0" smtClean="0"/>
              <a:t>2</a:t>
            </a:r>
            <a:r>
              <a:rPr lang="de-DE" dirty="0" smtClean="0"/>
              <a:t>:</a:t>
            </a:r>
          </a:p>
          <a:p>
            <a:pPr lvl="2"/>
            <a:r>
              <a:rPr lang="de-DE" dirty="0" smtClean="0"/>
              <a:t>Von </a:t>
            </a:r>
            <a:r>
              <a:rPr lang="de-DE" dirty="0"/>
              <a:t>den im Rahmen der Global Drug Survey Befragten gaben </a:t>
            </a:r>
            <a:r>
              <a:rPr lang="de-DE" b="1" dirty="0"/>
              <a:t>43 %</a:t>
            </a:r>
            <a:r>
              <a:rPr lang="de-DE" b="1" dirty="0" smtClean="0"/>
              <a:t> </a:t>
            </a:r>
            <a:r>
              <a:rPr lang="de-DE" b="1" dirty="0"/>
              <a:t>an, häufiger Alkohol getrunken zu haben</a:t>
            </a:r>
            <a:r>
              <a:rPr lang="de-DE" dirty="0"/>
              <a:t> und </a:t>
            </a:r>
            <a:r>
              <a:rPr lang="de-DE" b="1" dirty="0"/>
              <a:t>36 %</a:t>
            </a:r>
            <a:r>
              <a:rPr lang="de-DE" b="1" dirty="0" smtClean="0"/>
              <a:t> </a:t>
            </a:r>
            <a:r>
              <a:rPr lang="de-DE" b="1" dirty="0"/>
              <a:t>gaben an, mehr Alkohol konsumiert</a:t>
            </a:r>
            <a:r>
              <a:rPr lang="de-DE" dirty="0"/>
              <a:t> zu haben. </a:t>
            </a:r>
          </a:p>
          <a:p>
            <a:pPr lvl="2"/>
            <a:r>
              <a:rPr lang="de-DE" dirty="0"/>
              <a:t>Sie nannten als häufigste Gründe, in der Pandemie einfach "mehr Zeit dafür zu haben" (42 </a:t>
            </a:r>
            <a:r>
              <a:rPr lang="de-DE" dirty="0" smtClean="0"/>
              <a:t>%) </a:t>
            </a:r>
            <a:r>
              <a:rPr lang="de-DE" dirty="0"/>
              <a:t>oder schlicht "aus Langeweile" zu trinken (41 %</a:t>
            </a:r>
            <a:r>
              <a:rPr lang="de-DE" dirty="0" smtClean="0"/>
              <a:t>). </a:t>
            </a:r>
            <a:r>
              <a:rPr lang="de-DE" dirty="0"/>
              <a:t>Einige wollen mit </a:t>
            </a:r>
            <a:r>
              <a:rPr lang="de-DE" dirty="0" smtClean="0"/>
              <a:t>Alkohol </a:t>
            </a:r>
            <a:r>
              <a:rPr lang="de-DE" dirty="0"/>
              <a:t>Ängste und Sorgen kompensieren, die die Corona-Krise bei ihnen ausgelöst hat. </a:t>
            </a:r>
          </a:p>
          <a:p>
            <a:pPr marL="542925" lvl="2" indent="0">
              <a:buNone/>
            </a:pPr>
            <a:r>
              <a:rPr lang="de-DE" dirty="0" smtClean="0"/>
              <a:t>Für </a:t>
            </a:r>
            <a:r>
              <a:rPr lang="de-DE" dirty="0"/>
              <a:t>die Global Drug Survey wurden im Mai und Juni 2020 insgesamt 58.811 Personen in Deutschland, Frankreich, Großbritannien, Irland, Österreich, in den Niederlanden, der Schweiz, Australien, Neuseeland, Brasilien und in den USA befragt</a:t>
            </a:r>
            <a:r>
              <a:rPr lang="de-DE" dirty="0" smtClean="0"/>
              <a:t>.</a:t>
            </a:r>
            <a:endParaRPr lang="de-DE" dirty="0"/>
          </a:p>
          <a:p>
            <a:pPr marL="285750" indent="-285750">
              <a:buFontTx/>
              <a:buChar char="-"/>
            </a:pPr>
            <a:endParaRPr lang="de-DE" dirty="0"/>
          </a:p>
          <a:p>
            <a:endParaRPr lang="de-DE" dirty="0"/>
          </a:p>
        </p:txBody>
      </p:sp>
      <p:sp>
        <p:nvSpPr>
          <p:cNvPr id="10244" name="Fußzeilenplatzhalter 3"/>
          <p:cNvSpPr>
            <a:spLocks noGrp="1"/>
          </p:cNvSpPr>
          <p:nvPr>
            <p:ph type="ftr" sz="quarter" idx="12"/>
          </p:nvPr>
        </p:nvSpPr>
        <p:spPr>
          <a:prstGeom prst="rect">
            <a:avLst/>
          </a:prstGeom>
          <a:noFill/>
        </p:spPr>
        <p:txBody>
          <a:bodyPr/>
          <a:lstStyle>
            <a:lvl1pPr>
              <a:spcBef>
                <a:spcPct val="20000"/>
              </a:spcBef>
              <a:buClr>
                <a:srgbClr val="D40032"/>
              </a:buClr>
              <a:buFont typeface="Verdana" pitchFamily="34" charset="0"/>
              <a:defRPr sz="2200">
                <a:solidFill>
                  <a:schemeClr val="tx1"/>
                </a:solidFill>
                <a:latin typeface="Verdana" pitchFamily="34" charset="0"/>
              </a:defRPr>
            </a:lvl1pPr>
            <a:lvl2pPr marL="742950" indent="-285750">
              <a:spcBef>
                <a:spcPct val="20000"/>
              </a:spcBef>
              <a:buClr>
                <a:schemeClr val="bg2"/>
              </a:buClr>
              <a:buFont typeface="Verdana" pitchFamily="34" charset="0"/>
              <a:buChar char="»"/>
              <a:defRPr sz="2000">
                <a:solidFill>
                  <a:schemeClr val="tx1"/>
                </a:solidFill>
                <a:latin typeface="Verdana" pitchFamily="34" charset="0"/>
              </a:defRPr>
            </a:lvl2pPr>
            <a:lvl3pPr marL="1143000" indent="-228600">
              <a:spcBef>
                <a:spcPct val="20000"/>
              </a:spcBef>
              <a:buClr>
                <a:srgbClr val="D40032"/>
              </a:buClr>
              <a:buFont typeface="Verdana" pitchFamily="34" charset="0"/>
              <a:buChar char="»"/>
              <a:defRPr>
                <a:solidFill>
                  <a:schemeClr val="tx1"/>
                </a:solidFill>
                <a:latin typeface="Verdana" pitchFamily="34" charset="0"/>
              </a:defRPr>
            </a:lvl3pPr>
            <a:lvl4pPr marL="1600200" indent="-228600">
              <a:spcBef>
                <a:spcPct val="20000"/>
              </a:spcBef>
              <a:buClr>
                <a:srgbClr val="D40032"/>
              </a:buClr>
              <a:buFont typeface="Verdana" pitchFamily="34" charset="0"/>
              <a:buChar char="»"/>
              <a:defRPr sz="1600">
                <a:solidFill>
                  <a:schemeClr val="tx1"/>
                </a:solidFill>
                <a:latin typeface="Verdana" pitchFamily="34" charset="0"/>
              </a:defRPr>
            </a:lvl4pPr>
            <a:lvl5pPr marL="2057400" indent="-228600">
              <a:spcBef>
                <a:spcPct val="20000"/>
              </a:spcBef>
              <a:buClr>
                <a:schemeClr val="bg2"/>
              </a:buClr>
              <a:buFont typeface="Verdana" pitchFamily="34"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Verdana" pitchFamily="34" charset="0"/>
              <a:buChar char="»"/>
              <a:defRPr sz="1600">
                <a:solidFill>
                  <a:schemeClr val="tx1"/>
                </a:solidFill>
                <a:latin typeface="Verdana" pitchFamily="34" charset="0"/>
              </a:defRPr>
            </a:lvl9pPr>
          </a:lstStyle>
          <a:p>
            <a:pPr>
              <a:spcBef>
                <a:spcPct val="0"/>
              </a:spcBef>
              <a:buClrTx/>
              <a:buFontTx/>
              <a:buNone/>
            </a:pPr>
            <a:r>
              <a:rPr lang="de-DE" altLang="de-DE" sz="900" dirty="0">
                <a:solidFill>
                  <a:schemeClr val="bg1"/>
                </a:solidFill>
              </a:rPr>
              <a:t/>
            </a:r>
            <a:br>
              <a:rPr lang="de-DE" altLang="de-DE" sz="900" dirty="0">
                <a:solidFill>
                  <a:schemeClr val="bg1"/>
                </a:solidFill>
              </a:rPr>
            </a:br>
            <a:endParaRPr lang="en-US" altLang="de-DE" sz="900" dirty="0">
              <a:solidFill>
                <a:schemeClr val="bg1"/>
              </a:solidFill>
            </a:endParaRPr>
          </a:p>
        </p:txBody>
      </p:sp>
      <p:sp>
        <p:nvSpPr>
          <p:cNvPr id="4" name="Textplatzhalter 3"/>
          <p:cNvSpPr>
            <a:spLocks noGrp="1"/>
          </p:cNvSpPr>
          <p:nvPr>
            <p:ph type="body" sz="quarter" idx="33"/>
          </p:nvPr>
        </p:nvSpPr>
        <p:spPr/>
        <p:txBody>
          <a:bodyPr/>
          <a:lstStyle/>
          <a:p>
            <a:r>
              <a:rPr lang="de-DE" baseline="30000" dirty="0" smtClean="0"/>
              <a:t>1</a:t>
            </a:r>
            <a:r>
              <a:rPr lang="de-DE" dirty="0" smtClean="0"/>
              <a:t> GDS 2020 </a:t>
            </a:r>
            <a:endParaRPr lang="de-DE" dirty="0"/>
          </a:p>
        </p:txBody>
      </p:sp>
    </p:spTree>
    <p:extLst>
      <p:ext uri="{BB962C8B-B14F-4D97-AF65-F5344CB8AC3E}">
        <p14:creationId xmlns:p14="http://schemas.microsoft.com/office/powerpoint/2010/main" val="37218998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a:t>Alkoholabhängigkeitssyndrom </a:t>
            </a:r>
            <a:r>
              <a:rPr lang="de-DE" altLang="de-DE" dirty="0" smtClean="0"/>
              <a:t>F10.2 </a:t>
            </a:r>
            <a:r>
              <a:rPr lang="de-DE" altLang="de-DE" dirty="0"/>
              <a:t>(ICD-10)</a:t>
            </a:r>
          </a:p>
        </p:txBody>
      </p:sp>
      <p:sp>
        <p:nvSpPr>
          <p:cNvPr id="2" name="Textplatzhalter 1"/>
          <p:cNvSpPr>
            <a:spLocks noGrp="1"/>
          </p:cNvSpPr>
          <p:nvPr>
            <p:ph type="body" sz="quarter" idx="32"/>
          </p:nvPr>
        </p:nvSpPr>
        <p:spPr/>
        <p:txBody>
          <a:bodyPr/>
          <a:lstStyle/>
          <a:p>
            <a:r>
              <a:rPr lang="de-DE" altLang="de-DE" sz="2200" dirty="0"/>
              <a:t>Leitlinien (mindestens drei der folgenden Kriterien trafen irgendwann während des letzten Jahres  gleichzeitig zu</a:t>
            </a:r>
            <a:r>
              <a:rPr lang="de-DE" altLang="de-DE" sz="2200" dirty="0" smtClean="0"/>
              <a:t>)</a:t>
            </a:r>
            <a:endParaRPr lang="de-DE" altLang="de-DE" sz="2200" dirty="0"/>
          </a:p>
        </p:txBody>
      </p:sp>
      <p:sp>
        <p:nvSpPr>
          <p:cNvPr id="30723" name="Inhaltsplatzhalter 2"/>
          <p:cNvSpPr>
            <a:spLocks noGrp="1"/>
          </p:cNvSpPr>
          <p:nvPr>
            <p:ph idx="1"/>
          </p:nvPr>
        </p:nvSpPr>
        <p:spPr/>
        <p:txBody>
          <a:bodyPr/>
          <a:lstStyle/>
          <a:p>
            <a:pPr marL="342900" indent="-342900">
              <a:defRPr/>
            </a:pPr>
            <a:endParaRPr lang="de-DE" altLang="de-DE" sz="2200" b="1" dirty="0" smtClean="0"/>
          </a:p>
          <a:p>
            <a:pPr marL="342900" indent="-342900">
              <a:defRPr/>
            </a:pPr>
            <a:r>
              <a:rPr lang="de-DE" altLang="de-DE" b="1" dirty="0"/>
              <a:t>Alkoholtoleranz</a:t>
            </a:r>
            <a:r>
              <a:rPr lang="de-DE" altLang="de-DE" dirty="0"/>
              <a:t> – um die ursprünglich durch niedere Dosen erreichte Wirkung des Alkohols hervorzurufen, sind zunehmend höhere Dosen </a:t>
            </a:r>
            <a:r>
              <a:rPr lang="de-DE" altLang="de-DE" dirty="0" smtClean="0"/>
              <a:t>erforderlich</a:t>
            </a:r>
            <a:endParaRPr lang="de-DE" altLang="de-DE" dirty="0"/>
          </a:p>
          <a:p>
            <a:pPr marL="342900" indent="-342900">
              <a:defRPr/>
            </a:pPr>
            <a:r>
              <a:rPr lang="de-DE" altLang="de-DE" dirty="0"/>
              <a:t>fortschreitende </a:t>
            </a:r>
            <a:r>
              <a:rPr lang="de-DE" altLang="de-DE" b="1" dirty="0"/>
              <a:t>Vernachlässigung anderer Vergnügen oder Interessen</a:t>
            </a:r>
            <a:r>
              <a:rPr lang="de-DE" altLang="de-DE" dirty="0"/>
              <a:t> zugunsten der Alkoholeinnahme; erhöhter Zeitaufwand, um sich Alkohol zu beschaffen, zu konsumieren oder sich von den Folgen zu </a:t>
            </a:r>
            <a:r>
              <a:rPr lang="de-DE" altLang="de-DE" dirty="0" smtClean="0"/>
              <a:t>erholen</a:t>
            </a:r>
            <a:endParaRPr lang="de-DE" altLang="de-DE" dirty="0"/>
          </a:p>
          <a:p>
            <a:pPr marL="342900" indent="-342900">
              <a:defRPr/>
            </a:pPr>
            <a:r>
              <a:rPr lang="de-DE" altLang="de-DE" b="1" dirty="0"/>
              <a:t>anhaltender Alkoholkonsum trotz </a:t>
            </a:r>
            <a:r>
              <a:rPr lang="de-DE" altLang="de-DE" dirty="0"/>
              <a:t>Nachweises eindeutiger </a:t>
            </a:r>
            <a:r>
              <a:rPr lang="de-DE" altLang="de-DE" b="1" dirty="0"/>
              <a:t>schädlicher Folgen</a:t>
            </a:r>
            <a:r>
              <a:rPr lang="de-DE" altLang="de-DE" dirty="0"/>
              <a:t>, z. B. Leberschädigung durch exzessives Trinken, depressive Verstimmungen, die durch Alkohol erzeugt </a:t>
            </a:r>
            <a:r>
              <a:rPr lang="de-DE" altLang="de-DE" dirty="0" smtClean="0"/>
              <a:t>werden</a:t>
            </a:r>
            <a:endParaRPr lang="de-DE" altLang="de-DE" dirty="0"/>
          </a:p>
          <a:p>
            <a:pPr>
              <a:buFont typeface="Arial" charset="0"/>
              <a:buChar char="•"/>
              <a:defRPr/>
            </a:pPr>
            <a:endParaRPr lang="de-DE" altLang="de-DE" sz="2200" dirty="0"/>
          </a:p>
          <a:p>
            <a:pPr>
              <a:defRPr/>
            </a:pPr>
            <a:endParaRPr lang="de-DE" altLang="de-DE" sz="2200" dirty="0"/>
          </a:p>
          <a:p>
            <a:pPr>
              <a:defRPr/>
            </a:pPr>
            <a:endParaRPr lang="de-DE" altLang="de-DE" sz="2200" dirty="0"/>
          </a:p>
        </p:txBody>
      </p:sp>
      <p:sp>
        <p:nvSpPr>
          <p:cNvPr id="3" name="Textplatzhalter 2"/>
          <p:cNvSpPr>
            <a:spLocks noGrp="1"/>
          </p:cNvSpPr>
          <p:nvPr>
            <p:ph type="body" sz="quarter" idx="33"/>
          </p:nvPr>
        </p:nvSpPr>
        <p:spPr/>
        <p:txBody>
          <a:bodyPr/>
          <a:lstStyle/>
          <a:p>
            <a:r>
              <a:rPr lang="de-DE" dirty="0" smtClean="0"/>
              <a:t>DIMDI, 2018</a:t>
            </a:r>
            <a:endParaRPr lang="de-DE" dirty="0"/>
          </a:p>
        </p:txBody>
      </p:sp>
    </p:spTree>
    <p:extLst>
      <p:ext uri="{BB962C8B-B14F-4D97-AF65-F5344CB8AC3E}">
        <p14:creationId xmlns:p14="http://schemas.microsoft.com/office/powerpoint/2010/main" val="23755747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de-DE" altLang="de-DE" dirty="0" smtClean="0"/>
              <a:t>Film „Trocken oder Tot“</a:t>
            </a:r>
            <a:endParaRPr lang="de-DE" altLang="de-DE" dirty="0"/>
          </a:p>
        </p:txBody>
      </p:sp>
      <p:sp>
        <p:nvSpPr>
          <p:cNvPr id="8195" name="Inhaltsplatzhalter 2"/>
          <p:cNvSpPr>
            <a:spLocks noGrp="1"/>
          </p:cNvSpPr>
          <p:nvPr>
            <p:ph idx="1"/>
          </p:nvPr>
        </p:nvSpPr>
        <p:spPr/>
        <p:txBody>
          <a:bodyPr/>
          <a:lstStyle/>
          <a:p>
            <a:pPr marL="0" indent="0">
              <a:buNone/>
              <a:defRPr/>
            </a:pPr>
            <a:r>
              <a:rPr lang="de-DE" altLang="de-DE" sz="2200" dirty="0"/>
              <a:t>Schauen Sie sich den Film </a:t>
            </a:r>
            <a:r>
              <a:rPr lang="de-DE" altLang="de-DE" sz="2200" dirty="0">
                <a:hlinkClick r:id="rId3"/>
              </a:rPr>
              <a:t>„Trocken oder tot - Die Sucht eines Alkoholkranken“ </a:t>
            </a:r>
            <a:r>
              <a:rPr lang="de-DE" altLang="de-DE" sz="2200" dirty="0" smtClean="0"/>
              <a:t>an</a:t>
            </a:r>
            <a:r>
              <a:rPr lang="de-DE" altLang="de-DE" dirty="0" smtClean="0"/>
              <a:t>:</a:t>
            </a:r>
          </a:p>
          <a:p>
            <a:pPr marL="0" indent="0">
              <a:buNone/>
              <a:defRPr/>
            </a:pPr>
            <a:r>
              <a:rPr lang="de-DE" altLang="de-DE" dirty="0">
                <a:hlinkClick r:id="rId3"/>
              </a:rPr>
              <a:t>https://www1.wdr.de/mediathek/video/sendungen/hier-und-heute-reportage/video-trocken-oder-tot---</a:t>
            </a:r>
            <a:r>
              <a:rPr lang="de-DE" altLang="de-DE" dirty="0" smtClean="0">
                <a:hlinkClick r:id="rId3"/>
              </a:rPr>
              <a:t>die-sucht-eines-alkoholkranken-100.html</a:t>
            </a:r>
            <a:r>
              <a:rPr lang="de-DE" altLang="de-DE" dirty="0" smtClean="0"/>
              <a:t>   </a:t>
            </a:r>
            <a:endParaRPr lang="de-DE" altLang="de-DE" dirty="0"/>
          </a:p>
          <a:p>
            <a:pPr marL="0" indent="0">
              <a:buNone/>
              <a:defRPr/>
            </a:pPr>
            <a:endParaRPr lang="de-DE" altLang="de-DE" sz="2200" dirty="0"/>
          </a:p>
          <a:p>
            <a:pPr>
              <a:defRPr/>
            </a:pPr>
            <a:r>
              <a:rPr lang="de-DE" altLang="de-DE" sz="2200" dirty="0"/>
              <a:t>Notieren Sie sich folgendes: Welche Folgen hat Alkoholkonsum?</a:t>
            </a:r>
          </a:p>
          <a:p>
            <a:pPr marL="457200" indent="-457200">
              <a:buFont typeface="Verdana" panose="020B0604030504040204" pitchFamily="34" charset="0"/>
              <a:buAutoNum type="arabicPeriod"/>
              <a:defRPr/>
            </a:pPr>
            <a:r>
              <a:rPr lang="de-DE" altLang="de-DE" sz="2200" dirty="0" smtClean="0"/>
              <a:t>Soziale Folgen</a:t>
            </a:r>
          </a:p>
          <a:p>
            <a:pPr marL="457200" indent="-457200">
              <a:buFont typeface="Verdana" panose="020B0604030504040204" pitchFamily="34" charset="0"/>
              <a:buAutoNum type="arabicPeriod"/>
              <a:defRPr/>
            </a:pPr>
            <a:r>
              <a:rPr lang="de-DE" altLang="de-DE" sz="2200" dirty="0" smtClean="0"/>
              <a:t>körperliche Folgen</a:t>
            </a:r>
          </a:p>
          <a:p>
            <a:pPr marL="457200" indent="-457200">
              <a:buFont typeface="Verdana" panose="020B0604030504040204" pitchFamily="34" charset="0"/>
              <a:buAutoNum type="arabicPeriod"/>
              <a:defRPr/>
            </a:pPr>
            <a:r>
              <a:rPr lang="de-DE" altLang="de-DE" sz="2200" dirty="0" smtClean="0"/>
              <a:t>Psychische Folgen</a:t>
            </a:r>
          </a:p>
          <a:p>
            <a:pPr marL="0" indent="0">
              <a:buNone/>
              <a:defRPr/>
            </a:pPr>
            <a:endParaRPr lang="de-DE" altLang="de-DE" dirty="0" smtClean="0"/>
          </a:p>
          <a:p>
            <a:pPr marL="0" indent="0">
              <a:buNone/>
              <a:defRPr/>
            </a:pPr>
            <a:r>
              <a:rPr lang="de-DE" altLang="de-DE" dirty="0" smtClean="0"/>
              <a:t>Unterscheiden Sie dabei jeweils zwischen kurz </a:t>
            </a:r>
            <a:r>
              <a:rPr lang="de-DE" altLang="de-DE" dirty="0"/>
              <a:t>und </a:t>
            </a:r>
            <a:r>
              <a:rPr lang="de-DE" altLang="de-DE" dirty="0" smtClean="0"/>
              <a:t>langfristigen Folgen</a:t>
            </a:r>
            <a:endParaRPr lang="de-DE" altLang="de-DE" sz="2200" dirty="0"/>
          </a:p>
          <a:p>
            <a:pPr marL="0" indent="0">
              <a:buNone/>
              <a:defRPr/>
            </a:pPr>
            <a:endParaRPr lang="de-DE" altLang="de-DE" sz="2200" dirty="0"/>
          </a:p>
          <a:p>
            <a:pPr>
              <a:defRPr/>
            </a:pPr>
            <a:endParaRPr lang="de-DE" altLang="de-DE" sz="2200" dirty="0"/>
          </a:p>
        </p:txBody>
      </p:sp>
    </p:spTree>
    <p:extLst>
      <p:ext uri="{BB962C8B-B14F-4D97-AF65-F5344CB8AC3E}">
        <p14:creationId xmlns:p14="http://schemas.microsoft.com/office/powerpoint/2010/main" val="39116546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e-DE" altLang="de-DE" dirty="0"/>
              <a:t>Alkohol im Körper </a:t>
            </a:r>
            <a:r>
              <a:rPr lang="de-DE" altLang="de-DE" dirty="0" smtClean="0"/>
              <a:t>–  </a:t>
            </a:r>
            <a:r>
              <a:rPr lang="de-DE" altLang="de-DE" dirty="0"/>
              <a:t>Absorption des </a:t>
            </a:r>
            <a:r>
              <a:rPr lang="de-DE" altLang="de-DE" dirty="0" smtClean="0"/>
              <a:t>Alkohols </a:t>
            </a:r>
            <a:endParaRPr lang="de-DE" altLang="de-DE" dirty="0"/>
          </a:p>
        </p:txBody>
      </p:sp>
      <p:sp>
        <p:nvSpPr>
          <p:cNvPr id="5" name="Textplatzhalter 4"/>
          <p:cNvSpPr>
            <a:spLocks noGrp="1"/>
          </p:cNvSpPr>
          <p:nvPr>
            <p:ph type="body" sz="quarter" idx="32"/>
          </p:nvPr>
        </p:nvSpPr>
        <p:spPr/>
        <p:txBody>
          <a:bodyPr/>
          <a:lstStyle/>
          <a:p>
            <a:r>
              <a:rPr lang="de-DE" altLang="de-DE" dirty="0"/>
              <a:t>Durch welche Organe wird </a:t>
            </a:r>
            <a:r>
              <a:rPr lang="de-DE" altLang="de-DE" dirty="0" smtClean="0"/>
              <a:t>Ethanol </a:t>
            </a:r>
            <a:r>
              <a:rPr lang="de-DE" altLang="de-DE" dirty="0"/>
              <a:t>aufgenommen</a:t>
            </a:r>
            <a:r>
              <a:rPr lang="de-DE" altLang="de-DE" dirty="0" smtClean="0"/>
              <a:t>?</a:t>
            </a:r>
            <a:endParaRPr lang="de-DE" altLang="de-DE" dirty="0"/>
          </a:p>
        </p:txBody>
      </p:sp>
      <p:sp>
        <p:nvSpPr>
          <p:cNvPr id="4" name="Inhaltsplatzhalter 3"/>
          <p:cNvSpPr>
            <a:spLocks noGrp="1"/>
          </p:cNvSpPr>
          <p:nvPr>
            <p:ph idx="1"/>
          </p:nvPr>
        </p:nvSpPr>
        <p:spPr/>
        <p:txBody>
          <a:bodyPr/>
          <a:lstStyle/>
          <a:p>
            <a:pPr marL="0" indent="0">
              <a:buNone/>
              <a:defRPr/>
            </a:pPr>
            <a:endParaRPr lang="de-DE" altLang="de-DE" dirty="0" smtClean="0"/>
          </a:p>
          <a:p>
            <a:pPr marL="342900" indent="-342900">
              <a:defRPr/>
            </a:pPr>
            <a:r>
              <a:rPr lang="de-DE" altLang="de-DE" dirty="0" smtClean="0"/>
              <a:t>überwiegend über </a:t>
            </a:r>
            <a:r>
              <a:rPr lang="de-DE" altLang="de-DE" dirty="0"/>
              <a:t>den Darm (</a:t>
            </a:r>
            <a:r>
              <a:rPr lang="de-DE" altLang="de-DE" dirty="0" err="1" smtClean="0"/>
              <a:t>Duodendum</a:t>
            </a:r>
            <a:r>
              <a:rPr lang="de-DE" altLang="de-DE" dirty="0" smtClean="0"/>
              <a:t>/ </a:t>
            </a:r>
            <a:r>
              <a:rPr lang="de-DE" altLang="de-DE" dirty="0"/>
              <a:t>Leerdarm</a:t>
            </a:r>
            <a:r>
              <a:rPr lang="de-DE" altLang="de-DE" dirty="0" smtClean="0"/>
              <a:t>)</a:t>
            </a:r>
            <a:endParaRPr lang="de-DE" dirty="0"/>
          </a:p>
          <a:p>
            <a:pPr marL="342900" indent="-342900">
              <a:defRPr/>
            </a:pPr>
            <a:endParaRPr lang="de-DE" altLang="de-DE" dirty="0" smtClean="0"/>
          </a:p>
          <a:p>
            <a:pPr marL="342900" indent="-342900">
              <a:defRPr/>
            </a:pPr>
            <a:r>
              <a:rPr lang="de-DE" altLang="de-DE" dirty="0" smtClean="0"/>
              <a:t>bis </a:t>
            </a:r>
            <a:r>
              <a:rPr lang="de-DE" altLang="de-DE" dirty="0"/>
              <a:t>zu </a:t>
            </a:r>
            <a:r>
              <a:rPr lang="de-DE" altLang="de-DE" dirty="0" smtClean="0"/>
              <a:t>einem </a:t>
            </a:r>
            <a:r>
              <a:rPr lang="de-DE" altLang="de-DE" dirty="0"/>
              <a:t>Viertel über die Magenschleimhaut </a:t>
            </a:r>
          </a:p>
          <a:p>
            <a:pPr marL="342900" indent="-342900">
              <a:defRPr/>
            </a:pPr>
            <a:endParaRPr lang="de-DE" altLang="de-DE" dirty="0" smtClean="0"/>
          </a:p>
          <a:p>
            <a:pPr marL="342900" indent="-342900">
              <a:defRPr/>
            </a:pPr>
            <a:r>
              <a:rPr lang="de-DE" altLang="de-DE" dirty="0"/>
              <a:t>e</a:t>
            </a:r>
            <a:r>
              <a:rPr lang="de-DE" altLang="de-DE" dirty="0" smtClean="0"/>
              <a:t>in kleiner </a:t>
            </a:r>
            <a:r>
              <a:rPr lang="de-DE" altLang="de-DE" dirty="0"/>
              <a:t>Teil </a:t>
            </a:r>
            <a:r>
              <a:rPr lang="de-DE" altLang="de-DE" dirty="0" smtClean="0"/>
              <a:t>über </a:t>
            </a:r>
            <a:r>
              <a:rPr lang="de-DE" altLang="de-DE" dirty="0"/>
              <a:t>die Mundschleimhaut und die Schleimhaut der </a:t>
            </a:r>
            <a:r>
              <a:rPr lang="de-DE" altLang="de-DE" dirty="0" smtClean="0"/>
              <a:t>Speiseröhre</a:t>
            </a:r>
            <a:endParaRPr lang="de-DE" altLang="de-DE" dirty="0"/>
          </a:p>
          <a:p>
            <a:pPr marL="342900" indent="-342900">
              <a:defRPr/>
            </a:pPr>
            <a:endParaRPr lang="de-DE" altLang="de-DE" dirty="0" smtClean="0"/>
          </a:p>
        </p:txBody>
      </p:sp>
      <p:sp>
        <p:nvSpPr>
          <p:cNvPr id="6" name="Textplatzhalter 5"/>
          <p:cNvSpPr>
            <a:spLocks noGrp="1"/>
          </p:cNvSpPr>
          <p:nvPr>
            <p:ph type="body" sz="quarter" idx="33"/>
          </p:nvPr>
        </p:nvSpPr>
        <p:spPr>
          <a:xfrm>
            <a:off x="8676753" y="5988326"/>
            <a:ext cx="3083248" cy="202924"/>
          </a:xfrm>
        </p:spPr>
        <p:txBody>
          <a:bodyPr/>
          <a:lstStyle/>
          <a:p>
            <a:r>
              <a:rPr lang="de-DE" dirty="0" err="1" smtClean="0"/>
              <a:t>Rommelsbacher</a:t>
            </a:r>
            <a:r>
              <a:rPr lang="de-DE" dirty="0" smtClean="0"/>
              <a:t> in Singer, </a:t>
            </a:r>
            <a:r>
              <a:rPr lang="de-DE" dirty="0" err="1" smtClean="0"/>
              <a:t>Batra</a:t>
            </a:r>
            <a:r>
              <a:rPr lang="de-DE" dirty="0"/>
              <a:t> </a:t>
            </a:r>
            <a:r>
              <a:rPr lang="de-DE" dirty="0" smtClean="0"/>
              <a:t>&amp; Mann, 2011</a:t>
            </a:r>
            <a:endParaRPr lang="de-DE" dirty="0"/>
          </a:p>
        </p:txBody>
      </p:sp>
    </p:spTree>
    <p:extLst>
      <p:ext uri="{BB962C8B-B14F-4D97-AF65-F5344CB8AC3E}">
        <p14:creationId xmlns:p14="http://schemas.microsoft.com/office/powerpoint/2010/main" val="28183330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altLang="de-DE" dirty="0"/>
              <a:t>Alkohol im Körper </a:t>
            </a:r>
            <a:r>
              <a:rPr lang="de-DE" altLang="de-DE" dirty="0" smtClean="0"/>
              <a:t>– Absorption </a:t>
            </a:r>
            <a:r>
              <a:rPr lang="de-DE" altLang="de-DE" dirty="0"/>
              <a:t>des Alkohols </a:t>
            </a:r>
          </a:p>
        </p:txBody>
      </p:sp>
      <p:sp>
        <p:nvSpPr>
          <p:cNvPr id="33795" name="Inhaltsplatzhalter 2"/>
          <p:cNvSpPr>
            <a:spLocks noGrp="1"/>
          </p:cNvSpPr>
          <p:nvPr>
            <p:ph idx="1"/>
          </p:nvPr>
        </p:nvSpPr>
        <p:spPr/>
        <p:txBody>
          <a:bodyPr/>
          <a:lstStyle/>
          <a:p>
            <a:pPr marL="0" indent="0">
              <a:buNone/>
              <a:defRPr/>
            </a:pPr>
            <a:endParaRPr lang="de-DE" altLang="de-DE" sz="2200" dirty="0" smtClean="0"/>
          </a:p>
          <a:p>
            <a:pPr marL="0" indent="0">
              <a:buNone/>
              <a:defRPr/>
            </a:pPr>
            <a:r>
              <a:rPr lang="de-DE" dirty="0"/>
              <a:t>Wie lange dauert die Aufnahme?</a:t>
            </a:r>
          </a:p>
          <a:p>
            <a:pPr>
              <a:defRPr/>
            </a:pPr>
            <a:r>
              <a:rPr lang="de-DE" altLang="de-DE" sz="2200" dirty="0" smtClean="0"/>
              <a:t>Die </a:t>
            </a:r>
            <a:r>
              <a:rPr lang="de-DE" altLang="de-DE" sz="2200" dirty="0"/>
              <a:t>maximale BAK ist in der Regel nach etwa </a:t>
            </a:r>
            <a:r>
              <a:rPr lang="de-DE" altLang="de-DE" b="1" dirty="0" smtClean="0"/>
              <a:t>45</a:t>
            </a:r>
            <a:r>
              <a:rPr lang="de-DE" altLang="de-DE" sz="2200" b="1" dirty="0" smtClean="0"/>
              <a:t> </a:t>
            </a:r>
            <a:r>
              <a:rPr lang="de-DE" altLang="de-DE" sz="2200" b="1" dirty="0"/>
              <a:t>Minuten </a:t>
            </a:r>
            <a:r>
              <a:rPr lang="de-DE" altLang="de-DE" sz="2200" dirty="0"/>
              <a:t>erreicht </a:t>
            </a:r>
            <a:endParaRPr lang="de-DE" altLang="de-DE" sz="2200" dirty="0" smtClean="0"/>
          </a:p>
          <a:p>
            <a:pPr>
              <a:defRPr/>
            </a:pPr>
            <a:r>
              <a:rPr lang="de-DE" altLang="de-DE" dirty="0" smtClean="0"/>
              <a:t>Die Absorption ist nach </a:t>
            </a:r>
            <a:r>
              <a:rPr lang="de-DE" altLang="de-DE" b="1" dirty="0" smtClean="0"/>
              <a:t>2 h</a:t>
            </a:r>
            <a:r>
              <a:rPr lang="de-DE" altLang="de-DE" dirty="0" smtClean="0"/>
              <a:t> vollständig beendet</a:t>
            </a:r>
            <a:endParaRPr lang="de-DE" altLang="de-DE" sz="2200" dirty="0"/>
          </a:p>
          <a:p>
            <a:pPr marL="342900" indent="-342900">
              <a:defRPr/>
            </a:pPr>
            <a:endParaRPr lang="de-DE" altLang="de-DE" sz="2200" dirty="0" smtClean="0"/>
          </a:p>
          <a:p>
            <a:pPr marL="0" indent="0">
              <a:buNone/>
              <a:defRPr/>
            </a:pPr>
            <a:r>
              <a:rPr lang="de-DE" altLang="de-DE" sz="2200" dirty="0" smtClean="0"/>
              <a:t>Warum „vertragen“ Männer mehr Alkohol als Frauen?</a:t>
            </a:r>
            <a:endParaRPr lang="de-DE" altLang="de-DE" sz="2200" dirty="0"/>
          </a:p>
          <a:p>
            <a:pPr>
              <a:defRPr/>
            </a:pPr>
            <a:r>
              <a:rPr lang="de-DE" altLang="de-DE" sz="2200" dirty="0" smtClean="0"/>
              <a:t>Das Verteilungsvolumen bei Frauen ist geringer als das </a:t>
            </a:r>
            <a:r>
              <a:rPr lang="de-DE" altLang="de-DE" dirty="0"/>
              <a:t>von </a:t>
            </a:r>
            <a:r>
              <a:rPr lang="de-DE" altLang="de-DE" dirty="0" smtClean="0"/>
              <a:t>Männern: </a:t>
            </a:r>
          </a:p>
          <a:p>
            <a:pPr lvl="1">
              <a:defRPr/>
            </a:pPr>
            <a:r>
              <a:rPr lang="de-DE" altLang="de-DE" dirty="0"/>
              <a:t>Alkohol löst sich schneller im Körperwasser </a:t>
            </a:r>
            <a:r>
              <a:rPr lang="de-DE" altLang="de-DE" dirty="0" smtClean="0"/>
              <a:t>als </a:t>
            </a:r>
            <a:r>
              <a:rPr lang="de-DE" altLang="de-DE" dirty="0"/>
              <a:t>im </a:t>
            </a:r>
            <a:r>
              <a:rPr lang="de-DE" altLang="de-DE" dirty="0" smtClean="0"/>
              <a:t>Körperfett</a:t>
            </a:r>
            <a:endParaRPr lang="de-DE" altLang="de-DE" dirty="0"/>
          </a:p>
          <a:p>
            <a:pPr lvl="1">
              <a:defRPr/>
            </a:pPr>
            <a:r>
              <a:rPr lang="de-DE" altLang="de-DE" dirty="0" smtClean="0"/>
              <a:t>Bei </a:t>
            </a:r>
            <a:r>
              <a:rPr lang="de-DE" altLang="de-DE" dirty="0"/>
              <a:t>Männern macht das Körperwasser ca. </a:t>
            </a:r>
            <a:r>
              <a:rPr lang="de-DE" altLang="de-DE" dirty="0" smtClean="0"/>
              <a:t>65 % </a:t>
            </a:r>
            <a:r>
              <a:rPr lang="de-DE" altLang="de-DE" dirty="0"/>
              <a:t>des Gewichts </a:t>
            </a:r>
            <a:r>
              <a:rPr lang="de-DE" altLang="de-DE" dirty="0" smtClean="0"/>
              <a:t>aus, bei </a:t>
            </a:r>
            <a:r>
              <a:rPr lang="de-DE" altLang="de-DE" dirty="0"/>
              <a:t>Frauen ca. </a:t>
            </a:r>
            <a:r>
              <a:rPr lang="de-DE" altLang="de-DE" dirty="0" smtClean="0"/>
              <a:t>51 % </a:t>
            </a:r>
            <a:r>
              <a:rPr lang="de-DE" altLang="de-DE" dirty="0"/>
              <a:t>des </a:t>
            </a:r>
            <a:r>
              <a:rPr lang="de-DE" altLang="de-DE" dirty="0" smtClean="0"/>
              <a:t>Gewichts </a:t>
            </a:r>
          </a:p>
          <a:p>
            <a:pPr marL="0" indent="0">
              <a:buNone/>
              <a:defRPr/>
            </a:pPr>
            <a:r>
              <a:rPr lang="de-DE" altLang="de-DE" sz="2200" dirty="0" smtClean="0">
                <a:sym typeface="Wingdings" panose="05000000000000000000" pitchFamily="2" charset="2"/>
              </a:rPr>
              <a:t> D</a:t>
            </a:r>
            <a:r>
              <a:rPr lang="de-DE" altLang="de-DE" dirty="0" smtClean="0">
                <a:sym typeface="Wingdings" panose="05000000000000000000" pitchFamily="2" charset="2"/>
              </a:rPr>
              <a:t>er Blutalkoholspiegel ist</a:t>
            </a:r>
            <a:r>
              <a:rPr lang="de-DE" altLang="de-DE" dirty="0" smtClean="0"/>
              <a:t> </a:t>
            </a:r>
            <a:r>
              <a:rPr lang="de-DE" altLang="de-DE" dirty="0"/>
              <a:t>(bei der gleichen Menge konsumierten Alkohols) bei </a:t>
            </a:r>
            <a:r>
              <a:rPr lang="de-DE" altLang="de-DE" sz="2200" dirty="0"/>
              <a:t>einer </a:t>
            </a:r>
            <a:r>
              <a:rPr lang="de-DE" altLang="de-DE" sz="2200" dirty="0" smtClean="0"/>
              <a:t>Frau in </a:t>
            </a:r>
            <a:r>
              <a:rPr lang="de-DE" altLang="de-DE" sz="2200" dirty="0"/>
              <a:t>der Regel </a:t>
            </a:r>
            <a:r>
              <a:rPr lang="de-DE" altLang="de-DE" sz="2200" dirty="0" smtClean="0"/>
              <a:t>höher als </a:t>
            </a:r>
            <a:r>
              <a:rPr lang="de-DE" altLang="de-DE" sz="2200" dirty="0"/>
              <a:t>bei einem Mann mit demselben </a:t>
            </a:r>
            <a:r>
              <a:rPr lang="de-DE" altLang="de-DE" sz="2200" dirty="0" smtClean="0"/>
              <a:t>Körpergewicht, zudem wird Alkohol bei Männern auch schneller abgebaut</a:t>
            </a:r>
            <a:endParaRPr lang="de-DE" altLang="de-DE" sz="2200" dirty="0"/>
          </a:p>
          <a:p>
            <a:pPr>
              <a:defRPr/>
            </a:pPr>
            <a:endParaRPr lang="de-DE" altLang="de-DE" dirty="0"/>
          </a:p>
        </p:txBody>
      </p:sp>
      <p:sp>
        <p:nvSpPr>
          <p:cNvPr id="17412" name="Fußzeilenplatzhalter 3"/>
          <p:cNvSpPr>
            <a:spLocks noGrp="1"/>
          </p:cNvSpPr>
          <p:nvPr>
            <p:ph type="ftr"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40032"/>
              </a:buClr>
              <a:buFont typeface="Verdana" panose="020B0604030504040204" pitchFamily="34" charset="0"/>
              <a:defRPr sz="2200">
                <a:solidFill>
                  <a:schemeClr val="tx1"/>
                </a:solidFill>
                <a:latin typeface="Verdana" panose="020B0604030504040204" pitchFamily="34" charset="0"/>
              </a:defRPr>
            </a:lvl1pPr>
            <a:lvl2pPr marL="742950" indent="-285750">
              <a:spcBef>
                <a:spcPct val="20000"/>
              </a:spcBef>
              <a:buClr>
                <a:schemeClr val="bg2"/>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ct val="20000"/>
              </a:spcBef>
              <a:buClr>
                <a:srgbClr val="D40032"/>
              </a:buClr>
              <a:buFont typeface="Verdana" panose="020B0604030504040204" pitchFamily="34" charset="0"/>
              <a:buChar char="»"/>
              <a:defRPr>
                <a:solidFill>
                  <a:schemeClr val="tx1"/>
                </a:solidFill>
                <a:latin typeface="Verdana" panose="020B0604030504040204" pitchFamily="34" charset="0"/>
              </a:defRPr>
            </a:lvl3pPr>
            <a:lvl4pPr marL="1600200" indent="-228600">
              <a:spcBef>
                <a:spcPct val="20000"/>
              </a:spcBef>
              <a:buClr>
                <a:srgbClr val="D40032"/>
              </a:buClr>
              <a:buFont typeface="Verdana" panose="020B0604030504040204" pitchFamily="34" charset="0"/>
              <a:buChar char="»"/>
              <a:defRPr sz="1600">
                <a:solidFill>
                  <a:schemeClr val="tx1"/>
                </a:solidFill>
                <a:latin typeface="Verdana" panose="020B0604030504040204" pitchFamily="34" charset="0"/>
              </a:defRPr>
            </a:lvl4pPr>
            <a:lvl5pPr marL="2057400" indent="-228600">
              <a:spcBef>
                <a:spcPct val="20000"/>
              </a:spcBef>
              <a:buClr>
                <a:schemeClr val="bg2"/>
              </a:buClr>
              <a:buFont typeface="Verdana" panose="020B0604030504040204" pitchFamily="34" charset="0"/>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2"/>
              </a:buClr>
              <a:buFont typeface="Verdana" panose="020B0604030504040204" pitchFamily="34" charset="0"/>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2"/>
              </a:buClr>
              <a:buFont typeface="Verdana" panose="020B0604030504040204" pitchFamily="34" charset="0"/>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2"/>
              </a:buClr>
              <a:buFont typeface="Verdana" panose="020B0604030504040204" pitchFamily="34" charset="0"/>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2"/>
              </a:buClr>
              <a:buFont typeface="Verdana" panose="020B0604030504040204" pitchFamily="34" charset="0"/>
              <a:buChar char="»"/>
              <a:defRPr sz="1600">
                <a:solidFill>
                  <a:schemeClr val="tx1"/>
                </a:solidFill>
                <a:latin typeface="Verdana" panose="020B0604030504040204" pitchFamily="34" charset="0"/>
              </a:defRPr>
            </a:lvl9pPr>
          </a:lstStyle>
          <a:p>
            <a:pPr>
              <a:spcBef>
                <a:spcPct val="0"/>
              </a:spcBef>
              <a:buClrTx/>
              <a:buFontTx/>
              <a:buNone/>
            </a:pPr>
            <a:r>
              <a:rPr lang="de-DE" altLang="de-DE" sz="900">
                <a:solidFill>
                  <a:schemeClr val="bg1"/>
                </a:solidFill>
                <a:ea typeface="Verdana" panose="020B0604030504040204" pitchFamily="34" charset="0"/>
                <a:cs typeface="Verdana" panose="020B0604030504040204" pitchFamily="34" charset="0"/>
              </a:rPr>
              <a:t/>
            </a:r>
            <a:br>
              <a:rPr lang="de-DE" altLang="de-DE" sz="900">
                <a:solidFill>
                  <a:schemeClr val="bg1"/>
                </a:solidFill>
                <a:ea typeface="Verdana" panose="020B0604030504040204" pitchFamily="34" charset="0"/>
                <a:cs typeface="Verdana" panose="020B0604030504040204" pitchFamily="34" charset="0"/>
              </a:rPr>
            </a:br>
            <a:r>
              <a:rPr lang="en-US" altLang="de-DE" sz="900">
                <a:solidFill>
                  <a:schemeClr val="bg1"/>
                </a:solidFill>
                <a:ea typeface="Verdana" panose="020B0604030504040204" pitchFamily="34" charset="0"/>
                <a:cs typeface="Verdana" panose="020B0604030504040204" pitchFamily="34" charset="0"/>
              </a:rPr>
              <a:t>Hochschule Esslingen</a:t>
            </a:r>
          </a:p>
        </p:txBody>
      </p:sp>
      <p:sp>
        <p:nvSpPr>
          <p:cNvPr id="3" name="Textplatzhalter 2"/>
          <p:cNvSpPr>
            <a:spLocks noGrp="1"/>
          </p:cNvSpPr>
          <p:nvPr>
            <p:ph type="body" sz="quarter" idx="33"/>
          </p:nvPr>
        </p:nvSpPr>
        <p:spPr>
          <a:xfrm>
            <a:off x="8571244" y="5988326"/>
            <a:ext cx="3200069" cy="202924"/>
          </a:xfrm>
        </p:spPr>
        <p:txBody>
          <a:bodyPr/>
          <a:lstStyle/>
          <a:p>
            <a:r>
              <a:rPr lang="de-DE" dirty="0" err="1"/>
              <a:t>Rommelsbacher</a:t>
            </a:r>
            <a:r>
              <a:rPr lang="de-DE" dirty="0"/>
              <a:t> in Singer, </a:t>
            </a:r>
            <a:r>
              <a:rPr lang="de-DE" dirty="0" err="1"/>
              <a:t>Batra</a:t>
            </a:r>
            <a:r>
              <a:rPr lang="de-DE" dirty="0"/>
              <a:t> &amp; Mann, 2011</a:t>
            </a:r>
          </a:p>
          <a:p>
            <a:endParaRPr lang="de-DE" dirty="0"/>
          </a:p>
        </p:txBody>
      </p:sp>
    </p:spTree>
    <p:extLst>
      <p:ext uri="{BB962C8B-B14F-4D97-AF65-F5344CB8AC3E}">
        <p14:creationId xmlns:p14="http://schemas.microsoft.com/office/powerpoint/2010/main" val="22791739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de-DE" altLang="de-DE" dirty="0"/>
              <a:t>Aufnahme des Alkohols</a:t>
            </a:r>
          </a:p>
        </p:txBody>
      </p:sp>
      <p:sp>
        <p:nvSpPr>
          <p:cNvPr id="2" name="Textplatzhalter 1"/>
          <p:cNvSpPr>
            <a:spLocks noGrp="1"/>
          </p:cNvSpPr>
          <p:nvPr>
            <p:ph type="body" sz="quarter" idx="32"/>
          </p:nvPr>
        </p:nvSpPr>
        <p:spPr/>
        <p:txBody>
          <a:bodyPr/>
          <a:lstStyle/>
          <a:p>
            <a:pPr>
              <a:defRPr/>
            </a:pPr>
            <a:r>
              <a:rPr lang="de-DE" altLang="de-DE" sz="2200" dirty="0"/>
              <a:t>Die folgenden Faktoren können zu einem </a:t>
            </a:r>
            <a:r>
              <a:rPr lang="de-DE" altLang="de-DE" sz="2200" i="1" dirty="0"/>
              <a:t>höheren Niveau der BAK</a:t>
            </a:r>
            <a:r>
              <a:rPr lang="de-DE" altLang="de-DE" sz="2200" dirty="0"/>
              <a:t> führen:</a:t>
            </a:r>
          </a:p>
        </p:txBody>
      </p:sp>
      <p:sp>
        <p:nvSpPr>
          <p:cNvPr id="34819" name="Inhaltsplatzhalter 2"/>
          <p:cNvSpPr>
            <a:spLocks noGrp="1"/>
          </p:cNvSpPr>
          <p:nvPr>
            <p:ph idx="1"/>
          </p:nvPr>
        </p:nvSpPr>
        <p:spPr/>
        <p:txBody>
          <a:bodyPr/>
          <a:lstStyle/>
          <a:p>
            <a:pPr marL="342900" indent="-342900">
              <a:defRPr/>
            </a:pPr>
            <a:r>
              <a:rPr lang="de-DE" altLang="de-DE" sz="2200" dirty="0" smtClean="0"/>
              <a:t>Trinken </a:t>
            </a:r>
            <a:r>
              <a:rPr lang="de-DE" altLang="de-DE" sz="2200" dirty="0"/>
              <a:t>auf nüchternen Magen</a:t>
            </a:r>
          </a:p>
          <a:p>
            <a:pPr marL="342900" indent="-342900">
              <a:defRPr/>
            </a:pPr>
            <a:r>
              <a:rPr lang="de-DE" altLang="de-DE" sz="2200" dirty="0"/>
              <a:t>Alkohol in Kombination mit Medikamenten</a:t>
            </a:r>
          </a:p>
          <a:p>
            <a:pPr marL="342900" indent="-342900">
              <a:defRPr/>
            </a:pPr>
            <a:r>
              <a:rPr lang="de-DE" altLang="de-DE" sz="2200" dirty="0" smtClean="0"/>
              <a:t>Diät oder </a:t>
            </a:r>
            <a:r>
              <a:rPr lang="de-DE" altLang="de-DE" sz="2200" dirty="0"/>
              <a:t>unter dem Normalgewicht liegen</a:t>
            </a:r>
          </a:p>
          <a:p>
            <a:pPr marL="342900" indent="-342900">
              <a:defRPr/>
            </a:pPr>
            <a:r>
              <a:rPr lang="de-DE" altLang="de-DE" sz="2200" dirty="0" smtClean="0"/>
              <a:t>Bestimmte emotionale </a:t>
            </a:r>
            <a:r>
              <a:rPr lang="de-DE" altLang="de-DE" sz="2200" dirty="0"/>
              <a:t>Zustände </a:t>
            </a:r>
          </a:p>
          <a:p>
            <a:pPr marL="342900" indent="-342900">
              <a:defRPr/>
            </a:pPr>
            <a:r>
              <a:rPr lang="de-DE" altLang="de-DE" sz="2200" dirty="0" smtClean="0"/>
              <a:t>Starker </a:t>
            </a:r>
            <a:r>
              <a:rPr lang="de-DE" altLang="de-DE" sz="2200" dirty="0"/>
              <a:t>Blutverlust (z. B. durch Blutspende)</a:t>
            </a:r>
          </a:p>
        </p:txBody>
      </p:sp>
      <p:sp>
        <p:nvSpPr>
          <p:cNvPr id="6" name="Textplatzhalter 2"/>
          <p:cNvSpPr>
            <a:spLocks noGrp="1"/>
          </p:cNvSpPr>
          <p:nvPr>
            <p:ph type="body" sz="quarter" idx="33"/>
          </p:nvPr>
        </p:nvSpPr>
        <p:spPr>
          <a:xfrm>
            <a:off x="8671728" y="5988326"/>
            <a:ext cx="3099586" cy="202924"/>
          </a:xfrm>
        </p:spPr>
        <p:txBody>
          <a:bodyPr/>
          <a:lstStyle/>
          <a:p>
            <a:r>
              <a:rPr lang="de-DE" dirty="0" err="1"/>
              <a:t>Rommelsbacher</a:t>
            </a:r>
            <a:r>
              <a:rPr lang="de-DE" dirty="0"/>
              <a:t> in Singer, </a:t>
            </a:r>
            <a:r>
              <a:rPr lang="de-DE" dirty="0" err="1"/>
              <a:t>Batra</a:t>
            </a:r>
            <a:r>
              <a:rPr lang="de-DE" dirty="0"/>
              <a:t> &amp; Mann, 2011</a:t>
            </a:r>
          </a:p>
          <a:p>
            <a:endParaRPr lang="de-DE" dirty="0"/>
          </a:p>
        </p:txBody>
      </p:sp>
    </p:spTree>
    <p:extLst>
      <p:ext uri="{BB962C8B-B14F-4D97-AF65-F5344CB8AC3E}">
        <p14:creationId xmlns:p14="http://schemas.microsoft.com/office/powerpoint/2010/main" val="32246257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DE" altLang="de-DE" dirty="0"/>
              <a:t>Aufnahme des Alkohols</a:t>
            </a:r>
          </a:p>
        </p:txBody>
      </p:sp>
      <p:sp>
        <p:nvSpPr>
          <p:cNvPr id="2" name="Textplatzhalter 1"/>
          <p:cNvSpPr>
            <a:spLocks noGrp="1"/>
          </p:cNvSpPr>
          <p:nvPr>
            <p:ph type="body" sz="quarter" idx="32"/>
          </p:nvPr>
        </p:nvSpPr>
        <p:spPr/>
        <p:txBody>
          <a:bodyPr/>
          <a:lstStyle/>
          <a:p>
            <a:r>
              <a:rPr lang="de-DE" altLang="de-DE" sz="2200" dirty="0"/>
              <a:t>Die folgenden Faktoren können zu einem </a:t>
            </a:r>
            <a:r>
              <a:rPr lang="de-DE" altLang="de-DE" sz="2200" i="1" dirty="0"/>
              <a:t>niedrigeren Niveau der BAK</a:t>
            </a:r>
            <a:r>
              <a:rPr lang="de-DE" altLang="de-DE" sz="2200" dirty="0"/>
              <a:t> führen </a:t>
            </a:r>
            <a:r>
              <a:rPr lang="de-DE" altLang="de-DE" sz="2200" dirty="0" smtClean="0"/>
              <a:t>:</a:t>
            </a:r>
            <a:endParaRPr lang="de-DE" sz="2200" dirty="0"/>
          </a:p>
        </p:txBody>
      </p:sp>
      <p:sp>
        <p:nvSpPr>
          <p:cNvPr id="19459" name="Inhaltsplatzhalter 2"/>
          <p:cNvSpPr>
            <a:spLocks noGrp="1"/>
          </p:cNvSpPr>
          <p:nvPr>
            <p:ph idx="1"/>
          </p:nvPr>
        </p:nvSpPr>
        <p:spPr/>
        <p:txBody>
          <a:bodyPr/>
          <a:lstStyle/>
          <a:p>
            <a:pPr>
              <a:buFont typeface="Arial" panose="020B0604020202020204" pitchFamily="34" charset="0"/>
              <a:buChar char="•"/>
            </a:pPr>
            <a:r>
              <a:rPr lang="de-DE" altLang="de-DE" sz="2200" dirty="0" smtClean="0"/>
              <a:t>Trinken </a:t>
            </a:r>
            <a:r>
              <a:rPr lang="de-DE" altLang="de-DE" sz="2200" dirty="0"/>
              <a:t>nach einer vollen Mahlzeit</a:t>
            </a:r>
          </a:p>
          <a:p>
            <a:pPr>
              <a:buFont typeface="Arial" panose="020B0604020202020204" pitchFamily="34" charset="0"/>
              <a:buChar char="•"/>
            </a:pPr>
            <a:r>
              <a:rPr lang="de-DE" altLang="de-DE" sz="2200" dirty="0"/>
              <a:t>schnellere Verarbeitung von Alkohol als bei den meisten </a:t>
            </a:r>
            <a:r>
              <a:rPr lang="de-DE" altLang="de-DE" sz="2200" dirty="0" smtClean="0"/>
              <a:t>Menschen</a:t>
            </a:r>
            <a:endParaRPr lang="de-DE" altLang="de-DE" sz="2200" dirty="0"/>
          </a:p>
        </p:txBody>
      </p:sp>
      <p:sp>
        <p:nvSpPr>
          <p:cNvPr id="5" name="Textplatzhalter 2"/>
          <p:cNvSpPr>
            <a:spLocks noGrp="1"/>
          </p:cNvSpPr>
          <p:nvPr>
            <p:ph type="body" sz="quarter" idx="33"/>
          </p:nvPr>
        </p:nvSpPr>
        <p:spPr>
          <a:xfrm>
            <a:off x="8571244" y="5988326"/>
            <a:ext cx="3200069" cy="202924"/>
          </a:xfrm>
        </p:spPr>
        <p:txBody>
          <a:bodyPr/>
          <a:lstStyle/>
          <a:p>
            <a:r>
              <a:rPr lang="de-DE" dirty="0" err="1"/>
              <a:t>Rommelsbacher</a:t>
            </a:r>
            <a:r>
              <a:rPr lang="de-DE" dirty="0"/>
              <a:t> in Singer, </a:t>
            </a:r>
            <a:r>
              <a:rPr lang="de-DE" dirty="0" err="1"/>
              <a:t>Batra</a:t>
            </a:r>
            <a:r>
              <a:rPr lang="de-DE" dirty="0"/>
              <a:t> &amp; Mann, 2011</a:t>
            </a:r>
          </a:p>
          <a:p>
            <a:endParaRPr lang="de-DE" dirty="0"/>
          </a:p>
        </p:txBody>
      </p:sp>
    </p:spTree>
    <p:extLst>
      <p:ext uri="{BB962C8B-B14F-4D97-AF65-F5344CB8AC3E}">
        <p14:creationId xmlns:p14="http://schemas.microsoft.com/office/powerpoint/2010/main" val="10286381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a:t>Alkoholabbau im Körper</a:t>
            </a:r>
          </a:p>
        </p:txBody>
      </p:sp>
      <p:sp>
        <p:nvSpPr>
          <p:cNvPr id="20483" name="Inhaltsplatzhalter 2"/>
          <p:cNvSpPr>
            <a:spLocks noGrp="1"/>
          </p:cNvSpPr>
          <p:nvPr>
            <p:ph idx="1"/>
          </p:nvPr>
        </p:nvSpPr>
        <p:spPr/>
        <p:txBody>
          <a:bodyPr/>
          <a:lstStyle/>
          <a:p>
            <a:pPr>
              <a:buFont typeface="Arial" panose="020B0604020202020204" pitchFamily="34" charset="0"/>
              <a:buChar char="•"/>
            </a:pPr>
            <a:r>
              <a:rPr lang="de-DE" altLang="de-DE" sz="2200" dirty="0" smtClean="0"/>
              <a:t>Bis </a:t>
            </a:r>
            <a:r>
              <a:rPr lang="de-DE" altLang="de-DE" sz="2200" dirty="0"/>
              <a:t>zu </a:t>
            </a:r>
            <a:r>
              <a:rPr lang="de-DE" altLang="de-DE" sz="2200" dirty="0" smtClean="0"/>
              <a:t>10 % </a:t>
            </a:r>
            <a:r>
              <a:rPr lang="de-DE" altLang="de-DE" sz="2200" dirty="0"/>
              <a:t>des Alkohols wird über </a:t>
            </a:r>
            <a:r>
              <a:rPr lang="de-DE" altLang="de-DE" sz="2200" b="1" dirty="0"/>
              <a:t>Lungen, Nieren </a:t>
            </a:r>
            <a:r>
              <a:rPr lang="de-DE" altLang="de-DE" sz="2200" dirty="0"/>
              <a:t>und </a:t>
            </a:r>
            <a:r>
              <a:rPr lang="de-DE" altLang="de-DE" sz="2200" b="1" dirty="0"/>
              <a:t>Haut </a:t>
            </a:r>
            <a:r>
              <a:rPr lang="de-DE" altLang="de-DE" sz="2200" dirty="0" smtClean="0"/>
              <a:t>ausgeschieden</a:t>
            </a:r>
            <a:endParaRPr lang="de-DE" altLang="de-DE" sz="2200" dirty="0"/>
          </a:p>
          <a:p>
            <a:pPr>
              <a:buFont typeface="Arial" panose="020B0604020202020204" pitchFamily="34" charset="0"/>
              <a:buChar char="•"/>
            </a:pPr>
            <a:r>
              <a:rPr lang="de-DE" altLang="de-DE" sz="2200" dirty="0"/>
              <a:t>Der größere Teil wird in der </a:t>
            </a:r>
            <a:r>
              <a:rPr lang="de-DE" altLang="de-DE" sz="2200" b="1" dirty="0"/>
              <a:t>Leber </a:t>
            </a:r>
            <a:r>
              <a:rPr lang="de-DE" altLang="de-DE" sz="2200" dirty="0" smtClean="0"/>
              <a:t>abgebaut</a:t>
            </a:r>
            <a:endParaRPr lang="de-DE" altLang="de-DE" sz="2200" dirty="0"/>
          </a:p>
          <a:p>
            <a:pPr>
              <a:buFont typeface="Arial" panose="020B0604020202020204" pitchFamily="34" charset="0"/>
              <a:buChar char="•"/>
            </a:pPr>
            <a:r>
              <a:rPr lang="de-DE" altLang="de-DE" sz="2200" dirty="0"/>
              <a:t>Pro Stunde baut der Körper zwischen 0,1 und 0,2 Promille </a:t>
            </a:r>
            <a:r>
              <a:rPr lang="de-DE" altLang="de-DE" sz="2200" dirty="0" smtClean="0"/>
              <a:t>ab</a:t>
            </a:r>
            <a:endParaRPr lang="de-DE" altLang="de-DE" sz="2200" dirty="0"/>
          </a:p>
          <a:p>
            <a:pPr>
              <a:buFont typeface="Arial" panose="020B0604020202020204" pitchFamily="34" charset="0"/>
              <a:buChar char="•"/>
            </a:pPr>
            <a:r>
              <a:rPr lang="de-DE" altLang="de-DE" sz="2200" dirty="0"/>
              <a:t>Der Alkoholabbau kann weder beschleunigt nach verlangsamt werden</a:t>
            </a:r>
          </a:p>
          <a:p>
            <a:pPr>
              <a:buFont typeface="Arial" panose="020B0604020202020204" pitchFamily="34" charset="0"/>
              <a:buChar char="•"/>
            </a:pPr>
            <a:endParaRPr lang="de-DE" altLang="de-DE" sz="2200" dirty="0"/>
          </a:p>
          <a:p>
            <a:pPr>
              <a:buFont typeface="Arial" panose="020B0604020202020204" pitchFamily="34" charset="0"/>
              <a:buChar char="•"/>
            </a:pPr>
            <a:endParaRPr lang="de-DE" altLang="de-DE" sz="2200" dirty="0"/>
          </a:p>
        </p:txBody>
      </p:sp>
      <p:sp>
        <p:nvSpPr>
          <p:cNvPr id="4" name="Textplatzhalter 2"/>
          <p:cNvSpPr>
            <a:spLocks noGrp="1"/>
          </p:cNvSpPr>
          <p:nvPr>
            <p:ph type="body" sz="quarter" idx="33"/>
          </p:nvPr>
        </p:nvSpPr>
        <p:spPr>
          <a:xfrm>
            <a:off x="8571244" y="5988326"/>
            <a:ext cx="3200069" cy="202924"/>
          </a:xfrm>
        </p:spPr>
        <p:txBody>
          <a:bodyPr/>
          <a:lstStyle/>
          <a:p>
            <a:r>
              <a:rPr lang="de-DE" dirty="0" err="1" smtClean="0"/>
              <a:t>Rommelsbacher</a:t>
            </a:r>
            <a:r>
              <a:rPr lang="de-DE" dirty="0" smtClean="0"/>
              <a:t>, </a:t>
            </a:r>
            <a:r>
              <a:rPr lang="de-DE" dirty="0"/>
              <a:t>2011</a:t>
            </a:r>
          </a:p>
          <a:p>
            <a:endParaRPr lang="de-DE" dirty="0"/>
          </a:p>
        </p:txBody>
      </p:sp>
    </p:spTree>
    <p:extLst>
      <p:ext uri="{BB962C8B-B14F-4D97-AF65-F5344CB8AC3E}">
        <p14:creationId xmlns:p14="http://schemas.microsoft.com/office/powerpoint/2010/main" val="3996019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e-DE" altLang="de-DE" dirty="0"/>
              <a:t>Körperliche </a:t>
            </a:r>
            <a:r>
              <a:rPr lang="de-DE" altLang="de-DE" dirty="0" smtClean="0"/>
              <a:t>Auswirkungen</a:t>
            </a:r>
            <a:endParaRPr lang="de-DE" altLang="de-DE" dirty="0"/>
          </a:p>
        </p:txBody>
      </p:sp>
      <p:sp>
        <p:nvSpPr>
          <p:cNvPr id="2" name="Textplatzhalter 1"/>
          <p:cNvSpPr>
            <a:spLocks noGrp="1"/>
          </p:cNvSpPr>
          <p:nvPr>
            <p:ph type="body" sz="quarter" idx="32"/>
          </p:nvPr>
        </p:nvSpPr>
        <p:spPr/>
        <p:txBody>
          <a:bodyPr/>
          <a:lstStyle/>
          <a:p>
            <a:r>
              <a:rPr lang="de-DE" dirty="0" smtClean="0"/>
              <a:t>(Auszug aus </a:t>
            </a:r>
            <a:r>
              <a:rPr lang="de-DE" dirty="0" err="1" smtClean="0"/>
              <a:t>eCHECKUP</a:t>
            </a:r>
            <a:r>
              <a:rPr lang="de-DE" dirty="0" smtClean="0"/>
              <a:t> TO GO-Alkohol)</a:t>
            </a:r>
            <a:endParaRPr lang="de-DE" dirty="0"/>
          </a:p>
        </p:txBody>
      </p:sp>
      <p:sp>
        <p:nvSpPr>
          <p:cNvPr id="3" name="Inhaltsplatzhalter 2"/>
          <p:cNvSpPr>
            <a:spLocks noGrp="1"/>
          </p:cNvSpPr>
          <p:nvPr>
            <p:ph idx="1"/>
          </p:nvPr>
        </p:nvSpPr>
        <p:spPr/>
        <p:txBody>
          <a:bodyPr/>
          <a:lstStyle/>
          <a:p>
            <a:pPr marL="342900" indent="-342900"/>
            <a:r>
              <a:rPr lang="de-DE" altLang="de-DE" dirty="0"/>
              <a:t>Alkohol wirkt schneller, wenn ihm Kohlensäure zugesetzt oder er mit kohlensäurehaltigen Getränken oder Softdrinks gemischt </a:t>
            </a:r>
            <a:r>
              <a:rPr lang="de-DE" altLang="de-DE" dirty="0" smtClean="0"/>
              <a:t>wird</a:t>
            </a:r>
            <a:endParaRPr lang="de-DE" altLang="de-DE" dirty="0"/>
          </a:p>
          <a:p>
            <a:pPr marL="342900" indent="-342900"/>
            <a:r>
              <a:rPr lang="de-DE" altLang="de-DE" dirty="0"/>
              <a:t>Der Körper nutzt die Kalorien im Alkohol als Energiequelle in gleicher Weise wie die Kalorien in anderen </a:t>
            </a:r>
            <a:r>
              <a:rPr lang="de-DE" altLang="de-DE" dirty="0" smtClean="0"/>
              <a:t>Lebensmitteln</a:t>
            </a:r>
            <a:endParaRPr lang="de-DE" altLang="de-DE" dirty="0"/>
          </a:p>
          <a:p>
            <a:pPr marL="342900" indent="-342900"/>
            <a:r>
              <a:rPr lang="de-DE" altLang="de-DE" dirty="0"/>
              <a:t>Das Trinken von Alkohol hat wenig oder keinen Einfluss auf die Fähigkeit des Körpers, Muskelmasse </a:t>
            </a:r>
            <a:r>
              <a:rPr lang="de-DE" altLang="de-DE" dirty="0" smtClean="0"/>
              <a:t>aufzubauen</a:t>
            </a:r>
            <a:endParaRPr lang="de-DE" altLang="de-DE" dirty="0"/>
          </a:p>
          <a:p>
            <a:pPr marL="342900" indent="-342900"/>
            <a:r>
              <a:rPr lang="de-DE" altLang="de-DE" dirty="0"/>
              <a:t>Alkohol stört die Erholung und Regeneration der </a:t>
            </a:r>
            <a:r>
              <a:rPr lang="de-DE" altLang="de-DE" dirty="0" smtClean="0"/>
              <a:t>Muskeln</a:t>
            </a:r>
            <a:endParaRPr lang="de-DE" altLang="de-DE" dirty="0"/>
          </a:p>
          <a:p>
            <a:pPr marL="342900" indent="-342900"/>
            <a:r>
              <a:rPr lang="de-DE" altLang="de-DE" dirty="0"/>
              <a:t>Das Mixen von Alkohol mit </a:t>
            </a:r>
            <a:r>
              <a:rPr lang="de-DE" altLang="de-DE" dirty="0" smtClean="0"/>
              <a:t>koffeinhaltigen Getränken </a:t>
            </a:r>
            <a:r>
              <a:rPr lang="de-DE" altLang="de-DE" dirty="0"/>
              <a:t>(wie </a:t>
            </a:r>
            <a:r>
              <a:rPr lang="de-DE" altLang="de-DE" dirty="0" err="1" smtClean="0"/>
              <a:t>Red</a:t>
            </a:r>
            <a:r>
              <a:rPr lang="de-DE" altLang="de-DE" dirty="0" smtClean="0"/>
              <a:t> Bull®, Club-Mate®, </a:t>
            </a:r>
            <a:r>
              <a:rPr lang="de-DE" altLang="de-DE" dirty="0" err="1" smtClean="0"/>
              <a:t>Afri</a:t>
            </a:r>
            <a:r>
              <a:rPr lang="de-DE" altLang="de-DE" dirty="0" smtClean="0"/>
              <a:t>-Cola®, </a:t>
            </a:r>
            <a:r>
              <a:rPr lang="de-DE" altLang="de-DE" dirty="0"/>
              <a:t>etc.) erhöht das Risiko von alkoholbedingten </a:t>
            </a:r>
            <a:r>
              <a:rPr lang="de-DE" altLang="de-DE" dirty="0" smtClean="0"/>
              <a:t>Folgewirkungen</a:t>
            </a:r>
            <a:endParaRPr lang="de-DE" altLang="de-DE" dirty="0"/>
          </a:p>
        </p:txBody>
      </p:sp>
    </p:spTree>
    <p:extLst>
      <p:ext uri="{BB962C8B-B14F-4D97-AF65-F5344CB8AC3E}">
        <p14:creationId xmlns:p14="http://schemas.microsoft.com/office/powerpoint/2010/main" val="3837819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9" presetClass="emph" presetSubtype="0" fill="hold" nodeType="clickEffect">
                                  <p:stCondLst>
                                    <p:cond delay="0"/>
                                  </p:stCondLst>
                                  <p:childTnLst>
                                    <p:animClr clrSpc="rgb" dir="cw">
                                      <p:cBhvr override="childStyle">
                                        <p:cTn id="10" dur="500" fill="hold"/>
                                        <p:tgtEl>
                                          <p:spTgt spid="3">
                                            <p:txEl>
                                              <p:pRg st="0" end="0"/>
                                            </p:txEl>
                                          </p:spTgt>
                                        </p:tgtEl>
                                        <p:attrNameLst>
                                          <p:attrName>style.color</p:attrName>
                                        </p:attrNameLst>
                                      </p:cBhvr>
                                      <p:to>
                                        <a:srgbClr val="00B050"/>
                                      </p:to>
                                    </p:animClr>
                                    <p:animClr clrSpc="rgb" dir="cw">
                                      <p:cBhvr>
                                        <p:cTn id="11" dur="500" fill="hold"/>
                                        <p:tgtEl>
                                          <p:spTgt spid="3">
                                            <p:txEl>
                                              <p:pRg st="0" end="0"/>
                                            </p:txEl>
                                          </p:spTgt>
                                        </p:tgtEl>
                                        <p:attrNameLst>
                                          <p:attrName>fillcolor</p:attrName>
                                        </p:attrNameLst>
                                      </p:cBhvr>
                                      <p:to>
                                        <a:srgbClr val="00B050"/>
                                      </p:to>
                                    </p:animClr>
                                    <p:set>
                                      <p:cBhvr>
                                        <p:cTn id="12" dur="500" fill="hold"/>
                                        <p:tgtEl>
                                          <p:spTgt spid="3">
                                            <p:txEl>
                                              <p:pRg st="0" end="0"/>
                                            </p:txEl>
                                          </p:spTgt>
                                        </p:tgtEl>
                                        <p:attrNameLst>
                                          <p:attrName>fill.type</p:attrName>
                                        </p:attrNameLst>
                                      </p:cBhvr>
                                      <p:to>
                                        <p:strVal val="solid"/>
                                      </p:to>
                                    </p:set>
                                    <p:set>
                                      <p:cBhvr>
                                        <p:cTn id="13" dur="500" fill="hold"/>
                                        <p:tgtEl>
                                          <p:spTgt spid="3">
                                            <p:txEl>
                                              <p:pRg st="0" end="0"/>
                                            </p:txEl>
                                          </p:spTgt>
                                        </p:tgtEl>
                                        <p:attrNameLst>
                                          <p:attrName>fill.on</p:attrName>
                                        </p:attrNameLst>
                                      </p:cBhvr>
                                      <p:to>
                                        <p:strVal val="tru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9" presetClass="emph" presetSubtype="0" fill="hold" nodeType="clickEffect">
                                  <p:stCondLst>
                                    <p:cond delay="0"/>
                                  </p:stCondLst>
                                  <p:childTnLst>
                                    <p:animClr clrSpc="rgb" dir="cw">
                                      <p:cBhvr override="childStyle">
                                        <p:cTn id="21" dur="500" fill="hold"/>
                                        <p:tgtEl>
                                          <p:spTgt spid="3">
                                            <p:txEl>
                                              <p:pRg st="1" end="1"/>
                                            </p:txEl>
                                          </p:spTgt>
                                        </p:tgtEl>
                                        <p:attrNameLst>
                                          <p:attrName>style.color</p:attrName>
                                        </p:attrNameLst>
                                      </p:cBhvr>
                                      <p:to>
                                        <a:srgbClr val="FF0000"/>
                                      </p:to>
                                    </p:animClr>
                                    <p:animClr clrSpc="rgb" dir="cw">
                                      <p:cBhvr>
                                        <p:cTn id="22" dur="500" fill="hold"/>
                                        <p:tgtEl>
                                          <p:spTgt spid="3">
                                            <p:txEl>
                                              <p:pRg st="1" end="1"/>
                                            </p:txEl>
                                          </p:spTgt>
                                        </p:tgtEl>
                                        <p:attrNameLst>
                                          <p:attrName>fillcolor</p:attrName>
                                        </p:attrNameLst>
                                      </p:cBhvr>
                                      <p:to>
                                        <a:srgbClr val="FF0000"/>
                                      </p:to>
                                    </p:animClr>
                                    <p:set>
                                      <p:cBhvr>
                                        <p:cTn id="23" dur="500" fill="hold"/>
                                        <p:tgtEl>
                                          <p:spTgt spid="3">
                                            <p:txEl>
                                              <p:pRg st="1" end="1"/>
                                            </p:txEl>
                                          </p:spTgt>
                                        </p:tgtEl>
                                        <p:attrNameLst>
                                          <p:attrName>fill.type</p:attrName>
                                        </p:attrNameLst>
                                      </p:cBhvr>
                                      <p:to>
                                        <p:strVal val="solid"/>
                                      </p:to>
                                    </p:set>
                                    <p:set>
                                      <p:cBhvr>
                                        <p:cTn id="24" dur="500" fill="hold"/>
                                        <p:tgtEl>
                                          <p:spTgt spid="3">
                                            <p:txEl>
                                              <p:pRg st="1" end="1"/>
                                            </p:txEl>
                                          </p:spTgt>
                                        </p:tgtEl>
                                        <p:attrNameLst>
                                          <p:attrName>fill.on</p:attrName>
                                        </p:attrNameLst>
                                      </p:cBhvr>
                                      <p:to>
                                        <p:strVal val="tru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9" presetClass="emph" presetSubtype="0" fill="hold" nodeType="clickEffect">
                                  <p:stCondLst>
                                    <p:cond delay="0"/>
                                  </p:stCondLst>
                                  <p:childTnLst>
                                    <p:animClr clrSpc="rgb" dir="cw">
                                      <p:cBhvr override="childStyle">
                                        <p:cTn id="32" dur="500" fill="hold"/>
                                        <p:tgtEl>
                                          <p:spTgt spid="3">
                                            <p:txEl>
                                              <p:pRg st="2" end="2"/>
                                            </p:txEl>
                                          </p:spTgt>
                                        </p:tgtEl>
                                        <p:attrNameLst>
                                          <p:attrName>style.color</p:attrName>
                                        </p:attrNameLst>
                                      </p:cBhvr>
                                      <p:to>
                                        <a:srgbClr val="FF0000"/>
                                      </p:to>
                                    </p:animClr>
                                    <p:animClr clrSpc="rgb" dir="cw">
                                      <p:cBhvr>
                                        <p:cTn id="33" dur="500" fill="hold"/>
                                        <p:tgtEl>
                                          <p:spTgt spid="3">
                                            <p:txEl>
                                              <p:pRg st="2" end="2"/>
                                            </p:txEl>
                                          </p:spTgt>
                                        </p:tgtEl>
                                        <p:attrNameLst>
                                          <p:attrName>fillcolor</p:attrName>
                                        </p:attrNameLst>
                                      </p:cBhvr>
                                      <p:to>
                                        <a:srgbClr val="FF0000"/>
                                      </p:to>
                                    </p:animClr>
                                    <p:set>
                                      <p:cBhvr>
                                        <p:cTn id="34" dur="500" fill="hold"/>
                                        <p:tgtEl>
                                          <p:spTgt spid="3">
                                            <p:txEl>
                                              <p:pRg st="2" end="2"/>
                                            </p:txEl>
                                          </p:spTgt>
                                        </p:tgtEl>
                                        <p:attrNameLst>
                                          <p:attrName>fill.type</p:attrName>
                                        </p:attrNameLst>
                                      </p:cBhvr>
                                      <p:to>
                                        <p:strVal val="solid"/>
                                      </p:to>
                                    </p:set>
                                    <p:set>
                                      <p:cBhvr>
                                        <p:cTn id="35" dur="500" fill="hold"/>
                                        <p:tgtEl>
                                          <p:spTgt spid="3">
                                            <p:txEl>
                                              <p:pRg st="2" end="2"/>
                                            </p:txEl>
                                          </p:spTgt>
                                        </p:tgtEl>
                                        <p:attrNameLst>
                                          <p:attrName>fill.on</p:attrName>
                                        </p:attrNameLst>
                                      </p:cBhvr>
                                      <p:to>
                                        <p:strVal val="tru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9" presetClass="emph" presetSubtype="0" fill="hold" nodeType="clickEffect">
                                  <p:stCondLst>
                                    <p:cond delay="0"/>
                                  </p:stCondLst>
                                  <p:childTnLst>
                                    <p:animClr clrSpc="rgb" dir="cw">
                                      <p:cBhvr override="childStyle">
                                        <p:cTn id="43" dur="500" fill="hold"/>
                                        <p:tgtEl>
                                          <p:spTgt spid="3">
                                            <p:txEl>
                                              <p:pRg st="3" end="3"/>
                                            </p:txEl>
                                          </p:spTgt>
                                        </p:tgtEl>
                                        <p:attrNameLst>
                                          <p:attrName>style.color</p:attrName>
                                        </p:attrNameLst>
                                      </p:cBhvr>
                                      <p:to>
                                        <a:srgbClr val="00B050"/>
                                      </p:to>
                                    </p:animClr>
                                    <p:animClr clrSpc="rgb" dir="cw">
                                      <p:cBhvr>
                                        <p:cTn id="44" dur="500" fill="hold"/>
                                        <p:tgtEl>
                                          <p:spTgt spid="3">
                                            <p:txEl>
                                              <p:pRg st="3" end="3"/>
                                            </p:txEl>
                                          </p:spTgt>
                                        </p:tgtEl>
                                        <p:attrNameLst>
                                          <p:attrName>fillcolor</p:attrName>
                                        </p:attrNameLst>
                                      </p:cBhvr>
                                      <p:to>
                                        <a:srgbClr val="00B050"/>
                                      </p:to>
                                    </p:animClr>
                                    <p:set>
                                      <p:cBhvr>
                                        <p:cTn id="45" dur="500" fill="hold"/>
                                        <p:tgtEl>
                                          <p:spTgt spid="3">
                                            <p:txEl>
                                              <p:pRg st="3" end="3"/>
                                            </p:txEl>
                                          </p:spTgt>
                                        </p:tgtEl>
                                        <p:attrNameLst>
                                          <p:attrName>fill.type</p:attrName>
                                        </p:attrNameLst>
                                      </p:cBhvr>
                                      <p:to>
                                        <p:strVal val="solid"/>
                                      </p:to>
                                    </p:set>
                                    <p:set>
                                      <p:cBhvr>
                                        <p:cTn id="46" dur="500" fill="hold"/>
                                        <p:tgtEl>
                                          <p:spTgt spid="3">
                                            <p:txEl>
                                              <p:pRg st="3" end="3"/>
                                            </p:txEl>
                                          </p:spTgt>
                                        </p:tgtEl>
                                        <p:attrNameLst>
                                          <p:attrName>fill.on</p:attrName>
                                        </p:attrNameLst>
                                      </p:cBhvr>
                                      <p:to>
                                        <p:strVal val="tru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9" presetClass="emph" presetSubtype="0" fill="hold" nodeType="clickEffect">
                                  <p:stCondLst>
                                    <p:cond delay="0"/>
                                  </p:stCondLst>
                                  <p:childTnLst>
                                    <p:animClr clrSpc="rgb" dir="cw">
                                      <p:cBhvr override="childStyle">
                                        <p:cTn id="54" dur="500" fill="hold"/>
                                        <p:tgtEl>
                                          <p:spTgt spid="3">
                                            <p:txEl>
                                              <p:pRg st="4" end="4"/>
                                            </p:txEl>
                                          </p:spTgt>
                                        </p:tgtEl>
                                        <p:attrNameLst>
                                          <p:attrName>style.color</p:attrName>
                                        </p:attrNameLst>
                                      </p:cBhvr>
                                      <p:to>
                                        <a:srgbClr val="00B050"/>
                                      </p:to>
                                    </p:animClr>
                                    <p:animClr clrSpc="rgb" dir="cw">
                                      <p:cBhvr>
                                        <p:cTn id="55" dur="500" fill="hold"/>
                                        <p:tgtEl>
                                          <p:spTgt spid="3">
                                            <p:txEl>
                                              <p:pRg st="4" end="4"/>
                                            </p:txEl>
                                          </p:spTgt>
                                        </p:tgtEl>
                                        <p:attrNameLst>
                                          <p:attrName>fillcolor</p:attrName>
                                        </p:attrNameLst>
                                      </p:cBhvr>
                                      <p:to>
                                        <a:srgbClr val="00B050"/>
                                      </p:to>
                                    </p:animClr>
                                    <p:set>
                                      <p:cBhvr>
                                        <p:cTn id="56" dur="500" fill="hold"/>
                                        <p:tgtEl>
                                          <p:spTgt spid="3">
                                            <p:txEl>
                                              <p:pRg st="4" end="4"/>
                                            </p:txEl>
                                          </p:spTgt>
                                        </p:tgtEl>
                                        <p:attrNameLst>
                                          <p:attrName>fill.type</p:attrName>
                                        </p:attrNameLst>
                                      </p:cBhvr>
                                      <p:to>
                                        <p:strVal val="solid"/>
                                      </p:to>
                                    </p:set>
                                    <p:set>
                                      <p:cBhvr>
                                        <p:cTn id="57"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Alkohol und Schwangerschaft</a:t>
            </a:r>
            <a:endParaRPr lang="de-DE" dirty="0"/>
          </a:p>
        </p:txBody>
      </p:sp>
      <p:sp>
        <p:nvSpPr>
          <p:cNvPr id="3" name="Textplatzhalter 2"/>
          <p:cNvSpPr>
            <a:spLocks noGrp="1"/>
          </p:cNvSpPr>
          <p:nvPr>
            <p:ph type="body" sz="quarter" idx="32"/>
          </p:nvPr>
        </p:nvSpPr>
        <p:spPr/>
        <p:txBody>
          <a:bodyPr/>
          <a:lstStyle/>
          <a:p>
            <a:r>
              <a:rPr lang="de-DE" dirty="0" smtClean="0"/>
              <a:t>Wie wirkt sich Alkohol während der Schwangerschaft auf das ungeborene Kind aus?</a:t>
            </a:r>
            <a:endParaRPr lang="de-DE" dirty="0"/>
          </a:p>
        </p:txBody>
      </p:sp>
      <p:sp>
        <p:nvSpPr>
          <p:cNvPr id="4" name="Inhaltsplatzhalter 3"/>
          <p:cNvSpPr>
            <a:spLocks noGrp="1"/>
          </p:cNvSpPr>
          <p:nvPr>
            <p:ph idx="1"/>
          </p:nvPr>
        </p:nvSpPr>
        <p:spPr/>
        <p:txBody>
          <a:bodyPr/>
          <a:lstStyle/>
          <a:p>
            <a:r>
              <a:rPr lang="de-DE" dirty="0"/>
              <a:t>Alkohol ist plazentagängig und gelangt ungehindert in den Körper des sich entwickelnden Kindes. </a:t>
            </a:r>
            <a:endParaRPr lang="de-DE" dirty="0" smtClean="0"/>
          </a:p>
          <a:p>
            <a:endParaRPr lang="de-DE" dirty="0" smtClean="0"/>
          </a:p>
          <a:p>
            <a:r>
              <a:rPr lang="de-DE" dirty="0" smtClean="0"/>
              <a:t>Schon </a:t>
            </a:r>
            <a:r>
              <a:rPr lang="de-DE" dirty="0"/>
              <a:t>geringe Mengen Alkohol oder einzelne Trinkexzesse können das (ungeborene) Kind nachhaltig gesundheitlich </a:t>
            </a:r>
            <a:r>
              <a:rPr lang="de-DE" dirty="0" smtClean="0"/>
              <a:t>schädigen.</a:t>
            </a:r>
          </a:p>
          <a:p>
            <a:endParaRPr lang="de-DE" dirty="0" smtClean="0"/>
          </a:p>
          <a:p>
            <a:r>
              <a:rPr lang="de-DE" dirty="0" smtClean="0"/>
              <a:t>Die </a:t>
            </a:r>
            <a:r>
              <a:rPr lang="de-DE" dirty="0"/>
              <a:t>Schädigungen (Fetale Alkohol Spektrum Störungen (</a:t>
            </a:r>
            <a:r>
              <a:rPr lang="de-DE" dirty="0" smtClean="0"/>
              <a:t>FASD)) umfassen u.a.: 	</a:t>
            </a:r>
          </a:p>
          <a:p>
            <a:pPr lvl="1"/>
            <a:r>
              <a:rPr lang="de-DE" dirty="0" smtClean="0"/>
              <a:t>Wachstumsstörungen</a:t>
            </a:r>
          </a:p>
          <a:p>
            <a:pPr lvl="1"/>
            <a:r>
              <a:rPr lang="de-DE" dirty="0" smtClean="0"/>
              <a:t>Fehlbildungen </a:t>
            </a:r>
            <a:r>
              <a:rPr lang="de-DE" dirty="0"/>
              <a:t>und Störungen des zentralen Nervensystems </a:t>
            </a:r>
            <a:endParaRPr lang="de-DE" dirty="0" smtClean="0"/>
          </a:p>
          <a:p>
            <a:pPr lvl="1"/>
            <a:r>
              <a:rPr lang="de-DE" dirty="0" smtClean="0"/>
              <a:t>Verhaltensstörungen</a:t>
            </a:r>
          </a:p>
          <a:p>
            <a:pPr lvl="1"/>
            <a:r>
              <a:rPr lang="de-DE" dirty="0" smtClean="0"/>
              <a:t>intellektuelle Beeinträchtigungen</a:t>
            </a:r>
          </a:p>
        </p:txBody>
      </p:sp>
      <p:sp>
        <p:nvSpPr>
          <p:cNvPr id="5" name="Fußzeilenplatzhalter 4"/>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88</a:t>
            </a:fld>
            <a:endParaRPr lang="en-US" noProof="0" dirty="0"/>
          </a:p>
        </p:txBody>
      </p:sp>
      <p:sp>
        <p:nvSpPr>
          <p:cNvPr id="7" name="Textplatzhalter 6"/>
          <p:cNvSpPr>
            <a:spLocks noGrp="1"/>
          </p:cNvSpPr>
          <p:nvPr>
            <p:ph type="body" sz="quarter" idx="33"/>
          </p:nvPr>
        </p:nvSpPr>
        <p:spPr/>
        <p:txBody>
          <a:bodyPr/>
          <a:lstStyle/>
          <a:p>
            <a:r>
              <a:rPr lang="de-DE" dirty="0" smtClean="0"/>
              <a:t>DHS 2015</a:t>
            </a:r>
          </a:p>
        </p:txBody>
      </p:sp>
    </p:spTree>
    <p:extLst>
      <p:ext uri="{BB962C8B-B14F-4D97-AF65-F5344CB8AC3E}">
        <p14:creationId xmlns:p14="http://schemas.microsoft.com/office/powerpoint/2010/main" val="6626807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Alkohol und Schwangerschaft</a:t>
            </a:r>
            <a:endParaRPr lang="de-DE" dirty="0"/>
          </a:p>
        </p:txBody>
      </p:sp>
      <p:sp>
        <p:nvSpPr>
          <p:cNvPr id="3" name="Textplatzhalter 2"/>
          <p:cNvSpPr>
            <a:spLocks noGrp="1"/>
          </p:cNvSpPr>
          <p:nvPr>
            <p:ph type="body" sz="quarter" idx="32"/>
          </p:nvPr>
        </p:nvSpPr>
        <p:spPr/>
        <p:txBody>
          <a:bodyPr/>
          <a:lstStyle/>
          <a:p>
            <a:r>
              <a:rPr lang="de-DE" dirty="0" smtClean="0"/>
              <a:t>Wie wirkt sich Alkohol während der Schwangerschaft auf das ungeborene Kind aus?</a:t>
            </a:r>
            <a:endParaRPr lang="de-DE" dirty="0"/>
          </a:p>
        </p:txBody>
      </p:sp>
      <p:sp>
        <p:nvSpPr>
          <p:cNvPr id="4" name="Inhaltsplatzhalter 3"/>
          <p:cNvSpPr>
            <a:spLocks noGrp="1"/>
          </p:cNvSpPr>
          <p:nvPr>
            <p:ph idx="1"/>
          </p:nvPr>
        </p:nvSpPr>
        <p:spPr/>
        <p:txBody>
          <a:bodyPr/>
          <a:lstStyle/>
          <a:p>
            <a:endParaRPr lang="de-DE" dirty="0" smtClean="0"/>
          </a:p>
          <a:p>
            <a:r>
              <a:rPr lang="de-DE" dirty="0" smtClean="0"/>
              <a:t>Alkoholkonsum </a:t>
            </a:r>
            <a:r>
              <a:rPr lang="de-DE" dirty="0"/>
              <a:t>in der Schwangerschaft ist die häufigste erklärbare Ursache für Entwicklungsverzögerungen im Kindesalter und die häufigste Ursache einer geistigen Behinderung (Fetales Alkoholsyndrom - FAS), noch vor dem Down-Syndrom und der Spina </a:t>
            </a:r>
            <a:r>
              <a:rPr lang="de-DE" dirty="0" err="1"/>
              <a:t>bifida</a:t>
            </a:r>
            <a:r>
              <a:rPr lang="de-DE" dirty="0" smtClean="0"/>
              <a:t>.</a:t>
            </a:r>
          </a:p>
          <a:p>
            <a:pPr marL="0" indent="0">
              <a:buNone/>
            </a:pPr>
            <a:endParaRPr lang="de-DE" dirty="0" smtClean="0"/>
          </a:p>
          <a:p>
            <a:pPr>
              <a:buFont typeface="Wingdings" panose="05000000000000000000" pitchFamily="2" charset="2"/>
              <a:buChar char="à"/>
            </a:pPr>
            <a:r>
              <a:rPr lang="de-DE" dirty="0" smtClean="0">
                <a:sym typeface="Wingdings" panose="05000000000000000000" pitchFamily="2" charset="2"/>
              </a:rPr>
              <a:t> Während der Schwangerschaft sollte komplett auf Alkohol verzichtet werden</a:t>
            </a:r>
            <a:endParaRPr lang="de-DE" dirty="0"/>
          </a:p>
          <a:p>
            <a:endParaRPr lang="de-DE" dirty="0"/>
          </a:p>
        </p:txBody>
      </p:sp>
      <p:sp>
        <p:nvSpPr>
          <p:cNvPr id="5" name="Fußzeilenplatzhalter 4"/>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89</a:t>
            </a:fld>
            <a:endParaRPr lang="en-US" noProof="0" dirty="0"/>
          </a:p>
        </p:txBody>
      </p:sp>
      <p:sp>
        <p:nvSpPr>
          <p:cNvPr id="7" name="Textplatzhalter 6"/>
          <p:cNvSpPr>
            <a:spLocks noGrp="1"/>
          </p:cNvSpPr>
          <p:nvPr>
            <p:ph type="body" sz="quarter" idx="33"/>
          </p:nvPr>
        </p:nvSpPr>
        <p:spPr/>
        <p:txBody>
          <a:bodyPr/>
          <a:lstStyle/>
          <a:p>
            <a:r>
              <a:rPr lang="de-DE" dirty="0" smtClean="0"/>
              <a:t>DHS 2015</a:t>
            </a:r>
            <a:endParaRPr lang="de-DE" dirty="0"/>
          </a:p>
        </p:txBody>
      </p:sp>
    </p:spTree>
    <p:extLst>
      <p:ext uri="{BB962C8B-B14F-4D97-AF65-F5344CB8AC3E}">
        <p14:creationId xmlns:p14="http://schemas.microsoft.com/office/powerpoint/2010/main" val="399043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32000" y="432000"/>
            <a:ext cx="11500920" cy="432000"/>
          </a:xfrm>
        </p:spPr>
        <p:txBody>
          <a:bodyPr/>
          <a:lstStyle/>
          <a:p>
            <a:r>
              <a:rPr lang="de-DE" altLang="de-DE" dirty="0"/>
              <a:t>Alkohol als gesellschaftsfähige Droge – veränderte Rahmenbedingungen</a:t>
            </a:r>
            <a:endParaRPr lang="de-DE" dirty="0"/>
          </a:p>
        </p:txBody>
      </p:sp>
      <p:sp>
        <p:nvSpPr>
          <p:cNvPr id="9" name="Textplatzhalter 8"/>
          <p:cNvSpPr>
            <a:spLocks noGrp="1"/>
          </p:cNvSpPr>
          <p:nvPr>
            <p:ph type="body" sz="quarter" idx="32"/>
          </p:nvPr>
        </p:nvSpPr>
        <p:spPr/>
        <p:txBody>
          <a:bodyPr/>
          <a:lstStyle/>
          <a:p>
            <a:r>
              <a:rPr lang="de-DE" dirty="0"/>
              <a:t>Wie </a:t>
            </a:r>
            <a:r>
              <a:rPr lang="de-DE" dirty="0" smtClean="0"/>
              <a:t>wirkt(e) </a:t>
            </a:r>
            <a:r>
              <a:rPr lang="de-DE" dirty="0"/>
              <a:t>sich die Corona-Pandemie auf den Alkoholkonsum </a:t>
            </a:r>
            <a:r>
              <a:rPr lang="de-DE" b="1" dirty="0" smtClean="0"/>
              <a:t>unter Studierenden </a:t>
            </a:r>
            <a:r>
              <a:rPr lang="de-DE" dirty="0" smtClean="0"/>
              <a:t>aus</a:t>
            </a:r>
            <a:r>
              <a:rPr lang="de-DE" dirty="0"/>
              <a:t>?</a:t>
            </a:r>
          </a:p>
        </p:txBody>
      </p:sp>
      <p:sp>
        <p:nvSpPr>
          <p:cNvPr id="8" name="Inhaltsplatzhalter 7"/>
          <p:cNvSpPr>
            <a:spLocks noGrp="1"/>
          </p:cNvSpPr>
          <p:nvPr>
            <p:ph idx="1"/>
          </p:nvPr>
        </p:nvSpPr>
        <p:spPr>
          <a:xfrm>
            <a:off x="443313" y="1493146"/>
            <a:ext cx="11328000" cy="4679250"/>
          </a:xfrm>
        </p:spPr>
        <p:txBody>
          <a:bodyPr/>
          <a:lstStyle/>
          <a:p>
            <a:pPr lvl="1"/>
            <a:endParaRPr lang="de-DE" dirty="0" smtClean="0"/>
          </a:p>
          <a:p>
            <a:pPr lvl="1"/>
            <a:r>
              <a:rPr lang="de-DE" sz="1800" dirty="0" smtClean="0"/>
              <a:t>Bei Studien unter Studierenden in den USA ging ein COVID-19-bedingter </a:t>
            </a:r>
            <a:r>
              <a:rPr lang="de-DE" sz="1800" dirty="0"/>
              <a:t>Anstieg der Trinkhäufigkeit einher mit einer Reduktion der Trinkmenge, der Häufigkeit des Rauschtrinkens und der berichteten </a:t>
            </a:r>
            <a:r>
              <a:rPr lang="de-DE" sz="1800" dirty="0" smtClean="0"/>
              <a:t>Trunkenheit</a:t>
            </a:r>
            <a:r>
              <a:rPr lang="de-DE" sz="1800" baseline="30000" dirty="0" smtClean="0"/>
              <a:t>1</a:t>
            </a:r>
            <a:r>
              <a:rPr lang="de-DE" sz="1800" dirty="0" smtClean="0"/>
              <a:t>. </a:t>
            </a:r>
          </a:p>
          <a:p>
            <a:pPr lvl="2"/>
            <a:r>
              <a:rPr lang="de-DE" sz="1800" dirty="0" smtClean="0"/>
              <a:t>Gründe </a:t>
            </a:r>
            <a:r>
              <a:rPr lang="de-DE" sz="1800" dirty="0"/>
              <a:t>für die </a:t>
            </a:r>
            <a:r>
              <a:rPr lang="de-DE" sz="1800" dirty="0" smtClean="0"/>
              <a:t>Abnahme:</a:t>
            </a:r>
          </a:p>
          <a:p>
            <a:pPr lvl="3"/>
            <a:r>
              <a:rPr lang="de-DE" sz="1800" dirty="0" smtClean="0"/>
              <a:t>Rückgang </a:t>
            </a:r>
            <a:r>
              <a:rPr lang="de-DE" sz="1800" dirty="0"/>
              <a:t>der sozialen Gelegenheiten und/oder </a:t>
            </a:r>
            <a:r>
              <a:rPr lang="de-DE" sz="1800" dirty="0" smtClean="0"/>
              <a:t>Settings</a:t>
            </a:r>
            <a:endParaRPr lang="de-DE" sz="1800" dirty="0"/>
          </a:p>
          <a:p>
            <a:pPr lvl="3"/>
            <a:r>
              <a:rPr lang="de-DE" sz="1800" dirty="0"/>
              <a:t>E</a:t>
            </a:r>
            <a:r>
              <a:rPr lang="de-DE" sz="1800" dirty="0" smtClean="0"/>
              <a:t>ingeschränkter </a:t>
            </a:r>
            <a:r>
              <a:rPr lang="de-DE" sz="1800" dirty="0"/>
              <a:t>Zugang zu Alkohol sowie Gründe im Zusammenhang mit der Gesundheit und </a:t>
            </a:r>
            <a:r>
              <a:rPr lang="de-DE" sz="1800" dirty="0" smtClean="0"/>
              <a:t>Selbstdisziplin </a:t>
            </a:r>
          </a:p>
          <a:p>
            <a:pPr lvl="2"/>
            <a:r>
              <a:rPr lang="de-DE" sz="1800" dirty="0" smtClean="0"/>
              <a:t>Gründe für die Zunahme:</a:t>
            </a:r>
          </a:p>
          <a:p>
            <a:pPr lvl="3"/>
            <a:r>
              <a:rPr lang="de-DE" sz="1800" dirty="0" smtClean="0"/>
              <a:t>Mehr verfügbare </a:t>
            </a:r>
            <a:r>
              <a:rPr lang="de-DE" sz="1800" dirty="0"/>
              <a:t>Zeit und </a:t>
            </a:r>
            <a:r>
              <a:rPr lang="de-DE" sz="1800" dirty="0" smtClean="0"/>
              <a:t>Langeweile</a:t>
            </a:r>
          </a:p>
          <a:p>
            <a:pPr lvl="3"/>
            <a:r>
              <a:rPr lang="de-DE" sz="1800" dirty="0"/>
              <a:t>G</a:t>
            </a:r>
            <a:r>
              <a:rPr lang="de-DE" sz="1800" dirty="0" smtClean="0"/>
              <a:t>eringer wahrgenommenes </a:t>
            </a:r>
            <a:r>
              <a:rPr lang="de-DE" sz="1800" dirty="0"/>
              <a:t>Schadensrisiko </a:t>
            </a:r>
            <a:r>
              <a:rPr lang="de-DE" sz="1800" dirty="0" smtClean="0"/>
              <a:t>und </a:t>
            </a:r>
            <a:r>
              <a:rPr lang="de-DE" sz="1800" dirty="0"/>
              <a:t>Bewältigung von </a:t>
            </a:r>
            <a:r>
              <a:rPr lang="de-DE" sz="1800" dirty="0" smtClean="0"/>
              <a:t>Stress</a:t>
            </a:r>
          </a:p>
          <a:p>
            <a:pPr lvl="3"/>
            <a:endParaRPr lang="de-DE" sz="1800" dirty="0" smtClean="0"/>
          </a:p>
          <a:p>
            <a:pPr lvl="1"/>
            <a:r>
              <a:rPr lang="de-DE" sz="1800" dirty="0" smtClean="0"/>
              <a:t>Erste </a:t>
            </a:r>
            <a:r>
              <a:rPr lang="de-DE" sz="1800" dirty="0"/>
              <a:t>Studien mit Studierenden an deutschen Hochschulen legen nahe, dass sich der studentische Alkoholkonsum durch die Folgen der Corona-Pandemie nicht verändert </a:t>
            </a:r>
            <a:r>
              <a:rPr lang="de-DE" sz="1800" dirty="0" smtClean="0"/>
              <a:t>hat</a:t>
            </a:r>
            <a:r>
              <a:rPr lang="de-DE" sz="1800" baseline="30000" dirty="0" smtClean="0"/>
              <a:t>2</a:t>
            </a:r>
            <a:r>
              <a:rPr lang="de-DE" sz="1800" dirty="0"/>
              <a:t>.</a:t>
            </a:r>
            <a:endParaRPr lang="de-DE" dirty="0" smtClean="0"/>
          </a:p>
          <a:p>
            <a:pPr marL="0" indent="0" algn="r">
              <a:buNone/>
            </a:pPr>
            <a:r>
              <a:rPr lang="de-DE" sz="1400" baseline="30000" dirty="0" smtClean="0"/>
              <a:t>	1 </a:t>
            </a:r>
            <a:r>
              <a:rPr lang="de-DE" sz="1400" dirty="0" smtClean="0"/>
              <a:t>Jackson et al. (2020),  </a:t>
            </a:r>
          </a:p>
          <a:p>
            <a:pPr marL="0" indent="0" algn="r">
              <a:spcBef>
                <a:spcPts val="0"/>
              </a:spcBef>
              <a:buNone/>
            </a:pPr>
            <a:r>
              <a:rPr lang="de-DE" sz="1400" baseline="30000" dirty="0"/>
              <a:t>2</a:t>
            </a:r>
            <a:r>
              <a:rPr lang="de-DE" sz="1400" baseline="30000" dirty="0" smtClean="0"/>
              <a:t> </a:t>
            </a:r>
            <a:r>
              <a:rPr lang="de-DE" sz="1400" dirty="0"/>
              <a:t>Dietz, Reichel, Heller et al. (2021)</a:t>
            </a:r>
          </a:p>
          <a:p>
            <a:pPr marL="0" indent="0" algn="r">
              <a:buNone/>
            </a:pPr>
            <a:endParaRPr lang="de-DE" sz="1400" dirty="0" smtClean="0"/>
          </a:p>
          <a:p>
            <a:pPr marL="0" indent="0" algn="r">
              <a:buNone/>
            </a:pPr>
            <a:r>
              <a:rPr lang="de-DE" sz="1400" dirty="0" smtClean="0"/>
              <a:t> </a:t>
            </a:r>
            <a:endParaRPr lang="de-DE" sz="1400" dirty="0"/>
          </a:p>
        </p:txBody>
      </p:sp>
      <p:sp>
        <p:nvSpPr>
          <p:cNvPr id="5" name="Foliennummernplatzhalt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6F7F9"/>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6F7F9"/>
              </a:solidFill>
              <a:effectLst/>
              <a:uLnTx/>
              <a:uFillTx/>
              <a:latin typeface="Corbel"/>
              <a:ea typeface="+mn-ea"/>
              <a:cs typeface="+mn-cs"/>
            </a:endParaRPr>
          </a:p>
        </p:txBody>
      </p:sp>
      <p:sp>
        <p:nvSpPr>
          <p:cNvPr id="10" name="Fußzeilenplatzhalter 8"/>
          <p:cNvSpPr>
            <a:spLocks noGrp="1"/>
          </p:cNvSpPr>
          <p:nvPr>
            <p:ph type="ftr" sz="quarter" idx="4294967295"/>
          </p:nvPr>
        </p:nvSpPr>
        <p:spPr>
          <a:xfrm>
            <a:off x="432000" y="6439820"/>
            <a:ext cx="5664000" cy="29506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smtClean="0">
                <a:ln>
                  <a:noFill/>
                </a:ln>
                <a:solidFill>
                  <a:srgbClr val="232323">
                    <a:lumMod val="75000"/>
                    <a:lumOff val="25000"/>
                  </a:srgbClr>
                </a:solidFill>
                <a:effectLst/>
                <a:uLnTx/>
                <a:uFillTx/>
                <a:latin typeface="Candara"/>
                <a:ea typeface="+mn-ea"/>
                <a:cs typeface="+mn-cs"/>
              </a:rPr>
              <a:t>eCHECKUP</a:t>
            </a:r>
            <a:r>
              <a:rPr kumimoji="0" lang="de-DE" sz="1200" b="0" i="0" u="none" strike="noStrike" kern="1200" cap="none" spc="0" normalizeH="0" baseline="0" noProof="0" dirty="0" smtClean="0">
                <a:ln>
                  <a:noFill/>
                </a:ln>
                <a:solidFill>
                  <a:srgbClr val="232323">
                    <a:lumMod val="75000"/>
                    <a:lumOff val="25000"/>
                  </a:srgbClr>
                </a:solidFill>
                <a:effectLst/>
                <a:uLnTx/>
                <a:uFillTx/>
                <a:latin typeface="Candara"/>
                <a:ea typeface="+mn-ea"/>
                <a:cs typeface="+mn-cs"/>
              </a:rPr>
              <a:t> - Prävention des riskanten Alkoholkonsums bei Studierenden</a:t>
            </a:r>
            <a:endParaRPr kumimoji="0" lang="de-DE" sz="1200" b="0" i="0" u="none" strike="noStrike" kern="1200" cap="none" spc="0" normalizeH="0" baseline="0" noProof="0" dirty="0">
              <a:ln>
                <a:noFill/>
              </a:ln>
              <a:solidFill>
                <a:srgbClr val="232323">
                  <a:lumMod val="75000"/>
                  <a:lumOff val="25000"/>
                </a:srgbClr>
              </a:solidFill>
              <a:effectLst/>
              <a:uLnTx/>
              <a:uFillTx/>
              <a:latin typeface="Candara"/>
              <a:ea typeface="+mn-ea"/>
              <a:cs typeface="+mn-cs"/>
            </a:endParaRPr>
          </a:p>
        </p:txBody>
      </p:sp>
    </p:spTree>
    <p:extLst>
      <p:ext uri="{BB962C8B-B14F-4D97-AF65-F5344CB8AC3E}">
        <p14:creationId xmlns:p14="http://schemas.microsoft.com/office/powerpoint/2010/main" val="1127384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Alkohol und Stillen</a:t>
            </a:r>
            <a:endParaRPr lang="de-DE" dirty="0"/>
          </a:p>
        </p:txBody>
      </p:sp>
      <p:sp>
        <p:nvSpPr>
          <p:cNvPr id="3" name="Textplatzhalter 2"/>
          <p:cNvSpPr>
            <a:spLocks noGrp="1"/>
          </p:cNvSpPr>
          <p:nvPr>
            <p:ph type="body" sz="quarter" idx="32"/>
          </p:nvPr>
        </p:nvSpPr>
        <p:spPr/>
        <p:txBody>
          <a:bodyPr/>
          <a:lstStyle/>
          <a:p>
            <a:r>
              <a:rPr lang="de-DE" dirty="0"/>
              <a:t>Wie wirkt sich Alkohol während der </a:t>
            </a:r>
            <a:r>
              <a:rPr lang="de-DE" dirty="0" smtClean="0"/>
              <a:t>Stillzeit </a:t>
            </a:r>
            <a:r>
              <a:rPr lang="de-DE" dirty="0"/>
              <a:t>auf </a:t>
            </a:r>
            <a:r>
              <a:rPr lang="de-DE" dirty="0" smtClean="0"/>
              <a:t>Säuglinge </a:t>
            </a:r>
            <a:r>
              <a:rPr lang="de-DE" dirty="0"/>
              <a:t>aus?</a:t>
            </a:r>
          </a:p>
          <a:p>
            <a:endParaRPr lang="de-DE" dirty="0"/>
          </a:p>
        </p:txBody>
      </p:sp>
      <p:sp>
        <p:nvSpPr>
          <p:cNvPr id="4" name="Inhaltsplatzhalter 3"/>
          <p:cNvSpPr>
            <a:spLocks noGrp="1"/>
          </p:cNvSpPr>
          <p:nvPr>
            <p:ph idx="1"/>
          </p:nvPr>
        </p:nvSpPr>
        <p:spPr/>
        <p:txBody>
          <a:bodyPr/>
          <a:lstStyle/>
          <a:p>
            <a:r>
              <a:rPr lang="de-DE" dirty="0"/>
              <a:t>Alkohol geht in hohem Maße aus der mütterlichen Blutbahn in die Muttermilch über, daher deckt sich der "Milch-Alkohol-Spiegel" nahezu mit dem mütterlichen Blutalkoholspiegel. </a:t>
            </a:r>
          </a:p>
          <a:p>
            <a:r>
              <a:rPr lang="de-DE" dirty="0" smtClean="0"/>
              <a:t>Für </a:t>
            </a:r>
            <a:r>
              <a:rPr lang="de-DE" dirty="0"/>
              <a:t>die Gesundheit von Mutter und Kind ist es am sichersten, in der Stillzeit auf den </a:t>
            </a:r>
            <a:r>
              <a:rPr lang="de-DE" dirty="0" smtClean="0"/>
              <a:t>Konsum von </a:t>
            </a:r>
            <a:r>
              <a:rPr lang="de-DE" dirty="0"/>
              <a:t>alkoholischen Getränken zu verzichten. Dies gilt insbesondere für die Zeit, in der </a:t>
            </a:r>
            <a:r>
              <a:rPr lang="de-DE" dirty="0" smtClean="0"/>
              <a:t>das Baby </a:t>
            </a:r>
            <a:r>
              <a:rPr lang="de-DE" dirty="0"/>
              <a:t>ausschließlich gestillt wird</a:t>
            </a:r>
            <a:r>
              <a:rPr lang="de-DE" dirty="0" smtClean="0"/>
              <a:t>.</a:t>
            </a:r>
            <a:endParaRPr lang="de-DE" dirty="0"/>
          </a:p>
          <a:p>
            <a:r>
              <a:rPr lang="de-DE" dirty="0"/>
              <a:t>Sofern Mütter in der Stillzeit </a:t>
            </a:r>
            <a:r>
              <a:rPr lang="de-DE" dirty="0" smtClean="0"/>
              <a:t>ausnahmsweise </a:t>
            </a:r>
            <a:r>
              <a:rPr lang="de-DE" dirty="0"/>
              <a:t>ein Glas Wein, Sekt oder Ähnliches trinken, sollten Sie folgendes beachten:</a:t>
            </a:r>
          </a:p>
          <a:p>
            <a:pPr lvl="1"/>
            <a:r>
              <a:rPr lang="de-DE" dirty="0" smtClean="0"/>
              <a:t>Stillen direkt vor dem Alkoholkonsum, so dass </a:t>
            </a:r>
            <a:r>
              <a:rPr lang="de-DE" dirty="0"/>
              <a:t>der Abstand zur nächsten Still-mahlzeit ausreichend lang ist (mindestens 1 bis 2 Stunden). </a:t>
            </a:r>
          </a:p>
          <a:p>
            <a:pPr lvl="1"/>
            <a:r>
              <a:rPr lang="de-DE" dirty="0"/>
              <a:t>Wenn </a:t>
            </a:r>
            <a:r>
              <a:rPr lang="de-DE" dirty="0" smtClean="0"/>
              <a:t>das Baby </a:t>
            </a:r>
            <a:r>
              <a:rPr lang="de-DE" dirty="0"/>
              <a:t>keinen gleichmäßigen Stillrhythmus hat, d.h. häufig nach kurzen Intervallen kleine Milchmengen trinkt und die nächste Stillmahlzeit nicht vorhersagbar ist, </a:t>
            </a:r>
            <a:r>
              <a:rPr lang="de-DE" dirty="0" smtClean="0"/>
              <a:t>sollten Mütter vorsorglich vollständig </a:t>
            </a:r>
            <a:r>
              <a:rPr lang="de-DE" dirty="0"/>
              <a:t>auf </a:t>
            </a:r>
            <a:r>
              <a:rPr lang="de-DE" dirty="0" smtClean="0"/>
              <a:t>Alkohol verzichten.</a:t>
            </a:r>
            <a:endParaRPr lang="de-DE" dirty="0"/>
          </a:p>
        </p:txBody>
      </p:sp>
      <p:sp>
        <p:nvSpPr>
          <p:cNvPr id="5" name="Fußzeilenplatzhalter 4"/>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90</a:t>
            </a:fld>
            <a:endParaRPr lang="en-US" noProof="0" dirty="0"/>
          </a:p>
        </p:txBody>
      </p:sp>
      <p:sp>
        <p:nvSpPr>
          <p:cNvPr id="7" name="Textplatzhalter 6"/>
          <p:cNvSpPr>
            <a:spLocks noGrp="1"/>
          </p:cNvSpPr>
          <p:nvPr>
            <p:ph type="body" sz="quarter" idx="33"/>
          </p:nvPr>
        </p:nvSpPr>
        <p:spPr/>
        <p:txBody>
          <a:bodyPr/>
          <a:lstStyle/>
          <a:p>
            <a:r>
              <a:rPr lang="de-DE" dirty="0" err="1" smtClean="0"/>
              <a:t>BfR</a:t>
            </a:r>
            <a:r>
              <a:rPr lang="de-DE" dirty="0"/>
              <a:t>, 2012</a:t>
            </a:r>
          </a:p>
          <a:p>
            <a:endParaRPr lang="de-DE" dirty="0"/>
          </a:p>
        </p:txBody>
      </p:sp>
    </p:spTree>
    <p:extLst>
      <p:ext uri="{BB962C8B-B14F-4D97-AF65-F5344CB8AC3E}">
        <p14:creationId xmlns:p14="http://schemas.microsoft.com/office/powerpoint/2010/main" val="4554524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Alkohol und Stillen</a:t>
            </a:r>
            <a:endParaRPr lang="de-DE" dirty="0"/>
          </a:p>
        </p:txBody>
      </p:sp>
      <p:sp>
        <p:nvSpPr>
          <p:cNvPr id="3" name="Textplatzhalter 2"/>
          <p:cNvSpPr>
            <a:spLocks noGrp="1"/>
          </p:cNvSpPr>
          <p:nvPr>
            <p:ph type="body" sz="quarter" idx="32"/>
          </p:nvPr>
        </p:nvSpPr>
        <p:spPr/>
        <p:txBody>
          <a:bodyPr/>
          <a:lstStyle/>
          <a:p>
            <a:r>
              <a:rPr lang="de-DE" dirty="0"/>
              <a:t>Wie wirkt sich Alkohol während der </a:t>
            </a:r>
            <a:r>
              <a:rPr lang="de-DE" dirty="0" smtClean="0"/>
              <a:t>Stillzeit </a:t>
            </a:r>
            <a:r>
              <a:rPr lang="de-DE" dirty="0"/>
              <a:t>auf </a:t>
            </a:r>
            <a:r>
              <a:rPr lang="de-DE" dirty="0" smtClean="0"/>
              <a:t>Säuglinge </a:t>
            </a:r>
            <a:r>
              <a:rPr lang="de-DE" dirty="0"/>
              <a:t>aus?</a:t>
            </a:r>
          </a:p>
          <a:p>
            <a:endParaRPr lang="de-DE" dirty="0"/>
          </a:p>
        </p:txBody>
      </p:sp>
      <p:sp>
        <p:nvSpPr>
          <p:cNvPr id="4" name="Inhaltsplatzhalter 3"/>
          <p:cNvSpPr>
            <a:spLocks noGrp="1"/>
          </p:cNvSpPr>
          <p:nvPr>
            <p:ph idx="1"/>
          </p:nvPr>
        </p:nvSpPr>
        <p:spPr/>
        <p:txBody>
          <a:bodyPr/>
          <a:lstStyle/>
          <a:p>
            <a:endParaRPr lang="de-DE" dirty="0" smtClean="0"/>
          </a:p>
          <a:p>
            <a:r>
              <a:rPr lang="de-DE" dirty="0" smtClean="0"/>
              <a:t>Laut </a:t>
            </a:r>
            <a:r>
              <a:rPr lang="de-DE" dirty="0"/>
              <a:t>einer Studie von Anderson (2018) ist es unwahrscheinlich, dass Alkohol in mäßigen Mengen, z. B. ein Sekt zu einer Mahlzeit einmal in der Woche, einem gestillten Säugling schadet, solange das Stillen oder Abpumpen nicht zu kurz nach dem Alkoholkonsum </a:t>
            </a:r>
            <a:r>
              <a:rPr lang="de-DE" dirty="0" smtClean="0"/>
              <a:t>erfolgt</a:t>
            </a:r>
            <a:r>
              <a:rPr lang="de-DE" baseline="30000" dirty="0" smtClean="0"/>
              <a:t>1</a:t>
            </a:r>
            <a:r>
              <a:rPr lang="de-DE" dirty="0" smtClean="0"/>
              <a:t>.</a:t>
            </a:r>
          </a:p>
          <a:p>
            <a:r>
              <a:rPr lang="de-DE" dirty="0" smtClean="0"/>
              <a:t>Gängige zugelassene (pflanzliche) </a:t>
            </a:r>
            <a:r>
              <a:rPr lang="de-DE" dirty="0"/>
              <a:t>Arzneimittel (</a:t>
            </a:r>
            <a:r>
              <a:rPr lang="de-DE" dirty="0" err="1" smtClean="0"/>
              <a:t>Carminativum</a:t>
            </a:r>
            <a:r>
              <a:rPr lang="de-DE" dirty="0" smtClean="0"/>
              <a:t> </a:t>
            </a:r>
            <a:r>
              <a:rPr lang="de-DE" dirty="0" err="1" smtClean="0"/>
              <a:t>Hetterich</a:t>
            </a:r>
            <a:r>
              <a:rPr lang="de-DE" dirty="0" smtClean="0"/>
              <a:t>, </a:t>
            </a:r>
            <a:r>
              <a:rPr lang="de-DE" dirty="0" err="1" smtClean="0"/>
              <a:t>Prospan</a:t>
            </a:r>
            <a:r>
              <a:rPr lang="de-DE" dirty="0" smtClean="0"/>
              <a:t>…)  </a:t>
            </a:r>
            <a:r>
              <a:rPr lang="de-DE" dirty="0"/>
              <a:t>für </a:t>
            </a:r>
            <a:r>
              <a:rPr lang="de-DE" dirty="0" smtClean="0"/>
              <a:t>Säuglinge in der empfohlenen Dossierung führen zu deutlich höheren Blutalkoholkonzentrationswerten als bspw. der Konsum von einem Glas Sekt der Mutter</a:t>
            </a:r>
            <a:r>
              <a:rPr lang="de-DE" baseline="30000" dirty="0" smtClean="0"/>
              <a:t>2</a:t>
            </a:r>
            <a:r>
              <a:rPr lang="de-DE" dirty="0" smtClean="0"/>
              <a:t>.</a:t>
            </a:r>
          </a:p>
          <a:p>
            <a:r>
              <a:rPr lang="de-DE" dirty="0" smtClean="0"/>
              <a:t>Das </a:t>
            </a:r>
            <a:r>
              <a:rPr lang="de-DE" dirty="0"/>
              <a:t>Bundesinstitut für Risikobewertung (2012) </a:t>
            </a:r>
            <a:r>
              <a:rPr lang="de-DE" dirty="0" smtClean="0"/>
              <a:t>empfiehlt, dass Mütter </a:t>
            </a:r>
            <a:r>
              <a:rPr lang="de-DE" dirty="0"/>
              <a:t>nicht aufhören sollen zu stillen, auch wenn Sie ausnahmsweise einmal ein Glas Alkohol </a:t>
            </a:r>
            <a:r>
              <a:rPr lang="de-DE" dirty="0" smtClean="0"/>
              <a:t>trinken, da Muttermilch wichtig für die Kinder ist</a:t>
            </a:r>
            <a:r>
              <a:rPr lang="de-DE" baseline="30000" dirty="0" smtClean="0"/>
              <a:t>2</a:t>
            </a:r>
            <a:r>
              <a:rPr lang="de-DE" dirty="0" smtClean="0"/>
              <a:t>. </a:t>
            </a:r>
            <a:endParaRPr lang="de-DE" dirty="0"/>
          </a:p>
        </p:txBody>
      </p:sp>
      <p:sp>
        <p:nvSpPr>
          <p:cNvPr id="5" name="Fußzeilenplatzhalter 4"/>
          <p:cNvSpPr>
            <a:spLocks noGrp="1"/>
          </p:cNvSpPr>
          <p:nvPr>
            <p:ph type="ftr" sz="quarter" idx="12"/>
          </p:nvPr>
        </p:nvSpPr>
        <p:spPr/>
        <p:txBody>
          <a:bodyPr/>
          <a:lstStyle/>
          <a:p>
            <a:r>
              <a:rPr lang="de-DE" smtClean="0"/>
              <a:t>eCHECKUP - Prävention des riskanten Alkoholkonsums bei Studierenden</a:t>
            </a:r>
            <a:endParaRPr lang="de-DE" dirty="0"/>
          </a:p>
        </p:txBody>
      </p:sp>
      <p:sp>
        <p:nvSpPr>
          <p:cNvPr id="6" name="Foliennummernplatzhalter 5"/>
          <p:cNvSpPr>
            <a:spLocks noGrp="1"/>
          </p:cNvSpPr>
          <p:nvPr>
            <p:ph type="sldNum" sz="quarter" idx="4"/>
          </p:nvPr>
        </p:nvSpPr>
        <p:spPr/>
        <p:txBody>
          <a:bodyPr/>
          <a:lstStyle/>
          <a:p>
            <a:fld id="{19B51A1E-902D-48AF-9020-955120F399B6}" type="slidenum">
              <a:rPr lang="en-US" noProof="0" smtClean="0"/>
              <a:pPr/>
              <a:t>91</a:t>
            </a:fld>
            <a:endParaRPr lang="en-US" noProof="0" dirty="0"/>
          </a:p>
        </p:txBody>
      </p:sp>
      <p:sp>
        <p:nvSpPr>
          <p:cNvPr id="7" name="Textplatzhalter 6"/>
          <p:cNvSpPr>
            <a:spLocks noGrp="1"/>
          </p:cNvSpPr>
          <p:nvPr>
            <p:ph type="body" sz="quarter" idx="33"/>
          </p:nvPr>
        </p:nvSpPr>
        <p:spPr/>
        <p:txBody>
          <a:bodyPr/>
          <a:lstStyle/>
          <a:p>
            <a:r>
              <a:rPr lang="de-DE" baseline="30000" dirty="0" smtClean="0"/>
              <a:t>1</a:t>
            </a:r>
            <a:r>
              <a:rPr lang="de-DE" dirty="0" smtClean="0"/>
              <a:t>Anderson, 2018;  </a:t>
            </a:r>
            <a:r>
              <a:rPr lang="de-DE" baseline="30000" dirty="0" smtClean="0"/>
              <a:t>2</a:t>
            </a:r>
            <a:r>
              <a:rPr lang="de-DE" dirty="0" smtClean="0"/>
              <a:t>BfR, 2012</a:t>
            </a:r>
            <a:endParaRPr lang="de-DE" dirty="0"/>
          </a:p>
        </p:txBody>
      </p:sp>
    </p:spTree>
    <p:extLst>
      <p:ext uri="{BB962C8B-B14F-4D97-AF65-F5344CB8AC3E}">
        <p14:creationId xmlns:p14="http://schemas.microsoft.com/office/powerpoint/2010/main" val="20334880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e-DE" altLang="de-DE" dirty="0"/>
              <a:t>Literatur</a:t>
            </a:r>
          </a:p>
        </p:txBody>
      </p:sp>
      <p:sp>
        <p:nvSpPr>
          <p:cNvPr id="23555" name="Inhaltsplatzhalter 2"/>
          <p:cNvSpPr>
            <a:spLocks noGrp="1"/>
          </p:cNvSpPr>
          <p:nvPr>
            <p:ph idx="1"/>
          </p:nvPr>
        </p:nvSpPr>
        <p:spPr/>
        <p:txBody>
          <a:bodyPr/>
          <a:lstStyle/>
          <a:p>
            <a:pPr marL="522288" lvl="1" indent="-342900"/>
            <a:r>
              <a:rPr lang="de-DE" sz="1800" dirty="0"/>
              <a:t>Anderson (2018). </a:t>
            </a:r>
            <a:r>
              <a:rPr lang="de-DE" sz="1800" dirty="0" err="1"/>
              <a:t>Alcohol</a:t>
            </a:r>
            <a:r>
              <a:rPr lang="de-DE" sz="1800" dirty="0"/>
              <a:t> </a:t>
            </a:r>
            <a:r>
              <a:rPr lang="de-DE" sz="1800" dirty="0" err="1"/>
              <a:t>Use</a:t>
            </a:r>
            <a:r>
              <a:rPr lang="de-DE" sz="1800" dirty="0"/>
              <a:t> </a:t>
            </a:r>
            <a:r>
              <a:rPr lang="de-DE" sz="1800" dirty="0" err="1"/>
              <a:t>During</a:t>
            </a:r>
            <a:r>
              <a:rPr lang="de-DE" sz="1800" dirty="0"/>
              <a:t> </a:t>
            </a:r>
            <a:r>
              <a:rPr lang="de-DE" sz="1800" dirty="0" err="1"/>
              <a:t>Breastfeeding</a:t>
            </a:r>
            <a:r>
              <a:rPr lang="de-DE" sz="1800" dirty="0"/>
              <a:t>. </a:t>
            </a:r>
            <a:r>
              <a:rPr lang="de-DE" sz="1800" dirty="0">
                <a:hlinkClick r:id="rId3"/>
              </a:rPr>
              <a:t>https://www.liebertpub.com/doi/10.1089/bfm.2018.0053</a:t>
            </a:r>
            <a:r>
              <a:rPr lang="de-DE" sz="1800" dirty="0"/>
              <a:t> </a:t>
            </a:r>
          </a:p>
          <a:p>
            <a:pPr marL="522288" lvl="1" indent="-342900"/>
            <a:r>
              <a:rPr lang="de-DE" sz="1800" dirty="0" err="1"/>
              <a:t>BfR</a:t>
            </a:r>
            <a:r>
              <a:rPr lang="de-DE" sz="1800" dirty="0"/>
              <a:t> (2012). </a:t>
            </a:r>
            <a:r>
              <a:rPr lang="de-DE" sz="1800" dirty="0">
                <a:hlinkClick r:id="rId4"/>
              </a:rPr>
              <a:t>Alkohol in der Stillzeit – Eine Risikobewertung unter Berücksichtigung der Stillförderung</a:t>
            </a:r>
            <a:r>
              <a:rPr lang="de-DE" sz="1800" dirty="0"/>
              <a:t> (</a:t>
            </a:r>
            <a:r>
              <a:rPr lang="de-DE" sz="1800" dirty="0" err="1"/>
              <a:t>BfR</a:t>
            </a:r>
            <a:r>
              <a:rPr lang="de-DE" sz="1800" dirty="0"/>
              <a:t>-Wissenschaft 07/2012). </a:t>
            </a:r>
            <a:r>
              <a:rPr lang="de-DE" sz="1800" dirty="0">
                <a:hlinkClick r:id="rId4"/>
              </a:rPr>
              <a:t>https://mobil.bfr.bund.de/cm/350/alkohol-in-der-stillzeit-eine-risikobewertung-unter-beruecksichtigung-der-stillfoerderung.pdf</a:t>
            </a:r>
            <a:r>
              <a:rPr lang="de-DE" sz="1800" dirty="0"/>
              <a:t> </a:t>
            </a:r>
            <a:endParaRPr lang="de-DE" altLang="de-DE" sz="1800" dirty="0"/>
          </a:p>
          <a:p>
            <a:pPr marL="522288" lvl="1" indent="-342900"/>
            <a:r>
              <a:rPr lang="de-DE" sz="1800" dirty="0"/>
              <a:t>Deutsche Hauptstelle für Suchtfragen e.V. (2015). Alkohol in der Schwangerschaft. </a:t>
            </a:r>
            <a:r>
              <a:rPr lang="de-DE" sz="1800" dirty="0" err="1"/>
              <a:t>Factsheet</a:t>
            </a:r>
            <a:r>
              <a:rPr lang="de-DE" sz="1800" dirty="0"/>
              <a:t>. Deutsche Hauptstelle für Suchtfragen e.V. Hamm. Verfügbar unter: </a:t>
            </a:r>
            <a:r>
              <a:rPr lang="de-DE" sz="1800" dirty="0">
                <a:hlinkClick r:id="rId5"/>
              </a:rPr>
              <a:t>https://www.dhs.de/fileadmin/user_upload/pdf/Broschueren/FS_Alkohol_in_der_Schwangerschaft.pdf</a:t>
            </a:r>
            <a:r>
              <a:rPr lang="de-DE" sz="1800" dirty="0"/>
              <a:t> </a:t>
            </a:r>
          </a:p>
          <a:p>
            <a:pPr marL="522288" lvl="1" indent="-342900"/>
            <a:r>
              <a:rPr lang="de-DE" sz="1800" dirty="0"/>
              <a:t>Deutsches Institut für Medizinische Dokumentation und Information (DIMDI), 2018. ICD-10-WHO Version 2019 [online]. Kapitel V Psychische und Verhaltensstörungen </a:t>
            </a:r>
            <a:r>
              <a:rPr lang="de-DE" sz="1800" i="1" dirty="0"/>
              <a:t>(F00-F99)</a:t>
            </a:r>
            <a:r>
              <a:rPr lang="de-DE" sz="1800" dirty="0"/>
              <a:t>. Köln: Deutsches Institut für Medizinische Dokumentation und Information. 24.08.2018 [Zugriff am: </a:t>
            </a:r>
            <a:r>
              <a:rPr lang="de-DE" sz="1800" dirty="0" smtClean="0"/>
              <a:t>14.04.2021]. </a:t>
            </a:r>
            <a:r>
              <a:rPr lang="de-DE" sz="1800" dirty="0"/>
              <a:t>Verfügbar unter: </a:t>
            </a:r>
            <a:r>
              <a:rPr lang="de-DE" sz="1800" dirty="0">
                <a:hlinkClick r:id="rId6"/>
              </a:rPr>
              <a:t>https://www.dimdi.de/static/de/klassifikationen/icd/icd-10-who/​kode-suche/​htmlamtl2019/​</a:t>
            </a:r>
            <a:r>
              <a:rPr lang="de-DE" sz="1800" dirty="0" smtClean="0">
                <a:hlinkClick r:id="rId6"/>
              </a:rPr>
              <a:t>block-f10-f19.htm</a:t>
            </a:r>
            <a:r>
              <a:rPr lang="de-DE" sz="1800" dirty="0" smtClean="0"/>
              <a:t> </a:t>
            </a:r>
            <a:endParaRPr lang="de-DE" altLang="de-DE" sz="1800" dirty="0" smtClean="0"/>
          </a:p>
          <a:p>
            <a:pPr marL="522288" lvl="1" indent="-342900"/>
            <a:r>
              <a:rPr lang="de-DE" altLang="de-DE" sz="1800" dirty="0" err="1" smtClean="0"/>
              <a:t>Dilling</a:t>
            </a:r>
            <a:r>
              <a:rPr lang="de-DE" altLang="de-DE" sz="1800" dirty="0"/>
              <a:t>, H. (Hrsg.). (2015). </a:t>
            </a:r>
            <a:r>
              <a:rPr lang="de-DE" altLang="de-DE" sz="1800" i="1" dirty="0"/>
              <a:t>Internationale Klassifikation psychischer Störungen. ICD–10 Kapitel V (F) klinisch–diagnostische Leitlinien </a:t>
            </a:r>
            <a:r>
              <a:rPr lang="de-DE" altLang="de-DE" sz="1800" dirty="0"/>
              <a:t>(10. Aufl., unter Berücksichtigung der Änderungen entsprechend ICD-10-GM 2015). Bern: </a:t>
            </a:r>
            <a:r>
              <a:rPr lang="de-DE" altLang="de-DE" sz="1800" dirty="0" err="1"/>
              <a:t>Hogrefe</a:t>
            </a:r>
            <a:r>
              <a:rPr lang="de-DE" altLang="de-DE" sz="1800" dirty="0"/>
              <a:t>. </a:t>
            </a:r>
            <a:endParaRPr lang="de-DE" altLang="de-DE" sz="1800" dirty="0" smtClean="0"/>
          </a:p>
          <a:p>
            <a:pPr marL="522288" lvl="1" indent="-342900"/>
            <a:r>
              <a:rPr lang="de-DE" altLang="de-DE" sz="1800" dirty="0" err="1" smtClean="0"/>
              <a:t>Rommelsbacher</a:t>
            </a:r>
            <a:r>
              <a:rPr lang="de-DE" altLang="de-DE" sz="1800" dirty="0" smtClean="0"/>
              <a:t>, H. (2011). Pharmakokinetik des Alkohols. </a:t>
            </a:r>
            <a:r>
              <a:rPr lang="de-DE" altLang="de-DE" sz="1800" dirty="0"/>
              <a:t>In: Singer, M. </a:t>
            </a:r>
            <a:r>
              <a:rPr lang="de-DE" altLang="de-DE" sz="1800" dirty="0" err="1"/>
              <a:t>Batra</a:t>
            </a:r>
            <a:r>
              <a:rPr lang="de-DE" altLang="de-DE" sz="1800" dirty="0"/>
              <a:t>, A., Mann, K. (Hrsg.) (2011). Alkohol und Tabak. Grundlagen und Folgeerkrankungen. Stuttgart, New York: Thieme.</a:t>
            </a:r>
          </a:p>
          <a:p>
            <a:pPr marL="522288" lvl="1" indent="-342900"/>
            <a:r>
              <a:rPr lang="de-DE" altLang="de-DE" sz="1800" dirty="0" smtClean="0"/>
              <a:t>Singer, M. </a:t>
            </a:r>
            <a:r>
              <a:rPr lang="de-DE" altLang="de-DE" sz="1800" dirty="0" err="1" smtClean="0"/>
              <a:t>Batra</a:t>
            </a:r>
            <a:r>
              <a:rPr lang="de-DE" altLang="de-DE" sz="1800" dirty="0" smtClean="0"/>
              <a:t>, A., Mann, K. (Hrsg.) (2011). Alkohol und Tabak. Grundlagen und Folgeerkrankungen. Stuttgart, New York: Thieme</a:t>
            </a:r>
            <a:r>
              <a:rPr lang="de-DE" altLang="de-DE" sz="1800" dirty="0"/>
              <a:t>. </a:t>
            </a:r>
            <a:endParaRPr lang="de-DE" altLang="de-DE" sz="1800" dirty="0" smtClean="0"/>
          </a:p>
          <a:p>
            <a:pPr marL="522288" lvl="1" indent="-342900"/>
            <a:r>
              <a:rPr lang="de-DE" altLang="de-DE" sz="1800" dirty="0" err="1" smtClean="0"/>
              <a:t>Sting</a:t>
            </a:r>
            <a:r>
              <a:rPr lang="de-DE" altLang="de-DE" sz="1800" dirty="0"/>
              <a:t>, S. &amp; Blum, C. (2003). Soziale Arbeit in der Suchtprävention (UTB, Bd. 2474, 1. Aufl.). München: E. Reinhardt.</a:t>
            </a:r>
          </a:p>
          <a:p>
            <a:pPr marL="522288" lvl="1" indent="-342900"/>
            <a:endParaRPr lang="de-DE" altLang="de-DE" sz="1800" dirty="0" smtClean="0"/>
          </a:p>
          <a:p>
            <a:pPr marL="179388" lvl="1" indent="0">
              <a:buNone/>
            </a:pPr>
            <a:endParaRPr lang="de-DE" altLang="de-DE" sz="1800" dirty="0"/>
          </a:p>
          <a:p>
            <a:pPr marL="179388" lvl="1" indent="0">
              <a:buNone/>
            </a:pPr>
            <a:endParaRPr lang="de-DE" altLang="de-DE" sz="1800" dirty="0"/>
          </a:p>
          <a:p>
            <a:pPr marL="179388" lvl="1" indent="0">
              <a:buNone/>
            </a:pPr>
            <a:endParaRPr lang="de-DE" altLang="de-DE" dirty="0"/>
          </a:p>
          <a:p>
            <a:endParaRPr lang="de-DE" altLang="de-DE" sz="2000" dirty="0"/>
          </a:p>
          <a:p>
            <a:endParaRPr lang="de-DE" altLang="de-DE" sz="2000" dirty="0"/>
          </a:p>
          <a:p>
            <a:endParaRPr lang="de-DE" altLang="de-DE" sz="2000" dirty="0"/>
          </a:p>
        </p:txBody>
      </p:sp>
    </p:spTree>
    <p:extLst>
      <p:ext uri="{BB962C8B-B14F-4D97-AF65-F5344CB8AC3E}">
        <p14:creationId xmlns:p14="http://schemas.microsoft.com/office/powerpoint/2010/main" val="553598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eCHECKUP-Alkohol">
  <a:themeElements>
    <a:clrScheme name="eCHECKUPTOGO_Website">
      <a:dk1>
        <a:srgbClr val="232323"/>
      </a:dk1>
      <a:lt1>
        <a:srgbClr val="F6F7F9"/>
      </a:lt1>
      <a:dk2>
        <a:srgbClr val="950505"/>
      </a:dk2>
      <a:lt2>
        <a:srgbClr val="F6F7F9"/>
      </a:lt2>
      <a:accent1>
        <a:srgbClr val="950505"/>
      </a:accent1>
      <a:accent2>
        <a:srgbClr val="456174"/>
      </a:accent2>
      <a:accent3>
        <a:srgbClr val="5A5A5A"/>
      </a:accent3>
      <a:accent4>
        <a:srgbClr val="6F0303"/>
      </a:accent4>
      <a:accent5>
        <a:srgbClr val="F6F7F9"/>
      </a:accent5>
      <a:accent6>
        <a:srgbClr val="232323"/>
      </a:accent6>
      <a:hlink>
        <a:srgbClr val="950505"/>
      </a:hlink>
      <a:folHlink>
        <a:srgbClr val="456174"/>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90D0D0-7C1D-47FF-A2F0-9937AA567A3D}">
  <ds:schemaRefs>
    <ds:schemaRef ds:uri="http://purl.org/dc/elements/1.1/"/>
    <ds:schemaRef ds:uri="http://schemas.microsoft.com/office/2006/metadata/properties"/>
    <ds:schemaRef ds:uri="16c05727-aa75-4e4a-9b5f-8a80a116589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B8E15EA0-2F38-456B-B156-038699A5D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11331</Words>
  <Application>Microsoft Office PowerPoint</Application>
  <PresentationFormat>Breitbild</PresentationFormat>
  <Paragraphs>1432</Paragraphs>
  <Slides>92</Slides>
  <Notes>92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92</vt:i4>
      </vt:variant>
    </vt:vector>
  </HeadingPairs>
  <TitlesOfParts>
    <vt:vector size="102" baseType="lpstr">
      <vt:lpstr>Arial</vt:lpstr>
      <vt:lpstr>Arial Unicode MS</vt:lpstr>
      <vt:lpstr>Calibri</vt:lpstr>
      <vt:lpstr>Candara</vt:lpstr>
      <vt:lpstr>Corbel</vt:lpstr>
      <vt:lpstr>Times New Roman</vt:lpstr>
      <vt:lpstr>Verdana</vt:lpstr>
      <vt:lpstr>Wingdings</vt:lpstr>
      <vt:lpstr>Wingdings 3</vt:lpstr>
      <vt:lpstr>eCHECKUP-Alkohol</vt:lpstr>
      <vt:lpstr>Ausbildung zum:r  eCHECKUP-Peer-Berater:in</vt:lpstr>
      <vt:lpstr>Kurze Vorstellungsrunde</vt:lpstr>
      <vt:lpstr>Erwartungen und Befürchtungen</vt:lpstr>
      <vt:lpstr>Inhalte der Ausbildung zum:r Peer-Berater:in</vt:lpstr>
      <vt:lpstr>Seminarplan</vt:lpstr>
      <vt:lpstr>Zum Thema Alkohol</vt:lpstr>
      <vt:lpstr>Alkohol als gesellschaftsfähige Droge – veränderte Rahmenbedingungen</vt:lpstr>
      <vt:lpstr>Alkohol als gesellschaftsfähige Droge – veränderte Rahmenbedingungen</vt:lpstr>
      <vt:lpstr>Alkohol als gesellschaftsfähige Droge – veränderte Rahmenbedingungen</vt:lpstr>
      <vt:lpstr>Begriffsbestimmung „Alkohol“</vt:lpstr>
      <vt:lpstr>Auf den historischen Spuren des Alkohols</vt:lpstr>
      <vt:lpstr>Alkoholkonsum in Zahlen</vt:lpstr>
      <vt:lpstr>Alkoholkonsum in Zahlen</vt:lpstr>
      <vt:lpstr>Alkoholkonsum in Zahlen</vt:lpstr>
      <vt:lpstr>Alkoholkonsum unter Studierenden</vt:lpstr>
      <vt:lpstr>Alkoholkonsum an unserer Hochschule</vt:lpstr>
      <vt:lpstr>Die Hochschule Esslingen im Visier</vt:lpstr>
      <vt:lpstr>Die Hochschule Esslingen im Visier</vt:lpstr>
      <vt:lpstr>Die Situation an der Hochschule Esslingen: Alkoholkonsum im Semester</vt:lpstr>
      <vt:lpstr>Die Hochschule Esslingen im Visier</vt:lpstr>
      <vt:lpstr>AUDIT: Fragen 1 – 5 </vt:lpstr>
      <vt:lpstr>AUDIT: Fragen 6 – 10 </vt:lpstr>
      <vt:lpstr>Die Situation an der Hochschule Esslingen: AUDIT</vt:lpstr>
      <vt:lpstr>Die Situation an der Hochschule Esslingen: AUDIT</vt:lpstr>
      <vt:lpstr>Schätzfrage</vt:lpstr>
      <vt:lpstr>Werbeaufwendungen</vt:lpstr>
      <vt:lpstr>Selbstreflexion &amp; Diskussion</vt:lpstr>
      <vt:lpstr>"Volksdroge Alkohol - Der legale Rausch" &amp; Wie die Alkoholindustrie uns dazu bringt, immer weiter zu trinken</vt:lpstr>
      <vt:lpstr>Literatur</vt:lpstr>
      <vt:lpstr>Literatur</vt:lpstr>
      <vt:lpstr>Möglichkeiten der Prävention des riskanten Alkoholkonsums bei Studierenden  –  Gesundheitsförderung im Setting Hochschule</vt:lpstr>
      <vt:lpstr>Gesundheitsförderung im Setting Hochschule</vt:lpstr>
      <vt:lpstr>Gesundheitsförderung und Prävention</vt:lpstr>
      <vt:lpstr>Gesundheitsförderung und Prävention</vt:lpstr>
      <vt:lpstr>Gesundheitsförderung und Prävention</vt:lpstr>
      <vt:lpstr>Präventionsansätze</vt:lpstr>
      <vt:lpstr>Präventionsansätze</vt:lpstr>
      <vt:lpstr>Präventionsansätze</vt:lpstr>
      <vt:lpstr>Präventionsansätze</vt:lpstr>
      <vt:lpstr>Präventionsansätze</vt:lpstr>
      <vt:lpstr>Präventionsansätze</vt:lpstr>
      <vt:lpstr>Setting-Ansatz der Gesundheitsförderung</vt:lpstr>
      <vt:lpstr>Setting-Ansatz der Gesundheitsförderung</vt:lpstr>
      <vt:lpstr>Setting-Ansatz der Gesundheitsförderung</vt:lpstr>
      <vt:lpstr>Setting-Ansatz der Gesundheitsförderung</vt:lpstr>
      <vt:lpstr>Gesundheitsförderung und Prävention im Setting Hochschule </vt:lpstr>
      <vt:lpstr>Gesundheitsförderung und Prävention im Setting Hochschule </vt:lpstr>
      <vt:lpstr>Gesundheitsförderung und Prävention im Setting Hochschule </vt:lpstr>
      <vt:lpstr> </vt:lpstr>
      <vt:lpstr>Alkoholprävention im Setting Hochschule</vt:lpstr>
      <vt:lpstr>Alkoholprävention im Setting Hochschule</vt:lpstr>
      <vt:lpstr>Ausblick: webbasierte Präventionsprogramme</vt:lpstr>
      <vt:lpstr>Theoretischer Exkurs: Social Norms Theory </vt:lpstr>
      <vt:lpstr>Theoretischer Exkurs: Social Norms</vt:lpstr>
      <vt:lpstr>Literatur: Möglichkeiten der Prävention des riskanten Alkoholkonsums bei Studierenden  –  Gesundheitsförderung im Setting Hochschule (1/2)</vt:lpstr>
      <vt:lpstr>Literatur: Möglichkeiten der Prävention des riskanten Alkoholkonsums bei Studierenden  –  Gesundheitsförderung im Setting Hochschule (2 / 2)</vt:lpstr>
      <vt:lpstr>Wie viel ist zu viel?</vt:lpstr>
      <vt:lpstr>Alkoholmengen</vt:lpstr>
      <vt:lpstr>Wie viel ist zu viel?</vt:lpstr>
      <vt:lpstr>Wie viel ist zu viel?</vt:lpstr>
      <vt:lpstr>Wie viel ist zu viel?</vt:lpstr>
      <vt:lpstr>Riskanter Alkoholkonsum - Aktueller Forschungsstand</vt:lpstr>
      <vt:lpstr>Aktuelle Empfehlungen zum Umgang mit Alkohol1</vt:lpstr>
      <vt:lpstr>Aktuelle Empfehlungen zum Umgang mit Alkohol1</vt:lpstr>
      <vt:lpstr>Der Standardglas-Ansatz</vt:lpstr>
      <vt:lpstr>Nüchtern werden</vt:lpstr>
      <vt:lpstr>Riskanter Alkoholkonsum - Literatur</vt:lpstr>
      <vt:lpstr>Aufgabe bis zur nächsten Veranstaltung</vt:lpstr>
      <vt:lpstr>Psychosoziale &amp; physische Auswirkungen von Alkohol </vt:lpstr>
      <vt:lpstr>Erklärungsmodelle der Suchtentstehung</vt:lpstr>
      <vt:lpstr>Suchtmittelspezifische Faktoren/ Droge</vt:lpstr>
      <vt:lpstr>Person/ Persönlichkeit </vt:lpstr>
      <vt:lpstr>Umwelt</vt:lpstr>
      <vt:lpstr>Umwelt</vt:lpstr>
      <vt:lpstr>Phasen der Suchtentwicklung</vt:lpstr>
      <vt:lpstr>Phasen der Suchtentwicklung</vt:lpstr>
      <vt:lpstr>Diagnostik</vt:lpstr>
      <vt:lpstr>Missbrauch F10.1 (ICD-10)</vt:lpstr>
      <vt:lpstr>Alkoholabhängigkeitssyndrom F10.2 (ICD-10)</vt:lpstr>
      <vt:lpstr>Alkoholabhängigkeitssyndrom F10.2 (ICD-10)</vt:lpstr>
      <vt:lpstr>Film „Trocken oder Tot“</vt:lpstr>
      <vt:lpstr>Alkohol im Körper –  Absorption des Alkohols </vt:lpstr>
      <vt:lpstr>Alkohol im Körper – Absorption des Alkohols </vt:lpstr>
      <vt:lpstr>Aufnahme des Alkohols</vt:lpstr>
      <vt:lpstr>Aufnahme des Alkohols</vt:lpstr>
      <vt:lpstr>Alkoholabbau im Körper</vt:lpstr>
      <vt:lpstr>Körperliche Auswirkungen</vt:lpstr>
      <vt:lpstr>Alkohol und Schwangerschaft</vt:lpstr>
      <vt:lpstr>Alkohol und Schwangerschaft</vt:lpstr>
      <vt:lpstr>Alkohol und Stillen</vt:lpstr>
      <vt:lpstr>Alkohol und Stillen</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2019-06-12T11:34:52Z</dcterms:created>
  <dcterms:modified xsi:type="dcterms:W3CDTF">2023-09-06T07:38:00Z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