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4"/>
  </p:sldMasterIdLst>
  <p:notesMasterIdLst>
    <p:notesMasterId r:id="rId65"/>
  </p:notesMasterIdLst>
  <p:handoutMasterIdLst>
    <p:handoutMasterId r:id="rId66"/>
  </p:handoutMasterIdLst>
  <p:sldIdLst>
    <p:sldId id="764" r:id="rId5"/>
    <p:sldId id="765" r:id="rId6"/>
    <p:sldId id="766" r:id="rId7"/>
    <p:sldId id="767" r:id="rId8"/>
    <p:sldId id="769" r:id="rId9"/>
    <p:sldId id="770" r:id="rId10"/>
    <p:sldId id="768" r:id="rId11"/>
    <p:sldId id="771" r:id="rId12"/>
    <p:sldId id="772" r:id="rId13"/>
    <p:sldId id="773" r:id="rId14"/>
    <p:sldId id="774" r:id="rId15"/>
    <p:sldId id="775" r:id="rId16"/>
    <p:sldId id="776" r:id="rId17"/>
    <p:sldId id="777" r:id="rId18"/>
    <p:sldId id="778" r:id="rId19"/>
    <p:sldId id="835" r:id="rId20"/>
    <p:sldId id="833" r:id="rId21"/>
    <p:sldId id="834" r:id="rId22"/>
    <p:sldId id="812" r:id="rId23"/>
    <p:sldId id="779" r:id="rId24"/>
    <p:sldId id="780" r:id="rId25"/>
    <p:sldId id="781" r:id="rId26"/>
    <p:sldId id="782" r:id="rId27"/>
    <p:sldId id="783" r:id="rId28"/>
    <p:sldId id="811" r:id="rId29"/>
    <p:sldId id="784" r:id="rId30"/>
    <p:sldId id="818" r:id="rId31"/>
    <p:sldId id="785" r:id="rId32"/>
    <p:sldId id="786" r:id="rId33"/>
    <p:sldId id="787" r:id="rId34"/>
    <p:sldId id="788" r:id="rId35"/>
    <p:sldId id="789" r:id="rId36"/>
    <p:sldId id="790" r:id="rId37"/>
    <p:sldId id="791" r:id="rId38"/>
    <p:sldId id="792" r:id="rId39"/>
    <p:sldId id="793" r:id="rId40"/>
    <p:sldId id="794" r:id="rId41"/>
    <p:sldId id="795" r:id="rId42"/>
    <p:sldId id="815" r:id="rId43"/>
    <p:sldId id="816" r:id="rId44"/>
    <p:sldId id="813" r:id="rId45"/>
    <p:sldId id="796" r:id="rId46"/>
    <p:sldId id="797" r:id="rId47"/>
    <p:sldId id="798" r:id="rId48"/>
    <p:sldId id="799" r:id="rId49"/>
    <p:sldId id="800" r:id="rId50"/>
    <p:sldId id="814" r:id="rId51"/>
    <p:sldId id="801" r:id="rId52"/>
    <p:sldId id="802" r:id="rId53"/>
    <p:sldId id="803" r:id="rId54"/>
    <p:sldId id="804" r:id="rId55"/>
    <p:sldId id="819" r:id="rId56"/>
    <p:sldId id="805" r:id="rId57"/>
    <p:sldId id="820" r:id="rId58"/>
    <p:sldId id="806" r:id="rId59"/>
    <p:sldId id="807" r:id="rId60"/>
    <p:sldId id="808" r:id="rId61"/>
    <p:sldId id="380" r:id="rId62"/>
    <p:sldId id="809" r:id="rId63"/>
    <p:sldId id="40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er-Aktionen - Online" id="{3F35A470-5673-4F42-B4B6-DE070B94AD3F}">
          <p14:sldIdLst>
            <p14:sldId id="764"/>
            <p14:sldId id="765"/>
            <p14:sldId id="766"/>
            <p14:sldId id="767"/>
            <p14:sldId id="769"/>
            <p14:sldId id="770"/>
            <p14:sldId id="768"/>
            <p14:sldId id="771"/>
            <p14:sldId id="772"/>
            <p14:sldId id="773"/>
            <p14:sldId id="774"/>
            <p14:sldId id="775"/>
            <p14:sldId id="776"/>
            <p14:sldId id="777"/>
            <p14:sldId id="778"/>
            <p14:sldId id="835"/>
            <p14:sldId id="833"/>
            <p14:sldId id="834"/>
            <p14:sldId id="812"/>
            <p14:sldId id="779"/>
            <p14:sldId id="780"/>
            <p14:sldId id="781"/>
            <p14:sldId id="782"/>
            <p14:sldId id="783"/>
            <p14:sldId id="811"/>
            <p14:sldId id="784"/>
            <p14:sldId id="818"/>
            <p14:sldId id="785"/>
            <p14:sldId id="786"/>
            <p14:sldId id="787"/>
            <p14:sldId id="788"/>
            <p14:sldId id="789"/>
            <p14:sldId id="790"/>
            <p14:sldId id="791"/>
            <p14:sldId id="792"/>
            <p14:sldId id="793"/>
            <p14:sldId id="794"/>
            <p14:sldId id="795"/>
            <p14:sldId id="815"/>
            <p14:sldId id="816"/>
            <p14:sldId id="813"/>
            <p14:sldId id="796"/>
            <p14:sldId id="797"/>
            <p14:sldId id="798"/>
            <p14:sldId id="799"/>
            <p14:sldId id="800"/>
            <p14:sldId id="814"/>
            <p14:sldId id="801"/>
            <p14:sldId id="802"/>
            <p14:sldId id="803"/>
            <p14:sldId id="804"/>
            <p14:sldId id="819"/>
            <p14:sldId id="805"/>
            <p14:sldId id="820"/>
            <p14:sldId id="806"/>
            <p14:sldId id="807"/>
            <p14:sldId id="808"/>
            <p14:sldId id="380"/>
            <p14:sldId id="809"/>
            <p14:sldId id="4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FFFFFF"/>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6" autoAdjust="0"/>
    <p:restoredTop sz="69547" autoAdjust="0"/>
  </p:normalViewPr>
  <p:slideViewPr>
    <p:cSldViewPr snapToGrid="0">
      <p:cViewPr varScale="1">
        <p:scale>
          <a:sx n="48" d="100"/>
          <a:sy n="48" d="100"/>
        </p:scale>
        <p:origin x="616" y="28"/>
      </p:cViewPr>
      <p:guideLst>
        <p:guide orient="horz" pos="2160"/>
        <p:guide pos="3840"/>
      </p:guideLst>
    </p:cSldViewPr>
  </p:slideViewPr>
  <p:outlineViewPr>
    <p:cViewPr>
      <p:scale>
        <a:sx n="33" d="100"/>
        <a:sy n="33" d="100"/>
      </p:scale>
      <p:origin x="0" y="-57776"/>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9/6/2023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‹Nr.›</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pPr/>
              <a:t>9/6/2023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pPr/>
              <a:t>‹Nr.›</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a:t>
            </a:fld>
            <a:endParaRPr lang="en-US" noProof="0" dirty="0"/>
          </a:p>
        </p:txBody>
      </p:sp>
    </p:spTree>
    <p:extLst>
      <p:ext uri="{BB962C8B-B14F-4D97-AF65-F5344CB8AC3E}">
        <p14:creationId xmlns:p14="http://schemas.microsoft.com/office/powerpoint/2010/main" val="229744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2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a:t>
            </a:r>
            <a:r>
              <a:rPr lang="de-DE" baseline="0" dirty="0" smtClean="0"/>
              <a:t> für Lehrende: </a:t>
            </a:r>
          </a:p>
          <a:p>
            <a:r>
              <a:rPr lang="de-DE" baseline="0" dirty="0" smtClean="0"/>
              <a:t>Der </a:t>
            </a:r>
            <a:r>
              <a:rPr lang="de-DE" baseline="0" dirty="0" err="1" smtClean="0"/>
              <a:t>Social</a:t>
            </a:r>
            <a:r>
              <a:rPr lang="de-DE" baseline="0" dirty="0" smtClean="0"/>
              <a:t>-Media-Guide kann innerhalb der Hochschule weitergegeben und somit auch den Studierenden zur Verfügung gestellt werden: entweder per Lernplattform oder direkt über die Website der Hochschule Esslingen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8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855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0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14</a:t>
            </a:fld>
            <a:endParaRPr lang="en-US" noProof="0" dirty="0"/>
          </a:p>
        </p:txBody>
      </p:sp>
    </p:spTree>
    <p:extLst>
      <p:ext uri="{BB962C8B-B14F-4D97-AF65-F5344CB8AC3E}">
        <p14:creationId xmlns:p14="http://schemas.microsoft.com/office/powerpoint/2010/main" val="327345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8804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16</a:t>
            </a:fld>
            <a:endParaRPr lang="en-US" noProof="0" dirty="0"/>
          </a:p>
        </p:txBody>
      </p:sp>
    </p:spTree>
    <p:extLst>
      <p:ext uri="{BB962C8B-B14F-4D97-AF65-F5344CB8AC3E}">
        <p14:creationId xmlns:p14="http://schemas.microsoft.com/office/powerpoint/2010/main" val="278795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 für Lehrende: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Wenn</a:t>
            </a:r>
            <a:r>
              <a:rPr lang="de-DE" baseline="0" dirty="0" smtClean="0"/>
              <a:t> bei den Aktionen Fotos/ Videos oder Tonaufnahmen der Studierenden verwendet und veröffentlicht werden sollen, wird eine Einwilligungserklärung der Studierenden benötigt. Wir stellen Ihnen eine Vorlage für eine solche Einwilligungserklärung zur Verfügung. Sie können diese an Ihre Hochschule anpassen oder Sie verwenden eine entsprechende Vorlage Ihrer Hochschule (insofern vorhanden).</a:t>
            </a:r>
            <a:endParaRPr lang="de-DE" dirty="0" smtClean="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17</a:t>
            </a:fld>
            <a:endParaRPr lang="en-US" noProof="0" dirty="0"/>
          </a:p>
        </p:txBody>
      </p:sp>
    </p:spTree>
    <p:extLst>
      <p:ext uri="{BB962C8B-B14F-4D97-AF65-F5344CB8AC3E}">
        <p14:creationId xmlns:p14="http://schemas.microsoft.com/office/powerpoint/2010/main" val="45359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 für Lehrende: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Wenn</a:t>
            </a:r>
            <a:r>
              <a:rPr lang="de-DE" baseline="0" dirty="0" smtClean="0"/>
              <a:t> bei den Aktionen Fotos/ Videos oder Tonaufnahmen der Studierenden verwendet und veröffentlicht werden sollen, so wird eine Einwilligungserklärung der Studierenden benötigt. Wir stellen Ihnen eine Vorlage für eine solche Einwilligungserklärung zur Verfügung. Sie können diese an Ihre Hochschule anpassen oder Sie verwenden eine entsprechende Vorlage Ihrer Hochschule (insofern vorhanden).</a:t>
            </a:r>
            <a:endParaRPr lang="de-DE" dirty="0" smtClean="0"/>
          </a:p>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18</a:t>
            </a:fld>
            <a:endParaRPr lang="en-US" noProof="0" dirty="0"/>
          </a:p>
        </p:txBody>
      </p:sp>
    </p:spTree>
    <p:extLst>
      <p:ext uri="{BB962C8B-B14F-4D97-AF65-F5344CB8AC3E}">
        <p14:creationId xmlns:p14="http://schemas.microsoft.com/office/powerpoint/2010/main" val="414477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19</a:t>
            </a:fld>
            <a:endParaRPr lang="en-US" noProof="0" dirty="0"/>
          </a:p>
        </p:txBody>
      </p:sp>
    </p:spTree>
    <p:extLst>
      <p:ext uri="{BB962C8B-B14F-4D97-AF65-F5344CB8AC3E}">
        <p14:creationId xmlns:p14="http://schemas.microsoft.com/office/powerpoint/2010/main" val="72028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 für Lehrende: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Wenn bei Ihnen im derzeitigen Semester </a:t>
            </a:r>
            <a:r>
              <a:rPr lang="de-DE" baseline="0" dirty="0" smtClean="0"/>
              <a:t>Aktionen in Präsenz auf dem Campus möglich sind, verwenden Sie stattdessen </a:t>
            </a:r>
            <a:r>
              <a:rPr lang="de-DE" dirty="0" smtClean="0"/>
              <a:t>die</a:t>
            </a:r>
            <a:r>
              <a:rPr lang="de-DE" baseline="0" dirty="0" smtClean="0"/>
              <a:t> Folien des Abschnitts „</a:t>
            </a:r>
            <a:r>
              <a:rPr lang="de-DE" baseline="0" dirty="0" err="1" smtClean="0"/>
              <a:t>Outreach</a:t>
            </a:r>
            <a:r>
              <a:rPr lang="de-DE" baseline="0" dirty="0" smtClean="0"/>
              <a:t>-Aktionen – Offline“ und blenden Sie die Folien des Abschnitts „</a:t>
            </a:r>
            <a:r>
              <a:rPr lang="de-DE" baseline="0" dirty="0" err="1" smtClean="0"/>
              <a:t>Outreach</a:t>
            </a:r>
            <a:r>
              <a:rPr lang="de-DE" baseline="0" dirty="0" smtClean="0"/>
              <a:t>-Aktionen – Online“ gegebenenfalls aus.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Es ist aber durchaus möglich, sowohl Online- als auch Offline-Aktionen durchzuführen. In diesem Fall können Sie beide Abschnitte kombinieren.</a:t>
            </a:r>
            <a:endParaRPr lang="de-DE" dirty="0" smtClean="0"/>
          </a:p>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a:t>
            </a:fld>
            <a:endParaRPr lang="en-US" noProof="0" dirty="0"/>
          </a:p>
        </p:txBody>
      </p:sp>
    </p:spTree>
    <p:extLst>
      <p:ext uri="{BB962C8B-B14F-4D97-AF65-F5344CB8AC3E}">
        <p14:creationId xmlns:p14="http://schemas.microsoft.com/office/powerpoint/2010/main" val="223561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20</a:t>
            </a:fld>
            <a:endParaRPr lang="en-US" noProof="0" dirty="0"/>
          </a:p>
        </p:txBody>
      </p:sp>
    </p:spTree>
    <p:extLst>
      <p:ext uri="{BB962C8B-B14F-4D97-AF65-F5344CB8AC3E}">
        <p14:creationId xmlns:p14="http://schemas.microsoft.com/office/powerpoint/2010/main" val="280118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21</a:t>
            </a:fld>
            <a:endParaRPr lang="en-US" noProof="0" dirty="0"/>
          </a:p>
        </p:txBody>
      </p:sp>
    </p:spTree>
    <p:extLst>
      <p:ext uri="{BB962C8B-B14F-4D97-AF65-F5344CB8AC3E}">
        <p14:creationId xmlns:p14="http://schemas.microsoft.com/office/powerpoint/2010/main" val="2118273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22</a:t>
            </a:fld>
            <a:endParaRPr lang="en-US" noProof="0" dirty="0"/>
          </a:p>
        </p:txBody>
      </p:sp>
    </p:spTree>
    <p:extLst>
      <p:ext uri="{BB962C8B-B14F-4D97-AF65-F5344CB8AC3E}">
        <p14:creationId xmlns:p14="http://schemas.microsoft.com/office/powerpoint/2010/main" val="252192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23</a:t>
            </a:fld>
            <a:endParaRPr lang="en-US" noProof="0" dirty="0"/>
          </a:p>
        </p:txBody>
      </p:sp>
    </p:spTree>
    <p:extLst>
      <p:ext uri="{BB962C8B-B14F-4D97-AF65-F5344CB8AC3E}">
        <p14:creationId xmlns:p14="http://schemas.microsoft.com/office/powerpoint/2010/main" val="19005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24</a:t>
            </a:fld>
            <a:endParaRPr lang="en-US" noProof="0" dirty="0"/>
          </a:p>
        </p:txBody>
      </p:sp>
    </p:spTree>
    <p:extLst>
      <p:ext uri="{BB962C8B-B14F-4D97-AF65-F5344CB8AC3E}">
        <p14:creationId xmlns:p14="http://schemas.microsoft.com/office/powerpoint/2010/main" val="3436601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25</a:t>
            </a:fld>
            <a:endParaRPr lang="en-US" noProof="0" dirty="0"/>
          </a:p>
        </p:txBody>
      </p:sp>
    </p:spTree>
    <p:extLst>
      <p:ext uri="{BB962C8B-B14F-4D97-AF65-F5344CB8AC3E}">
        <p14:creationId xmlns:p14="http://schemas.microsoft.com/office/powerpoint/2010/main" val="1409451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26</a:t>
            </a:fld>
            <a:endParaRPr lang="en-US" noProof="0" dirty="0"/>
          </a:p>
        </p:txBody>
      </p:sp>
    </p:spTree>
    <p:extLst>
      <p:ext uri="{BB962C8B-B14F-4D97-AF65-F5344CB8AC3E}">
        <p14:creationId xmlns:p14="http://schemas.microsoft.com/office/powerpoint/2010/main" val="25008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27</a:t>
            </a:fld>
            <a:endParaRPr lang="en-US" noProof="0" dirty="0"/>
          </a:p>
        </p:txBody>
      </p:sp>
    </p:spTree>
    <p:extLst>
      <p:ext uri="{BB962C8B-B14F-4D97-AF65-F5344CB8AC3E}">
        <p14:creationId xmlns:p14="http://schemas.microsoft.com/office/powerpoint/2010/main" val="396840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28</a:t>
            </a:fld>
            <a:endParaRPr lang="en-US" noProof="0" dirty="0"/>
          </a:p>
        </p:txBody>
      </p:sp>
    </p:spTree>
    <p:extLst>
      <p:ext uri="{BB962C8B-B14F-4D97-AF65-F5344CB8AC3E}">
        <p14:creationId xmlns:p14="http://schemas.microsoft.com/office/powerpoint/2010/main" val="108745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29</a:t>
            </a:fld>
            <a:endParaRPr lang="en-US" noProof="0" dirty="0"/>
          </a:p>
        </p:txBody>
      </p:sp>
    </p:spTree>
    <p:extLst>
      <p:ext uri="{BB962C8B-B14F-4D97-AF65-F5344CB8AC3E}">
        <p14:creationId xmlns:p14="http://schemas.microsoft.com/office/powerpoint/2010/main" val="334182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a:t>
            </a:fld>
            <a:endParaRPr lang="en-US" noProof="0" dirty="0"/>
          </a:p>
        </p:txBody>
      </p:sp>
    </p:spTree>
    <p:extLst>
      <p:ext uri="{BB962C8B-B14F-4D97-AF65-F5344CB8AC3E}">
        <p14:creationId xmlns:p14="http://schemas.microsoft.com/office/powerpoint/2010/main" val="878013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30</a:t>
            </a:fld>
            <a:endParaRPr lang="en-US" noProof="0" dirty="0"/>
          </a:p>
        </p:txBody>
      </p:sp>
    </p:spTree>
    <p:extLst>
      <p:ext uri="{BB962C8B-B14F-4D97-AF65-F5344CB8AC3E}">
        <p14:creationId xmlns:p14="http://schemas.microsoft.com/office/powerpoint/2010/main" val="745603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31</a:t>
            </a:fld>
            <a:endParaRPr lang="en-US" noProof="0" dirty="0"/>
          </a:p>
        </p:txBody>
      </p:sp>
    </p:spTree>
    <p:extLst>
      <p:ext uri="{BB962C8B-B14F-4D97-AF65-F5344CB8AC3E}">
        <p14:creationId xmlns:p14="http://schemas.microsoft.com/office/powerpoint/2010/main" val="3835159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32</a:t>
            </a:fld>
            <a:endParaRPr lang="en-US" noProof="0" dirty="0"/>
          </a:p>
        </p:txBody>
      </p:sp>
    </p:spTree>
    <p:extLst>
      <p:ext uri="{BB962C8B-B14F-4D97-AF65-F5344CB8AC3E}">
        <p14:creationId xmlns:p14="http://schemas.microsoft.com/office/powerpoint/2010/main" val="144617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33</a:t>
            </a:fld>
            <a:endParaRPr lang="en-US" noProof="0" dirty="0"/>
          </a:p>
        </p:txBody>
      </p:sp>
    </p:spTree>
    <p:extLst>
      <p:ext uri="{BB962C8B-B14F-4D97-AF65-F5344CB8AC3E}">
        <p14:creationId xmlns:p14="http://schemas.microsoft.com/office/powerpoint/2010/main" val="1945325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34</a:t>
            </a:fld>
            <a:endParaRPr lang="en-US" noProof="0" dirty="0"/>
          </a:p>
        </p:txBody>
      </p:sp>
    </p:spTree>
    <p:extLst>
      <p:ext uri="{BB962C8B-B14F-4D97-AF65-F5344CB8AC3E}">
        <p14:creationId xmlns:p14="http://schemas.microsoft.com/office/powerpoint/2010/main" val="1771194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35</a:t>
            </a:fld>
            <a:endParaRPr lang="en-US" noProof="0" dirty="0"/>
          </a:p>
        </p:txBody>
      </p:sp>
    </p:spTree>
    <p:extLst>
      <p:ext uri="{BB962C8B-B14F-4D97-AF65-F5344CB8AC3E}">
        <p14:creationId xmlns:p14="http://schemas.microsoft.com/office/powerpoint/2010/main" val="3877899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Teamintern: Mit Eva sprechen,</a:t>
            </a:r>
            <a:r>
              <a:rPr lang="de-DE" baseline="0" dirty="0" smtClean="0"/>
              <a:t> ob Screenshots der Peers in HD genutzt werden dürfen</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t>36</a:t>
            </a:fld>
            <a:endParaRPr lang="en-US" noProof="0" dirty="0"/>
          </a:p>
        </p:txBody>
      </p:sp>
    </p:spTree>
    <p:extLst>
      <p:ext uri="{BB962C8B-B14F-4D97-AF65-F5344CB8AC3E}">
        <p14:creationId xmlns:p14="http://schemas.microsoft.com/office/powerpoint/2010/main" val="1066809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37</a:t>
            </a:fld>
            <a:endParaRPr lang="en-US" noProof="0" dirty="0"/>
          </a:p>
        </p:txBody>
      </p:sp>
    </p:spTree>
    <p:extLst>
      <p:ext uri="{BB962C8B-B14F-4D97-AF65-F5344CB8AC3E}">
        <p14:creationId xmlns:p14="http://schemas.microsoft.com/office/powerpoint/2010/main" val="2194334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38</a:t>
            </a:fld>
            <a:endParaRPr lang="en-US" noProof="0" dirty="0"/>
          </a:p>
        </p:txBody>
      </p:sp>
    </p:spTree>
    <p:extLst>
      <p:ext uri="{BB962C8B-B14F-4D97-AF65-F5344CB8AC3E}">
        <p14:creationId xmlns:p14="http://schemas.microsoft.com/office/powerpoint/2010/main" val="4227771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39</a:t>
            </a:fld>
            <a:endParaRPr lang="en-US" noProof="0" dirty="0"/>
          </a:p>
        </p:txBody>
      </p:sp>
    </p:spTree>
    <p:extLst>
      <p:ext uri="{BB962C8B-B14F-4D97-AF65-F5344CB8AC3E}">
        <p14:creationId xmlns:p14="http://schemas.microsoft.com/office/powerpoint/2010/main" val="296544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a:t>
            </a:r>
            <a:r>
              <a:rPr lang="de-DE" baseline="0" dirty="0" smtClean="0"/>
              <a:t> für Lehrende: </a:t>
            </a:r>
          </a:p>
          <a:p>
            <a:r>
              <a:rPr lang="de-DE" baseline="0" dirty="0" smtClean="0"/>
              <a:t>Hier können gemeinsam die Social-Media-Kanäle der Hochschule gesammelt werden. </a:t>
            </a:r>
          </a:p>
          <a:p>
            <a:r>
              <a:rPr lang="de-DE" baseline="0" dirty="0" smtClean="0"/>
              <a:t>Die Einträge für die Hochschule Esslingen dienen hier lediglich als Beispiel.</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a:t>
            </a:fld>
            <a:endParaRPr lang="en-US" noProof="0" dirty="0"/>
          </a:p>
        </p:txBody>
      </p:sp>
    </p:spTree>
    <p:extLst>
      <p:ext uri="{BB962C8B-B14F-4D97-AF65-F5344CB8AC3E}">
        <p14:creationId xmlns:p14="http://schemas.microsoft.com/office/powerpoint/2010/main" val="2609345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40</a:t>
            </a:fld>
            <a:endParaRPr lang="en-US" noProof="0" dirty="0"/>
          </a:p>
        </p:txBody>
      </p:sp>
    </p:spTree>
    <p:extLst>
      <p:ext uri="{BB962C8B-B14F-4D97-AF65-F5344CB8AC3E}">
        <p14:creationId xmlns:p14="http://schemas.microsoft.com/office/powerpoint/2010/main" val="3885594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41</a:t>
            </a:fld>
            <a:endParaRPr lang="en-US" noProof="0" dirty="0"/>
          </a:p>
        </p:txBody>
      </p:sp>
    </p:spTree>
    <p:extLst>
      <p:ext uri="{BB962C8B-B14F-4D97-AF65-F5344CB8AC3E}">
        <p14:creationId xmlns:p14="http://schemas.microsoft.com/office/powerpoint/2010/main" val="1067199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42</a:t>
            </a:fld>
            <a:endParaRPr lang="en-US" noProof="0" dirty="0"/>
          </a:p>
        </p:txBody>
      </p:sp>
    </p:spTree>
    <p:extLst>
      <p:ext uri="{BB962C8B-B14F-4D97-AF65-F5344CB8AC3E}">
        <p14:creationId xmlns:p14="http://schemas.microsoft.com/office/powerpoint/2010/main" val="2248857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43</a:t>
            </a:fld>
            <a:endParaRPr lang="en-US" noProof="0" dirty="0"/>
          </a:p>
        </p:txBody>
      </p:sp>
    </p:spTree>
    <p:extLst>
      <p:ext uri="{BB962C8B-B14F-4D97-AF65-F5344CB8AC3E}">
        <p14:creationId xmlns:p14="http://schemas.microsoft.com/office/powerpoint/2010/main" val="2449204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44</a:t>
            </a:fld>
            <a:endParaRPr lang="en-US" noProof="0" dirty="0"/>
          </a:p>
        </p:txBody>
      </p:sp>
    </p:spTree>
    <p:extLst>
      <p:ext uri="{BB962C8B-B14F-4D97-AF65-F5344CB8AC3E}">
        <p14:creationId xmlns:p14="http://schemas.microsoft.com/office/powerpoint/2010/main" val="4180352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45</a:t>
            </a:fld>
            <a:endParaRPr lang="en-US" noProof="0" dirty="0"/>
          </a:p>
        </p:txBody>
      </p:sp>
    </p:spTree>
    <p:extLst>
      <p:ext uri="{BB962C8B-B14F-4D97-AF65-F5344CB8AC3E}">
        <p14:creationId xmlns:p14="http://schemas.microsoft.com/office/powerpoint/2010/main" val="1297071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46</a:t>
            </a:fld>
            <a:endParaRPr lang="en-US" noProof="0" dirty="0"/>
          </a:p>
        </p:txBody>
      </p:sp>
    </p:spTree>
    <p:extLst>
      <p:ext uri="{BB962C8B-B14F-4D97-AF65-F5344CB8AC3E}">
        <p14:creationId xmlns:p14="http://schemas.microsoft.com/office/powerpoint/2010/main" val="2480756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47</a:t>
            </a:fld>
            <a:endParaRPr lang="en-US" noProof="0" dirty="0"/>
          </a:p>
        </p:txBody>
      </p:sp>
    </p:spTree>
    <p:extLst>
      <p:ext uri="{BB962C8B-B14F-4D97-AF65-F5344CB8AC3E}">
        <p14:creationId xmlns:p14="http://schemas.microsoft.com/office/powerpoint/2010/main" val="1958120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48</a:t>
            </a:fld>
            <a:endParaRPr lang="en-US" noProof="0" dirty="0"/>
          </a:p>
        </p:txBody>
      </p:sp>
    </p:spTree>
    <p:extLst>
      <p:ext uri="{BB962C8B-B14F-4D97-AF65-F5344CB8AC3E}">
        <p14:creationId xmlns:p14="http://schemas.microsoft.com/office/powerpoint/2010/main" val="204897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49</a:t>
            </a:fld>
            <a:endParaRPr lang="en-US" noProof="0" dirty="0"/>
          </a:p>
        </p:txBody>
      </p:sp>
    </p:spTree>
    <p:extLst>
      <p:ext uri="{BB962C8B-B14F-4D97-AF65-F5344CB8AC3E}">
        <p14:creationId xmlns:p14="http://schemas.microsoft.com/office/powerpoint/2010/main" val="292260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a:t>
            </a:fld>
            <a:endParaRPr lang="en-US" noProof="0" dirty="0"/>
          </a:p>
        </p:txBody>
      </p:sp>
    </p:spTree>
    <p:extLst>
      <p:ext uri="{BB962C8B-B14F-4D97-AF65-F5344CB8AC3E}">
        <p14:creationId xmlns:p14="http://schemas.microsoft.com/office/powerpoint/2010/main" val="4092498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50</a:t>
            </a:fld>
            <a:endParaRPr lang="en-US" noProof="0" dirty="0"/>
          </a:p>
        </p:txBody>
      </p:sp>
    </p:spTree>
    <p:extLst>
      <p:ext uri="{BB962C8B-B14F-4D97-AF65-F5344CB8AC3E}">
        <p14:creationId xmlns:p14="http://schemas.microsoft.com/office/powerpoint/2010/main" val="2562816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51</a:t>
            </a:fld>
            <a:endParaRPr lang="en-US" noProof="0" dirty="0"/>
          </a:p>
        </p:txBody>
      </p:sp>
    </p:spTree>
    <p:extLst>
      <p:ext uri="{BB962C8B-B14F-4D97-AF65-F5344CB8AC3E}">
        <p14:creationId xmlns:p14="http://schemas.microsoft.com/office/powerpoint/2010/main" val="812117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52</a:t>
            </a:fld>
            <a:endParaRPr lang="en-US" noProof="0" dirty="0"/>
          </a:p>
        </p:txBody>
      </p:sp>
    </p:spTree>
    <p:extLst>
      <p:ext uri="{BB962C8B-B14F-4D97-AF65-F5344CB8AC3E}">
        <p14:creationId xmlns:p14="http://schemas.microsoft.com/office/powerpoint/2010/main" val="3631643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53</a:t>
            </a:fld>
            <a:endParaRPr lang="en-US" noProof="0" dirty="0"/>
          </a:p>
        </p:txBody>
      </p:sp>
    </p:spTree>
    <p:extLst>
      <p:ext uri="{BB962C8B-B14F-4D97-AF65-F5344CB8AC3E}">
        <p14:creationId xmlns:p14="http://schemas.microsoft.com/office/powerpoint/2010/main" val="1494088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54</a:t>
            </a:fld>
            <a:endParaRPr lang="en-US" noProof="0" dirty="0"/>
          </a:p>
        </p:txBody>
      </p:sp>
    </p:spTree>
    <p:extLst>
      <p:ext uri="{BB962C8B-B14F-4D97-AF65-F5344CB8AC3E}">
        <p14:creationId xmlns:p14="http://schemas.microsoft.com/office/powerpoint/2010/main" val="815401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55</a:t>
            </a:fld>
            <a:endParaRPr lang="en-US" noProof="0" dirty="0"/>
          </a:p>
        </p:txBody>
      </p:sp>
    </p:spTree>
    <p:extLst>
      <p:ext uri="{BB962C8B-B14F-4D97-AF65-F5344CB8AC3E}">
        <p14:creationId xmlns:p14="http://schemas.microsoft.com/office/powerpoint/2010/main" val="33354692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 </a:t>
            </a:r>
          </a:p>
          <a:p>
            <a:r>
              <a:rPr lang="de-DE" dirty="0" smtClean="0"/>
              <a:t>Dies ist ein Beispiel eines Brainstormings: Es wurden diverse Ideen gesammelt und diskutiert,</a:t>
            </a:r>
            <a:r>
              <a:rPr lang="de-DE" baseline="0" dirty="0" smtClean="0"/>
              <a:t> woraus sich dann einzelne, weiter zu verfolgende Ansätze ergeben (nächste Folie) – diese beiden Folie sind daher ausgeblendet.</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56</a:t>
            </a:fld>
            <a:endParaRPr lang="en-US" noProof="0" dirty="0"/>
          </a:p>
        </p:txBody>
      </p:sp>
    </p:spTree>
    <p:extLst>
      <p:ext uri="{BB962C8B-B14F-4D97-AF65-F5344CB8AC3E}">
        <p14:creationId xmlns:p14="http://schemas.microsoft.com/office/powerpoint/2010/main" val="2907369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 </a:t>
            </a:r>
          </a:p>
          <a:p>
            <a:r>
              <a:rPr lang="de-DE" dirty="0" smtClean="0"/>
              <a:t>Diese Ideen entstanden</a:t>
            </a:r>
            <a:r>
              <a:rPr lang="de-DE" baseline="0" dirty="0" smtClean="0"/>
              <a:t> aus dem vorhergehenden Brainstorming. Die Studierenden teilten sich in Kleingruppen auf, in welchen die einzelnen Ansätze weiter ausgearbeitet wurden. </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57</a:t>
            </a:fld>
            <a:endParaRPr lang="en-US" noProof="0" dirty="0"/>
          </a:p>
        </p:txBody>
      </p:sp>
    </p:spTree>
    <p:extLst>
      <p:ext uri="{BB962C8B-B14F-4D97-AF65-F5344CB8AC3E}">
        <p14:creationId xmlns:p14="http://schemas.microsoft.com/office/powerpoint/2010/main" val="461060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 </a:t>
            </a:r>
          </a:p>
          <a:p>
            <a:r>
              <a:rPr lang="de-DE" dirty="0" smtClean="0"/>
              <a:t>Dieses Logo wurde von Studierenden im Rahmen der eCHECKUP-Peer-Beratung entwickelt und kann wenn gewünscht im Rahmen der Peer-Aktionen verwendet werden.</a:t>
            </a:r>
          </a:p>
          <a:p>
            <a:endParaRPr lang="de-DE" dirty="0" smtClean="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58</a:t>
            </a:fld>
            <a:endParaRPr lang="en-US" noProof="0" dirty="0"/>
          </a:p>
        </p:txBody>
      </p:sp>
    </p:spTree>
    <p:extLst>
      <p:ext uri="{BB962C8B-B14F-4D97-AF65-F5344CB8AC3E}">
        <p14:creationId xmlns:p14="http://schemas.microsoft.com/office/powerpoint/2010/main" val="27631396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59</a:t>
            </a:fld>
            <a:endParaRPr lang="en-US" noProof="0" dirty="0"/>
          </a:p>
        </p:txBody>
      </p:sp>
    </p:spTree>
    <p:extLst>
      <p:ext uri="{BB962C8B-B14F-4D97-AF65-F5344CB8AC3E}">
        <p14:creationId xmlns:p14="http://schemas.microsoft.com/office/powerpoint/2010/main" val="38669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a:t>
            </a:fld>
            <a:endParaRPr lang="en-US" noProof="0" dirty="0"/>
          </a:p>
        </p:txBody>
      </p:sp>
    </p:spTree>
    <p:extLst>
      <p:ext uri="{BB962C8B-B14F-4D97-AF65-F5344CB8AC3E}">
        <p14:creationId xmlns:p14="http://schemas.microsoft.com/office/powerpoint/2010/main" val="2093654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60</a:t>
            </a:fld>
            <a:endParaRPr lang="en-US" noProof="0" dirty="0"/>
          </a:p>
        </p:txBody>
      </p:sp>
    </p:spTree>
    <p:extLst>
      <p:ext uri="{BB962C8B-B14F-4D97-AF65-F5344CB8AC3E}">
        <p14:creationId xmlns:p14="http://schemas.microsoft.com/office/powerpoint/2010/main" val="206965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a:t>
            </a:fld>
            <a:endParaRPr lang="en-US" noProof="0" dirty="0"/>
          </a:p>
        </p:txBody>
      </p:sp>
    </p:spTree>
    <p:extLst>
      <p:ext uri="{BB962C8B-B14F-4D97-AF65-F5344CB8AC3E}">
        <p14:creationId xmlns:p14="http://schemas.microsoft.com/office/powerpoint/2010/main" val="69906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54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9</a:t>
            </a:fld>
            <a:endParaRPr lang="en-US" noProof="0" dirty="0"/>
          </a:p>
        </p:txBody>
      </p:sp>
    </p:spTree>
    <p:extLst>
      <p:ext uri="{BB962C8B-B14F-4D97-AF65-F5344CB8AC3E}">
        <p14:creationId xmlns:p14="http://schemas.microsoft.com/office/powerpoint/2010/main" val="3885652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äsentationstitel mit Foto">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000" b="1" spc="-300" baseline="0" dirty="0"/>
            </a:lvl1pPr>
          </a:lstStyle>
          <a:p>
            <a:pPr lvl="0" algn="r"/>
            <a:r>
              <a:rPr lang="de-DE" noProof="0" dirty="0"/>
              <a:t>Hier klicken, um  Präsentationstitel einzufügen</a:t>
            </a:r>
            <a:endParaRPr lang="en-US" noProof="0"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z="2000" baseline="0" dirty="0">
                <a:solidFill>
                  <a:schemeClr val="bg1"/>
                </a:solidFill>
              </a:defRPr>
            </a:lvl1pPr>
          </a:lstStyle>
          <a:p>
            <a:pPr lvl="0"/>
            <a:r>
              <a:rPr lang="de-DE" dirty="0"/>
              <a:t>Hier klicken, um den/die Namen der Vortragenden einzufügen</a:t>
            </a: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Grafik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182" y="4149190"/>
            <a:ext cx="1686223" cy="452916"/>
          </a:xfrm>
          <a:prstGeom prst="rect">
            <a:avLst/>
          </a:prstGeom>
        </p:spPr>
      </p:pic>
    </p:spTree>
    <p:extLst>
      <p:ext uri="{BB962C8B-B14F-4D97-AF65-F5344CB8AC3E}">
        <p14:creationId xmlns:p14="http://schemas.microsoft.com/office/powerpoint/2010/main" val="1334038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seite rechtbündig">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210425" y="2798354"/>
            <a:ext cx="4981575"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err="1"/>
              <a:t>Vielen</a:t>
            </a:r>
            <a:r>
              <a:rPr lang="en-US" noProof="0" dirty="0"/>
              <a:t> Dank!</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7200900" y="3933825"/>
            <a:ext cx="4167642" cy="655005"/>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de-DE" dirty="0"/>
              <a:t>Hier Klicken, um Namen der Vortragenden einzutragen</a:t>
            </a:r>
            <a:endParaRPr lang="en-US" noProof="0" dirty="0"/>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621047"/>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Telefon</a:t>
            </a:r>
            <a:endParaRPr lang="en-US" noProof="0" dirty="0"/>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970064"/>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E-Mail</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319081"/>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Graphic 7" descr="User">
            <a:extLst>
              <a:ext uri="{FF2B5EF4-FFF2-40B4-BE49-F238E27FC236}">
                <a16:creationId xmlns:a16="http://schemas.microsoft.com/office/drawing/2014/main" id="{111541C4-DB03-4E53-994D-499C7D73C4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1445452" y="4336053"/>
            <a:ext cx="218900" cy="218900"/>
          </a:xfrm>
          <a:prstGeom prst="rect">
            <a:avLst/>
          </a:prstGeom>
        </p:spPr>
      </p:pic>
      <p:pic>
        <p:nvPicPr>
          <p:cNvPr id="17" name="Graphic 9" descr="Smart Phone">
            <a:extLst>
              <a:ext uri="{FF2B5EF4-FFF2-40B4-BE49-F238E27FC236}">
                <a16:creationId xmlns:a16="http://schemas.microsoft.com/office/drawing/2014/main" id="{A29DE31C-E099-4579-BB03-675E0A40C5F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45452" y="4684501"/>
            <a:ext cx="218900" cy="218900"/>
          </a:xfrm>
          <a:prstGeom prst="rect">
            <a:avLst/>
          </a:prstGeom>
        </p:spPr>
      </p:pic>
      <p:pic>
        <p:nvPicPr>
          <p:cNvPr id="18" name="Graphic 8" descr="Envelope">
            <a:extLst>
              <a:ext uri="{FF2B5EF4-FFF2-40B4-BE49-F238E27FC236}">
                <a16:creationId xmlns:a16="http://schemas.microsoft.com/office/drawing/2014/main" id="{773C1382-ACE1-460F-A1B6-AB761A7D2E6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445452" y="5032949"/>
            <a:ext cx="218900" cy="218900"/>
          </a:xfrm>
          <a:prstGeom prst="rect">
            <a:avLst/>
          </a:prstGeom>
        </p:spPr>
      </p:pic>
      <p:pic>
        <p:nvPicPr>
          <p:cNvPr id="19" name="Graphic 10" descr="Link">
            <a:extLst>
              <a:ext uri="{FF2B5EF4-FFF2-40B4-BE49-F238E27FC236}">
                <a16:creationId xmlns:a16="http://schemas.microsoft.com/office/drawing/2014/main" id="{0718E6E0-05A2-479C-AEA8-1A385EB7347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1432509" y="5370161"/>
            <a:ext cx="244786" cy="244786"/>
          </a:xfrm>
          <a:prstGeom prst="rect">
            <a:avLst/>
          </a:prstGeom>
        </p:spPr>
      </p:pic>
      <p:sp>
        <p:nvSpPr>
          <p:cNvPr id="2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21"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32000" y="6439820"/>
            <a:ext cx="5664000" cy="295062"/>
          </a:xfrm>
        </p:spPr>
        <p:txBody>
          <a:bodyPr/>
          <a:lstStyle/>
          <a:p>
            <a:r>
              <a:rPr lang="de-DE" dirty="0"/>
              <a:t>eCHECKUP - Prävention des riskanten Alkoholkonsums bei Studierenden</a:t>
            </a:r>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chlussseite linksbündig">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898"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525" y="2798354"/>
            <a:ext cx="4981575"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err="1"/>
              <a:t>Vielen</a:t>
            </a:r>
            <a:r>
              <a:rPr lang="en-US" noProof="0" dirty="0"/>
              <a:t> Dank!</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00100" y="3933825"/>
            <a:ext cx="4167642" cy="655005"/>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de-DE" dirty="0"/>
              <a:t>Hier Klicken, um Namen der Vortragenden einzutragen</a:t>
            </a:r>
            <a:endParaRPr lang="en-US" noProof="0" dirty="0"/>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00100" y="4621047"/>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Telefon</a:t>
            </a:r>
            <a:endParaRPr lang="en-US" noProof="0" dirty="0"/>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00100" y="4970064"/>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E-Mail</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00100" y="5319081"/>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Graphic 7" descr="User">
            <a:extLst>
              <a:ext uri="{FF2B5EF4-FFF2-40B4-BE49-F238E27FC236}">
                <a16:creationId xmlns:a16="http://schemas.microsoft.com/office/drawing/2014/main" id="{111541C4-DB03-4E53-994D-499C7D73C4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2652" y="4336053"/>
            <a:ext cx="218900" cy="218900"/>
          </a:xfrm>
          <a:prstGeom prst="rect">
            <a:avLst/>
          </a:prstGeom>
        </p:spPr>
      </p:pic>
      <p:pic>
        <p:nvPicPr>
          <p:cNvPr id="17" name="Graphic 9" descr="Smart Phone">
            <a:extLst>
              <a:ext uri="{FF2B5EF4-FFF2-40B4-BE49-F238E27FC236}">
                <a16:creationId xmlns:a16="http://schemas.microsoft.com/office/drawing/2014/main" id="{A29DE31C-E099-4579-BB03-675E0A40C5F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2652" y="4684501"/>
            <a:ext cx="218900" cy="218900"/>
          </a:xfrm>
          <a:prstGeom prst="rect">
            <a:avLst/>
          </a:prstGeom>
        </p:spPr>
      </p:pic>
      <p:pic>
        <p:nvPicPr>
          <p:cNvPr id="18" name="Graphic 8" descr="Envelope">
            <a:extLst>
              <a:ext uri="{FF2B5EF4-FFF2-40B4-BE49-F238E27FC236}">
                <a16:creationId xmlns:a16="http://schemas.microsoft.com/office/drawing/2014/main" id="{773C1382-ACE1-460F-A1B6-AB761A7D2E6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2652" y="5032949"/>
            <a:ext cx="218900" cy="218900"/>
          </a:xfrm>
          <a:prstGeom prst="rect">
            <a:avLst/>
          </a:prstGeom>
        </p:spPr>
      </p:pic>
      <p:pic>
        <p:nvPicPr>
          <p:cNvPr id="19" name="Graphic 10" descr="Link">
            <a:extLst>
              <a:ext uri="{FF2B5EF4-FFF2-40B4-BE49-F238E27FC236}">
                <a16:creationId xmlns:a16="http://schemas.microsoft.com/office/drawing/2014/main" id="{0718E6E0-05A2-479C-AEA8-1A385EB7347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59709" y="5370161"/>
            <a:ext cx="244786" cy="244786"/>
          </a:xfrm>
          <a:prstGeom prst="rect">
            <a:avLst/>
          </a:prstGeom>
        </p:spPr>
      </p:pic>
    </p:spTree>
    <p:extLst>
      <p:ext uri="{BB962C8B-B14F-4D97-AF65-F5344CB8AC3E}">
        <p14:creationId xmlns:p14="http://schemas.microsoft.com/office/powerpoint/2010/main" val="383931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Subheading u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de-DE" dirty="0"/>
              <a:t>eCHECKUP - Prävention des riskanten Alkoholkonsums bei Studierenden</a:t>
            </a:r>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6" name="Textplatzhalter 5"/>
          <p:cNvSpPr>
            <a:spLocks noGrp="1"/>
          </p:cNvSpPr>
          <p:nvPr>
            <p:ph type="body" sz="quarter" idx="33" hasCustomPrompt="1"/>
          </p:nvPr>
        </p:nvSpPr>
        <p:spPr>
          <a:xfrm>
            <a:off x="2832100" y="5988326"/>
            <a:ext cx="8939213" cy="346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1734501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de-DE" dirty="0"/>
              <a:t>eCHECKUP - Prävention des riskanten Alkoholkonsums bei Studierenden</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7" name="Textplatzhalter 5"/>
          <p:cNvSpPr>
            <a:spLocks noGrp="1"/>
          </p:cNvSpPr>
          <p:nvPr>
            <p:ph type="body" sz="quarter" idx="33" hasCustomPrompt="1"/>
          </p:nvPr>
        </p:nvSpPr>
        <p:spPr>
          <a:xfrm>
            <a:off x="2844800" y="5988325"/>
            <a:ext cx="8926514" cy="38302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9762075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Textmasterformat bearbeiten</a:t>
            </a:r>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9" name="Textplatzhalter 5"/>
          <p:cNvSpPr>
            <a:spLocks noGrp="1"/>
          </p:cNvSpPr>
          <p:nvPr>
            <p:ph type="body" sz="quarter" idx="33" hasCustomPrompt="1"/>
          </p:nvPr>
        </p:nvSpPr>
        <p:spPr>
          <a:xfrm>
            <a:off x="2806700" y="5988326"/>
            <a:ext cx="8964614" cy="390962"/>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8014327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Spalten ohne Subheading und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8" name="Textplatzhalter 5"/>
          <p:cNvSpPr>
            <a:spLocks noGrp="1"/>
          </p:cNvSpPr>
          <p:nvPr>
            <p:ph type="body" sz="quarter" idx="33" hasCustomPrompt="1"/>
          </p:nvPr>
        </p:nvSpPr>
        <p:spPr>
          <a:xfrm>
            <a:off x="6312573" y="5974039"/>
            <a:ext cx="5459427" cy="188637"/>
          </a:xfrm>
        </p:spPr>
        <p:txBody>
          <a:bodyPr/>
          <a:lstStyle>
            <a:lvl1pPr marL="0" indent="0" algn="r">
              <a:lnSpc>
                <a:spcPct val="100000"/>
              </a:lnSpc>
              <a:spcBef>
                <a:spcPts val="0"/>
              </a:spcBef>
              <a:buNone/>
              <a:defRPr sz="1200"/>
            </a:lvl1pPr>
          </a:lstStyle>
          <a:p>
            <a:pPr lvl="0"/>
            <a:r>
              <a:rPr lang="de-DE" dirty="0" smtClean="0"/>
              <a:t>Quelle(n)</a:t>
            </a:r>
          </a:p>
        </p:txBody>
      </p:sp>
      <p:sp>
        <p:nvSpPr>
          <p:cNvPr id="11" name="Textplatzhalter 5"/>
          <p:cNvSpPr>
            <a:spLocks noGrp="1"/>
          </p:cNvSpPr>
          <p:nvPr>
            <p:ph type="body" sz="quarter" idx="34" hasCustomPrompt="1"/>
          </p:nvPr>
        </p:nvSpPr>
        <p:spPr>
          <a:xfrm>
            <a:off x="431999" y="5974039"/>
            <a:ext cx="5448115" cy="202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6155533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Spalten mit Subheading und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baseline="0">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baseline="0"/>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1800" y="17405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Überschrift Spalte 1</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310849"/>
            <a:ext cx="5472000" cy="3881152"/>
          </a:xfrm>
        </p:spPr>
        <p:txBody>
          <a:bodyPr/>
          <a:lstStyle>
            <a:lvl1pPr>
              <a:defRPr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Erste Listenebene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91216" y="1734156"/>
            <a:ext cx="5472000" cy="358775"/>
          </a:xfrm>
        </p:spPr>
        <p:txBody>
          <a:bodyPr/>
          <a:lstStyle>
            <a:lvl1pPr marL="0" indent="0">
              <a:buNone/>
              <a:defRPr sz="2400" b="1"/>
            </a:lvl1pPr>
          </a:lstStyle>
          <a:p>
            <a:pPr lvl="0"/>
            <a:r>
              <a:rPr lang="de-DE" noProof="0" dirty="0"/>
              <a:t>Überschrift Spalte 2</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310849"/>
            <a:ext cx="5472113" cy="3880401"/>
          </a:xfrm>
        </p:spPr>
        <p:txBody>
          <a:bodyPr/>
          <a:lstStyle/>
          <a:p>
            <a:pPr lvl="0"/>
            <a:r>
              <a:rPr lang="de-DE" noProof="0" dirty="0"/>
              <a:t>Erste Listenebene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de-DE" dirty="0"/>
              <a:t>eCHECKUP - Prävention des riskanten Alkoholkonsums bei Studierenden</a:t>
            </a:r>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 xmlns:adec="http://schemas.microsoft.com/office/drawing/2017/decorative" val="1"/>
              </a:ext>
            </a:extLst>
          </p:cNvPr>
          <p:cNvSpPr/>
          <p:nvPr userDrawn="1"/>
        </p:nvSpPr>
        <p:spPr>
          <a:xfrm>
            <a:off x="431800" y="1557890"/>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 xmlns:adec="http://schemas.microsoft.com/office/drawing/2017/decorative" val="1"/>
              </a:ext>
            </a:extLst>
          </p:cNvPr>
          <p:cNvSpPr/>
          <p:nvPr userDrawn="1"/>
        </p:nvSpPr>
        <p:spPr>
          <a:xfrm>
            <a:off x="6291216" y="1581756"/>
            <a:ext cx="1984175" cy="1148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4" name="Textplatzhalter 5"/>
          <p:cNvSpPr>
            <a:spLocks noGrp="1"/>
          </p:cNvSpPr>
          <p:nvPr>
            <p:ph type="body" sz="quarter" idx="33" hasCustomPrompt="1"/>
          </p:nvPr>
        </p:nvSpPr>
        <p:spPr>
          <a:xfrm>
            <a:off x="431800" y="5988326"/>
            <a:ext cx="5472200" cy="152400"/>
          </a:xfrm>
        </p:spPr>
        <p:txBody>
          <a:bodyPr/>
          <a:lstStyle>
            <a:lvl1pPr marL="0" indent="0" algn="r">
              <a:lnSpc>
                <a:spcPct val="100000"/>
              </a:lnSpc>
              <a:spcBef>
                <a:spcPts val="0"/>
              </a:spcBef>
              <a:buNone/>
              <a:defRPr sz="1200"/>
            </a:lvl1pPr>
          </a:lstStyle>
          <a:p>
            <a:pPr lvl="0"/>
            <a:r>
              <a:rPr lang="de-DE" dirty="0" smtClean="0"/>
              <a:t>Quelle(n)</a:t>
            </a:r>
          </a:p>
        </p:txBody>
      </p:sp>
      <p:sp>
        <p:nvSpPr>
          <p:cNvPr id="15" name="Textplatzhalter 5"/>
          <p:cNvSpPr>
            <a:spLocks noGrp="1"/>
          </p:cNvSpPr>
          <p:nvPr>
            <p:ph type="body" sz="quarter" idx="34" hasCustomPrompt="1"/>
          </p:nvPr>
        </p:nvSpPr>
        <p:spPr>
          <a:xfrm>
            <a:off x="6291217" y="5988326"/>
            <a:ext cx="5472000" cy="202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2509955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Spalten mit Spaltenüberschrift (kein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hasCustomPrompt="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smtClean="0"/>
              <a:t>Überschrift Spalte 1</a:t>
            </a:r>
            <a:endParaRPr lang="de-DE" noProof="0" dirty="0"/>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hasCustomPrompt="1"/>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smtClean="0"/>
              <a:t>Überschrift Spalte 2</a:t>
            </a:r>
            <a:endParaRPr lang="de-DE" noProof="0" dirty="0"/>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Slide Number Placeholder 5">
            <a:extLst>
              <a:ext uri="{FF2B5EF4-FFF2-40B4-BE49-F238E27FC236}">
                <a16:creationId xmlns:a16="http://schemas.microsoft.com/office/drawing/2014/main" id="{5ECA3099-A94F-4C3E-BC29-780EDD38F722}"/>
              </a:ext>
            </a:extLst>
          </p:cNvPr>
          <p:cNvSpPr>
            <a:spLocks noGrp="1"/>
          </p:cNvSpPr>
          <p:nvPr>
            <p:ph type="sldNum" sz="quarter" idx="1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5" name="Textplatzhalter 5"/>
          <p:cNvSpPr>
            <a:spLocks noGrp="1"/>
          </p:cNvSpPr>
          <p:nvPr>
            <p:ph type="body" sz="quarter" idx="33" hasCustomPrompt="1"/>
          </p:nvPr>
        </p:nvSpPr>
        <p:spPr>
          <a:xfrm>
            <a:off x="6299885" y="5986739"/>
            <a:ext cx="5447915" cy="202923"/>
          </a:xfrm>
        </p:spPr>
        <p:txBody>
          <a:bodyPr/>
          <a:lstStyle>
            <a:lvl1pPr marL="0" indent="0" algn="r">
              <a:lnSpc>
                <a:spcPct val="100000"/>
              </a:lnSpc>
              <a:spcBef>
                <a:spcPts val="0"/>
              </a:spcBef>
              <a:buNone/>
              <a:defRPr sz="1200"/>
            </a:lvl1pPr>
          </a:lstStyle>
          <a:p>
            <a:pPr lvl="0"/>
            <a:r>
              <a:rPr lang="de-DE" dirty="0" smtClean="0"/>
              <a:t>Quelle(n)</a:t>
            </a:r>
          </a:p>
        </p:txBody>
      </p:sp>
      <p:sp>
        <p:nvSpPr>
          <p:cNvPr id="19" name="Textplatzhalter 5"/>
          <p:cNvSpPr>
            <a:spLocks noGrp="1"/>
          </p:cNvSpPr>
          <p:nvPr>
            <p:ph type="body" sz="quarter" idx="34" hasCustomPrompt="1"/>
          </p:nvPr>
        </p:nvSpPr>
        <p:spPr>
          <a:xfrm>
            <a:off x="431801" y="5979353"/>
            <a:ext cx="5447914" cy="210309"/>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36253150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Spalten, Subheading, keine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9" name="Textplatzhalter 5"/>
          <p:cNvSpPr>
            <a:spLocks noGrp="1"/>
          </p:cNvSpPr>
          <p:nvPr>
            <p:ph type="body" sz="quarter" idx="33" hasCustomPrompt="1"/>
          </p:nvPr>
        </p:nvSpPr>
        <p:spPr>
          <a:xfrm>
            <a:off x="6304281" y="5988326"/>
            <a:ext cx="5458936" cy="202924"/>
          </a:xfrm>
        </p:spPr>
        <p:txBody>
          <a:bodyPr/>
          <a:lstStyle>
            <a:lvl1pPr marL="0" indent="0" algn="r">
              <a:lnSpc>
                <a:spcPct val="100000"/>
              </a:lnSpc>
              <a:spcBef>
                <a:spcPts val="0"/>
              </a:spcBef>
              <a:buNone/>
              <a:defRPr sz="1200"/>
            </a:lvl1pPr>
          </a:lstStyle>
          <a:p>
            <a:pPr lvl="0"/>
            <a:r>
              <a:rPr lang="de-DE" dirty="0" smtClean="0"/>
              <a:t>Quelle(n)</a:t>
            </a:r>
          </a:p>
        </p:txBody>
      </p:sp>
      <p:sp>
        <p:nvSpPr>
          <p:cNvPr id="10" name="Textplatzhalter 5"/>
          <p:cNvSpPr>
            <a:spLocks noGrp="1"/>
          </p:cNvSpPr>
          <p:nvPr>
            <p:ph type="body" sz="quarter" idx="34" hasCustomPrompt="1"/>
          </p:nvPr>
        </p:nvSpPr>
        <p:spPr>
          <a:xfrm>
            <a:off x="431801" y="5988326"/>
            <a:ext cx="5476592" cy="202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8915521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Subheading und 3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de-DE" dirty="0"/>
              <a:t>eCHECKUP - Prävention des riskanten Alkoholkonsums bei Studierenden</a:t>
            </a:r>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2" name="Textplatzhalter 5"/>
          <p:cNvSpPr>
            <a:spLocks noGrp="1"/>
          </p:cNvSpPr>
          <p:nvPr>
            <p:ph type="body" sz="quarter" idx="33" hasCustomPrompt="1"/>
          </p:nvPr>
        </p:nvSpPr>
        <p:spPr>
          <a:xfrm>
            <a:off x="431801" y="5987801"/>
            <a:ext cx="3600200" cy="202924"/>
          </a:xfrm>
        </p:spPr>
        <p:txBody>
          <a:bodyPr/>
          <a:lstStyle>
            <a:lvl1pPr marL="0" indent="0" algn="r">
              <a:lnSpc>
                <a:spcPct val="100000"/>
              </a:lnSpc>
              <a:spcBef>
                <a:spcPts val="0"/>
              </a:spcBef>
              <a:buNone/>
              <a:defRPr sz="1200"/>
            </a:lvl1pPr>
          </a:lstStyle>
          <a:p>
            <a:pPr lvl="0"/>
            <a:r>
              <a:rPr lang="de-DE" dirty="0" smtClean="0"/>
              <a:t>Quelle(n)</a:t>
            </a:r>
          </a:p>
        </p:txBody>
      </p:sp>
      <p:sp>
        <p:nvSpPr>
          <p:cNvPr id="13" name="Textplatzhalter 5"/>
          <p:cNvSpPr>
            <a:spLocks noGrp="1"/>
          </p:cNvSpPr>
          <p:nvPr>
            <p:ph type="body" sz="quarter" idx="34" hasCustomPrompt="1"/>
          </p:nvPr>
        </p:nvSpPr>
        <p:spPr>
          <a:xfrm>
            <a:off x="4301549" y="5971842"/>
            <a:ext cx="3600451" cy="202924"/>
          </a:xfrm>
        </p:spPr>
        <p:txBody>
          <a:bodyPr/>
          <a:lstStyle>
            <a:lvl1pPr marL="0" indent="0" algn="r">
              <a:lnSpc>
                <a:spcPct val="100000"/>
              </a:lnSpc>
              <a:spcBef>
                <a:spcPts val="0"/>
              </a:spcBef>
              <a:buNone/>
              <a:defRPr sz="1200"/>
            </a:lvl1pPr>
          </a:lstStyle>
          <a:p>
            <a:pPr lvl="0"/>
            <a:r>
              <a:rPr lang="de-DE" dirty="0" smtClean="0"/>
              <a:t>Quelle(n)</a:t>
            </a:r>
          </a:p>
        </p:txBody>
      </p:sp>
      <p:sp>
        <p:nvSpPr>
          <p:cNvPr id="14" name="Textplatzhalter 5"/>
          <p:cNvSpPr>
            <a:spLocks noGrp="1"/>
          </p:cNvSpPr>
          <p:nvPr>
            <p:ph type="body" sz="quarter" idx="35" hasCustomPrompt="1"/>
          </p:nvPr>
        </p:nvSpPr>
        <p:spPr>
          <a:xfrm>
            <a:off x="8171551" y="5987801"/>
            <a:ext cx="3591666"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Tree>
    <p:extLst>
      <p:ext uri="{BB962C8B-B14F-4D97-AF65-F5344CB8AC3E}">
        <p14:creationId xmlns:p14="http://schemas.microsoft.com/office/powerpoint/2010/main" val="2654388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ohne Foto">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000" b="1" spc="-300" dirty="0"/>
            </a:lvl1pPr>
          </a:lstStyle>
          <a:p>
            <a:pPr lvl="0" algn="r"/>
            <a:r>
              <a:rPr lang="de-DE" noProof="0" dirty="0"/>
              <a:t>Hier klicken, um  Präsentationstitel einzufügen</a:t>
            </a:r>
            <a:endParaRPr lang="en-US" noProof="0"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z="2000" dirty="0">
                <a:solidFill>
                  <a:schemeClr val="bg1"/>
                </a:solidFill>
              </a:defRPr>
            </a:lvl1pPr>
          </a:lstStyle>
          <a:p>
            <a:pPr lvl="0"/>
            <a:r>
              <a:rPr lang="de-DE" dirty="0"/>
              <a:t>Hier klicken, um den/die Namen der Vortragenden einzufügen</a:t>
            </a: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182" y="4149190"/>
            <a:ext cx="1686223" cy="452916"/>
          </a:xfrm>
          <a:prstGeom prst="rect">
            <a:avLst/>
          </a:prstGeom>
        </p:spPr>
      </p:pic>
    </p:spTree>
    <p:extLst>
      <p:ext uri="{BB962C8B-B14F-4D97-AF65-F5344CB8AC3E}">
        <p14:creationId xmlns:p14="http://schemas.microsoft.com/office/powerpoint/2010/main" val="857760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3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16001"/>
            <a:ext cx="3600000" cy="5175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016002"/>
            <a:ext cx="3600450" cy="5174724"/>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044626"/>
            <a:ext cx="3600450" cy="5146099"/>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de-DE" dirty="0"/>
              <a:t>eCHECKUP - Prävention des riskanten Alkoholkonsums bei Studierenden</a:t>
            </a:r>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2" name="Textplatzhalter 5"/>
          <p:cNvSpPr>
            <a:spLocks noGrp="1"/>
          </p:cNvSpPr>
          <p:nvPr>
            <p:ph type="body" sz="quarter" idx="33" hasCustomPrompt="1"/>
          </p:nvPr>
        </p:nvSpPr>
        <p:spPr>
          <a:xfrm>
            <a:off x="431801" y="5987801"/>
            <a:ext cx="3600200" cy="202924"/>
          </a:xfrm>
        </p:spPr>
        <p:txBody>
          <a:bodyPr/>
          <a:lstStyle>
            <a:lvl1pPr marL="0" indent="0" algn="r">
              <a:lnSpc>
                <a:spcPct val="100000"/>
              </a:lnSpc>
              <a:spcBef>
                <a:spcPts val="0"/>
              </a:spcBef>
              <a:buNone/>
              <a:defRPr sz="1200"/>
            </a:lvl1pPr>
          </a:lstStyle>
          <a:p>
            <a:pPr lvl="0"/>
            <a:r>
              <a:rPr lang="de-DE" dirty="0" smtClean="0"/>
              <a:t>Quelle(n)</a:t>
            </a:r>
          </a:p>
        </p:txBody>
      </p:sp>
      <p:sp>
        <p:nvSpPr>
          <p:cNvPr id="13" name="Textplatzhalter 5"/>
          <p:cNvSpPr>
            <a:spLocks noGrp="1"/>
          </p:cNvSpPr>
          <p:nvPr>
            <p:ph type="body" sz="quarter" idx="34" hasCustomPrompt="1"/>
          </p:nvPr>
        </p:nvSpPr>
        <p:spPr>
          <a:xfrm>
            <a:off x="4301549" y="5971842"/>
            <a:ext cx="3600451"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4" name="Textplatzhalter 5"/>
          <p:cNvSpPr>
            <a:spLocks noGrp="1"/>
          </p:cNvSpPr>
          <p:nvPr>
            <p:ph type="body" sz="quarter" idx="35" hasCustomPrompt="1"/>
          </p:nvPr>
        </p:nvSpPr>
        <p:spPr>
          <a:xfrm>
            <a:off x="8171551" y="5987801"/>
            <a:ext cx="3591666"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Tree>
    <p:extLst>
      <p:ext uri="{BB962C8B-B14F-4D97-AF65-F5344CB8AC3E}">
        <p14:creationId xmlns:p14="http://schemas.microsoft.com/office/powerpoint/2010/main" val="28978076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Subheading und 5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de-DE" dirty="0"/>
              <a:t>eCHECKUP - Prävention des riskanten Alkoholkonsums bei Studierenden</a:t>
            </a:r>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2" name="Textplatzhalter 5"/>
          <p:cNvSpPr>
            <a:spLocks noGrp="1"/>
          </p:cNvSpPr>
          <p:nvPr>
            <p:ph type="body" sz="quarter" idx="33" hasCustomPrompt="1"/>
          </p:nvPr>
        </p:nvSpPr>
        <p:spPr>
          <a:xfrm>
            <a:off x="277425" y="5983861"/>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4" name="Textplatzhalter 5"/>
          <p:cNvSpPr>
            <a:spLocks noGrp="1"/>
          </p:cNvSpPr>
          <p:nvPr>
            <p:ph type="body" sz="quarter" idx="34" hasCustomPrompt="1"/>
          </p:nvPr>
        </p:nvSpPr>
        <p:spPr>
          <a:xfrm>
            <a:off x="2572425" y="5990559"/>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6" name="Textplatzhalter 5"/>
          <p:cNvSpPr>
            <a:spLocks noGrp="1"/>
          </p:cNvSpPr>
          <p:nvPr>
            <p:ph type="body" sz="quarter" idx="35" hasCustomPrompt="1"/>
          </p:nvPr>
        </p:nvSpPr>
        <p:spPr>
          <a:xfrm>
            <a:off x="7162425" y="5983861"/>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8" name="Textplatzhalter 5"/>
          <p:cNvSpPr>
            <a:spLocks noGrp="1"/>
          </p:cNvSpPr>
          <p:nvPr>
            <p:ph type="body" sz="quarter" idx="36" hasCustomPrompt="1"/>
          </p:nvPr>
        </p:nvSpPr>
        <p:spPr>
          <a:xfrm>
            <a:off x="4847850" y="5979396"/>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9" name="Textplatzhalter 5"/>
          <p:cNvSpPr>
            <a:spLocks noGrp="1"/>
          </p:cNvSpPr>
          <p:nvPr>
            <p:ph type="body" sz="quarter" idx="37" hasCustomPrompt="1"/>
          </p:nvPr>
        </p:nvSpPr>
        <p:spPr>
          <a:xfrm>
            <a:off x="9448641" y="5991063"/>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Tree>
    <p:extLst>
      <p:ext uri="{BB962C8B-B14F-4D97-AF65-F5344CB8AC3E}">
        <p14:creationId xmlns:p14="http://schemas.microsoft.com/office/powerpoint/2010/main" val="9748372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de-DE" dirty="0"/>
              <a:t>eCHECKUP - Prävention des riskanten Alkoholkonsums bei Studierenden</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7" name="Textplatzhalter 5"/>
          <p:cNvSpPr>
            <a:spLocks noGrp="1"/>
          </p:cNvSpPr>
          <p:nvPr>
            <p:ph type="body" sz="quarter" idx="33" hasCustomPrompt="1"/>
          </p:nvPr>
        </p:nvSpPr>
        <p:spPr>
          <a:xfrm>
            <a:off x="2273301" y="5978385"/>
            <a:ext cx="9486700" cy="39296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15058552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de-DE" dirty="0"/>
              <a:t>eCHECKUP - Prävention des riskanten Alkoholkonsums bei Studierenden</a:t>
            </a:r>
          </a:p>
        </p:txBody>
      </p:sp>
      <p:sp>
        <p:nvSpPr>
          <p:cNvPr id="4" name="Title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6" name="Textplatzhalter 5"/>
          <p:cNvSpPr>
            <a:spLocks noGrp="1"/>
          </p:cNvSpPr>
          <p:nvPr>
            <p:ph type="body" sz="quarter" idx="33" hasCustomPrompt="1"/>
          </p:nvPr>
        </p:nvSpPr>
        <p:spPr>
          <a:xfrm>
            <a:off x="2806701" y="5978385"/>
            <a:ext cx="8953300" cy="39296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11397670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de-DE" dirty="0"/>
              <a:t>eCHECKUP - Prävention des riskanten Alkoholkonsums bei Studierenden</a:t>
            </a:r>
          </a:p>
        </p:txBody>
      </p:sp>
      <p:sp>
        <p:nvSpPr>
          <p:cNvPr id="4"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5" name="Textplatzhalter 5"/>
          <p:cNvSpPr>
            <a:spLocks noGrp="1"/>
          </p:cNvSpPr>
          <p:nvPr>
            <p:ph type="body" sz="quarter" idx="33" hasCustomPrompt="1"/>
          </p:nvPr>
        </p:nvSpPr>
        <p:spPr>
          <a:xfrm>
            <a:off x="2832101" y="5978385"/>
            <a:ext cx="8927900" cy="39296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39004335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e weiße Se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endParaRPr lang="de-DE" dirty="0"/>
          </a:p>
        </p:txBody>
      </p:sp>
      <p:sp>
        <p:nvSpPr>
          <p:cNvPr id="4" name="Rechteck 3"/>
          <p:cNvSpPr/>
          <p:nvPr userDrawn="1"/>
        </p:nvSpPr>
        <p:spPr>
          <a:xfrm>
            <a:off x="0" y="0"/>
            <a:ext cx="12281836" cy="694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10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el, Subheading u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smtClean="0"/>
              <a:t>Hier</a:t>
            </a:r>
            <a:r>
              <a:rPr lang="en-US" noProof="0" dirty="0" smtClean="0"/>
              <a:t> </a:t>
            </a:r>
            <a:r>
              <a:rPr lang="en-US" noProof="0" dirty="0" err="1" smtClean="0"/>
              <a:t>klicken</a:t>
            </a:r>
            <a:r>
              <a:rPr lang="en-US" noProof="0" dirty="0" smtClean="0"/>
              <a:t>, um </a:t>
            </a:r>
            <a:r>
              <a:rPr lang="en-US" noProof="0" dirty="0" err="1" smtClean="0"/>
              <a:t>Seitentitel</a:t>
            </a:r>
            <a:r>
              <a:rPr lang="en-US" noProof="0" dirty="0" smtClean="0"/>
              <a:t> </a:t>
            </a:r>
            <a:r>
              <a:rPr lang="en-US" noProof="0" dirty="0" err="1" smtClean="0"/>
              <a:t>einzufügen</a:t>
            </a:r>
            <a:endParaRPr lang="en-US" noProof="0" dirty="0"/>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smtClean="0"/>
              <a:t>Hier</a:t>
            </a:r>
            <a:r>
              <a:rPr lang="en-US" noProof="0" dirty="0" smtClean="0"/>
              <a:t> </a:t>
            </a:r>
            <a:r>
              <a:rPr lang="en-US" noProof="0" dirty="0" err="1" smtClean="0"/>
              <a:t>klicken</a:t>
            </a:r>
            <a:r>
              <a:rPr lang="en-US" noProof="0" dirty="0" smtClean="0"/>
              <a:t>, um Subheading </a:t>
            </a:r>
            <a:r>
              <a:rPr lang="en-US" noProof="0" dirty="0" err="1" smtClean="0"/>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de-DE" dirty="0" smtClean="0"/>
              <a:t>eCHECKUP - Prävention des riskanten Alkoholkonsums bei Studierenden</a:t>
            </a:r>
            <a:endParaRPr lang="de-DE"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389271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el, Subheading und 3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smtClean="0"/>
              <a:t>Hier</a:t>
            </a:r>
            <a:r>
              <a:rPr lang="en-US" noProof="0" dirty="0" smtClean="0"/>
              <a:t> </a:t>
            </a:r>
            <a:r>
              <a:rPr lang="en-US" noProof="0" dirty="0" err="1" smtClean="0"/>
              <a:t>klicken</a:t>
            </a:r>
            <a:r>
              <a:rPr lang="en-US" noProof="0" dirty="0" smtClean="0"/>
              <a:t>, um </a:t>
            </a:r>
            <a:r>
              <a:rPr lang="en-US" noProof="0" dirty="0" err="1" smtClean="0"/>
              <a:t>Seitentitel</a:t>
            </a:r>
            <a:r>
              <a:rPr lang="en-US" noProof="0" dirty="0" smtClean="0"/>
              <a:t> </a:t>
            </a:r>
            <a:r>
              <a:rPr lang="en-US" noProof="0" dirty="0" err="1" smtClean="0"/>
              <a:t>einzufügen</a:t>
            </a:r>
            <a:endParaRPr lang="en-US" noProof="0" dirty="0"/>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smtClean="0"/>
              <a:t>Hier</a:t>
            </a:r>
            <a:r>
              <a:rPr lang="en-US" noProof="0" dirty="0" smtClean="0"/>
              <a:t> </a:t>
            </a:r>
            <a:r>
              <a:rPr lang="en-US" noProof="0" dirty="0" err="1" smtClean="0"/>
              <a:t>klicken</a:t>
            </a:r>
            <a:r>
              <a:rPr lang="en-US" noProof="0" dirty="0" smtClean="0"/>
              <a:t>, um Subheading </a:t>
            </a:r>
            <a:r>
              <a:rPr lang="en-US" noProof="0" dirty="0" err="1" smtClean="0"/>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de-DE" dirty="0" smtClean="0"/>
              <a:t>eCHECKUP - Prävention des riskanten Alkoholkonsums bei Studierenden</a:t>
            </a:r>
            <a:endParaRPr lang="de-DE" dirty="0"/>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15236352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zwei Spalten, Subheading, keine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smtClean="0"/>
              <a:t>Hier</a:t>
            </a:r>
            <a:r>
              <a:rPr lang="en-US" noProof="0" dirty="0" smtClean="0"/>
              <a:t> </a:t>
            </a:r>
            <a:r>
              <a:rPr lang="en-US" noProof="0" dirty="0" err="1" smtClean="0"/>
              <a:t>klicken</a:t>
            </a:r>
            <a:r>
              <a:rPr lang="en-US" noProof="0" dirty="0" smtClean="0"/>
              <a:t>, um </a:t>
            </a:r>
            <a:r>
              <a:rPr lang="en-US" noProof="0" dirty="0" err="1" smtClean="0"/>
              <a:t>Seitentitel</a:t>
            </a:r>
            <a:r>
              <a:rPr lang="en-US" noProof="0" dirty="0" smtClean="0"/>
              <a:t> </a:t>
            </a:r>
            <a:r>
              <a:rPr lang="en-US" noProof="0" dirty="0" err="1" smtClean="0"/>
              <a:t>einzufügen</a:t>
            </a:r>
            <a:endParaRPr lang="en-US" noProof="0" dirty="0"/>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smtClean="0"/>
              <a:t>Hier</a:t>
            </a:r>
            <a:r>
              <a:rPr lang="en-US" noProof="0" dirty="0" smtClean="0"/>
              <a:t> </a:t>
            </a:r>
            <a:r>
              <a:rPr lang="en-US" noProof="0" dirty="0" err="1" smtClean="0"/>
              <a:t>klicken</a:t>
            </a:r>
            <a:r>
              <a:rPr lang="en-US" noProof="0" dirty="0" smtClean="0"/>
              <a:t>, um Subheading </a:t>
            </a:r>
            <a:r>
              <a:rPr lang="en-US" noProof="0" dirty="0" err="1" smtClean="0"/>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smtClean="0"/>
              <a:t>eCHECKUP - Prävention des riskanten Alkoholkonsums bei Studierenden</a:t>
            </a:r>
            <a:endParaRPr lang="de-DE"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9864574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el, Subheading und 5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smtClean="0"/>
              <a:t>Hier</a:t>
            </a:r>
            <a:r>
              <a:rPr lang="en-US" noProof="0" dirty="0" smtClean="0"/>
              <a:t> </a:t>
            </a:r>
            <a:r>
              <a:rPr lang="en-US" noProof="0" dirty="0" err="1" smtClean="0"/>
              <a:t>klicken</a:t>
            </a:r>
            <a:r>
              <a:rPr lang="en-US" noProof="0" dirty="0" smtClean="0"/>
              <a:t>, um </a:t>
            </a:r>
            <a:r>
              <a:rPr lang="en-US" noProof="0" dirty="0" err="1" smtClean="0"/>
              <a:t>Seitentitel</a:t>
            </a:r>
            <a:r>
              <a:rPr lang="en-US" noProof="0" dirty="0" smtClean="0"/>
              <a:t> </a:t>
            </a:r>
            <a:r>
              <a:rPr lang="en-US" noProof="0" dirty="0" err="1" smtClean="0"/>
              <a:t>einzufügen</a:t>
            </a:r>
            <a:endParaRPr lang="en-US" noProof="0" dirty="0"/>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smtClean="0"/>
              <a:t>Hier</a:t>
            </a:r>
            <a:r>
              <a:rPr lang="en-US" noProof="0" dirty="0" smtClean="0"/>
              <a:t> </a:t>
            </a:r>
            <a:r>
              <a:rPr lang="en-US" noProof="0" dirty="0" err="1" smtClean="0"/>
              <a:t>klicken</a:t>
            </a:r>
            <a:r>
              <a:rPr lang="en-US" noProof="0" dirty="0" smtClean="0"/>
              <a:t>, um Subheading </a:t>
            </a:r>
            <a:r>
              <a:rPr lang="en-US" noProof="0" dirty="0" err="1" smtClean="0"/>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de-DE" dirty="0" smtClean="0"/>
              <a:t>eCHECKUP - Prävention des riskanten Alkoholkonsums bei Studierenden</a:t>
            </a:r>
            <a:endParaRPr lang="de-DE" dirty="0"/>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2789792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mit Foto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4000" b="1" spc="-300" baseline="0">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sz="20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13501039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zwei Spalten ohne Subheading und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smtClean="0"/>
              <a:t>Hier</a:t>
            </a:r>
            <a:r>
              <a:rPr lang="en-US" noProof="0" dirty="0" smtClean="0"/>
              <a:t> </a:t>
            </a:r>
            <a:r>
              <a:rPr lang="en-US" noProof="0" dirty="0" err="1" smtClean="0"/>
              <a:t>klicken</a:t>
            </a:r>
            <a:r>
              <a:rPr lang="en-US" noProof="0" dirty="0" smtClean="0"/>
              <a:t>, um </a:t>
            </a:r>
            <a:r>
              <a:rPr lang="en-US" noProof="0" dirty="0" err="1" smtClean="0"/>
              <a:t>Seitentitel</a:t>
            </a:r>
            <a:r>
              <a:rPr lang="en-US" noProof="0" dirty="0" smtClean="0"/>
              <a:t> </a:t>
            </a:r>
            <a:r>
              <a:rPr lang="en-US" noProof="0" dirty="0" err="1" smtClean="0"/>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smtClean="0"/>
              <a:t>eCHECKUP - Prävention des riskanten Alkoholkonsums bei Studierenden</a:t>
            </a:r>
            <a:endParaRPr lang="de-DE"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7"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1529610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mit Foto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baseline="0">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5400" b="1" spc="-300">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sz="20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Erste Listenebene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384389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überschrift mit Foto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400" b="1" spc="-300" baseline="0" dirty="0"/>
            </a:lvl1pPr>
          </a:lstStyle>
          <a:p>
            <a:pPr lvl="0" algn="r"/>
            <a:r>
              <a:rPr lang="en-US" noProof="0" dirty="0" err="1"/>
              <a:t>Hier</a:t>
            </a:r>
            <a:r>
              <a:rPr lang="en-US" noProof="0" dirty="0"/>
              <a:t> </a:t>
            </a:r>
            <a:r>
              <a:rPr lang="en-US" noProof="0" dirty="0" err="1"/>
              <a:t>klicken</a:t>
            </a:r>
            <a:r>
              <a:rPr lang="en-US" noProof="0" dirty="0"/>
              <a:t>, um </a:t>
            </a:r>
            <a:r>
              <a:rPr lang="en-US" noProof="0" dirty="0" err="1"/>
              <a:t>Zwischenüberschrift</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2000" baseline="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0" name="Footer Placeholder 3">
            <a:extLst>
              <a:ext uri="{FF2B5EF4-FFF2-40B4-BE49-F238E27FC236}">
                <a16:creationId xmlns:a16="http://schemas.microsoft.com/office/drawing/2014/main" id="{57847F90-9DB6-4832-9EB7-393AADAE8B70}"/>
              </a:ext>
            </a:extLst>
          </p:cNvPr>
          <p:cNvSpPr>
            <a:spLocks noGrp="1"/>
          </p:cNvSpPr>
          <p:nvPr>
            <p:ph type="ftr" sz="quarter" idx="14"/>
          </p:nvPr>
        </p:nvSpPr>
        <p:spPr>
          <a:xfrm>
            <a:off x="432000" y="6439820"/>
            <a:ext cx="5664000" cy="295062"/>
          </a:xfrm>
        </p:spPr>
        <p:txBody>
          <a:bodyPr/>
          <a:lstStyle/>
          <a:p>
            <a:r>
              <a:rPr lang="de-DE" dirty="0"/>
              <a:t>eCHECKUP - Prävention des riskanten Alkoholkonsums bei Studierenden</a:t>
            </a:r>
          </a:p>
        </p:txBody>
      </p:sp>
    </p:spTree>
    <p:extLst>
      <p:ext uri="{BB962C8B-B14F-4D97-AF65-F5344CB8AC3E}">
        <p14:creationId xmlns:p14="http://schemas.microsoft.com/office/powerpoint/2010/main" val="243715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überschrift mit Foto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4800" b="1" spc="-300">
                <a:solidFill>
                  <a:schemeClr val="tx1">
                    <a:lumMod val="75000"/>
                    <a:lumOff val="25000"/>
                  </a:schemeClr>
                </a:solidFill>
                <a:latin typeface="+mj-lt"/>
              </a:defRPr>
            </a:lvl1pPr>
          </a:lstStyle>
          <a:p>
            <a:r>
              <a:rPr lang="en-US" noProof="0" dirty="0" err="1"/>
              <a:t>Hier</a:t>
            </a:r>
            <a:r>
              <a:rPr lang="en-US" noProof="0" dirty="0"/>
              <a:t> </a:t>
            </a:r>
            <a:r>
              <a:rPr lang="en-US" noProof="0" dirty="0" err="1"/>
              <a:t>klicken</a:t>
            </a:r>
            <a:r>
              <a:rPr lang="en-US" noProof="0" dirty="0"/>
              <a:t>, um </a:t>
            </a:r>
            <a:r>
              <a:rPr lang="en-US" noProof="0" dirty="0" err="1"/>
              <a:t>Zwischenüberschrift</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20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süberschrift ohne Fot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4800" b="1" spc="-300">
                <a:solidFill>
                  <a:schemeClr val="tx1">
                    <a:lumMod val="75000"/>
                    <a:lumOff val="25000"/>
                  </a:schemeClr>
                </a:solidFill>
                <a:latin typeface="+mj-lt"/>
              </a:defRPr>
            </a:lvl1pPr>
          </a:lstStyle>
          <a:p>
            <a:r>
              <a:rPr lang="en-US" noProof="0" dirty="0" err="1"/>
              <a:t>Hier</a:t>
            </a:r>
            <a:r>
              <a:rPr lang="en-US" noProof="0" dirty="0"/>
              <a:t> </a:t>
            </a:r>
            <a:r>
              <a:rPr lang="en-US" noProof="0" dirty="0" err="1"/>
              <a:t>klicken</a:t>
            </a:r>
            <a:r>
              <a:rPr lang="en-US" noProof="0" dirty="0"/>
              <a:t>, um </a:t>
            </a:r>
            <a:r>
              <a:rPr lang="en-US" noProof="0" dirty="0" err="1"/>
              <a:t>Zwischenüberschrift</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hasCustomPrompt="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sz="2000">
                <a:solidFill>
                  <a:schemeClr val="bg1"/>
                </a:solidFill>
              </a:defRPr>
            </a:lvl1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398256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nzseitiges F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sz="20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err="1"/>
              <a:t>Hier</a:t>
            </a:r>
            <a:r>
              <a:rPr lang="en-US" noProof="0" dirty="0"/>
              <a:t> </a:t>
            </a:r>
            <a:r>
              <a:rPr lang="en-US" noProof="0" dirty="0" err="1"/>
              <a:t>klicken</a:t>
            </a:r>
            <a:r>
              <a:rPr lang="en-US" noProof="0" dirty="0"/>
              <a:t>, um </a:t>
            </a:r>
            <a:r>
              <a:rPr lang="en-US" noProof="0" dirty="0" err="1"/>
              <a:t>Bildunterschrift</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5" name="Title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a:lstStyle>
            <a:lvl1pPr>
              <a:defRPr/>
            </a:lvl1pPr>
          </a:lstStyle>
          <a:p>
            <a:r>
              <a:rPr lang="en-US" noProof="0" dirty="0" err="1"/>
              <a:t>Hier</a:t>
            </a:r>
            <a:r>
              <a:rPr lang="en-US" noProof="0" dirty="0"/>
              <a:t> </a:t>
            </a:r>
            <a:r>
              <a:rPr lang="en-US" noProof="0" dirty="0" err="1"/>
              <a:t>klicken</a:t>
            </a:r>
            <a:r>
              <a:rPr lang="en-US" noProof="0" dirty="0"/>
              <a:t>, um </a:t>
            </a:r>
            <a:r>
              <a:rPr lang="en-US" noProof="0" dirty="0" err="1"/>
              <a:t>Bildüberschrift</a:t>
            </a:r>
            <a:r>
              <a:rPr lang="en-US" noProof="0" dirty="0"/>
              <a:t> </a:t>
            </a:r>
            <a:r>
              <a:rPr lang="en-US" noProof="0" dirty="0" err="1"/>
              <a:t>einzufügen</a:t>
            </a:r>
            <a:endParaRPr lang="en-US" noProof="0"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a:t>Textmasterformat bearbeiten</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endParaRPr lang="en-US" noProof="0"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p:nvSpPr>
        <p:spPr>
          <a:xfrm>
            <a:off x="9780101" y="6371350"/>
            <a:ext cx="1979897" cy="486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endParaRPr lang="de-DE" dirty="0"/>
          </a:p>
        </p:txBody>
      </p:sp>
      <p:sp>
        <p:nvSpPr>
          <p:cNvPr id="9" name="Rectangle 8">
            <a:extLst>
              <a:ext uri="{FF2B5EF4-FFF2-40B4-BE49-F238E27FC236}">
                <a16:creationId xmlns:a16="http://schemas.microsoft.com/office/drawing/2014/main" id="{4BC39664-EB8B-4A32-915A-D4308F792772}"/>
              </a:ext>
            </a:extLst>
          </p:cNvPr>
          <p:cNvSpPr/>
          <p:nvPr/>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p:nvCxnSpPr>
        <p:spPr>
          <a:xfrm flipH="1">
            <a:off x="1078397" y="5183625"/>
            <a:ext cx="12191999"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0059769" y="6396571"/>
            <a:ext cx="1420563" cy="381560"/>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8" r:id="rId3"/>
    <p:sldLayoutId id="2147483666" r:id="rId4"/>
    <p:sldLayoutId id="2147483662" r:id="rId5"/>
    <p:sldLayoutId id="2147483663" r:id="rId6"/>
    <p:sldLayoutId id="2147483668" r:id="rId7"/>
    <p:sldLayoutId id="2147483660" r:id="rId8"/>
    <p:sldLayoutId id="2147483674" r:id="rId9"/>
    <p:sldLayoutId id="2147483664" r:id="rId10"/>
    <p:sldLayoutId id="2147483675" r:id="rId11"/>
    <p:sldLayoutId id="2147483650" r:id="rId12"/>
    <p:sldLayoutId id="2147483669" r:id="rId13"/>
    <p:sldLayoutId id="2147483673" r:id="rId14"/>
    <p:sldLayoutId id="2147483670" r:id="rId15"/>
    <p:sldLayoutId id="2147483659" r:id="rId16"/>
    <p:sldLayoutId id="2147483671" r:id="rId17"/>
    <p:sldLayoutId id="2147483652" r:id="rId18"/>
    <p:sldLayoutId id="2147483656" r:id="rId19"/>
    <p:sldLayoutId id="2147483680" r:id="rId20"/>
    <p:sldLayoutId id="2147483657" r:id="rId21"/>
    <p:sldLayoutId id="2147483654" r:id="rId22"/>
    <p:sldLayoutId id="2147483655" r:id="rId23"/>
    <p:sldLayoutId id="2147483672" r:id="rId24"/>
    <p:sldLayoutId id="2147483681" r:id="rId25"/>
    <p:sldLayoutId id="2147483682" r:id="rId26"/>
    <p:sldLayoutId id="2147483707" r:id="rId27"/>
    <p:sldLayoutId id="2147483708" r:id="rId28"/>
    <p:sldLayoutId id="2147483709" r:id="rId29"/>
    <p:sldLayoutId id="2147483710"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www.hs-esslingen.de/soziale-arbeit-bildung-und-pflege/forschung/projekte/laufende-projekte/echeckup-alkohol/"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ph-freiburg.de/studium/campus-und-leben/praeventionsprogramm-echeckup-to-go-alkohol.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7.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iMlS4DEFbY"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64.jpe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hyperlink" Target="https://iconmonstr.com/"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hyperlink" Target="https://pixabay.com/de/blog/posts/die-5-besten-quellen-f%C3%BCr-freie-vektor-icons-4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4"/>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2" name="Titel 11"/>
          <p:cNvSpPr>
            <a:spLocks noGrp="1"/>
          </p:cNvSpPr>
          <p:nvPr>
            <p:ph type="title"/>
          </p:nvPr>
        </p:nvSpPr>
        <p:spPr/>
        <p:txBody>
          <a:bodyPr/>
          <a:lstStyle/>
          <a:p>
            <a:r>
              <a:rPr lang="de-DE" dirty="0" smtClean="0"/>
              <a:t>Peer-Aktionen - Online</a:t>
            </a:r>
            <a:endParaRPr lang="de-DE" dirty="0"/>
          </a:p>
        </p:txBody>
      </p:sp>
      <p:sp>
        <p:nvSpPr>
          <p:cNvPr id="14" name="Textplatzhalter 13"/>
          <p:cNvSpPr>
            <a:spLocks noGrp="1"/>
          </p:cNvSpPr>
          <p:nvPr>
            <p:ph type="body" sz="quarter" idx="13"/>
          </p:nvPr>
        </p:nvSpPr>
        <p:spPr/>
        <p:txBody>
          <a:bodyPr/>
          <a:lstStyle/>
          <a:p>
            <a:r>
              <a:rPr lang="de-DE" dirty="0" smtClean="0"/>
              <a:t>Wie können Studierende im virtuellen Hochschulraum erreicht werden?</a:t>
            </a: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1</a:t>
            </a:fld>
            <a:endParaRPr lang="en-US" noProof="0" dirty="0"/>
          </a:p>
        </p:txBody>
      </p:sp>
    </p:spTree>
    <p:extLst>
      <p:ext uri="{BB962C8B-B14F-4D97-AF65-F5344CB8AC3E}">
        <p14:creationId xmlns:p14="http://schemas.microsoft.com/office/powerpoint/2010/main" val="239043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 von </a:t>
            </a:r>
            <a:r>
              <a:rPr lang="de-DE" dirty="0" smtClean="0"/>
              <a:t>Online-Aktionen – „Trink mit Maß“</a:t>
            </a:r>
            <a:endParaRPr lang="de-DE" dirty="0"/>
          </a:p>
        </p:txBody>
      </p:sp>
      <p:sp>
        <p:nvSpPr>
          <p:cNvPr id="6" name="Textplatzhalter 5"/>
          <p:cNvSpPr>
            <a:spLocks noGrp="1"/>
          </p:cNvSpPr>
          <p:nvPr>
            <p:ph type="body" sz="quarter" idx="32"/>
          </p:nvPr>
        </p:nvSpPr>
        <p:spPr/>
        <p:txBody>
          <a:bodyPr/>
          <a:lstStyle/>
          <a:p>
            <a:r>
              <a:rPr lang="de-DE" dirty="0"/>
              <a:t>Ziele und Motive </a:t>
            </a:r>
            <a:r>
              <a:rPr lang="de-DE" dirty="0" smtClean="0"/>
              <a:t>der </a:t>
            </a:r>
            <a:r>
              <a:rPr lang="de-DE" dirty="0" err="1" smtClean="0"/>
              <a:t>Social</a:t>
            </a:r>
            <a:r>
              <a:rPr lang="de-DE" dirty="0" smtClean="0"/>
              <a:t>-Media-Kampagne </a:t>
            </a:r>
            <a:r>
              <a:rPr lang="de-DE" dirty="0"/>
              <a:t>„Trink mit Maß</a:t>
            </a:r>
            <a:r>
              <a:rPr lang="de-DE" dirty="0" smtClean="0"/>
              <a:t>“</a:t>
            </a:r>
            <a:endParaRPr lang="de-DE" dirty="0"/>
          </a:p>
          <a:p>
            <a:endParaRPr lang="de-DE" dirty="0"/>
          </a:p>
        </p:txBody>
      </p:sp>
      <p:sp>
        <p:nvSpPr>
          <p:cNvPr id="3" name="Inhaltsplatzhalter 2"/>
          <p:cNvSpPr>
            <a:spLocks noGrp="1"/>
          </p:cNvSpPr>
          <p:nvPr>
            <p:ph idx="1"/>
          </p:nvPr>
        </p:nvSpPr>
        <p:spPr>
          <a:xfrm>
            <a:off x="431999" y="1512000"/>
            <a:ext cx="7334309" cy="4679250"/>
          </a:xfrm>
        </p:spPr>
        <p:txBody>
          <a:bodyPr/>
          <a:lstStyle/>
          <a:p>
            <a:r>
              <a:rPr lang="de-DE" sz="2000" dirty="0" smtClean="0"/>
              <a:t>Riskanten </a:t>
            </a:r>
            <a:r>
              <a:rPr lang="de-DE" sz="2000" dirty="0"/>
              <a:t>Alkoholkonsum </a:t>
            </a:r>
            <a:r>
              <a:rPr lang="de-DE" sz="2000" dirty="0" smtClean="0"/>
              <a:t>ohne </a:t>
            </a:r>
            <a:r>
              <a:rPr lang="de-DE" sz="2000" dirty="0"/>
              <a:t>erhobenen </a:t>
            </a:r>
            <a:r>
              <a:rPr lang="de-DE" sz="2000" dirty="0" smtClean="0"/>
              <a:t>Zeigefinger thematisieren </a:t>
            </a:r>
            <a:r>
              <a:rPr lang="de-DE" sz="2000" dirty="0"/>
              <a:t>und Studierende dahingehend </a:t>
            </a:r>
            <a:r>
              <a:rPr lang="de-DE" sz="2000" dirty="0" smtClean="0"/>
              <a:t>sensibilisieren.</a:t>
            </a:r>
          </a:p>
          <a:p>
            <a:pPr marL="276225" lvl="1" indent="0">
              <a:buNone/>
            </a:pPr>
            <a:r>
              <a:rPr lang="de-DE" sz="2000" b="1" dirty="0" smtClean="0">
                <a:solidFill>
                  <a:schemeClr val="accent6">
                    <a:lumMod val="75000"/>
                    <a:lumOff val="25000"/>
                  </a:schemeClr>
                </a:solidFill>
              </a:rPr>
              <a:t>„</a:t>
            </a:r>
            <a:r>
              <a:rPr lang="de-DE" sz="2000" b="1" dirty="0">
                <a:solidFill>
                  <a:schemeClr val="accent6">
                    <a:lumMod val="75000"/>
                    <a:lumOff val="25000"/>
                  </a:schemeClr>
                </a:solidFill>
              </a:rPr>
              <a:t>Trink mit Maß“ </a:t>
            </a:r>
            <a:r>
              <a:rPr lang="de-DE" sz="2000" dirty="0">
                <a:solidFill>
                  <a:schemeClr val="accent6">
                    <a:lumMod val="75000"/>
                    <a:lumOff val="25000"/>
                  </a:schemeClr>
                </a:solidFill>
              </a:rPr>
              <a:t>liefert </a:t>
            </a:r>
            <a:r>
              <a:rPr lang="de-DE" sz="2000" dirty="0" smtClean="0">
                <a:solidFill>
                  <a:schemeClr val="accent6">
                    <a:lumMod val="75000"/>
                    <a:lumOff val="25000"/>
                  </a:schemeClr>
                </a:solidFill>
              </a:rPr>
              <a:t>die entsprechende Botschaft</a:t>
            </a:r>
            <a:r>
              <a:rPr lang="de-DE" sz="2000" dirty="0">
                <a:solidFill>
                  <a:schemeClr val="accent6">
                    <a:lumMod val="75000"/>
                    <a:lumOff val="25000"/>
                  </a:schemeClr>
                </a:solidFill>
              </a:rPr>
              <a:t>: Maß halten – das eigene Limit erkennen und dieses </a:t>
            </a:r>
            <a:r>
              <a:rPr lang="de-DE" sz="2000" dirty="0" smtClean="0">
                <a:solidFill>
                  <a:schemeClr val="accent6">
                    <a:lumMod val="75000"/>
                    <a:lumOff val="25000"/>
                  </a:schemeClr>
                </a:solidFill>
              </a:rPr>
              <a:t>auch </a:t>
            </a:r>
            <a:r>
              <a:rPr lang="de-DE" sz="2000" dirty="0">
                <a:solidFill>
                  <a:schemeClr val="accent6">
                    <a:lumMod val="75000"/>
                    <a:lumOff val="25000"/>
                  </a:schemeClr>
                </a:solidFill>
              </a:rPr>
              <a:t>einhalten.</a:t>
            </a:r>
          </a:p>
          <a:p>
            <a:r>
              <a:rPr lang="de-DE" sz="2000" dirty="0"/>
              <a:t>Studierende auf das Online-Programm eCHECKUP TO GO-Alkohol aufmerksam machen und den nötigen Impuls für die Durchführung geben. </a:t>
            </a:r>
            <a:endParaRPr lang="de-DE" sz="2000" dirty="0" smtClean="0"/>
          </a:p>
          <a:p>
            <a:pPr marL="276225" lvl="1" indent="0">
              <a:buNone/>
            </a:pPr>
            <a:r>
              <a:rPr lang="de-DE" sz="2000" b="1" dirty="0" smtClean="0">
                <a:solidFill>
                  <a:schemeClr val="accent6">
                    <a:lumMod val="75000"/>
                    <a:lumOff val="25000"/>
                  </a:schemeClr>
                </a:solidFill>
              </a:rPr>
              <a:t>„</a:t>
            </a:r>
            <a:r>
              <a:rPr lang="de-DE" sz="2000" b="1" dirty="0">
                <a:solidFill>
                  <a:schemeClr val="accent6">
                    <a:lumMod val="75000"/>
                    <a:lumOff val="25000"/>
                  </a:schemeClr>
                </a:solidFill>
              </a:rPr>
              <a:t>Mach den Check und miss dich“ </a:t>
            </a:r>
            <a:r>
              <a:rPr lang="de-DE" sz="2000" dirty="0">
                <a:solidFill>
                  <a:schemeClr val="accent6">
                    <a:lumMod val="75000"/>
                    <a:lumOff val="25000"/>
                  </a:schemeClr>
                </a:solidFill>
              </a:rPr>
              <a:t>ist </a:t>
            </a:r>
            <a:r>
              <a:rPr lang="de-DE" sz="2000" dirty="0" smtClean="0">
                <a:solidFill>
                  <a:schemeClr val="accent6">
                    <a:lumMod val="75000"/>
                    <a:lumOff val="25000"/>
                  </a:schemeClr>
                </a:solidFill>
              </a:rPr>
              <a:t>hierbei eine </a:t>
            </a:r>
            <a:r>
              <a:rPr lang="de-DE" sz="2000" dirty="0">
                <a:solidFill>
                  <a:schemeClr val="accent6">
                    <a:lumMod val="75000"/>
                    <a:lumOff val="25000"/>
                  </a:schemeClr>
                </a:solidFill>
              </a:rPr>
              <a:t>klare Handlungsaufforderung an Studierende das Online-Programm durchzuführen.</a:t>
            </a:r>
          </a:p>
          <a:p>
            <a:endParaRPr lang="de-DE" sz="2000" dirty="0"/>
          </a:p>
        </p:txBody>
      </p:sp>
      <p:sp>
        <p:nvSpPr>
          <p:cNvPr id="9" name="Textplatzhalter 8"/>
          <p:cNvSpPr>
            <a:spLocks noGrp="1"/>
          </p:cNvSpPr>
          <p:nvPr>
            <p:ph type="body" sz="quarter" idx="13"/>
          </p:nvPr>
        </p:nvSpPr>
        <p:spPr/>
        <p:txBody>
          <a:bodyPr/>
          <a:lstStyle/>
          <a:p>
            <a:endParaRPr lang="de-DE" dirty="0"/>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1550" y="1511475"/>
            <a:ext cx="3485370" cy="3664959"/>
          </a:xfrm>
          <a:prstGeom prst="rect">
            <a:avLst/>
          </a:prstGeom>
        </p:spPr>
      </p:pic>
      <p:sp>
        <p:nvSpPr>
          <p:cNvPr id="11" name="Textfeld 10"/>
          <p:cNvSpPr txBox="1"/>
          <p:nvPr/>
        </p:nvSpPr>
        <p:spPr>
          <a:xfrm>
            <a:off x="8186935" y="6153027"/>
            <a:ext cx="368241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5A5A5A"/>
                </a:solidFill>
                <a:effectLst/>
                <a:uLnTx/>
                <a:uFillTx/>
                <a:latin typeface="Candara"/>
                <a:ea typeface="+mn-ea"/>
                <a:cs typeface="+mn-cs"/>
              </a:rPr>
              <a:t>Bildquelle: Hochschule Esslingen, Projekt eCHECKUP-Alkohol</a:t>
            </a:r>
            <a:endParaRPr kumimoji="0" lang="de-DE" sz="1050" b="0" i="0" u="none" strike="noStrike" kern="1200" cap="none" spc="0" normalizeH="0" baseline="0" noProof="0" dirty="0">
              <a:ln>
                <a:noFill/>
              </a:ln>
              <a:solidFill>
                <a:srgbClr val="5A5A5A"/>
              </a:solidFill>
              <a:effectLst/>
              <a:uLnTx/>
              <a:uFillTx/>
              <a:latin typeface="Candara"/>
              <a:ea typeface="+mn-ea"/>
              <a:cs typeface="+mn-cs"/>
            </a:endParaRPr>
          </a:p>
        </p:txBody>
      </p:sp>
    </p:spTree>
    <p:extLst>
      <p:ext uri="{BB962C8B-B14F-4D97-AF65-F5344CB8AC3E}">
        <p14:creationId xmlns:p14="http://schemas.microsoft.com/office/powerpoint/2010/main" val="185973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 von Online-Aktionen – „Trink mit Maß“</a:t>
            </a:r>
          </a:p>
        </p:txBody>
      </p:sp>
      <p:sp>
        <p:nvSpPr>
          <p:cNvPr id="6" name="Textplatzhalter 5"/>
          <p:cNvSpPr>
            <a:spLocks noGrp="1"/>
          </p:cNvSpPr>
          <p:nvPr>
            <p:ph type="body" sz="quarter" idx="32"/>
          </p:nvPr>
        </p:nvSpPr>
        <p:spPr/>
        <p:txBody>
          <a:bodyPr/>
          <a:lstStyle/>
          <a:p>
            <a:r>
              <a:rPr lang="de-DE" dirty="0">
                <a:solidFill>
                  <a:schemeClr val="accent6">
                    <a:lumMod val="75000"/>
                    <a:lumOff val="25000"/>
                  </a:schemeClr>
                </a:solidFill>
              </a:rPr>
              <a:t>Planung und Umsetzung von „Trink mit Maß</a:t>
            </a:r>
            <a:r>
              <a:rPr lang="de-DE" dirty="0" smtClean="0">
                <a:solidFill>
                  <a:schemeClr val="accent6">
                    <a:lumMod val="75000"/>
                    <a:lumOff val="25000"/>
                  </a:schemeClr>
                </a:solidFill>
              </a:rPr>
              <a:t>“</a:t>
            </a:r>
            <a:endParaRPr lang="de-DE" dirty="0">
              <a:solidFill>
                <a:schemeClr val="accent6">
                  <a:lumMod val="75000"/>
                  <a:lumOff val="25000"/>
                </a:schemeClr>
              </a:solidFill>
            </a:endParaRPr>
          </a:p>
          <a:p>
            <a:endParaRPr lang="de-DE" dirty="0"/>
          </a:p>
        </p:txBody>
      </p:sp>
      <p:sp>
        <p:nvSpPr>
          <p:cNvPr id="3" name="Inhaltsplatzhalter 2"/>
          <p:cNvSpPr>
            <a:spLocks noGrp="1"/>
          </p:cNvSpPr>
          <p:nvPr>
            <p:ph idx="1"/>
          </p:nvPr>
        </p:nvSpPr>
        <p:spPr>
          <a:xfrm>
            <a:off x="432000" y="1512000"/>
            <a:ext cx="5849180" cy="4679250"/>
          </a:xfrm>
        </p:spPr>
        <p:txBody>
          <a:bodyPr/>
          <a:lstStyle/>
          <a:p>
            <a:r>
              <a:rPr lang="de-DE" sz="2000" dirty="0" smtClean="0">
                <a:solidFill>
                  <a:schemeClr val="accent6">
                    <a:lumMod val="75000"/>
                    <a:lumOff val="25000"/>
                  </a:schemeClr>
                </a:solidFill>
              </a:rPr>
              <a:t>Kann niederschwellig und relativ einfach </a:t>
            </a:r>
            <a:r>
              <a:rPr lang="de-DE" sz="2000" dirty="0">
                <a:solidFill>
                  <a:schemeClr val="accent6">
                    <a:lumMod val="75000"/>
                    <a:lumOff val="25000"/>
                  </a:schemeClr>
                </a:solidFill>
              </a:rPr>
              <a:t>und </a:t>
            </a:r>
            <a:r>
              <a:rPr lang="de-DE" sz="2000" dirty="0" smtClean="0">
                <a:solidFill>
                  <a:schemeClr val="accent6">
                    <a:lumMod val="75000"/>
                    <a:lumOff val="25000"/>
                  </a:schemeClr>
                </a:solidFill>
              </a:rPr>
              <a:t>schnell geplant und umgesetzt werden</a:t>
            </a:r>
          </a:p>
          <a:p>
            <a:r>
              <a:rPr lang="de-DE" sz="2000" dirty="0" smtClean="0">
                <a:solidFill>
                  <a:schemeClr val="accent6">
                    <a:lumMod val="75000"/>
                    <a:lumOff val="25000"/>
                  </a:schemeClr>
                </a:solidFill>
              </a:rPr>
              <a:t>Ein Leitfaden (</a:t>
            </a:r>
            <a:r>
              <a:rPr lang="de-DE" sz="2000" dirty="0" err="1" smtClean="0">
                <a:solidFill>
                  <a:schemeClr val="accent6">
                    <a:lumMod val="75000"/>
                    <a:lumOff val="25000"/>
                  </a:schemeClr>
                </a:solidFill>
              </a:rPr>
              <a:t>Social</a:t>
            </a:r>
            <a:r>
              <a:rPr lang="de-DE" sz="2000" dirty="0" smtClean="0">
                <a:solidFill>
                  <a:schemeClr val="accent6">
                    <a:lumMod val="75000"/>
                    <a:lumOff val="25000"/>
                  </a:schemeClr>
                </a:solidFill>
              </a:rPr>
              <a:t>-Media-Guide) unterstützt bei der Planung und Umsetzung und gibt praktische Tipps zur Verwendung der </a:t>
            </a:r>
            <a:r>
              <a:rPr lang="de-DE" sz="2000" dirty="0" err="1" smtClean="0">
                <a:solidFill>
                  <a:schemeClr val="accent6">
                    <a:lumMod val="75000"/>
                    <a:lumOff val="25000"/>
                  </a:schemeClr>
                </a:solidFill>
              </a:rPr>
              <a:t>Social</a:t>
            </a:r>
            <a:r>
              <a:rPr lang="de-DE" sz="2000" dirty="0" smtClean="0">
                <a:solidFill>
                  <a:schemeClr val="accent6">
                    <a:lumMod val="75000"/>
                    <a:lumOff val="25000"/>
                  </a:schemeClr>
                </a:solidFill>
              </a:rPr>
              <a:t>-Media-Vorlagen</a:t>
            </a:r>
          </a:p>
          <a:p>
            <a:r>
              <a:rPr lang="de-DE" sz="2000" dirty="0" smtClean="0">
                <a:solidFill>
                  <a:schemeClr val="accent6">
                    <a:lumMod val="75000"/>
                    <a:lumOff val="25000"/>
                  </a:schemeClr>
                </a:solidFill>
              </a:rPr>
              <a:t>Vorlagen </a:t>
            </a:r>
            <a:r>
              <a:rPr lang="de-DE" sz="2000" dirty="0">
                <a:solidFill>
                  <a:schemeClr val="accent6">
                    <a:lumMod val="75000"/>
                    <a:lumOff val="25000"/>
                  </a:schemeClr>
                </a:solidFill>
              </a:rPr>
              <a:t>für </a:t>
            </a:r>
            <a:r>
              <a:rPr lang="de-DE" sz="2000" dirty="0" err="1" smtClean="0">
                <a:solidFill>
                  <a:schemeClr val="accent6">
                    <a:lumMod val="75000"/>
                    <a:lumOff val="25000"/>
                  </a:schemeClr>
                </a:solidFill>
              </a:rPr>
              <a:t>Social</a:t>
            </a:r>
            <a:r>
              <a:rPr lang="de-DE" sz="2000" dirty="0" smtClean="0">
                <a:solidFill>
                  <a:schemeClr val="accent6">
                    <a:lumMod val="75000"/>
                    <a:lumOff val="25000"/>
                  </a:schemeClr>
                </a:solidFill>
              </a:rPr>
              <a:t>-Media-Posts/ E-Mails ermöglichen eine einfache und schnelle Erstellung und Veröffentlichung</a:t>
            </a:r>
            <a:endParaRPr lang="de-DE" sz="2000" dirty="0">
              <a:solidFill>
                <a:schemeClr val="accent6">
                  <a:lumMod val="75000"/>
                  <a:lumOff val="25000"/>
                </a:schemeClr>
              </a:solidFill>
            </a:endParaRPr>
          </a:p>
          <a:p>
            <a:pPr marL="0" indent="0">
              <a:buNone/>
            </a:pPr>
            <a:r>
              <a:rPr lang="de-DE" sz="2000" b="1" dirty="0" smtClean="0">
                <a:solidFill>
                  <a:schemeClr val="accent6">
                    <a:lumMod val="75000"/>
                    <a:lumOff val="25000"/>
                  </a:schemeClr>
                </a:solidFill>
                <a:sym typeface="Wingdings" panose="05000000000000000000" pitchFamily="2" charset="2"/>
              </a:rPr>
              <a:t>Der </a:t>
            </a:r>
            <a:r>
              <a:rPr lang="de-DE" sz="2000" b="1" dirty="0" err="1" smtClean="0">
                <a:solidFill>
                  <a:schemeClr val="accent6">
                    <a:lumMod val="75000"/>
                    <a:lumOff val="25000"/>
                  </a:schemeClr>
                </a:solidFill>
                <a:sym typeface="Wingdings" panose="05000000000000000000" pitchFamily="2" charset="2"/>
              </a:rPr>
              <a:t>Social</a:t>
            </a:r>
            <a:r>
              <a:rPr lang="de-DE" sz="2000" b="1" dirty="0" smtClean="0">
                <a:solidFill>
                  <a:schemeClr val="accent6">
                    <a:lumMod val="75000"/>
                    <a:lumOff val="25000"/>
                  </a:schemeClr>
                </a:solidFill>
                <a:sym typeface="Wingdings" panose="05000000000000000000" pitchFamily="2" charset="2"/>
              </a:rPr>
              <a:t>-Media-Guide inkl. </a:t>
            </a:r>
            <a:r>
              <a:rPr lang="de-DE" sz="2000" b="1" dirty="0">
                <a:solidFill>
                  <a:schemeClr val="accent6">
                    <a:lumMod val="75000"/>
                    <a:lumOff val="25000"/>
                  </a:schemeClr>
                </a:solidFill>
                <a:sym typeface="Wingdings" panose="05000000000000000000" pitchFamily="2" charset="2"/>
              </a:rPr>
              <a:t>d</a:t>
            </a:r>
            <a:r>
              <a:rPr lang="de-DE" sz="2000" b="1" dirty="0" smtClean="0">
                <a:solidFill>
                  <a:schemeClr val="accent6">
                    <a:lumMod val="75000"/>
                    <a:lumOff val="25000"/>
                  </a:schemeClr>
                </a:solidFill>
                <a:sym typeface="Wingdings" panose="05000000000000000000" pitchFamily="2" charset="2"/>
              </a:rPr>
              <a:t>er Vorlagen wird Ihnen in der Material- und Methodenmappe des Projektes für die Planung und Umsetzung der Online-Aktion zur Verfügung gestellt:</a:t>
            </a:r>
          </a:p>
          <a:p>
            <a:pPr marL="0" indent="0">
              <a:buNone/>
            </a:pPr>
            <a:r>
              <a:rPr lang="de-DE" sz="2000" u="sng" dirty="0" smtClean="0">
                <a:solidFill>
                  <a:schemeClr val="tx1"/>
                </a:solidFill>
                <a:hlinkClick r:id="rId3"/>
              </a:rPr>
              <a:t>https</a:t>
            </a:r>
            <a:r>
              <a:rPr lang="de-DE" sz="2000" u="sng" dirty="0">
                <a:solidFill>
                  <a:schemeClr val="tx1"/>
                </a:solidFill>
                <a:hlinkClick r:id="rId3"/>
              </a:rPr>
              <a:t>://www.hs-esslingen.de/soziale-arbeit-bildung-und-pflege/forschung/projekte/laufende-projekte/echeckup-alkohol</a:t>
            </a:r>
            <a:r>
              <a:rPr lang="de-DE" sz="2000" u="sng" dirty="0" smtClean="0">
                <a:solidFill>
                  <a:schemeClr val="tx1"/>
                </a:solidFill>
                <a:hlinkClick r:id="rId3"/>
              </a:rPr>
              <a:t>/</a:t>
            </a:r>
            <a:r>
              <a:rPr lang="de-DE" sz="2000" u="sng" dirty="0" smtClean="0">
                <a:solidFill>
                  <a:schemeClr val="tx1"/>
                </a:solidFill>
              </a:rPr>
              <a:t> </a:t>
            </a:r>
            <a:endParaRPr lang="de-DE" sz="2000" b="1" dirty="0">
              <a:solidFill>
                <a:schemeClr val="accent6">
                  <a:lumMod val="75000"/>
                  <a:lumOff val="25000"/>
                </a:schemeClr>
              </a:solidFill>
            </a:endParaRPr>
          </a:p>
          <a:p>
            <a:endParaRPr lang="de-DE" sz="2000" dirty="0">
              <a:solidFill>
                <a:schemeClr val="accent6">
                  <a:lumMod val="75000"/>
                  <a:lumOff val="25000"/>
                </a:schemeClr>
              </a:solidFill>
            </a:endParaRPr>
          </a:p>
        </p:txBody>
      </p:sp>
      <p:sp>
        <p:nvSpPr>
          <p:cNvPr id="12" name="Textplatzhalter 11"/>
          <p:cNvSpPr>
            <a:spLocks noGrp="1"/>
          </p:cNvSpPr>
          <p:nvPr>
            <p:ph type="body" sz="quarter" idx="13"/>
          </p:nvPr>
        </p:nvSpPr>
        <p:spPr>
          <a:xfrm>
            <a:off x="6289964" y="1511475"/>
            <a:ext cx="5482036" cy="4679250"/>
          </a:xfrm>
        </p:spPr>
        <p:txBody>
          <a:bodyPr/>
          <a:lstStyle/>
          <a:p>
            <a:endParaRPr lang="de-DE" dirty="0"/>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sp>
        <p:nvSpPr>
          <p:cNvPr id="11" name="Textfeld 10"/>
          <p:cNvSpPr txBox="1"/>
          <p:nvPr/>
        </p:nvSpPr>
        <p:spPr>
          <a:xfrm>
            <a:off x="8186935" y="6153027"/>
            <a:ext cx="368241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5A5A5A"/>
                </a:solidFill>
                <a:effectLst/>
                <a:uLnTx/>
                <a:uFillTx/>
                <a:latin typeface="Candara"/>
                <a:ea typeface="+mn-ea"/>
                <a:cs typeface="+mn-cs"/>
              </a:rPr>
              <a:t>Bildquelle: Hochschule Esslingen, Projekt eCHECKUP-Alkohol</a:t>
            </a:r>
            <a:endParaRPr kumimoji="0" lang="de-DE" sz="1050" b="0" i="0" u="none" strike="noStrike" kern="1200" cap="none" spc="0" normalizeH="0" baseline="0" noProof="0" dirty="0">
              <a:ln>
                <a:noFill/>
              </a:ln>
              <a:solidFill>
                <a:srgbClr val="5A5A5A"/>
              </a:solidFill>
              <a:effectLst/>
              <a:uLnTx/>
              <a:uFillTx/>
              <a:latin typeface="Candara"/>
              <a:ea typeface="+mn-ea"/>
              <a:cs typeface="+mn-cs"/>
            </a:endParaRPr>
          </a:p>
        </p:txBody>
      </p:sp>
      <p:pic>
        <p:nvPicPr>
          <p:cNvPr id="8" name="Grafik 7"/>
          <p:cNvPicPr>
            <a:picLocks noChangeAspect="1"/>
          </p:cNvPicPr>
          <p:nvPr/>
        </p:nvPicPr>
        <p:blipFill>
          <a:blip r:embed="rId4"/>
          <a:stretch>
            <a:fillRect/>
          </a:stretch>
        </p:blipFill>
        <p:spPr>
          <a:xfrm>
            <a:off x="6289964" y="1511475"/>
            <a:ext cx="5341914" cy="3698249"/>
          </a:xfrm>
          <a:prstGeom prst="rect">
            <a:avLst/>
          </a:prstGeom>
        </p:spPr>
      </p:pic>
    </p:spTree>
    <p:extLst>
      <p:ext uri="{BB962C8B-B14F-4D97-AF65-F5344CB8AC3E}">
        <p14:creationId xmlns:p14="http://schemas.microsoft.com/office/powerpoint/2010/main" val="173051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 von Online-Aktionen – „Trink mit Maß“</a:t>
            </a:r>
            <a:endParaRPr lang="de-DE" dirty="0"/>
          </a:p>
        </p:txBody>
      </p:sp>
      <p:sp>
        <p:nvSpPr>
          <p:cNvPr id="6" name="Textplatzhalter 5"/>
          <p:cNvSpPr>
            <a:spLocks noGrp="1"/>
          </p:cNvSpPr>
          <p:nvPr>
            <p:ph type="body" sz="quarter" idx="32"/>
          </p:nvPr>
        </p:nvSpPr>
        <p:spPr/>
        <p:txBody>
          <a:bodyPr/>
          <a:lstStyle/>
          <a:p>
            <a:r>
              <a:rPr lang="de-DE" dirty="0">
                <a:solidFill>
                  <a:schemeClr val="accent6">
                    <a:lumMod val="75000"/>
                    <a:lumOff val="25000"/>
                  </a:schemeClr>
                </a:solidFill>
              </a:rPr>
              <a:t>Überlegungen für die Planung und </a:t>
            </a:r>
            <a:r>
              <a:rPr lang="de-DE" dirty="0" smtClean="0">
                <a:solidFill>
                  <a:schemeClr val="accent6">
                    <a:lumMod val="75000"/>
                    <a:lumOff val="25000"/>
                  </a:schemeClr>
                </a:solidFill>
              </a:rPr>
              <a:t>Umsetzung – Auszüge aus dem </a:t>
            </a:r>
            <a:r>
              <a:rPr lang="de-DE" dirty="0" err="1" smtClean="0">
                <a:solidFill>
                  <a:schemeClr val="accent6">
                    <a:lumMod val="75000"/>
                    <a:lumOff val="25000"/>
                  </a:schemeClr>
                </a:solidFill>
              </a:rPr>
              <a:t>Social</a:t>
            </a:r>
            <a:r>
              <a:rPr lang="de-DE" dirty="0" smtClean="0">
                <a:solidFill>
                  <a:schemeClr val="accent6">
                    <a:lumMod val="75000"/>
                    <a:lumOff val="25000"/>
                  </a:schemeClr>
                </a:solidFill>
              </a:rPr>
              <a:t>-Media-Guide</a:t>
            </a:r>
            <a:endParaRPr lang="de-DE" dirty="0"/>
          </a:p>
        </p:txBody>
      </p:sp>
      <p:sp>
        <p:nvSpPr>
          <p:cNvPr id="3" name="Inhaltsplatzhalter 2"/>
          <p:cNvSpPr>
            <a:spLocks noGrp="1"/>
          </p:cNvSpPr>
          <p:nvPr>
            <p:ph sz="half" idx="1"/>
          </p:nvPr>
        </p:nvSpPr>
        <p:spPr>
          <a:xfrm>
            <a:off x="431999" y="1512000"/>
            <a:ext cx="6921795" cy="4680000"/>
          </a:xfrm>
        </p:spPr>
        <p:txBody>
          <a:bodyPr/>
          <a:lstStyle/>
          <a:p>
            <a:pPr marL="0" indent="0">
              <a:buNone/>
            </a:pPr>
            <a:endParaRPr lang="de-DE" dirty="0"/>
          </a:p>
          <a:p>
            <a:r>
              <a:rPr lang="de-DE" sz="2000" dirty="0" smtClean="0"/>
              <a:t>Welche </a:t>
            </a:r>
            <a:r>
              <a:rPr lang="de-DE" sz="2000" dirty="0"/>
              <a:t>Anlässe und Zeitpunkte eignen </a:t>
            </a:r>
            <a:r>
              <a:rPr lang="de-DE" sz="2000" dirty="0" smtClean="0"/>
              <a:t>sich?</a:t>
            </a:r>
          </a:p>
          <a:p>
            <a:pPr marL="266700" lvl="1" indent="0">
              <a:buNone/>
            </a:pPr>
            <a:r>
              <a:rPr lang="de-DE" sz="1800" dirty="0"/>
              <a:t>z</a:t>
            </a:r>
            <a:r>
              <a:rPr lang="de-DE" sz="1800" dirty="0" smtClean="0"/>
              <a:t>. B</a:t>
            </a:r>
            <a:r>
              <a:rPr lang="de-DE" sz="1800" dirty="0"/>
              <a:t>. Semesterbeginn, Prüfungsphase, Corona-Pandemie, </a:t>
            </a:r>
            <a:r>
              <a:rPr lang="de-DE" sz="1800" dirty="0" smtClean="0"/>
              <a:t>Hochschulfeste/ Stadtfeste</a:t>
            </a:r>
          </a:p>
          <a:p>
            <a:pPr marL="266700" lvl="1" indent="0">
              <a:buNone/>
            </a:pPr>
            <a:endParaRPr lang="de-DE" sz="1800" dirty="0"/>
          </a:p>
          <a:p>
            <a:r>
              <a:rPr lang="de-DE" sz="2000" dirty="0" smtClean="0"/>
              <a:t>Welche Social-Media-Kanäle </a:t>
            </a:r>
            <a:r>
              <a:rPr lang="de-DE" sz="2000" dirty="0"/>
              <a:t>eignen </a:t>
            </a:r>
            <a:r>
              <a:rPr lang="de-DE" sz="2000" dirty="0" smtClean="0"/>
              <a:t>sich? </a:t>
            </a:r>
          </a:p>
          <a:p>
            <a:pPr marL="266700" lvl="1" indent="0">
              <a:buNone/>
            </a:pPr>
            <a:r>
              <a:rPr lang="de-DE" sz="1800" dirty="0" smtClean="0"/>
              <a:t>z. B</a:t>
            </a:r>
            <a:r>
              <a:rPr lang="de-DE" sz="1800" dirty="0"/>
              <a:t>. Instagram, LinkedIn, Twitter, </a:t>
            </a:r>
            <a:r>
              <a:rPr lang="de-DE" sz="1800" dirty="0" smtClean="0"/>
              <a:t>Intranet, E-Mail</a:t>
            </a:r>
          </a:p>
          <a:p>
            <a:pPr marL="266700" lvl="1" indent="0">
              <a:buNone/>
            </a:pPr>
            <a:endParaRPr lang="de-DE" sz="1800" dirty="0"/>
          </a:p>
          <a:p>
            <a:r>
              <a:rPr lang="de-DE" sz="2000" dirty="0" smtClean="0"/>
              <a:t>Wie </a:t>
            </a:r>
            <a:r>
              <a:rPr lang="de-DE" sz="2000" dirty="0"/>
              <a:t>sollen die </a:t>
            </a:r>
            <a:r>
              <a:rPr lang="de-DE" sz="2000" dirty="0" err="1" smtClean="0"/>
              <a:t>Social</a:t>
            </a:r>
            <a:r>
              <a:rPr lang="de-DE" sz="2000" dirty="0" smtClean="0"/>
              <a:t>-Media-Posts </a:t>
            </a:r>
            <a:r>
              <a:rPr lang="de-DE" sz="2000" dirty="0"/>
              <a:t>aussehen</a:t>
            </a:r>
            <a:r>
              <a:rPr lang="de-DE" sz="2000" dirty="0" smtClean="0"/>
              <a:t>?</a:t>
            </a:r>
          </a:p>
          <a:p>
            <a:pPr marL="266700" lvl="1" indent="0">
              <a:buNone/>
            </a:pPr>
            <a:r>
              <a:rPr lang="de-DE" sz="1800" dirty="0" smtClean="0"/>
              <a:t>Standardpost oder Individualisierung der Beiträge im eigenen Hochschuldesign (Hintergrundfarbe, Bildmotiv)?</a:t>
            </a:r>
            <a:endParaRPr lang="de-DE" sz="1800" dirty="0"/>
          </a:p>
          <a:p>
            <a:pPr marL="0" indent="0">
              <a:buNone/>
            </a:pPr>
            <a:endParaRPr lang="de-DE" sz="2000" dirty="0" smtClean="0">
              <a:solidFill>
                <a:schemeClr val="accent6">
                  <a:lumMod val="75000"/>
                  <a:lumOff val="25000"/>
                </a:schemeClr>
              </a:solidFill>
            </a:endParaRPr>
          </a:p>
          <a:p>
            <a:endParaRPr lang="de-DE" sz="2000" dirty="0">
              <a:solidFill>
                <a:schemeClr val="accent6">
                  <a:lumMod val="75000"/>
                  <a:lumOff val="25000"/>
                </a:schemeClr>
              </a:solidFill>
            </a:endParaRPr>
          </a:p>
        </p:txBody>
      </p:sp>
      <p:sp>
        <p:nvSpPr>
          <p:cNvPr id="7" name="Textplatzhalter 6"/>
          <p:cNvSpPr>
            <a:spLocks noGrp="1"/>
          </p:cNvSpPr>
          <p:nvPr>
            <p:ph type="body" sz="quarter" idx="12"/>
          </p:nvPr>
        </p:nvSpPr>
        <p:spPr>
          <a:xfrm>
            <a:off x="7451148" y="1511250"/>
            <a:ext cx="4320852" cy="4680000"/>
          </a:xfrm>
        </p:spPr>
        <p:txBody>
          <a:bodyPr/>
          <a:lstStyle/>
          <a:p>
            <a:endParaRPr lang="de-DE" dirty="0"/>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sp>
        <p:nvSpPr>
          <p:cNvPr id="11" name="Textfeld 10"/>
          <p:cNvSpPr txBox="1"/>
          <p:nvPr/>
        </p:nvSpPr>
        <p:spPr>
          <a:xfrm>
            <a:off x="8186935" y="6153027"/>
            <a:ext cx="403187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5A5A5A"/>
                </a:solidFill>
                <a:effectLst/>
                <a:uLnTx/>
                <a:uFillTx/>
                <a:latin typeface="Candara"/>
                <a:ea typeface="+mn-ea"/>
                <a:cs typeface="+mn-cs"/>
              </a:rPr>
              <a:t>Quelle: Bildquelle: Hochschule Esslingen, Projekt eCHECKUP-Alkohol</a:t>
            </a:r>
            <a:endParaRPr kumimoji="0" lang="de-DE" sz="1050" b="0" i="0" u="none" strike="noStrike" kern="1200" cap="none" spc="0" normalizeH="0" baseline="0" noProof="0" dirty="0">
              <a:ln>
                <a:noFill/>
              </a:ln>
              <a:solidFill>
                <a:srgbClr val="5A5A5A"/>
              </a:solidFill>
              <a:effectLst/>
              <a:uLnTx/>
              <a:uFillTx/>
              <a:latin typeface="Candara"/>
              <a:ea typeface="+mn-ea"/>
              <a:cs typeface="+mn-cs"/>
            </a:endParaRPr>
          </a:p>
        </p:txBody>
      </p:sp>
      <p:pic>
        <p:nvPicPr>
          <p:cNvPr id="8" name="Grafik 7">
            <a:extLst>
              <a:ext uri="{FF2B5EF4-FFF2-40B4-BE49-F238E27FC236}">
                <a16:creationId xmlns:a16="http://schemas.microsoft.com/office/drawing/2014/main" id="{901BDAAF-F21F-D34C-9074-9D6218984A2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353794" y="1712595"/>
            <a:ext cx="3663675" cy="3591838"/>
          </a:xfrm>
          <a:prstGeom prst="rect">
            <a:avLst/>
          </a:prstGeom>
        </p:spPr>
      </p:pic>
    </p:spTree>
    <p:extLst>
      <p:ext uri="{BB962C8B-B14F-4D97-AF65-F5344CB8AC3E}">
        <p14:creationId xmlns:p14="http://schemas.microsoft.com/office/powerpoint/2010/main" val="225900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 von Online-Aktionen – „Trink mit Maß“</a:t>
            </a:r>
          </a:p>
        </p:txBody>
      </p:sp>
      <p:sp>
        <p:nvSpPr>
          <p:cNvPr id="12" name="Textplatzhalter 11"/>
          <p:cNvSpPr>
            <a:spLocks noGrp="1"/>
          </p:cNvSpPr>
          <p:nvPr>
            <p:ph type="body" sz="quarter" idx="32"/>
          </p:nvPr>
        </p:nvSpPr>
        <p:spPr/>
        <p:txBody>
          <a:bodyPr/>
          <a:lstStyle/>
          <a:p>
            <a:r>
              <a:rPr lang="de-DE" dirty="0"/>
              <a:t>Beispiel für die </a:t>
            </a:r>
            <a:r>
              <a:rPr lang="de-DE" dirty="0" smtClean="0"/>
              <a:t>Umsetzung von „Trink </a:t>
            </a:r>
            <a:r>
              <a:rPr lang="de-DE" dirty="0"/>
              <a:t>mit Maß</a:t>
            </a:r>
            <a:r>
              <a:rPr lang="de-DE" dirty="0" smtClean="0"/>
              <a:t>“ an der Hochschule </a:t>
            </a:r>
            <a:r>
              <a:rPr lang="de-DE" dirty="0"/>
              <a:t>Esslingen</a:t>
            </a:r>
          </a:p>
        </p:txBody>
      </p:sp>
      <p:sp>
        <p:nvSpPr>
          <p:cNvPr id="4" name="Inhaltsplatzhalter 3"/>
          <p:cNvSpPr>
            <a:spLocks noGrp="1"/>
          </p:cNvSpPr>
          <p:nvPr>
            <p:ph idx="1"/>
          </p:nvPr>
        </p:nvSpPr>
        <p:spPr>
          <a:xfrm>
            <a:off x="432000" y="1512000"/>
            <a:ext cx="5232200" cy="4679250"/>
          </a:xfrm>
        </p:spPr>
        <p:txBody>
          <a:bodyPr/>
          <a:lstStyle/>
          <a:p>
            <a:pPr marL="0" indent="0">
              <a:buNone/>
            </a:pPr>
            <a:endParaRPr lang="de-DE" sz="2000" dirty="0" smtClean="0"/>
          </a:p>
          <a:p>
            <a:r>
              <a:rPr lang="de-DE" sz="2000" dirty="0" smtClean="0"/>
              <a:t>Anlass </a:t>
            </a:r>
            <a:r>
              <a:rPr lang="de-DE" sz="2000" dirty="0"/>
              <a:t>und </a:t>
            </a:r>
            <a:r>
              <a:rPr lang="de-DE" sz="2000" dirty="0" smtClean="0"/>
              <a:t>Zeitpunkt: </a:t>
            </a:r>
          </a:p>
          <a:p>
            <a:pPr marL="266700" lvl="1" indent="0">
              <a:buNone/>
            </a:pPr>
            <a:r>
              <a:rPr lang="de-DE" sz="1800" dirty="0" smtClean="0"/>
              <a:t>Adventszeit und bevorstehende Feiertage, ausgespielt am 6.12.</a:t>
            </a:r>
          </a:p>
          <a:p>
            <a:pPr marL="266700" lvl="1" indent="0">
              <a:buNone/>
            </a:pPr>
            <a:endParaRPr lang="de-DE" sz="1800" dirty="0" smtClean="0"/>
          </a:p>
          <a:p>
            <a:r>
              <a:rPr lang="de-DE" sz="2000" dirty="0" smtClean="0"/>
              <a:t>Social-Media-Kanal: </a:t>
            </a:r>
          </a:p>
          <a:p>
            <a:pPr marL="266700" lvl="1" indent="0">
              <a:buNone/>
            </a:pPr>
            <a:r>
              <a:rPr lang="de-DE" sz="1800" dirty="0" smtClean="0"/>
              <a:t>Instagram (Story + Post)</a:t>
            </a:r>
          </a:p>
          <a:p>
            <a:pPr marL="266700" lvl="1" indent="0">
              <a:buNone/>
            </a:pPr>
            <a:endParaRPr lang="de-DE" sz="1800" dirty="0" smtClean="0"/>
          </a:p>
          <a:p>
            <a:r>
              <a:rPr lang="de-DE" sz="2000" dirty="0" smtClean="0"/>
              <a:t>Gestaltung des Posts:</a:t>
            </a:r>
          </a:p>
          <a:p>
            <a:pPr marL="266700" lvl="1" indent="0">
              <a:buNone/>
            </a:pPr>
            <a:r>
              <a:rPr lang="de-DE" sz="1800" dirty="0" smtClean="0"/>
              <a:t>Standardpost „Bierdeckel“</a:t>
            </a:r>
          </a:p>
          <a:p>
            <a:endParaRPr lang="de-DE" sz="2400" dirty="0" smtClean="0"/>
          </a:p>
          <a:p>
            <a:endParaRPr lang="de-DE" sz="2400" dirty="0" smtClean="0"/>
          </a:p>
        </p:txBody>
      </p:sp>
      <p:sp>
        <p:nvSpPr>
          <p:cNvPr id="3" name="Textplatzhalter 2"/>
          <p:cNvSpPr>
            <a:spLocks noGrp="1"/>
          </p:cNvSpPr>
          <p:nvPr>
            <p:ph type="body" sz="quarter" idx="12"/>
          </p:nvPr>
        </p:nvSpPr>
        <p:spPr>
          <a:xfrm>
            <a:off x="5874327" y="1511476"/>
            <a:ext cx="5708072" cy="4679249"/>
          </a:xfrm>
        </p:spPr>
        <p:txBody>
          <a:bodyPr/>
          <a:lstStyle/>
          <a:p>
            <a:endParaRPr lang="de-DE" dirty="0"/>
          </a:p>
        </p:txBody>
      </p:sp>
      <p:sp>
        <p:nvSpPr>
          <p:cNvPr id="6" name="Foliennummernplatzhalt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pic>
        <p:nvPicPr>
          <p:cNvPr id="11" name="Grafik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7543" y="1497686"/>
            <a:ext cx="2634571" cy="4679321"/>
          </a:xfrm>
          <a:prstGeom prst="rect">
            <a:avLst/>
          </a:prstGeom>
        </p:spPr>
      </p:pic>
      <p:pic>
        <p:nvPicPr>
          <p:cNvPr id="9" name="Grafik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4327" y="1497686"/>
            <a:ext cx="2633089" cy="4686180"/>
          </a:xfrm>
          <a:prstGeom prst="rect">
            <a:avLst/>
          </a:prstGeom>
        </p:spPr>
      </p:pic>
    </p:spTree>
    <p:extLst>
      <p:ext uri="{BB962C8B-B14F-4D97-AF65-F5344CB8AC3E}">
        <p14:creationId xmlns:p14="http://schemas.microsoft.com/office/powerpoint/2010/main" val="94166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ctrTitle"/>
          </p:nvPr>
        </p:nvSpPr>
        <p:spPr/>
        <p:txBody>
          <a:bodyPr/>
          <a:lstStyle/>
          <a:p>
            <a:r>
              <a:rPr lang="de-DE" dirty="0" smtClean="0"/>
              <a:t>Online-Aktionen anderer </a:t>
            </a:r>
            <a:r>
              <a:rPr lang="de-DE" dirty="0" err="1" smtClean="0"/>
              <a:t>Peer-Berater:innen</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14</a:t>
            </a:fld>
            <a:endParaRPr lang="en-US" noProof="0" dirty="0"/>
          </a:p>
        </p:txBody>
      </p:sp>
      <p:pic>
        <p:nvPicPr>
          <p:cNvPr id="15" name="Grafik 14"/>
          <p:cNvPicPr>
            <a:picLocks noChangeAspect="1"/>
          </p:cNvPicPr>
          <p:nvPr/>
        </p:nvPicPr>
        <p:blipFill rotWithShape="1">
          <a:blip r:embed="rId3" cstate="email">
            <a:extLst>
              <a:ext uri="{28A0092B-C50C-407E-A947-70E740481C1C}">
                <a14:useLocalDpi xmlns:a14="http://schemas.microsoft.com/office/drawing/2010/main"/>
              </a:ext>
            </a:extLst>
          </a:blip>
          <a:srcRect r="-737"/>
          <a:stretch/>
        </p:blipFill>
        <p:spPr>
          <a:xfrm>
            <a:off x="0" y="-8744"/>
            <a:ext cx="2570247" cy="4338935"/>
          </a:xfrm>
          <a:prstGeom prst="rect">
            <a:avLst/>
          </a:prstGeom>
        </p:spPr>
      </p:pic>
      <p:pic>
        <p:nvPicPr>
          <p:cNvPr id="18" name="Grafik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68520"/>
            <a:ext cx="4131918" cy="2329095"/>
          </a:xfrm>
          <a:prstGeom prst="rect">
            <a:avLst/>
          </a:prstGeom>
        </p:spPr>
      </p:pic>
      <p:pic>
        <p:nvPicPr>
          <p:cNvPr id="17" name="Grafik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1235" y="2940020"/>
            <a:ext cx="2802283" cy="3627036"/>
          </a:xfrm>
          <a:prstGeom prst="rect">
            <a:avLst/>
          </a:prstGeom>
        </p:spPr>
      </p:pic>
      <p:pic>
        <p:nvPicPr>
          <p:cNvPr id="16" name="Grafik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9211" y="-8942"/>
            <a:ext cx="2338783" cy="4157734"/>
          </a:xfrm>
          <a:prstGeom prst="rect">
            <a:avLst/>
          </a:prstGeom>
        </p:spPr>
      </p:pic>
      <p:sp>
        <p:nvSpPr>
          <p:cNvPr id="13" name="Textplatzhalter 12"/>
          <p:cNvSpPr>
            <a:spLocks noGrp="1"/>
          </p:cNvSpPr>
          <p:nvPr>
            <p:ph type="body" sz="quarter" idx="13"/>
          </p:nvPr>
        </p:nvSpPr>
        <p:spPr/>
        <p:txBody>
          <a:bodyPr/>
          <a:lstStyle/>
          <a:p>
            <a:r>
              <a:rPr lang="de-DE" dirty="0" smtClean="0"/>
              <a:t>Umsetzung von Peer-Aktionen auf Basis bisheriger Erfahrungen</a:t>
            </a:r>
            <a:endParaRPr lang="de-DE" dirty="0"/>
          </a:p>
        </p:txBody>
      </p:sp>
      <p:sp>
        <p:nvSpPr>
          <p:cNvPr id="10" name="Rechteck 9"/>
          <p:cNvSpPr/>
          <p:nvPr/>
        </p:nvSpPr>
        <p:spPr>
          <a:xfrm>
            <a:off x="5563518" y="5797615"/>
            <a:ext cx="6900384" cy="769441"/>
          </a:xfrm>
          <a:prstGeom prst="rect">
            <a:avLst/>
          </a:prstGeom>
        </p:spPr>
        <p:txBody>
          <a:bodyPr wrap="square">
            <a:spAutoFit/>
          </a:bodyPr>
          <a:lstStyle/>
          <a:p>
            <a:r>
              <a:rPr lang="de-DE" sz="1100" dirty="0" smtClean="0">
                <a:solidFill>
                  <a:schemeClr val="accent3"/>
                </a:solidFill>
              </a:rPr>
              <a:t>Bildquellen: </a:t>
            </a:r>
          </a:p>
          <a:p>
            <a:r>
              <a:rPr lang="de-DE" sz="1100" dirty="0" smtClean="0">
                <a:solidFill>
                  <a:schemeClr val="accent3"/>
                </a:solidFill>
                <a:hlinkClick r:id="rId7"/>
              </a:rPr>
              <a:t>https</a:t>
            </a:r>
            <a:r>
              <a:rPr lang="de-DE" sz="1100" dirty="0">
                <a:solidFill>
                  <a:schemeClr val="accent3"/>
                </a:solidFill>
                <a:hlinkClick r:id="rId7"/>
              </a:rPr>
              <a:t>://</a:t>
            </a:r>
            <a:r>
              <a:rPr lang="de-DE" sz="1100" dirty="0" smtClean="0">
                <a:solidFill>
                  <a:schemeClr val="accent3"/>
                </a:solidFill>
                <a:hlinkClick r:id="rId7"/>
              </a:rPr>
              <a:t>www.ph-freiburg.de/studium/campus-und-leben/praeventionsprogramm-echeckup-to-go-alkohol.html</a:t>
            </a:r>
            <a:r>
              <a:rPr lang="de-DE" sz="1100" dirty="0" smtClean="0">
                <a:solidFill>
                  <a:schemeClr val="accent3"/>
                </a:solidFill>
              </a:rPr>
              <a:t>; </a:t>
            </a:r>
          </a:p>
          <a:p>
            <a:r>
              <a:rPr lang="de-DE" sz="1100" dirty="0" smtClean="0">
                <a:solidFill>
                  <a:schemeClr val="accent3"/>
                </a:solidFill>
              </a:rPr>
              <a:t>Hochschule </a:t>
            </a:r>
            <a:r>
              <a:rPr lang="de-DE" sz="1100" dirty="0">
                <a:solidFill>
                  <a:schemeClr val="accent3"/>
                </a:solidFill>
              </a:rPr>
              <a:t>Esslingen, Projekt eCHECKUP-Alkohol</a:t>
            </a:r>
          </a:p>
          <a:p>
            <a:endParaRPr lang="de-DE" sz="1100" dirty="0">
              <a:solidFill>
                <a:schemeClr val="accent3"/>
              </a:solidFill>
            </a:endParaRPr>
          </a:p>
        </p:txBody>
      </p:sp>
    </p:spTree>
    <p:extLst>
      <p:ext uri="{BB962C8B-B14F-4D97-AF65-F5344CB8AC3E}">
        <p14:creationId xmlns:p14="http://schemas.microsoft.com/office/powerpoint/2010/main" val="173335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 von Online-Aktionen – bisherige Online-Peer-Aktionen </a:t>
            </a:r>
            <a:endParaRPr lang="de-DE" dirty="0"/>
          </a:p>
        </p:txBody>
      </p:sp>
      <p:sp>
        <p:nvSpPr>
          <p:cNvPr id="8" name="Inhaltsplatzhalter 7"/>
          <p:cNvSpPr>
            <a:spLocks noGrp="1"/>
          </p:cNvSpPr>
          <p:nvPr>
            <p:ph idx="1"/>
          </p:nvPr>
        </p:nvSpPr>
        <p:spPr/>
        <p:txBody>
          <a:bodyPr/>
          <a:lstStyle/>
          <a:p>
            <a:pPr marL="0" indent="0">
              <a:buNone/>
            </a:pPr>
            <a:r>
              <a:rPr lang="de-DE" b="1" dirty="0" smtClean="0"/>
              <a:t>Instagram-Takeover</a:t>
            </a:r>
          </a:p>
          <a:p>
            <a:pPr marL="0" indent="0">
              <a:buNone/>
            </a:pPr>
            <a:r>
              <a:rPr lang="de-DE" dirty="0" smtClean="0"/>
              <a:t>Übernahme des Hochschul-Instagram-Kanals durch </a:t>
            </a:r>
            <a:r>
              <a:rPr lang="de-DE" dirty="0" err="1" smtClean="0"/>
              <a:t>Peer-Berater:innen</a:t>
            </a:r>
            <a:endParaRPr lang="de-DE" dirty="0"/>
          </a:p>
        </p:txBody>
      </p:sp>
      <p:sp>
        <p:nvSpPr>
          <p:cNvPr id="4" name="Textplatzhalter 3"/>
          <p:cNvSpPr>
            <a:spLocks noGrp="1"/>
          </p:cNvSpPr>
          <p:nvPr>
            <p:ph type="body" sz="quarter" idx="12"/>
          </p:nvPr>
        </p:nvSpPr>
        <p:spPr/>
        <p:txBody>
          <a:bodyPr/>
          <a:lstStyle/>
          <a:p>
            <a:pPr marL="0" indent="0">
              <a:buNone/>
            </a:pPr>
            <a:r>
              <a:rPr lang="de-DE" b="1" dirty="0" smtClean="0"/>
              <a:t>Info-Flyer, FAQs, Newsletter</a:t>
            </a:r>
          </a:p>
          <a:p>
            <a:pPr marL="0" indent="0">
              <a:buNone/>
            </a:pPr>
            <a:r>
              <a:rPr lang="de-DE" dirty="0" smtClean="0"/>
              <a:t>Ansprache der Studierenden bspw. über Hochschulwebsites oder E-Mail</a:t>
            </a:r>
            <a:endParaRPr lang="de-DE" dirty="0"/>
          </a:p>
        </p:txBody>
      </p:sp>
      <p:sp>
        <p:nvSpPr>
          <p:cNvPr id="7" name="Textplatzhalter 6"/>
          <p:cNvSpPr>
            <a:spLocks noGrp="1"/>
          </p:cNvSpPr>
          <p:nvPr>
            <p:ph type="body" sz="quarter" idx="13"/>
          </p:nvPr>
        </p:nvSpPr>
        <p:spPr/>
        <p:txBody>
          <a:bodyPr/>
          <a:lstStyle/>
          <a:p>
            <a:pPr marL="0" indent="0">
              <a:buNone/>
            </a:pPr>
            <a:r>
              <a:rPr lang="de-DE" b="1" dirty="0" smtClean="0"/>
              <a:t>(</a:t>
            </a:r>
            <a:r>
              <a:rPr lang="de-DE" b="1" dirty="0" err="1" smtClean="0"/>
              <a:t>Youtube</a:t>
            </a:r>
            <a:r>
              <a:rPr lang="de-DE" b="1" dirty="0" smtClean="0"/>
              <a:t>-)Videos &amp; Podcasts</a:t>
            </a:r>
          </a:p>
          <a:p>
            <a:r>
              <a:rPr lang="de-DE" dirty="0" smtClean="0"/>
              <a:t>Podcasts u. a. zu:</a:t>
            </a:r>
          </a:p>
          <a:p>
            <a:pPr lvl="1"/>
            <a:r>
              <a:rPr lang="de-DE" dirty="0"/>
              <a:t>persönlichen </a:t>
            </a:r>
            <a:r>
              <a:rPr lang="de-DE" dirty="0" smtClean="0"/>
              <a:t>Erfahrungen</a:t>
            </a:r>
          </a:p>
          <a:p>
            <a:pPr lvl="1"/>
            <a:r>
              <a:rPr lang="de-DE" dirty="0"/>
              <a:t>Alkohol in der </a:t>
            </a:r>
            <a:r>
              <a:rPr lang="de-DE" dirty="0" smtClean="0"/>
              <a:t>Gesellschaft</a:t>
            </a:r>
            <a:endParaRPr lang="de-DE" dirty="0"/>
          </a:p>
          <a:p>
            <a:pPr lvl="1"/>
            <a:r>
              <a:rPr lang="de-DE" dirty="0"/>
              <a:t>Erfahrungen Dritter</a:t>
            </a:r>
            <a:endParaRPr lang="de-DE" dirty="0" smtClean="0"/>
          </a:p>
          <a:p>
            <a:r>
              <a:rPr lang="de-DE" dirty="0" smtClean="0"/>
              <a:t>Videos u. a. zu: </a:t>
            </a:r>
          </a:p>
          <a:p>
            <a:pPr lvl="1"/>
            <a:r>
              <a:rPr lang="de-DE" dirty="0" smtClean="0"/>
              <a:t>Gründe für Alkoholkonsum</a:t>
            </a:r>
          </a:p>
          <a:p>
            <a:pPr lvl="1"/>
            <a:r>
              <a:rPr lang="de-DE" dirty="0" smtClean="0"/>
              <a:t>Riskanter Konsum</a:t>
            </a:r>
          </a:p>
          <a:p>
            <a:pPr lvl="1"/>
            <a:r>
              <a:rPr lang="de-DE" dirty="0" smtClean="0"/>
              <a:t>Alkoholkonsum und Studium</a:t>
            </a:r>
          </a:p>
          <a:p>
            <a:pPr lvl="1"/>
            <a:r>
              <a:rPr lang="de-DE" dirty="0" smtClean="0"/>
              <a:t>eCHECKUP TO GO</a:t>
            </a:r>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15</a:t>
            </a:fld>
            <a:endParaRPr lang="en-US" noProof="0" dirty="0"/>
          </a:p>
        </p:txBody>
      </p:sp>
      <p:sp>
        <p:nvSpPr>
          <p:cNvPr id="26" name="Textplatzhalter 25"/>
          <p:cNvSpPr>
            <a:spLocks noGrp="1"/>
          </p:cNvSpPr>
          <p:nvPr>
            <p:ph type="body" sz="quarter" idx="33"/>
          </p:nvPr>
        </p:nvSpPr>
        <p:spPr>
          <a:xfrm>
            <a:off x="431801" y="5987800"/>
            <a:ext cx="3600200" cy="393809"/>
          </a:xfrm>
        </p:spPr>
        <p:txBody>
          <a:bodyPr anchor="b"/>
          <a:lstStyle/>
          <a:p>
            <a:r>
              <a:rPr lang="de-DE" sz="1100" dirty="0">
                <a:solidFill>
                  <a:schemeClr val="accent3"/>
                </a:solidFill>
              </a:rPr>
              <a:t>Bildquelle: Hochschule Esslingen, Projekt </a:t>
            </a:r>
            <a:r>
              <a:rPr lang="de-DE" sz="1100" dirty="0" smtClean="0">
                <a:solidFill>
                  <a:schemeClr val="accent3"/>
                </a:solidFill>
              </a:rPr>
              <a:t>eCHECKUP-Alkohol</a:t>
            </a:r>
            <a:endParaRPr lang="de-DE" sz="1100" dirty="0">
              <a:solidFill>
                <a:schemeClr val="accent3"/>
              </a:solidFill>
            </a:endParaRPr>
          </a:p>
        </p:txBody>
      </p:sp>
      <p:sp>
        <p:nvSpPr>
          <p:cNvPr id="27" name="Textplatzhalter 26"/>
          <p:cNvSpPr>
            <a:spLocks noGrp="1"/>
          </p:cNvSpPr>
          <p:nvPr>
            <p:ph type="body" sz="quarter" idx="34"/>
          </p:nvPr>
        </p:nvSpPr>
        <p:spPr>
          <a:xfrm>
            <a:off x="4301549" y="5971841"/>
            <a:ext cx="3600451" cy="362013"/>
          </a:xfrm>
        </p:spPr>
        <p:txBody>
          <a:bodyPr anchor="b"/>
          <a:lstStyle/>
          <a:p>
            <a:r>
              <a:rPr lang="de-DE" sz="1100" dirty="0">
                <a:solidFill>
                  <a:schemeClr val="accent3"/>
                </a:solidFill>
              </a:rPr>
              <a:t>Bildquelle: https://</a:t>
            </a:r>
            <a:r>
              <a:rPr lang="de-DE" sz="1100" dirty="0" smtClean="0">
                <a:solidFill>
                  <a:schemeClr val="accent3"/>
                </a:solidFill>
              </a:rPr>
              <a:t>www.ph-freiburg.de/studium/campus-und-leben/praeventionsprogramm-echeckup-to-go-alkohol.html</a:t>
            </a:r>
            <a:endParaRPr lang="de-DE" sz="1100" dirty="0">
              <a:solidFill>
                <a:schemeClr val="accent3"/>
              </a:solidFill>
            </a:endParaRPr>
          </a:p>
        </p:txBody>
      </p:sp>
      <p:sp>
        <p:nvSpPr>
          <p:cNvPr id="28" name="Textplatzhalter 27"/>
          <p:cNvSpPr>
            <a:spLocks noGrp="1"/>
          </p:cNvSpPr>
          <p:nvPr>
            <p:ph type="body" sz="quarter" idx="35"/>
          </p:nvPr>
        </p:nvSpPr>
        <p:spPr>
          <a:xfrm>
            <a:off x="8171551" y="5987801"/>
            <a:ext cx="3591666" cy="346054"/>
          </a:xfrm>
        </p:spPr>
        <p:txBody>
          <a:bodyPr anchor="b"/>
          <a:lstStyle/>
          <a:p>
            <a:r>
              <a:rPr lang="de-DE" sz="1100" dirty="0">
                <a:solidFill>
                  <a:schemeClr val="accent3"/>
                </a:solidFill>
              </a:rPr>
              <a:t>Bildquelle: Hochschule Esslingen, Projekt </a:t>
            </a:r>
            <a:r>
              <a:rPr lang="de-DE" sz="1100" dirty="0" smtClean="0">
                <a:solidFill>
                  <a:schemeClr val="accent3"/>
                </a:solidFill>
              </a:rPr>
              <a:t>eCHECKUP-Alkohol</a:t>
            </a:r>
            <a:endParaRPr lang="de-DE" sz="1100" dirty="0">
              <a:solidFill>
                <a:schemeClr val="accent3"/>
              </a:solidFill>
            </a:endParaRPr>
          </a:p>
        </p:txBody>
      </p:sp>
      <p:pic>
        <p:nvPicPr>
          <p:cNvPr id="11" name="Grafi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952" y="2669017"/>
            <a:ext cx="1212589" cy="2160000"/>
          </a:xfrm>
          <a:prstGeom prst="rect">
            <a:avLst/>
          </a:prstGeom>
        </p:spPr>
      </p:pic>
      <p:pic>
        <p:nvPicPr>
          <p:cNvPr id="17" name="Grafik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51382" y="3956556"/>
            <a:ext cx="1249838" cy="2160000"/>
          </a:xfrm>
          <a:prstGeom prst="rect">
            <a:avLst/>
          </a:prstGeom>
          <a:ln>
            <a:noFill/>
          </a:ln>
          <a:extLst>
            <a:ext uri="{53640926-AAD7-44D8-BBD7-CCE9431645EC}">
              <a14:shadowObscured xmlns:a14="http://schemas.microsoft.com/office/drawing/2010/main"/>
            </a:ext>
          </a:extLst>
        </p:spPr>
      </p:pic>
      <p:pic>
        <p:nvPicPr>
          <p:cNvPr id="20" name="Grafik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36152" y="3956556"/>
            <a:ext cx="1171172" cy="2160000"/>
          </a:xfrm>
          <a:prstGeom prst="rect">
            <a:avLst/>
          </a:prstGeom>
        </p:spPr>
      </p:pic>
      <p:pic>
        <p:nvPicPr>
          <p:cNvPr id="22" name="Grafik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9319" y="2913903"/>
            <a:ext cx="1215030" cy="2160000"/>
          </a:xfrm>
          <a:prstGeom prst="rect">
            <a:avLst/>
          </a:prstGeom>
        </p:spPr>
      </p:pic>
      <p:pic>
        <p:nvPicPr>
          <p:cNvPr id="25" name="Grafik 24" descr="C:\Users\HP\Documents\Anni Dokumente\Studium\3. Semester\Studium Generale - Peer Ausbildung\Job studentische Hilfskraft\Warum trinken wir Alkohol.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8061612" y="4499924"/>
            <a:ext cx="2687320" cy="1511935"/>
          </a:xfrm>
          <a:prstGeom prst="rect">
            <a:avLst/>
          </a:prstGeom>
        </p:spPr>
      </p:pic>
      <p:pic>
        <p:nvPicPr>
          <p:cNvPr id="24" name="Grafik 23"/>
          <p:cNvPicPr/>
          <p:nvPr/>
        </p:nvPicPr>
        <p:blipFill>
          <a:blip r:embed="rId8" cstate="email">
            <a:extLst>
              <a:ext uri="{28A0092B-C50C-407E-A947-70E740481C1C}">
                <a14:useLocalDpi xmlns:a14="http://schemas.microsoft.com/office/drawing/2010/main"/>
              </a:ext>
            </a:extLst>
          </a:blip>
          <a:stretch>
            <a:fillRect/>
          </a:stretch>
        </p:blipFill>
        <p:spPr>
          <a:xfrm>
            <a:off x="9407812" y="4641294"/>
            <a:ext cx="2682240" cy="1511935"/>
          </a:xfrm>
          <a:prstGeom prst="rect">
            <a:avLst/>
          </a:prstGeom>
        </p:spPr>
      </p:pic>
      <p:pic>
        <p:nvPicPr>
          <p:cNvPr id="9" name="Grafik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93847" y="3030341"/>
            <a:ext cx="2138603" cy="2768025"/>
          </a:xfrm>
          <a:prstGeom prst="rect">
            <a:avLst/>
          </a:prstGeom>
        </p:spPr>
      </p:pic>
      <p:pic>
        <p:nvPicPr>
          <p:cNvPr id="10" name="Grafik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01550" y="2669017"/>
            <a:ext cx="2068880" cy="2844710"/>
          </a:xfrm>
          <a:prstGeom prst="rect">
            <a:avLst/>
          </a:prstGeom>
        </p:spPr>
      </p:pic>
    </p:spTree>
    <p:extLst>
      <p:ext uri="{BB962C8B-B14F-4D97-AF65-F5344CB8AC3E}">
        <p14:creationId xmlns:p14="http://schemas.microsoft.com/office/powerpoint/2010/main" val="423946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Umsetzung von Online-Aktionen</a:t>
            </a:r>
          </a:p>
        </p:txBody>
      </p:sp>
      <p:sp>
        <p:nvSpPr>
          <p:cNvPr id="13" name="Textplatzhalter 12"/>
          <p:cNvSpPr>
            <a:spLocks noGrp="1"/>
          </p:cNvSpPr>
          <p:nvPr>
            <p:ph type="body" sz="quarter" idx="32"/>
          </p:nvPr>
        </p:nvSpPr>
        <p:spPr/>
        <p:txBody>
          <a:bodyPr/>
          <a:lstStyle/>
          <a:p>
            <a:r>
              <a:rPr lang="de-DE" dirty="0" smtClean="0"/>
              <a:t>Voraussetzung für die Veröffentlichung: Einwilligungserklärungen</a:t>
            </a:r>
            <a:endParaRPr lang="de-DE" dirty="0"/>
          </a:p>
        </p:txBody>
      </p:sp>
      <p:sp>
        <p:nvSpPr>
          <p:cNvPr id="12" name="Inhaltsplatzhalter 11"/>
          <p:cNvSpPr>
            <a:spLocks noGrp="1"/>
          </p:cNvSpPr>
          <p:nvPr>
            <p:ph idx="1"/>
          </p:nvPr>
        </p:nvSpPr>
        <p:spPr/>
        <p:txBody>
          <a:bodyPr/>
          <a:lstStyle/>
          <a:p>
            <a:endParaRPr lang="de-DE" dirty="0" smtClean="0"/>
          </a:p>
          <a:p>
            <a:r>
              <a:rPr lang="de-DE" dirty="0" smtClean="0"/>
              <a:t>Bei Online-Aktionen wird von allen Personen, von welchen Foto/Film/Ton-Aufnahmen verwendet werden, eine Einwilligung zur Veröffentlichung benötigt. </a:t>
            </a:r>
          </a:p>
          <a:p>
            <a:endParaRPr lang="de-DE" dirty="0" smtClean="0"/>
          </a:p>
          <a:p>
            <a:r>
              <a:rPr lang="de-DE" dirty="0" smtClean="0"/>
              <a:t>Die </a:t>
            </a:r>
            <a:r>
              <a:rPr lang="de-DE" dirty="0"/>
              <a:t>Einwilligungserklärung muss </a:t>
            </a:r>
            <a:r>
              <a:rPr lang="de-DE" dirty="0" smtClean="0"/>
              <a:t>vor </a:t>
            </a:r>
            <a:r>
              <a:rPr lang="de-DE" dirty="0"/>
              <a:t>der Veröffentlichung und sowohl von allen beteiligten Studierenden als auch von möglichen externen Beteiligten (bspw. </a:t>
            </a:r>
            <a:r>
              <a:rPr lang="de-DE" dirty="0" err="1" smtClean="0"/>
              <a:t>Interviewpartner:innen</a:t>
            </a:r>
            <a:r>
              <a:rPr lang="de-DE" dirty="0" smtClean="0"/>
              <a:t>) </a:t>
            </a:r>
            <a:r>
              <a:rPr lang="de-DE" dirty="0"/>
              <a:t>unterzeichnet werden. </a:t>
            </a:r>
          </a:p>
          <a:p>
            <a:endParaRPr lang="de-DE" dirty="0" smtClean="0"/>
          </a:p>
          <a:p>
            <a:r>
              <a:rPr lang="de-DE" dirty="0" smtClean="0"/>
              <a:t>Die </a:t>
            </a:r>
            <a:r>
              <a:rPr lang="de-DE" dirty="0"/>
              <a:t>Einwilligung </a:t>
            </a:r>
            <a:r>
              <a:rPr lang="de-DE" dirty="0" smtClean="0"/>
              <a:t>kann von </a:t>
            </a:r>
            <a:r>
              <a:rPr lang="de-DE" dirty="0"/>
              <a:t>Person zu Person individuell unterschiedlich erteilt </a:t>
            </a:r>
            <a:r>
              <a:rPr lang="de-DE" dirty="0" smtClean="0"/>
              <a:t>werden </a:t>
            </a:r>
            <a:r>
              <a:rPr lang="de-DE" dirty="0"/>
              <a:t>(indem in der Einwilligungserklärung </a:t>
            </a:r>
            <a:r>
              <a:rPr lang="de-DE" dirty="0" smtClean="0"/>
              <a:t>gewisse </a:t>
            </a:r>
            <a:r>
              <a:rPr lang="de-DE" dirty="0"/>
              <a:t>Formen der Veröffentlichungen ausgeschlossen bzw. gestrichen werden). </a:t>
            </a:r>
            <a:endParaRPr lang="de-DE" dirty="0" smtClean="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16</a:t>
            </a:fld>
            <a:endParaRPr lang="en-US" noProof="0" dirty="0"/>
          </a:p>
        </p:txBody>
      </p:sp>
      <p:sp>
        <p:nvSpPr>
          <p:cNvPr id="14" name="Textplatzhalter 13"/>
          <p:cNvSpPr>
            <a:spLocks noGrp="1"/>
          </p:cNvSpPr>
          <p:nvPr>
            <p:ph type="body" sz="quarter" idx="33"/>
          </p:nvPr>
        </p:nvSpPr>
        <p:spPr/>
        <p:txBody>
          <a:bodyPr/>
          <a:lstStyle/>
          <a:p>
            <a:endParaRPr lang="de-DE"/>
          </a:p>
        </p:txBody>
      </p:sp>
      <p:sp>
        <p:nvSpPr>
          <p:cNvPr id="6" name="Fußzeilenplatzhalter 5"/>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spTree>
    <p:extLst>
      <p:ext uri="{BB962C8B-B14F-4D97-AF65-F5344CB8AC3E}">
        <p14:creationId xmlns:p14="http://schemas.microsoft.com/office/powerpoint/2010/main" val="821180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Einwilligungserklärung</a:t>
            </a: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17</a:t>
            </a:fld>
            <a:endParaRPr lang="en-US" noProof="0" dirty="0"/>
          </a:p>
        </p:txBody>
      </p:sp>
      <p:sp>
        <p:nvSpPr>
          <p:cNvPr id="6" name="Fußzeilenplatzhalter 5"/>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pic>
        <p:nvPicPr>
          <p:cNvPr id="11" name="Grafik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85904" y="475380"/>
            <a:ext cx="7714656" cy="5735606"/>
          </a:xfrm>
          <a:prstGeom prst="rect">
            <a:avLst/>
          </a:prstGeom>
        </p:spPr>
      </p:pic>
    </p:spTree>
    <p:extLst>
      <p:ext uri="{BB962C8B-B14F-4D97-AF65-F5344CB8AC3E}">
        <p14:creationId xmlns:p14="http://schemas.microsoft.com/office/powerpoint/2010/main" val="177767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Einwilligungserklärung</a:t>
            </a: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18</a:t>
            </a:fld>
            <a:endParaRPr lang="en-US" noProof="0" dirty="0"/>
          </a:p>
        </p:txBody>
      </p:sp>
      <p:sp>
        <p:nvSpPr>
          <p:cNvPr id="6" name="Fußzeilenplatzhalter 5"/>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pic>
        <p:nvPicPr>
          <p:cNvPr id="11" name="Grafik 10"/>
          <p:cNvPicPr>
            <a:picLocks noChangeAspect="1"/>
          </p:cNvPicPr>
          <p:nvPr/>
        </p:nvPicPr>
        <p:blipFill rotWithShape="1">
          <a:blip r:embed="rId3" cstate="email">
            <a:extLst>
              <a:ext uri="{28A0092B-C50C-407E-A947-70E740481C1C}">
                <a14:useLocalDpi xmlns:a14="http://schemas.microsoft.com/office/drawing/2010/main"/>
              </a:ext>
            </a:extLst>
          </a:blip>
          <a:srcRect b="-17568"/>
          <a:stretch/>
        </p:blipFill>
        <p:spPr>
          <a:xfrm>
            <a:off x="4449404" y="409525"/>
            <a:ext cx="7714656" cy="6731502"/>
          </a:xfrm>
          <a:prstGeom prst="rect">
            <a:avLst/>
          </a:prstGeom>
        </p:spPr>
      </p:pic>
    </p:spTree>
    <p:extLst>
      <p:ext uri="{BB962C8B-B14F-4D97-AF65-F5344CB8AC3E}">
        <p14:creationId xmlns:p14="http://schemas.microsoft.com/office/powerpoint/2010/main" val="3407482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Instagram-Takeover</a:t>
            </a:r>
            <a:endParaRPr lang="de-DE" dirty="0"/>
          </a:p>
        </p:txBody>
      </p:sp>
      <p:sp>
        <p:nvSpPr>
          <p:cNvPr id="12" name="Textplatzhalter 11"/>
          <p:cNvSpPr>
            <a:spLocks noGrp="1"/>
          </p:cNvSpPr>
          <p:nvPr>
            <p:ph type="body" idx="1"/>
          </p:nvPr>
        </p:nvSpPr>
        <p:spPr/>
        <p:txBody>
          <a:bodyPr/>
          <a:lstStyle/>
          <a:p>
            <a:r>
              <a:rPr lang="de-DE" dirty="0" smtClean="0"/>
              <a:t>Oder andere Soziale Netzwerke mit „Story“-Funktionen (Facebook, WhatsApp, </a:t>
            </a:r>
            <a:r>
              <a:rPr lang="de-DE" dirty="0" err="1" smtClean="0"/>
              <a:t>Telegram</a:t>
            </a:r>
            <a:r>
              <a:rPr lang="de-DE" dirty="0" smtClean="0"/>
              <a:t> ...)</a:t>
            </a: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19</a:t>
            </a:fld>
            <a:endParaRPr lang="en-US" noProof="0" dirty="0"/>
          </a:p>
        </p:txBody>
      </p:sp>
    </p:spTree>
    <p:extLst>
      <p:ext uri="{BB962C8B-B14F-4D97-AF65-F5344CB8AC3E}">
        <p14:creationId xmlns:p14="http://schemas.microsoft.com/office/powerpoint/2010/main" val="219896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Peer-Aktionen im virtuellen Hochschulraum</a:t>
            </a:r>
          </a:p>
        </p:txBody>
      </p:sp>
      <p:sp>
        <p:nvSpPr>
          <p:cNvPr id="3" name="Inhaltsplatzhalter 2"/>
          <p:cNvSpPr>
            <a:spLocks noGrp="1"/>
          </p:cNvSpPr>
          <p:nvPr>
            <p:ph idx="1"/>
          </p:nvPr>
        </p:nvSpPr>
        <p:spPr/>
        <p:txBody>
          <a:bodyPr/>
          <a:lstStyle/>
          <a:p>
            <a:pPr marL="0" indent="0" algn="ctr">
              <a:buNone/>
            </a:pPr>
            <a:endParaRPr lang="de-DE" sz="2400" dirty="0" smtClean="0"/>
          </a:p>
          <a:p>
            <a:r>
              <a:rPr lang="de-DE" sz="2400" dirty="0" smtClean="0"/>
              <a:t>Durch Peer-Aktionen im virtuellen Hochschulraum können sehr viele Studierende erreicht werden.</a:t>
            </a:r>
          </a:p>
          <a:p>
            <a:r>
              <a:rPr lang="de-DE" sz="2400" dirty="0"/>
              <a:t>G</a:t>
            </a:r>
            <a:r>
              <a:rPr lang="de-DE" sz="2400" dirty="0" smtClean="0"/>
              <a:t>eeignete Möglichkeiten </a:t>
            </a:r>
            <a:r>
              <a:rPr lang="de-DE" sz="2400" dirty="0"/>
              <a:t>sind </a:t>
            </a:r>
            <a:r>
              <a:rPr lang="de-DE" sz="2400" dirty="0" smtClean="0"/>
              <a:t>beispielsweise:</a:t>
            </a:r>
          </a:p>
          <a:p>
            <a:pPr lvl="1"/>
            <a:r>
              <a:rPr lang="de-DE" sz="2400" dirty="0" smtClean="0"/>
              <a:t>Instagram/ Facebook/ Twitter/ LinkedIn/ </a:t>
            </a:r>
            <a:r>
              <a:rPr lang="de-DE" sz="2400" dirty="0" err="1" smtClean="0"/>
              <a:t>Xing</a:t>
            </a:r>
            <a:r>
              <a:rPr lang="de-DE" sz="2400" dirty="0" smtClean="0"/>
              <a:t>/ WhatsApp/ </a:t>
            </a:r>
            <a:r>
              <a:rPr lang="de-DE" sz="2400" dirty="0" err="1" smtClean="0"/>
              <a:t>Telegram</a:t>
            </a:r>
            <a:r>
              <a:rPr lang="de-DE" sz="2400" dirty="0" smtClean="0"/>
              <a:t> – hier können ggf. die Kanäle der Hochschule zeitweise </a:t>
            </a:r>
            <a:r>
              <a:rPr lang="de-DE" sz="2400" dirty="0"/>
              <a:t>übernommen werden </a:t>
            </a:r>
            <a:r>
              <a:rPr lang="de-DE" sz="2400" dirty="0" smtClean="0"/>
              <a:t>(„</a:t>
            </a:r>
            <a:r>
              <a:rPr lang="de-DE" sz="2400" dirty="0"/>
              <a:t>T</a:t>
            </a:r>
            <a:r>
              <a:rPr lang="de-DE" sz="2400" dirty="0" smtClean="0"/>
              <a:t>akeover</a:t>
            </a:r>
            <a:r>
              <a:rPr lang="de-DE" sz="2400" dirty="0"/>
              <a:t>“) </a:t>
            </a:r>
            <a:endParaRPr lang="de-DE" sz="2400" dirty="0" smtClean="0"/>
          </a:p>
          <a:p>
            <a:pPr lvl="1"/>
            <a:r>
              <a:rPr lang="de-DE" sz="2400" dirty="0"/>
              <a:t>Podcasts oder </a:t>
            </a:r>
            <a:r>
              <a:rPr lang="de-DE" sz="2400" dirty="0" smtClean="0"/>
              <a:t>Videos – ggf. unterhält die Hochschule Accounts bei </a:t>
            </a:r>
            <a:r>
              <a:rPr lang="de-DE" sz="2400" dirty="0" err="1" smtClean="0"/>
              <a:t>Spotify</a:t>
            </a:r>
            <a:r>
              <a:rPr lang="de-DE" sz="2400" dirty="0" smtClean="0"/>
              <a:t> oder </a:t>
            </a:r>
            <a:r>
              <a:rPr lang="de-DE" sz="2400" dirty="0" err="1" smtClean="0"/>
              <a:t>Youtube</a:t>
            </a:r>
            <a:endParaRPr lang="de-DE" sz="2400" dirty="0"/>
          </a:p>
          <a:p>
            <a:pPr lvl="1"/>
            <a:r>
              <a:rPr lang="de-DE" sz="2400" dirty="0"/>
              <a:t>E-Mails </a:t>
            </a:r>
            <a:r>
              <a:rPr lang="de-DE" sz="2400" dirty="0" smtClean="0"/>
              <a:t>– Über den E-Mailverteiler der Hochschule können viele/ alle Studierende erreicht werden </a:t>
            </a:r>
            <a:endParaRPr lang="de-DE" sz="2400" dirty="0"/>
          </a:p>
          <a:p>
            <a:pPr lvl="1"/>
            <a:r>
              <a:rPr lang="de-DE" sz="2400" dirty="0" smtClean="0"/>
              <a:t>Homepage/ Intranet/ Lernplattform – über die Internetpräsenzen der Hochschule kann das Thema in den virtuellen Hochschulraum gebracht werden</a:t>
            </a:r>
          </a:p>
          <a:p>
            <a:pPr lvl="1"/>
            <a:endParaRPr lang="de-DE" sz="2200" dirty="0"/>
          </a:p>
          <a:p>
            <a:endParaRPr lang="de-DE" dirty="0" smtClean="0"/>
          </a:p>
          <a:p>
            <a:pPr marL="0" indent="0" algn="ctr">
              <a:buNone/>
            </a:pPr>
            <a:endParaRPr lang="de-DE" sz="2400" dirty="0"/>
          </a:p>
          <a:p>
            <a:pPr marL="0" indent="0" algn="ctr">
              <a:buNone/>
            </a:pP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2</a:t>
            </a:fld>
            <a:endParaRPr lang="en-US" noProof="0" dirty="0"/>
          </a:p>
        </p:txBody>
      </p:sp>
    </p:spTree>
    <p:extLst>
      <p:ext uri="{BB962C8B-B14F-4D97-AF65-F5344CB8AC3E}">
        <p14:creationId xmlns:p14="http://schemas.microsoft.com/office/powerpoint/2010/main" val="2066843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Instagram-Takeover</a:t>
            </a:r>
            <a:endParaRPr lang="de-DE" dirty="0"/>
          </a:p>
        </p:txBody>
      </p:sp>
      <p:sp>
        <p:nvSpPr>
          <p:cNvPr id="6" name="Textplatzhalter 5"/>
          <p:cNvSpPr>
            <a:spLocks noGrp="1"/>
          </p:cNvSpPr>
          <p:nvPr>
            <p:ph type="body" sz="quarter" idx="32"/>
          </p:nvPr>
        </p:nvSpPr>
        <p:spPr/>
        <p:txBody>
          <a:bodyPr/>
          <a:lstStyle/>
          <a:p>
            <a:r>
              <a:rPr lang="de-DE" dirty="0" smtClean="0"/>
              <a:t>Was spricht für ein Instagram-</a:t>
            </a:r>
            <a:r>
              <a:rPr lang="de-DE" dirty="0" err="1" smtClean="0"/>
              <a:t>Takover</a:t>
            </a:r>
            <a:r>
              <a:rPr lang="de-DE" dirty="0" smtClean="0"/>
              <a:t>?</a:t>
            </a:r>
            <a:endParaRPr lang="de-DE" dirty="0"/>
          </a:p>
        </p:txBody>
      </p:sp>
      <p:sp>
        <p:nvSpPr>
          <p:cNvPr id="3" name="Inhaltsplatzhalter 2"/>
          <p:cNvSpPr>
            <a:spLocks noGrp="1"/>
          </p:cNvSpPr>
          <p:nvPr>
            <p:ph idx="1"/>
          </p:nvPr>
        </p:nvSpPr>
        <p:spPr/>
        <p:txBody>
          <a:bodyPr/>
          <a:lstStyle/>
          <a:p>
            <a:pPr marL="0" indent="0">
              <a:buNone/>
            </a:pPr>
            <a:r>
              <a:rPr lang="de-DE" b="1" dirty="0" smtClean="0"/>
              <a:t>Attraktiv: </a:t>
            </a:r>
          </a:p>
          <a:p>
            <a:r>
              <a:rPr lang="de-DE" dirty="0" smtClean="0"/>
              <a:t>Instagram </a:t>
            </a:r>
            <a:r>
              <a:rPr lang="de-DE" dirty="0"/>
              <a:t>ist eine der meistgenutzten sozialen </a:t>
            </a:r>
            <a:r>
              <a:rPr lang="de-DE" dirty="0" smtClean="0"/>
              <a:t>Plattformen </a:t>
            </a:r>
            <a:r>
              <a:rPr lang="de-DE" dirty="0" smtClean="0">
                <a:sym typeface="Wingdings" panose="05000000000000000000" pitchFamily="2" charset="2"/>
              </a:rPr>
              <a:t> </a:t>
            </a:r>
            <a:r>
              <a:rPr lang="de-DE" dirty="0" smtClean="0"/>
              <a:t> zur Informationsbeschaffung und Freizeit </a:t>
            </a:r>
          </a:p>
          <a:p>
            <a:r>
              <a:rPr lang="de-DE" dirty="0" smtClean="0"/>
              <a:t>relativ </a:t>
            </a:r>
            <a:r>
              <a:rPr lang="de-DE" dirty="0"/>
              <a:t>„jung“, somit tendenziell viele aktuell immatrikulierte Studierende unter den </a:t>
            </a:r>
            <a:r>
              <a:rPr lang="de-DE" dirty="0" err="1"/>
              <a:t>Follower:innen</a:t>
            </a:r>
            <a:endParaRPr lang="de-DE" dirty="0"/>
          </a:p>
          <a:p>
            <a:r>
              <a:rPr lang="de-DE" dirty="0" smtClean="0"/>
              <a:t>Vielseitige </a:t>
            </a:r>
            <a:r>
              <a:rPr lang="de-DE" dirty="0"/>
              <a:t>Funktionen mit einfacher Bedienung</a:t>
            </a:r>
            <a:endParaRPr lang="de-DE" dirty="0" smtClean="0"/>
          </a:p>
          <a:p>
            <a:pPr marL="0" indent="0">
              <a:buNone/>
            </a:pPr>
            <a:r>
              <a:rPr lang="de-DE" b="1" dirty="0"/>
              <a:t>Niederschwellig:</a:t>
            </a:r>
          </a:p>
          <a:p>
            <a:r>
              <a:rPr lang="de-DE" dirty="0" smtClean="0"/>
              <a:t>eCHECKUP TO GO-Alkohol kann in der Story oder in einem Post verlinkt werden und Studierende können das Online-Programm direkt im Anschluss durchführen</a:t>
            </a:r>
          </a:p>
          <a:p>
            <a:pPr marL="0" indent="0">
              <a:buNone/>
            </a:pPr>
            <a:r>
              <a:rPr lang="de-DE" b="1" dirty="0" smtClean="0"/>
              <a:t>Reichweite:</a:t>
            </a:r>
            <a:r>
              <a:rPr lang="de-DE" b="1" dirty="0"/>
              <a:t> </a:t>
            </a:r>
            <a:endParaRPr lang="de-DE" b="1" dirty="0" smtClean="0"/>
          </a:p>
          <a:p>
            <a:r>
              <a:rPr lang="de-DE" dirty="0" err="1"/>
              <a:t>Peer-Berater:innen</a:t>
            </a:r>
            <a:r>
              <a:rPr lang="de-DE" dirty="0"/>
              <a:t> können mit ihrem </a:t>
            </a:r>
            <a:r>
              <a:rPr lang="de-DE" dirty="0" smtClean="0"/>
              <a:t>Takeover </a:t>
            </a:r>
            <a:r>
              <a:rPr lang="de-DE" dirty="0"/>
              <a:t>bei entsprechender </a:t>
            </a:r>
            <a:r>
              <a:rPr lang="de-DE" dirty="0" err="1" smtClean="0"/>
              <a:t>Abonnent:innenzahl</a:t>
            </a:r>
            <a:r>
              <a:rPr lang="de-DE" dirty="0" smtClean="0"/>
              <a:t> </a:t>
            </a:r>
            <a:r>
              <a:rPr lang="de-DE" dirty="0"/>
              <a:t>und Aktivität des Hochschulkanals eine große Anzahl an Studierenden </a:t>
            </a:r>
            <a:r>
              <a:rPr lang="de-DE" dirty="0" smtClean="0"/>
              <a:t>erreichen</a:t>
            </a:r>
          </a:p>
          <a:p>
            <a:pPr marL="0" indent="0">
              <a:buNone/>
            </a:pPr>
            <a:endParaRPr lang="de-DE" b="1"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20</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1762722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Nutzung von Instagram</a:t>
            </a:r>
            <a:endParaRPr lang="de-DE" dirty="0"/>
          </a:p>
        </p:txBody>
      </p:sp>
      <p:sp>
        <p:nvSpPr>
          <p:cNvPr id="7" name="Textplatzhalter 6"/>
          <p:cNvSpPr>
            <a:spLocks noGrp="1"/>
          </p:cNvSpPr>
          <p:nvPr>
            <p:ph type="body" sz="quarter" idx="32"/>
          </p:nvPr>
        </p:nvSpPr>
        <p:spPr/>
        <p:txBody>
          <a:bodyPr/>
          <a:lstStyle/>
          <a:p>
            <a:r>
              <a:rPr lang="de-DE" dirty="0"/>
              <a:t>Für die Umsetzung von Peer-Aktionen eignen sich „</a:t>
            </a:r>
            <a:r>
              <a:rPr lang="de-DE" dirty="0" smtClean="0"/>
              <a:t>Posts</a:t>
            </a:r>
            <a:r>
              <a:rPr lang="de-DE" dirty="0"/>
              <a:t>“ und „Stories“ </a:t>
            </a:r>
            <a:endParaRPr lang="de-DE" b="1" dirty="0"/>
          </a:p>
          <a:p>
            <a:endParaRPr lang="de-DE" dirty="0"/>
          </a:p>
        </p:txBody>
      </p:sp>
      <p:sp>
        <p:nvSpPr>
          <p:cNvPr id="3" name="Inhaltsplatzhalter 2"/>
          <p:cNvSpPr>
            <a:spLocks noGrp="1"/>
          </p:cNvSpPr>
          <p:nvPr>
            <p:ph idx="1"/>
          </p:nvPr>
        </p:nvSpPr>
        <p:spPr/>
        <p:txBody>
          <a:bodyPr/>
          <a:lstStyle/>
          <a:p>
            <a:pPr marL="0" indent="0">
              <a:buNone/>
            </a:pPr>
            <a:r>
              <a:rPr lang="de-DE" b="1" dirty="0" smtClean="0"/>
              <a:t>Posts:</a:t>
            </a:r>
            <a:endParaRPr lang="de-DE" b="1" dirty="0"/>
          </a:p>
          <a:p>
            <a:r>
              <a:rPr lang="de-DE" dirty="0" smtClean="0"/>
              <a:t>können </a:t>
            </a:r>
            <a:r>
              <a:rPr lang="de-DE" dirty="0"/>
              <a:t>im Feed des </a:t>
            </a:r>
            <a:r>
              <a:rPr lang="de-DE" dirty="0" smtClean="0"/>
              <a:t>Instagram-Kanals </a:t>
            </a:r>
            <a:r>
              <a:rPr lang="de-DE" dirty="0"/>
              <a:t>erstellt </a:t>
            </a:r>
            <a:r>
              <a:rPr lang="de-DE" dirty="0" smtClean="0"/>
              <a:t>werden</a:t>
            </a:r>
            <a:endParaRPr lang="de-DE" dirty="0"/>
          </a:p>
          <a:p>
            <a:r>
              <a:rPr lang="de-DE" dirty="0" smtClean="0"/>
              <a:t>eignen </a:t>
            </a:r>
            <a:r>
              <a:rPr lang="de-DE" dirty="0"/>
              <a:t>sich für Texte und Verlinkungen, sind aber nur </a:t>
            </a:r>
            <a:r>
              <a:rPr lang="de-DE" dirty="0" smtClean="0"/>
              <a:t>beschränkt </a:t>
            </a:r>
            <a:r>
              <a:rPr lang="de-DE" dirty="0"/>
              <a:t>flexibel, da bspw. darauf geachtet werden sollte, dass die Texte nicht zu lange </a:t>
            </a:r>
            <a:r>
              <a:rPr lang="de-DE" dirty="0" smtClean="0"/>
              <a:t>werden</a:t>
            </a:r>
          </a:p>
          <a:p>
            <a:pPr marL="0" indent="0">
              <a:buNone/>
            </a:pPr>
            <a:r>
              <a:rPr lang="de-DE" b="1" dirty="0" smtClean="0"/>
              <a:t>Stories:</a:t>
            </a:r>
            <a:endParaRPr lang="de-DE" dirty="0"/>
          </a:p>
          <a:p>
            <a:r>
              <a:rPr lang="de-DE" dirty="0"/>
              <a:t>bieten die Möglichkeit, auf eine ansprechende Weise kurz und prägnant Wissen und Informationen zu vermitteln  </a:t>
            </a:r>
            <a:r>
              <a:rPr lang="de-DE" dirty="0" smtClean="0"/>
              <a:t>z</a:t>
            </a:r>
            <a:r>
              <a:rPr lang="de-DE" dirty="0"/>
              <a:t>. B. kreativ mit verschiedenen Stickern und GIFs</a:t>
            </a:r>
          </a:p>
          <a:p>
            <a:r>
              <a:rPr lang="de-DE" dirty="0"/>
              <a:t>Interaktion: Stories ermöglichen eine direkte Kommunikation/ Interaktion mit anderen Studierenden </a:t>
            </a:r>
          </a:p>
          <a:p>
            <a:r>
              <a:rPr lang="de-DE" dirty="0"/>
              <a:t>Videos: Zusätzlich zu Texten und Bildern können Videos (bis 15 Sekunden oder mit IGVT-Funktion bis zu 10 Minuten) eingebunden werden</a:t>
            </a:r>
          </a:p>
          <a:p>
            <a:r>
              <a:rPr lang="de-DE" dirty="0"/>
              <a:t>Livestream: bis zu einer Stunde kann live </a:t>
            </a:r>
            <a:r>
              <a:rPr lang="de-DE" dirty="0" err="1"/>
              <a:t>gestreamt</a:t>
            </a:r>
            <a:r>
              <a:rPr lang="de-DE" dirty="0"/>
              <a:t> werden</a:t>
            </a:r>
          </a:p>
          <a:p>
            <a:endParaRPr lang="de-DE" sz="2400" dirty="0" smtClean="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21</a:t>
            </a:fld>
            <a:endParaRPr lang="en-US" noProof="0" dirty="0"/>
          </a:p>
        </p:txBody>
      </p:sp>
    </p:spTree>
    <p:extLst>
      <p:ext uri="{BB962C8B-B14F-4D97-AF65-F5344CB8AC3E}">
        <p14:creationId xmlns:p14="http://schemas.microsoft.com/office/powerpoint/2010/main" val="422750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Planung des Instagram-Takeovers</a:t>
            </a:r>
            <a:endParaRPr lang="de-DE" dirty="0"/>
          </a:p>
        </p:txBody>
      </p:sp>
      <p:sp>
        <p:nvSpPr>
          <p:cNvPr id="3" name="Textplatzhalter 2"/>
          <p:cNvSpPr>
            <a:spLocks noGrp="1"/>
          </p:cNvSpPr>
          <p:nvPr>
            <p:ph type="body" sz="quarter" idx="32"/>
          </p:nvPr>
        </p:nvSpPr>
        <p:spPr/>
        <p:txBody>
          <a:bodyPr/>
          <a:lstStyle/>
          <a:p>
            <a:r>
              <a:rPr lang="de-DE" dirty="0"/>
              <a:t>Abstimmungen mit der Hochschule und Ankündigung </a:t>
            </a:r>
          </a:p>
        </p:txBody>
      </p:sp>
      <p:sp>
        <p:nvSpPr>
          <p:cNvPr id="12" name="Inhaltsplatzhalter 11"/>
          <p:cNvSpPr>
            <a:spLocks noGrp="1"/>
          </p:cNvSpPr>
          <p:nvPr>
            <p:ph idx="1"/>
          </p:nvPr>
        </p:nvSpPr>
        <p:spPr/>
        <p:txBody>
          <a:bodyPr/>
          <a:lstStyle/>
          <a:p>
            <a:r>
              <a:rPr lang="de-DE" b="1" dirty="0" smtClean="0"/>
              <a:t>Abstimmung: </a:t>
            </a:r>
            <a:r>
              <a:rPr lang="de-DE" dirty="0" smtClean="0"/>
              <a:t>Zunächst sollte </a:t>
            </a:r>
            <a:r>
              <a:rPr lang="de-DE" dirty="0"/>
              <a:t>mit </a:t>
            </a:r>
            <a:r>
              <a:rPr lang="de-DE" dirty="0" smtClean="0"/>
              <a:t>der, </a:t>
            </a:r>
            <a:r>
              <a:rPr lang="de-DE" dirty="0"/>
              <a:t>für den </a:t>
            </a:r>
            <a:r>
              <a:rPr lang="de-DE" dirty="0" smtClean="0"/>
              <a:t>Instagram-Kanal </a:t>
            </a:r>
            <a:r>
              <a:rPr lang="de-DE" dirty="0"/>
              <a:t>der </a:t>
            </a:r>
            <a:r>
              <a:rPr lang="de-DE" dirty="0" smtClean="0"/>
              <a:t>Hochschule, </a:t>
            </a:r>
            <a:r>
              <a:rPr lang="de-DE" dirty="0"/>
              <a:t>verantwortlichen Person </a:t>
            </a:r>
            <a:r>
              <a:rPr lang="de-DE" dirty="0" smtClean="0"/>
              <a:t>abgesprochen </a:t>
            </a:r>
            <a:r>
              <a:rPr lang="de-DE" dirty="0"/>
              <a:t>werden, </a:t>
            </a:r>
            <a:r>
              <a:rPr lang="de-DE" dirty="0" smtClean="0"/>
              <a:t>ob </a:t>
            </a:r>
            <a:r>
              <a:rPr lang="de-DE" dirty="0"/>
              <a:t>bzw. in welcher Form ein </a:t>
            </a:r>
            <a:r>
              <a:rPr lang="de-DE" dirty="0" smtClean="0"/>
              <a:t>Takeover </a:t>
            </a:r>
            <a:r>
              <a:rPr lang="de-DE" dirty="0"/>
              <a:t>des Kanals möglich </a:t>
            </a:r>
            <a:r>
              <a:rPr lang="de-DE" dirty="0" smtClean="0"/>
              <a:t>ist.</a:t>
            </a:r>
          </a:p>
          <a:p>
            <a:r>
              <a:rPr lang="de-DE" b="1" dirty="0" smtClean="0"/>
              <a:t>Dauer</a:t>
            </a:r>
            <a:r>
              <a:rPr lang="de-DE" dirty="0" smtClean="0"/>
              <a:t>: Wenn der Takeover </a:t>
            </a:r>
            <a:r>
              <a:rPr lang="de-DE" dirty="0"/>
              <a:t>des Kanals von der Hochschule </a:t>
            </a:r>
            <a:r>
              <a:rPr lang="de-DE" dirty="0" smtClean="0"/>
              <a:t>bestätigt </a:t>
            </a:r>
            <a:r>
              <a:rPr lang="de-DE" dirty="0"/>
              <a:t>wird, ist sowohl eine Übernahme für einige Stunden, für einen </a:t>
            </a:r>
            <a:r>
              <a:rPr lang="de-DE" dirty="0" smtClean="0"/>
              <a:t>Tag, eine </a:t>
            </a:r>
            <a:r>
              <a:rPr lang="de-DE" dirty="0"/>
              <a:t>Woche </a:t>
            </a:r>
            <a:r>
              <a:rPr lang="de-DE" dirty="0" smtClean="0"/>
              <a:t>oder einen Monat denkbar </a:t>
            </a:r>
            <a:r>
              <a:rPr lang="de-DE" dirty="0"/>
              <a:t>– dies gilt es gemeinsam </a:t>
            </a:r>
            <a:r>
              <a:rPr lang="de-DE" dirty="0" smtClean="0"/>
              <a:t>abzustimmen.</a:t>
            </a:r>
          </a:p>
          <a:p>
            <a:r>
              <a:rPr lang="de-DE" b="1" dirty="0" smtClean="0"/>
              <a:t>Umfang</a:t>
            </a:r>
            <a:r>
              <a:rPr lang="de-DE" dirty="0" smtClean="0"/>
              <a:t>: Je nachdem nach Dauer des Takeovers können </a:t>
            </a:r>
            <a:r>
              <a:rPr lang="de-DE" dirty="0"/>
              <a:t>die Anzahl der </a:t>
            </a:r>
            <a:r>
              <a:rPr lang="de-DE" dirty="0" smtClean="0"/>
              <a:t>Posts/ </a:t>
            </a:r>
            <a:r>
              <a:rPr lang="de-DE" dirty="0"/>
              <a:t>Stories, deren Umfang </a:t>
            </a:r>
            <a:r>
              <a:rPr lang="de-DE" dirty="0" smtClean="0"/>
              <a:t>sowie die Zeitpunkte </a:t>
            </a:r>
            <a:r>
              <a:rPr lang="de-DE" dirty="0"/>
              <a:t>der </a:t>
            </a:r>
            <a:r>
              <a:rPr lang="de-DE" dirty="0" smtClean="0"/>
              <a:t>Veröffentlichung/en </a:t>
            </a:r>
            <a:r>
              <a:rPr lang="de-DE" dirty="0"/>
              <a:t>geplant </a:t>
            </a:r>
            <a:r>
              <a:rPr lang="de-DE" dirty="0" smtClean="0"/>
              <a:t>werden.</a:t>
            </a:r>
          </a:p>
          <a:p>
            <a:r>
              <a:rPr lang="de-DE" b="1" dirty="0" smtClean="0"/>
              <a:t>Ankündigung: </a:t>
            </a:r>
            <a:r>
              <a:rPr lang="de-DE" dirty="0" smtClean="0"/>
              <a:t>Die </a:t>
            </a:r>
            <a:r>
              <a:rPr lang="de-DE" dirty="0"/>
              <a:t>Studierenden sollten wissen, was auf sie zukommt und wer hinter dem </a:t>
            </a:r>
            <a:r>
              <a:rPr lang="de-DE" dirty="0" smtClean="0"/>
              <a:t>Takeover steht. Die  Hochschule kann den Takeover beispielsweise am </a:t>
            </a:r>
            <a:r>
              <a:rPr lang="de-DE" dirty="0"/>
              <a:t>Tag zuvor </a:t>
            </a:r>
            <a:r>
              <a:rPr lang="de-DE" dirty="0" smtClean="0"/>
              <a:t>ankündigen. </a:t>
            </a:r>
            <a:endParaRPr lang="de-DE" dirty="0"/>
          </a:p>
          <a:p>
            <a:pPr marL="0" indent="0">
              <a:buNone/>
            </a:pPr>
            <a:endParaRPr lang="de-DE" dirty="0" smtClean="0"/>
          </a:p>
          <a:p>
            <a:endParaRPr lang="de-DE" dirty="0"/>
          </a:p>
          <a:p>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22</a:t>
            </a:fld>
            <a:endParaRPr lang="en-US" noProof="0" dirty="0"/>
          </a:p>
        </p:txBody>
      </p:sp>
      <p:sp>
        <p:nvSpPr>
          <p:cNvPr id="13" name="Textplatzhalter 12"/>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411038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Planung des Instagram-Takeovers</a:t>
            </a:r>
          </a:p>
        </p:txBody>
      </p:sp>
      <p:sp>
        <p:nvSpPr>
          <p:cNvPr id="3" name="Textplatzhalter 2"/>
          <p:cNvSpPr>
            <a:spLocks noGrp="1"/>
          </p:cNvSpPr>
          <p:nvPr>
            <p:ph type="body" sz="quarter" idx="32"/>
          </p:nvPr>
        </p:nvSpPr>
        <p:spPr/>
        <p:txBody>
          <a:bodyPr/>
          <a:lstStyle/>
          <a:p>
            <a:r>
              <a:rPr lang="de-DE" dirty="0" smtClean="0"/>
              <a:t>Inhaltliche Vorbereitung </a:t>
            </a:r>
            <a:r>
              <a:rPr lang="de-DE" dirty="0"/>
              <a:t>des </a:t>
            </a:r>
            <a:r>
              <a:rPr lang="de-DE" dirty="0" smtClean="0"/>
              <a:t>Takeovers</a:t>
            </a:r>
            <a:endParaRPr lang="de-DE" dirty="0"/>
          </a:p>
        </p:txBody>
      </p:sp>
      <p:sp>
        <p:nvSpPr>
          <p:cNvPr id="12" name="Inhaltsplatzhalter 11"/>
          <p:cNvSpPr>
            <a:spLocks noGrp="1"/>
          </p:cNvSpPr>
          <p:nvPr>
            <p:ph idx="1"/>
          </p:nvPr>
        </p:nvSpPr>
        <p:spPr/>
        <p:txBody>
          <a:bodyPr/>
          <a:lstStyle/>
          <a:p>
            <a:pPr marL="0" indent="0">
              <a:buNone/>
            </a:pPr>
            <a:r>
              <a:rPr lang="de-DE" b="1" dirty="0"/>
              <a:t>Ziel der Aktion: </a:t>
            </a:r>
            <a:endParaRPr lang="de-DE" b="1" dirty="0" smtClean="0"/>
          </a:p>
          <a:p>
            <a:r>
              <a:rPr lang="de-DE" dirty="0" smtClean="0"/>
              <a:t>Das </a:t>
            </a:r>
            <a:r>
              <a:rPr lang="de-DE" dirty="0"/>
              <a:t>Ziel der Aktion sollte </a:t>
            </a:r>
            <a:r>
              <a:rPr lang="de-DE" dirty="0" smtClean="0"/>
              <a:t>im Vorfeld definiert </a:t>
            </a:r>
            <a:r>
              <a:rPr lang="de-DE" dirty="0"/>
              <a:t>werden z</a:t>
            </a:r>
            <a:r>
              <a:rPr lang="de-DE" dirty="0" smtClean="0"/>
              <a:t>. B</a:t>
            </a:r>
            <a:r>
              <a:rPr lang="de-DE" dirty="0"/>
              <a:t>. </a:t>
            </a:r>
            <a:r>
              <a:rPr lang="de-DE" dirty="0" smtClean="0"/>
              <a:t>Anstoß zur </a:t>
            </a:r>
            <a:r>
              <a:rPr lang="de-DE" dirty="0"/>
              <a:t>Reflektion </a:t>
            </a:r>
            <a:r>
              <a:rPr lang="de-DE" dirty="0" smtClean="0"/>
              <a:t>des Trinkverhaltens von Studierenden </a:t>
            </a:r>
            <a:r>
              <a:rPr lang="de-DE" dirty="0">
                <a:sym typeface="Wingdings" panose="05000000000000000000" pitchFamily="2" charset="2"/>
              </a:rPr>
              <a:t> entsprechend können</a:t>
            </a:r>
            <a:r>
              <a:rPr lang="de-DE" dirty="0"/>
              <a:t> </a:t>
            </a:r>
            <a:r>
              <a:rPr lang="de-DE" dirty="0" smtClean="0"/>
              <a:t>die Stories </a:t>
            </a:r>
            <a:r>
              <a:rPr lang="de-DE" dirty="0"/>
              <a:t>und</a:t>
            </a:r>
            <a:r>
              <a:rPr lang="de-DE" dirty="0" smtClean="0"/>
              <a:t>/ oder </a:t>
            </a:r>
            <a:r>
              <a:rPr lang="de-DE" dirty="0"/>
              <a:t>Posts ausgerichtet </a:t>
            </a:r>
            <a:r>
              <a:rPr lang="de-DE" dirty="0" smtClean="0"/>
              <a:t>werden</a:t>
            </a:r>
            <a:endParaRPr lang="de-DE" b="1" dirty="0"/>
          </a:p>
          <a:p>
            <a:pPr marL="0" indent="0">
              <a:buNone/>
            </a:pPr>
            <a:r>
              <a:rPr lang="de-DE" b="1" dirty="0" smtClean="0"/>
              <a:t>Konkrete Tipps für die Umsetzung: </a:t>
            </a:r>
            <a:endParaRPr lang="de-DE" b="1" dirty="0"/>
          </a:p>
          <a:p>
            <a:r>
              <a:rPr lang="de-DE" dirty="0"/>
              <a:t>Stories können nur bedingt vorbereitet </a:t>
            </a:r>
            <a:r>
              <a:rPr lang="de-DE" dirty="0" smtClean="0"/>
              <a:t>werden: Sobald andere Personen </a:t>
            </a:r>
            <a:r>
              <a:rPr lang="de-DE" dirty="0"/>
              <a:t>in der Story selbst aktiv </a:t>
            </a:r>
            <a:r>
              <a:rPr lang="de-DE" dirty="0" smtClean="0"/>
              <a:t>werden sollen, z. B. in einem Quiz, </a:t>
            </a:r>
            <a:r>
              <a:rPr lang="de-DE" dirty="0"/>
              <a:t>kann die Story erst </a:t>
            </a:r>
            <a:r>
              <a:rPr lang="de-DE" dirty="0" smtClean="0"/>
              <a:t>unmittelbar </a:t>
            </a:r>
            <a:r>
              <a:rPr lang="de-DE" dirty="0"/>
              <a:t>vor dem Posten erstellt werden, da Stories nur als Bild oder Video gespeichert werden </a:t>
            </a:r>
            <a:r>
              <a:rPr lang="de-DE" dirty="0" smtClean="0"/>
              <a:t>können.</a:t>
            </a:r>
          </a:p>
          <a:p>
            <a:r>
              <a:rPr lang="de-DE" dirty="0"/>
              <a:t>A</a:t>
            </a:r>
            <a:r>
              <a:rPr lang="de-DE" dirty="0" smtClean="0"/>
              <a:t>m </a:t>
            </a:r>
            <a:r>
              <a:rPr lang="de-DE" dirty="0"/>
              <a:t>Tag des </a:t>
            </a:r>
            <a:r>
              <a:rPr lang="de-DE" dirty="0" smtClean="0"/>
              <a:t>Takeovers sollte genügend Zeit eingeplant </a:t>
            </a:r>
            <a:r>
              <a:rPr lang="de-DE" dirty="0"/>
              <a:t>werden, um </a:t>
            </a:r>
            <a:r>
              <a:rPr lang="de-DE" dirty="0" smtClean="0"/>
              <a:t>die Stories zu erstellen. Die Zeit für die Erstellung </a:t>
            </a:r>
            <a:r>
              <a:rPr lang="de-DE" dirty="0"/>
              <a:t>von Stories </a:t>
            </a:r>
            <a:r>
              <a:rPr lang="de-DE" dirty="0" smtClean="0"/>
              <a:t>wird oft unterschätzt, insbesondere die Suche </a:t>
            </a:r>
            <a:r>
              <a:rPr lang="de-DE" dirty="0"/>
              <a:t>nach passenden Stickern und </a:t>
            </a:r>
            <a:r>
              <a:rPr lang="de-DE" dirty="0" smtClean="0"/>
              <a:t>GIFs kann aufwendig sein.</a:t>
            </a:r>
          </a:p>
          <a:p>
            <a:r>
              <a:rPr lang="de-DE" dirty="0"/>
              <a:t>E</a:t>
            </a:r>
            <a:r>
              <a:rPr lang="de-DE" dirty="0" smtClean="0"/>
              <a:t>ine gute Vorbereitung, z. B. mit Notizen, wie GIFs etc</a:t>
            </a:r>
            <a:r>
              <a:rPr lang="de-DE" dirty="0"/>
              <a:t>.</a:t>
            </a:r>
            <a:r>
              <a:rPr lang="de-DE" dirty="0" smtClean="0"/>
              <a:t> gefunden werden können, eine passende </a:t>
            </a:r>
            <a:r>
              <a:rPr lang="de-DE" dirty="0"/>
              <a:t>Aufgabenverteilung und ein gutes Zeitmanagement </a:t>
            </a:r>
            <a:r>
              <a:rPr lang="de-DE" dirty="0" smtClean="0"/>
              <a:t>sind wichtig.</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23</a:t>
            </a:fld>
            <a:endParaRPr lang="en-US" noProof="0" dirty="0"/>
          </a:p>
        </p:txBody>
      </p:sp>
      <p:sp>
        <p:nvSpPr>
          <p:cNvPr id="13" name="Textplatzhalter 12"/>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3946682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Planung des Instagram-Takeovers</a:t>
            </a:r>
          </a:p>
        </p:txBody>
      </p:sp>
      <p:sp>
        <p:nvSpPr>
          <p:cNvPr id="3" name="Textplatzhalter 2"/>
          <p:cNvSpPr>
            <a:spLocks noGrp="1"/>
          </p:cNvSpPr>
          <p:nvPr>
            <p:ph type="body" sz="quarter" idx="32"/>
          </p:nvPr>
        </p:nvSpPr>
        <p:spPr/>
        <p:txBody>
          <a:bodyPr/>
          <a:lstStyle/>
          <a:p>
            <a:r>
              <a:rPr lang="de-DE" dirty="0"/>
              <a:t>Vorbereitung des </a:t>
            </a:r>
            <a:r>
              <a:rPr lang="de-DE" dirty="0" smtClean="0"/>
              <a:t>Takeovers</a:t>
            </a:r>
            <a:endParaRPr lang="de-DE" dirty="0"/>
          </a:p>
        </p:txBody>
      </p:sp>
      <p:sp>
        <p:nvSpPr>
          <p:cNvPr id="12" name="Inhaltsplatzhalter 11"/>
          <p:cNvSpPr>
            <a:spLocks noGrp="1"/>
          </p:cNvSpPr>
          <p:nvPr>
            <p:ph idx="1"/>
          </p:nvPr>
        </p:nvSpPr>
        <p:spPr/>
        <p:txBody>
          <a:bodyPr/>
          <a:lstStyle/>
          <a:p>
            <a:pPr marL="0" indent="0">
              <a:buNone/>
            </a:pPr>
            <a:r>
              <a:rPr lang="de-DE" b="1" dirty="0" smtClean="0"/>
              <a:t>Nutzung </a:t>
            </a:r>
            <a:r>
              <a:rPr lang="de-DE" b="1" dirty="0"/>
              <a:t>eines </a:t>
            </a:r>
            <a:r>
              <a:rPr lang="de-DE" b="1" dirty="0" smtClean="0"/>
              <a:t>Standardhintergrunds:</a:t>
            </a:r>
            <a:endParaRPr lang="de-DE" dirty="0" smtClean="0"/>
          </a:p>
          <a:p>
            <a:r>
              <a:rPr lang="de-DE" dirty="0" smtClean="0"/>
              <a:t>Abstimmung eines </a:t>
            </a:r>
            <a:r>
              <a:rPr lang="de-DE" dirty="0"/>
              <a:t>passenden </a:t>
            </a:r>
            <a:r>
              <a:rPr lang="de-DE" dirty="0" smtClean="0"/>
              <a:t>Hintergrund, </a:t>
            </a:r>
            <a:r>
              <a:rPr lang="de-DE" dirty="0"/>
              <a:t>z</a:t>
            </a:r>
            <a:r>
              <a:rPr lang="de-DE" dirty="0" smtClean="0"/>
              <a:t>. B</a:t>
            </a:r>
            <a:r>
              <a:rPr lang="de-DE" dirty="0"/>
              <a:t>. mit einer zum Hochschulkanal passenden </a:t>
            </a:r>
            <a:r>
              <a:rPr lang="de-DE" dirty="0" smtClean="0"/>
              <a:t>oder </a:t>
            </a:r>
            <a:r>
              <a:rPr lang="de-DE" dirty="0"/>
              <a:t>neutralen </a:t>
            </a:r>
            <a:r>
              <a:rPr lang="de-DE" dirty="0" smtClean="0"/>
              <a:t>Farbe</a:t>
            </a:r>
          </a:p>
          <a:p>
            <a:r>
              <a:rPr lang="de-DE" dirty="0" smtClean="0"/>
              <a:t>Der Hintergrund kann mit dem Logo </a:t>
            </a:r>
            <a:r>
              <a:rPr lang="de-DE" dirty="0"/>
              <a:t>des </a:t>
            </a:r>
            <a:r>
              <a:rPr lang="de-DE" dirty="0" smtClean="0"/>
              <a:t>eCHECKUP </a:t>
            </a:r>
            <a:r>
              <a:rPr lang="de-DE" dirty="0"/>
              <a:t>TO </a:t>
            </a:r>
            <a:r>
              <a:rPr lang="de-DE" dirty="0" smtClean="0"/>
              <a:t>GO-Alkohol, der BARMER und der Hochschule versehen werden</a:t>
            </a:r>
          </a:p>
          <a:p>
            <a:r>
              <a:rPr lang="de-DE" dirty="0" smtClean="0"/>
              <a:t>Dieser Hintergrund </a:t>
            </a:r>
            <a:r>
              <a:rPr lang="de-DE" dirty="0"/>
              <a:t>kann anschließend für alle Story-Beiträge genutzt werden, so dass diese einheitlich aussehen und </a:t>
            </a:r>
            <a:r>
              <a:rPr lang="de-DE" dirty="0" smtClean="0"/>
              <a:t>leichter ansprechend </a:t>
            </a:r>
            <a:r>
              <a:rPr lang="de-DE" dirty="0"/>
              <a:t>gestaltet werden </a:t>
            </a:r>
            <a:r>
              <a:rPr lang="de-DE" dirty="0" smtClean="0"/>
              <a:t>können</a:t>
            </a:r>
          </a:p>
          <a:p>
            <a:r>
              <a:rPr lang="de-DE" dirty="0" smtClean="0"/>
              <a:t>Ein </a:t>
            </a:r>
            <a:r>
              <a:rPr lang="de-DE" dirty="0"/>
              <a:t>solcher Hintergrund kann </a:t>
            </a:r>
            <a:r>
              <a:rPr lang="de-DE" dirty="0" smtClean="0"/>
              <a:t>über </a:t>
            </a:r>
            <a:r>
              <a:rPr lang="de-DE" dirty="0"/>
              <a:t>ein einfaches Bildbearbeitungsprogramm erstellt </a:t>
            </a:r>
            <a:r>
              <a:rPr lang="de-DE" dirty="0" smtClean="0"/>
              <a:t>werden </a:t>
            </a:r>
            <a:r>
              <a:rPr lang="de-DE" dirty="0"/>
              <a:t>und sollte folgende </a:t>
            </a:r>
            <a:r>
              <a:rPr lang="de-DE" dirty="0" smtClean="0"/>
              <a:t>Eigenschaften </a:t>
            </a:r>
            <a:r>
              <a:rPr lang="de-DE" dirty="0"/>
              <a:t>haben:  </a:t>
            </a:r>
          </a:p>
          <a:p>
            <a:pPr lvl="1"/>
            <a:r>
              <a:rPr lang="de-DE" sz="1800" dirty="0" smtClean="0"/>
              <a:t>Mindestgröße </a:t>
            </a:r>
            <a:r>
              <a:rPr lang="de-DE" sz="1800" dirty="0"/>
              <a:t>von 1080 x 1920 </a:t>
            </a:r>
            <a:r>
              <a:rPr lang="de-DE" sz="1800" dirty="0" err="1" smtClean="0"/>
              <a:t>px</a:t>
            </a:r>
            <a:endParaRPr lang="de-DE" sz="1800" dirty="0" smtClean="0"/>
          </a:p>
          <a:p>
            <a:pPr lvl="1"/>
            <a:r>
              <a:rPr lang="de-DE" sz="1800" dirty="0" smtClean="0"/>
              <a:t>Seitenverhältnis 9:16</a:t>
            </a:r>
          </a:p>
          <a:p>
            <a:pPr lvl="1"/>
            <a:r>
              <a:rPr lang="de-DE" sz="1800" dirty="0" smtClean="0"/>
              <a:t>maximale Dateigröße </a:t>
            </a:r>
            <a:r>
              <a:rPr lang="de-DE" sz="1800" dirty="0"/>
              <a:t>4 </a:t>
            </a:r>
            <a:r>
              <a:rPr lang="de-DE" sz="1800" dirty="0" smtClean="0"/>
              <a:t>MB</a:t>
            </a:r>
          </a:p>
          <a:p>
            <a:pPr lvl="1"/>
            <a:r>
              <a:rPr lang="de-DE" sz="1800" dirty="0" smtClean="0"/>
              <a:t>kein </a:t>
            </a:r>
            <a:r>
              <a:rPr lang="de-DE" sz="1800" dirty="0"/>
              <a:t>Text </a:t>
            </a:r>
            <a:r>
              <a:rPr lang="de-DE" sz="1800" dirty="0" smtClean="0"/>
              <a:t>in </a:t>
            </a:r>
            <a:r>
              <a:rPr lang="de-DE" sz="1800" dirty="0"/>
              <a:t>einem Bereich von 250 </a:t>
            </a:r>
            <a:r>
              <a:rPr lang="de-DE" sz="1800" dirty="0" err="1"/>
              <a:t>px</a:t>
            </a:r>
            <a:r>
              <a:rPr lang="de-DE" sz="1800" dirty="0"/>
              <a:t> am oberen und unteren </a:t>
            </a:r>
            <a:r>
              <a:rPr lang="de-DE" sz="1800" dirty="0" smtClean="0"/>
              <a:t>Bildrand, </a:t>
            </a:r>
            <a:r>
              <a:rPr lang="de-DE" sz="1800" dirty="0"/>
              <a:t>da oben das eigene </a:t>
            </a:r>
            <a:r>
              <a:rPr lang="de-DE" sz="1800" dirty="0" smtClean="0"/>
              <a:t>Instagram-Profil </a:t>
            </a:r>
            <a:r>
              <a:rPr lang="de-DE" sz="1800" dirty="0"/>
              <a:t>angezeigt wird und unten </a:t>
            </a:r>
            <a:r>
              <a:rPr lang="de-DE" sz="2000" dirty="0"/>
              <a:t>der </a:t>
            </a:r>
            <a:r>
              <a:rPr lang="de-DE" sz="1800" dirty="0"/>
              <a:t>Call-</a:t>
            </a:r>
            <a:r>
              <a:rPr lang="de-DE" sz="1800" dirty="0" err="1"/>
              <a:t>To</a:t>
            </a:r>
            <a:r>
              <a:rPr lang="de-DE" sz="1800" dirty="0"/>
              <a:t>-Action </a:t>
            </a:r>
            <a:r>
              <a:rPr lang="de-DE" sz="1800" dirty="0" smtClean="0"/>
              <a:t>erscheint</a:t>
            </a:r>
            <a:endParaRPr lang="de-DE" sz="1800"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24</a:t>
            </a:fld>
            <a:endParaRPr lang="en-US" noProof="0" dirty="0"/>
          </a:p>
        </p:txBody>
      </p:sp>
      <p:sp>
        <p:nvSpPr>
          <p:cNvPr id="13" name="Textplatzhalter 12"/>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934176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Möglicher Ablauf und Inhalte des Takeovers</a:t>
            </a:r>
            <a:endParaRPr lang="de-DE" dirty="0"/>
          </a:p>
        </p:txBody>
      </p:sp>
      <p:sp>
        <p:nvSpPr>
          <p:cNvPr id="3" name="Textplatzhalter 2"/>
          <p:cNvSpPr>
            <a:spLocks noGrp="1"/>
          </p:cNvSpPr>
          <p:nvPr>
            <p:ph type="body" sz="quarter" idx="32"/>
          </p:nvPr>
        </p:nvSpPr>
        <p:spPr/>
        <p:txBody>
          <a:bodyPr/>
          <a:lstStyle/>
          <a:p>
            <a:r>
              <a:rPr lang="de-DE" dirty="0" smtClean="0"/>
              <a:t>Wie kann das Instagram-Takeover strukturiert werden und welche Inhalte eignen sich?</a:t>
            </a:r>
            <a:endParaRPr lang="de-DE" dirty="0"/>
          </a:p>
        </p:txBody>
      </p:sp>
      <p:sp>
        <p:nvSpPr>
          <p:cNvPr id="4" name="Inhaltsplatzhalter 3"/>
          <p:cNvSpPr>
            <a:spLocks noGrp="1"/>
          </p:cNvSpPr>
          <p:nvPr>
            <p:ph idx="1"/>
          </p:nvPr>
        </p:nvSpPr>
        <p:spPr/>
        <p:txBody>
          <a:bodyPr/>
          <a:lstStyle/>
          <a:p>
            <a:pPr marL="0" indent="0">
              <a:buNone/>
            </a:pPr>
            <a:r>
              <a:rPr lang="de-DE" dirty="0" smtClean="0"/>
              <a:t>Folgende Elemente haben sich bei einem bisherigen Takeover bewährt:</a:t>
            </a:r>
          </a:p>
          <a:p>
            <a:pPr marL="733425" lvl="1" indent="-457200">
              <a:buAutoNum type="arabicPeriod"/>
            </a:pPr>
            <a:r>
              <a:rPr lang="de-DE" dirty="0" smtClean="0"/>
              <a:t>Vorstellung der </a:t>
            </a:r>
            <a:r>
              <a:rPr lang="de-DE" dirty="0" err="1" smtClean="0"/>
              <a:t>Peer-Berater:innen</a:t>
            </a:r>
            <a:r>
              <a:rPr lang="de-DE" dirty="0" smtClean="0"/>
              <a:t> und Begrüßung</a:t>
            </a:r>
          </a:p>
          <a:p>
            <a:pPr marL="733425" lvl="1" indent="-457200">
              <a:buFont typeface="Arial" panose="020B0604020202020204" pitchFamily="34" charset="0"/>
              <a:buAutoNum type="arabicPeriod"/>
            </a:pPr>
            <a:r>
              <a:rPr lang="de-DE" dirty="0" smtClean="0"/>
              <a:t>Eye-Catcher/ Alltagsbeobachtungen</a:t>
            </a:r>
          </a:p>
          <a:p>
            <a:pPr marL="733425" lvl="1" indent="-457200">
              <a:buFont typeface="Arial" panose="020B0604020202020204" pitchFamily="34" charset="0"/>
              <a:buAutoNum type="arabicPeriod"/>
            </a:pPr>
            <a:r>
              <a:rPr lang="de-DE" dirty="0" smtClean="0"/>
              <a:t>Moderation des Takeovers</a:t>
            </a:r>
          </a:p>
          <a:p>
            <a:pPr marL="733425" lvl="1" indent="-457200">
              <a:buAutoNum type="arabicPeriod"/>
            </a:pPr>
            <a:r>
              <a:rPr lang="de-DE" dirty="0" smtClean="0"/>
              <a:t>Quiz </a:t>
            </a:r>
            <a:r>
              <a:rPr lang="de-DE" dirty="0"/>
              <a:t>&amp; </a:t>
            </a:r>
            <a:r>
              <a:rPr lang="de-DE" dirty="0" smtClean="0"/>
              <a:t>Wissensfragen</a:t>
            </a:r>
          </a:p>
          <a:p>
            <a:pPr marL="733425" lvl="1" indent="-457200">
              <a:buAutoNum type="arabicPeriod"/>
            </a:pPr>
            <a:r>
              <a:rPr lang="de-DE" dirty="0" smtClean="0"/>
              <a:t>Persönliche Reflexionsfragen</a:t>
            </a:r>
          </a:p>
          <a:p>
            <a:pPr marL="733425" lvl="1" indent="-457200">
              <a:buAutoNum type="arabicPeriod"/>
            </a:pPr>
            <a:r>
              <a:rPr lang="de-DE" dirty="0" smtClean="0"/>
              <a:t>Fakten und Wissenswertes</a:t>
            </a:r>
          </a:p>
          <a:p>
            <a:pPr marL="733425" lvl="1" indent="-457200">
              <a:buAutoNum type="arabicPeriod"/>
            </a:pPr>
            <a:r>
              <a:rPr lang="de-DE" dirty="0" smtClean="0"/>
              <a:t>Q&amp;A zur Interaktion mit den Studierenden</a:t>
            </a:r>
          </a:p>
          <a:p>
            <a:pPr marL="733425" lvl="1" indent="-457200">
              <a:buAutoNum type="arabicPeriod"/>
            </a:pPr>
            <a:r>
              <a:rPr lang="de-DE" dirty="0" smtClean="0"/>
              <a:t>Alkoholfreie Rezepte</a:t>
            </a:r>
          </a:p>
          <a:p>
            <a:pPr marL="733425" lvl="1" indent="-457200">
              <a:buAutoNum type="arabicPeriod"/>
            </a:pPr>
            <a:r>
              <a:rPr lang="de-DE" dirty="0" smtClean="0"/>
              <a:t>Selbstversuch </a:t>
            </a:r>
            <a:r>
              <a:rPr lang="de-DE" dirty="0"/>
              <a:t>„1 Monat ohne Alkohol</a:t>
            </a:r>
            <a:r>
              <a:rPr lang="de-DE" dirty="0" smtClean="0"/>
              <a:t>“</a:t>
            </a:r>
          </a:p>
          <a:p>
            <a:pPr marL="733425" lvl="1" indent="-457200">
              <a:buAutoNum type="arabicPeriod"/>
            </a:pPr>
            <a:r>
              <a:rPr lang="de-DE" dirty="0"/>
              <a:t>Verlinkung von eCHECKUP TO </a:t>
            </a:r>
            <a:r>
              <a:rPr lang="de-DE" dirty="0" smtClean="0"/>
              <a:t>GO-Alkohol</a:t>
            </a:r>
          </a:p>
          <a:p>
            <a:pPr marL="733425" lvl="1" indent="-457200">
              <a:buAutoNum type="arabicPeriod"/>
            </a:pPr>
            <a:endParaRPr lang="de-DE" dirty="0" smtClean="0"/>
          </a:p>
          <a:p>
            <a:pPr>
              <a:buFont typeface="Wingdings" panose="05000000000000000000" pitchFamily="2" charset="2"/>
              <a:buChar char="à"/>
            </a:pPr>
            <a:r>
              <a:rPr lang="de-DE" dirty="0" smtClean="0">
                <a:sym typeface="Wingdings" panose="05000000000000000000" pitchFamily="2" charset="2"/>
              </a:rPr>
              <a:t> Die einzelnen Elemente werden auf den folgenden Seiten näher vorgestellt</a:t>
            </a:r>
            <a:endParaRPr lang="de-DE" dirty="0" smtClean="0"/>
          </a:p>
          <a:p>
            <a:pPr marL="457200" indent="-457200">
              <a:buAutoNum type="arabicPeriod"/>
            </a:pPr>
            <a:endParaRPr lang="de-DE" dirty="0" smtClean="0"/>
          </a:p>
          <a:p>
            <a:pPr marL="457200" indent="-457200">
              <a:buAutoNum type="arabicPeriod"/>
            </a:pPr>
            <a:endParaRPr lang="de-DE" dirty="0" smtClean="0"/>
          </a:p>
          <a:p>
            <a:pPr marL="457200" indent="-457200">
              <a:buAutoNum type="arabicPeriod"/>
            </a:pP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25</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3986266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Vorstellung &amp; Begrüßung</a:t>
            </a:r>
            <a:endParaRPr lang="de-DE" dirty="0"/>
          </a:p>
        </p:txBody>
      </p:sp>
      <p:sp>
        <p:nvSpPr>
          <p:cNvPr id="9" name="Textplatzhalter 8"/>
          <p:cNvSpPr>
            <a:spLocks noGrp="1"/>
          </p:cNvSpPr>
          <p:nvPr>
            <p:ph type="body" sz="quarter" idx="32"/>
          </p:nvPr>
        </p:nvSpPr>
        <p:spPr/>
        <p:txBody>
          <a:bodyPr/>
          <a:lstStyle/>
          <a:p>
            <a:r>
              <a:rPr lang="de-DE" dirty="0" smtClean="0"/>
              <a:t>Persönlicher Einstieg</a:t>
            </a:r>
            <a:endParaRPr lang="de-DE" dirty="0"/>
          </a:p>
        </p:txBody>
      </p:sp>
      <p:sp>
        <p:nvSpPr>
          <p:cNvPr id="5" name="Inhaltsplatzhalter 4"/>
          <p:cNvSpPr>
            <a:spLocks noGrp="1"/>
          </p:cNvSpPr>
          <p:nvPr>
            <p:ph sz="half" idx="1"/>
          </p:nvPr>
        </p:nvSpPr>
        <p:spPr>
          <a:xfrm>
            <a:off x="432000" y="1512000"/>
            <a:ext cx="3456140" cy="4680000"/>
          </a:xfrm>
        </p:spPr>
        <p:txBody>
          <a:bodyPr/>
          <a:lstStyle/>
          <a:p>
            <a:pPr marL="0" indent="-9525">
              <a:buNone/>
            </a:pPr>
            <a:r>
              <a:rPr lang="de-DE" sz="1600" dirty="0"/>
              <a:t>I</a:t>
            </a:r>
            <a:r>
              <a:rPr lang="de-DE" sz="1600" dirty="0" smtClean="0"/>
              <a:t>n der ersten Story kann das Projekt und die studentischen </a:t>
            </a:r>
            <a:r>
              <a:rPr lang="de-DE" sz="1600" dirty="0" err="1" smtClean="0"/>
              <a:t>Peer-Berater:innen</a:t>
            </a:r>
            <a:r>
              <a:rPr lang="de-DE" sz="1600" dirty="0" smtClean="0"/>
              <a:t>, die hinter dem Takeover stehen, vorgestellt werden:</a:t>
            </a:r>
            <a:endParaRPr lang="de-DE" sz="1600" dirty="0"/>
          </a:p>
          <a:p>
            <a:pPr marL="276225" indent="-285750"/>
            <a:r>
              <a:rPr lang="de-DE" sz="1600" dirty="0" smtClean="0"/>
              <a:t>Was steckt hinter der </a:t>
            </a:r>
            <a:r>
              <a:rPr lang="de-DE" sz="1600" dirty="0"/>
              <a:t>Peer-Aktion (Absicht/ Ziele</a:t>
            </a:r>
            <a:r>
              <a:rPr lang="de-DE" sz="1600" dirty="0" smtClean="0"/>
              <a:t>)? </a:t>
            </a:r>
          </a:p>
          <a:p>
            <a:pPr marL="552450" lvl="1" indent="-285750"/>
            <a:r>
              <a:rPr lang="de-DE" sz="1600" dirty="0" smtClean="0"/>
              <a:t>Z.B. Informationen, Wissenswertes, Reflexionsanregungen rund um das Thema Alkohol</a:t>
            </a:r>
          </a:p>
          <a:p>
            <a:pPr marL="552450" lvl="1" indent="-285750"/>
            <a:r>
              <a:rPr lang="de-DE" sz="1600" dirty="0" smtClean="0"/>
              <a:t>Ggf. auch Abgrenzung, was die Aktion nicht sein soll „Uns geht es nicht darum, euch vom vollständigen Alkoholverzicht zu überzeugen, sondern…“</a:t>
            </a:r>
          </a:p>
          <a:p>
            <a:pPr marL="276225" indent="-285750"/>
            <a:r>
              <a:rPr lang="de-DE" sz="1600" dirty="0"/>
              <a:t>W</a:t>
            </a:r>
            <a:r>
              <a:rPr lang="de-DE" sz="1600" dirty="0" smtClean="0"/>
              <a:t>er steckt hinter der Peer-Aktion?</a:t>
            </a:r>
          </a:p>
          <a:p>
            <a:pPr marL="552450" lvl="1" indent="-285750"/>
            <a:r>
              <a:rPr lang="de-DE" sz="1600" dirty="0" smtClean="0"/>
              <a:t>Z.B. Fotos, Namen, Studiengang und </a:t>
            </a:r>
            <a:r>
              <a:rPr lang="de-DE" sz="1600" dirty="0"/>
              <a:t>-</a:t>
            </a:r>
            <a:r>
              <a:rPr lang="de-DE" sz="1600" dirty="0" smtClean="0"/>
              <a:t>semester der </a:t>
            </a:r>
            <a:r>
              <a:rPr lang="de-DE" sz="1600" dirty="0" err="1" smtClean="0"/>
              <a:t>Peer-Berater:innen</a:t>
            </a:r>
            <a:endParaRPr lang="de-DE" sz="1600" dirty="0" smtClean="0"/>
          </a:p>
          <a:p>
            <a:endParaRPr lang="de-DE" dirty="0" smtClean="0"/>
          </a:p>
          <a:p>
            <a:endParaRPr lang="de-DE" dirty="0" smtClean="0"/>
          </a:p>
          <a:p>
            <a:endParaRPr lang="de-DE" dirty="0"/>
          </a:p>
        </p:txBody>
      </p:sp>
      <p:sp>
        <p:nvSpPr>
          <p:cNvPr id="6" name="Textplatzhalter 5"/>
          <p:cNvSpPr>
            <a:spLocks noGrp="1"/>
          </p:cNvSpPr>
          <p:nvPr>
            <p:ph type="body" sz="quarter" idx="12"/>
          </p:nvPr>
        </p:nvSpPr>
        <p:spPr>
          <a:xfrm>
            <a:off x="3888827" y="1511250"/>
            <a:ext cx="7883173" cy="4680000"/>
          </a:xfrm>
        </p:spPr>
        <p:txBody>
          <a:bodyPr/>
          <a:lstStyle/>
          <a:p>
            <a:endParaRPr lang="de-DE" dirty="0"/>
          </a:p>
        </p:txBody>
      </p:sp>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1822" y="1511250"/>
            <a:ext cx="2432515" cy="4322439"/>
          </a:xfrm>
          <a:prstGeom prst="rect">
            <a:avLst/>
          </a:prstGeom>
        </p:spPr>
      </p:pic>
      <p:pic>
        <p:nvPicPr>
          <p:cNvPr id="11" name="Grafi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2501" y="1512000"/>
            <a:ext cx="2430000" cy="4320000"/>
          </a:xfrm>
          <a:prstGeom prst="rect">
            <a:avLst/>
          </a:prstGeom>
        </p:spPr>
      </p:pic>
      <p:pic>
        <p:nvPicPr>
          <p:cNvPr id="12" name="Grafik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1757" y="1512000"/>
            <a:ext cx="2429556" cy="4320000"/>
          </a:xfrm>
          <a:prstGeom prst="rect">
            <a:avLst/>
          </a:prstGeom>
        </p:spPr>
      </p:pic>
    </p:spTree>
    <p:extLst>
      <p:ext uri="{BB962C8B-B14F-4D97-AF65-F5344CB8AC3E}">
        <p14:creationId xmlns:p14="http://schemas.microsoft.com/office/powerpoint/2010/main" val="368100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Eye-Catcher / Alltagsbeobachtungen</a:t>
            </a:r>
            <a:endParaRPr lang="de-DE" dirty="0"/>
          </a:p>
        </p:txBody>
      </p:sp>
      <p:sp>
        <p:nvSpPr>
          <p:cNvPr id="3" name="Textplatzhalter 2"/>
          <p:cNvSpPr>
            <a:spLocks noGrp="1"/>
          </p:cNvSpPr>
          <p:nvPr>
            <p:ph type="body" sz="quarter" idx="32"/>
          </p:nvPr>
        </p:nvSpPr>
        <p:spPr/>
        <p:txBody>
          <a:bodyPr/>
          <a:lstStyle/>
          <a:p>
            <a:r>
              <a:rPr lang="de-DE" dirty="0" smtClean="0"/>
              <a:t>Aufmerksamkeit generieren</a:t>
            </a:r>
            <a:endParaRPr lang="de-DE" dirty="0"/>
          </a:p>
        </p:txBody>
      </p:sp>
      <p:sp>
        <p:nvSpPr>
          <p:cNvPr id="12" name="Inhaltsplatzhalter 11"/>
          <p:cNvSpPr>
            <a:spLocks noGrp="1"/>
          </p:cNvSpPr>
          <p:nvPr>
            <p:ph idx="1"/>
          </p:nvPr>
        </p:nvSpPr>
        <p:spPr>
          <a:xfrm>
            <a:off x="432000" y="1512000"/>
            <a:ext cx="4856280" cy="4679250"/>
          </a:xfrm>
        </p:spPr>
        <p:txBody>
          <a:bodyPr/>
          <a:lstStyle/>
          <a:p>
            <a:pPr marL="0" indent="0">
              <a:buNone/>
            </a:pPr>
            <a:r>
              <a:rPr lang="de-DE" sz="2000" dirty="0"/>
              <a:t>Studierende sollen auf das </a:t>
            </a:r>
            <a:r>
              <a:rPr lang="de-DE" sz="2000" dirty="0" smtClean="0"/>
              <a:t>Takeover </a:t>
            </a:r>
            <a:r>
              <a:rPr lang="de-DE" sz="2000" dirty="0"/>
              <a:t>aufmerksam gemacht werden und </a:t>
            </a:r>
            <a:r>
              <a:rPr lang="de-DE" sz="2000" dirty="0" smtClean="0"/>
              <a:t>Alkoholkonsum als Thema eingeführt </a:t>
            </a:r>
            <a:r>
              <a:rPr lang="de-DE" sz="2000" dirty="0"/>
              <a:t>werden?</a:t>
            </a:r>
          </a:p>
          <a:p>
            <a:r>
              <a:rPr lang="de-DE" sz="2000" dirty="0"/>
              <a:t>Fotos/ Beobachtungen aus dem eigenen Alltag eignen sich hierfür </a:t>
            </a:r>
            <a:r>
              <a:rPr lang="de-DE" sz="2000" dirty="0" smtClean="0"/>
              <a:t>gut</a:t>
            </a:r>
            <a:endParaRPr lang="de-DE" sz="2000" dirty="0"/>
          </a:p>
          <a:p>
            <a:r>
              <a:rPr lang="de-DE" sz="2000" dirty="0"/>
              <a:t>Mit kurzen Fragen kann zum Nachdenken angeregt </a:t>
            </a:r>
            <a:r>
              <a:rPr lang="de-DE" sz="2000" dirty="0" smtClean="0"/>
              <a:t>werden</a:t>
            </a:r>
            <a:endParaRPr lang="de-DE" sz="2000" dirty="0"/>
          </a:p>
          <a:p>
            <a:r>
              <a:rPr lang="de-DE" sz="2000" dirty="0"/>
              <a:t>Mögliche Gemeinsamkeiten zwischen Ihnen (Peers) und Studierenden können gezeigt </a:t>
            </a:r>
            <a:r>
              <a:rPr lang="de-DE" sz="2000" dirty="0" smtClean="0"/>
              <a:t>werden</a:t>
            </a:r>
            <a:endParaRPr lang="de-DE" sz="2000" dirty="0"/>
          </a:p>
          <a:p>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27</a:t>
            </a:fld>
            <a:endParaRPr lang="en-US" noProof="0" dirty="0"/>
          </a:p>
        </p:txBody>
      </p:sp>
      <p:pic>
        <p:nvPicPr>
          <p:cNvPr id="10" name="Grafik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761" y="1512000"/>
            <a:ext cx="2626285" cy="4320000"/>
          </a:xfrm>
          <a:prstGeom prst="rect">
            <a:avLst/>
          </a:prstGeom>
          <a:noFill/>
          <a:ln>
            <a:noFill/>
          </a:ln>
        </p:spPr>
      </p:pic>
      <p:pic>
        <p:nvPicPr>
          <p:cNvPr id="11" name="Grafik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3139" y="1512000"/>
            <a:ext cx="2617785" cy="4320000"/>
          </a:xfrm>
          <a:prstGeom prst="rect">
            <a:avLst/>
          </a:prstGeom>
          <a:noFill/>
          <a:ln>
            <a:noFill/>
          </a:ln>
        </p:spPr>
      </p:pic>
    </p:spTree>
    <p:extLst>
      <p:ext uri="{BB962C8B-B14F-4D97-AF65-F5344CB8AC3E}">
        <p14:creationId xmlns:p14="http://schemas.microsoft.com/office/powerpoint/2010/main" val="434281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Moderation</a:t>
            </a:r>
            <a:endParaRPr lang="de-DE" dirty="0"/>
          </a:p>
        </p:txBody>
      </p:sp>
      <p:sp>
        <p:nvSpPr>
          <p:cNvPr id="9" name="Textplatzhalter 8"/>
          <p:cNvSpPr>
            <a:spLocks noGrp="1"/>
          </p:cNvSpPr>
          <p:nvPr>
            <p:ph type="body" sz="quarter" idx="32"/>
          </p:nvPr>
        </p:nvSpPr>
        <p:spPr/>
        <p:txBody>
          <a:bodyPr/>
          <a:lstStyle/>
          <a:p>
            <a:endParaRPr lang="de-DE" dirty="0"/>
          </a:p>
        </p:txBody>
      </p:sp>
      <p:sp>
        <p:nvSpPr>
          <p:cNvPr id="5" name="Inhaltsplatzhalter 4"/>
          <p:cNvSpPr>
            <a:spLocks noGrp="1"/>
          </p:cNvSpPr>
          <p:nvPr>
            <p:ph idx="1"/>
          </p:nvPr>
        </p:nvSpPr>
        <p:spPr>
          <a:xfrm>
            <a:off x="431999" y="1513490"/>
            <a:ext cx="2304851" cy="4677760"/>
          </a:xfrm>
        </p:spPr>
        <p:txBody>
          <a:bodyPr/>
          <a:lstStyle/>
          <a:p>
            <a:pPr marL="0" indent="0">
              <a:buNone/>
            </a:pPr>
            <a:endParaRPr lang="de-DE" sz="1600" dirty="0"/>
          </a:p>
          <a:p>
            <a:pPr marL="0" indent="0">
              <a:buNone/>
            </a:pPr>
            <a:r>
              <a:rPr lang="de-DE" sz="1600" dirty="0" smtClean="0"/>
              <a:t>Der Instagram-Takeover kann von studentischen </a:t>
            </a:r>
            <a:r>
              <a:rPr lang="de-DE" sz="1600" dirty="0" err="1" smtClean="0"/>
              <a:t>Peer-Berater:innen</a:t>
            </a:r>
            <a:r>
              <a:rPr lang="de-DE" sz="1600" dirty="0" smtClean="0"/>
              <a:t> moderiert werden:  </a:t>
            </a:r>
          </a:p>
          <a:p>
            <a:r>
              <a:rPr lang="de-DE" sz="1600" dirty="0" smtClean="0"/>
              <a:t>Die Peers führen die Studierenden durch den Takeover</a:t>
            </a:r>
          </a:p>
          <a:p>
            <a:r>
              <a:rPr lang="de-DE" sz="1600" dirty="0" smtClean="0"/>
              <a:t>Die einzelnen Themen werden entsprechend miteinander verbunden und eingeordnet</a:t>
            </a:r>
          </a:p>
          <a:p>
            <a:r>
              <a:rPr lang="de-DE" sz="1600" dirty="0" smtClean="0"/>
              <a:t>Die Moderation macht den Takeover persönlicher und lebendiger</a:t>
            </a:r>
            <a:endParaRPr lang="de-DE" dirty="0" smtClean="0"/>
          </a:p>
          <a:p>
            <a:endParaRPr lang="de-DE" dirty="0" smtClean="0"/>
          </a:p>
          <a:p>
            <a:endParaRPr lang="de-DE" dirty="0"/>
          </a:p>
        </p:txBody>
      </p:sp>
      <p:sp>
        <p:nvSpPr>
          <p:cNvPr id="2" name="Textplatzhalter 1"/>
          <p:cNvSpPr>
            <a:spLocks noGrp="1"/>
          </p:cNvSpPr>
          <p:nvPr>
            <p:ph type="body" sz="quarter" idx="12"/>
          </p:nvPr>
        </p:nvSpPr>
        <p:spPr>
          <a:xfrm>
            <a:off x="2952522" y="1507535"/>
            <a:ext cx="2160588" cy="4679250"/>
          </a:xfrm>
        </p:spPr>
        <p:txBody>
          <a:bodyPr/>
          <a:lstStyle/>
          <a:p>
            <a:pPr marL="0" indent="0">
              <a:buNone/>
            </a:pPr>
            <a:r>
              <a:rPr lang="de-DE" dirty="0" smtClean="0"/>
              <a:t>Begrüßung</a:t>
            </a:r>
            <a:endParaRPr lang="de-DE" dirty="0"/>
          </a:p>
        </p:txBody>
      </p:sp>
      <p:sp>
        <p:nvSpPr>
          <p:cNvPr id="3" name="Textplatzhalter 2"/>
          <p:cNvSpPr>
            <a:spLocks noGrp="1"/>
          </p:cNvSpPr>
          <p:nvPr>
            <p:ph type="body" sz="quarter" idx="13"/>
          </p:nvPr>
        </p:nvSpPr>
        <p:spPr>
          <a:xfrm>
            <a:off x="5678462" y="1516470"/>
            <a:ext cx="2160588" cy="4679250"/>
          </a:xfrm>
        </p:spPr>
        <p:txBody>
          <a:bodyPr/>
          <a:lstStyle/>
          <a:p>
            <a:pPr marL="0" indent="0">
              <a:buNone/>
            </a:pPr>
            <a:r>
              <a:rPr lang="de-DE" dirty="0" smtClean="0"/>
              <a:t>Reflexionsfrage/n</a:t>
            </a:r>
            <a:endParaRPr lang="de-DE" dirty="0"/>
          </a:p>
        </p:txBody>
      </p:sp>
      <p:sp>
        <p:nvSpPr>
          <p:cNvPr id="8" name="Textplatzhalter 7"/>
          <p:cNvSpPr>
            <a:spLocks noGrp="1"/>
          </p:cNvSpPr>
          <p:nvPr>
            <p:ph type="body" sz="quarter" idx="15"/>
          </p:nvPr>
        </p:nvSpPr>
        <p:spPr>
          <a:xfrm>
            <a:off x="8404402" y="1516470"/>
            <a:ext cx="2215918" cy="4760153"/>
          </a:xfrm>
        </p:spPr>
        <p:txBody>
          <a:bodyPr/>
          <a:lstStyle/>
          <a:p>
            <a:pPr marL="0" indent="0">
              <a:buNone/>
            </a:pPr>
            <a:r>
              <a:rPr lang="de-DE" dirty="0" smtClean="0"/>
              <a:t>Verabschiedung</a:t>
            </a:r>
            <a:endParaRPr lang="de-DE" dirty="0"/>
          </a:p>
        </p:txBody>
      </p:sp>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r="-737"/>
          <a:stretch/>
        </p:blipFill>
        <p:spPr>
          <a:xfrm>
            <a:off x="2922532" y="1765299"/>
            <a:ext cx="2570247" cy="4338935"/>
          </a:xfrm>
          <a:prstGeom prst="rect">
            <a:avLst/>
          </a:prstGeom>
        </p:spPr>
      </p:pic>
      <p:pic>
        <p:nvPicPr>
          <p:cNvPr id="13" name="Grafik 12"/>
          <p:cNvPicPr>
            <a:picLocks noChangeAspect="1"/>
          </p:cNvPicPr>
          <p:nvPr/>
        </p:nvPicPr>
        <p:blipFill rotWithShape="1">
          <a:blip r:embed="rId4" cstate="email">
            <a:extLst>
              <a:ext uri="{28A0092B-C50C-407E-A947-70E740481C1C}">
                <a14:useLocalDpi xmlns:a14="http://schemas.microsoft.com/office/drawing/2010/main"/>
              </a:ext>
            </a:extLst>
          </a:blip>
          <a:srcRect r="-937"/>
          <a:stretch/>
        </p:blipFill>
        <p:spPr>
          <a:xfrm>
            <a:off x="5678461" y="1765299"/>
            <a:ext cx="2595588" cy="4347225"/>
          </a:xfrm>
          <a:prstGeom prst="rect">
            <a:avLst/>
          </a:prstGeom>
        </p:spPr>
      </p:pic>
      <p:pic>
        <p:nvPicPr>
          <p:cNvPr id="14" name="Grafik 13"/>
          <p:cNvPicPr>
            <a:picLocks noChangeAspect="1"/>
          </p:cNvPicPr>
          <p:nvPr/>
        </p:nvPicPr>
        <p:blipFill rotWithShape="1">
          <a:blip r:embed="rId5" cstate="email">
            <a:extLst>
              <a:ext uri="{28A0092B-C50C-407E-A947-70E740481C1C}">
                <a14:useLocalDpi xmlns:a14="http://schemas.microsoft.com/office/drawing/2010/main"/>
              </a:ext>
            </a:extLst>
          </a:blip>
          <a:srcRect l="-1"/>
          <a:stretch/>
        </p:blipFill>
        <p:spPr>
          <a:xfrm>
            <a:off x="8404402" y="1765299"/>
            <a:ext cx="2455918" cy="4355051"/>
          </a:xfrm>
          <a:prstGeom prst="rect">
            <a:avLst/>
          </a:prstGeom>
        </p:spPr>
      </p:pic>
    </p:spTree>
    <p:extLst>
      <p:ext uri="{BB962C8B-B14F-4D97-AF65-F5344CB8AC3E}">
        <p14:creationId xmlns:p14="http://schemas.microsoft.com/office/powerpoint/2010/main" val="364019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Quiz &amp; Wissensfragen</a:t>
            </a:r>
            <a:endParaRPr lang="de-DE" dirty="0"/>
          </a:p>
        </p:txBody>
      </p:sp>
      <p:sp>
        <p:nvSpPr>
          <p:cNvPr id="3" name="Textplatzhalter 2"/>
          <p:cNvSpPr>
            <a:spLocks noGrp="1"/>
          </p:cNvSpPr>
          <p:nvPr>
            <p:ph type="body" sz="quarter" idx="32"/>
          </p:nvPr>
        </p:nvSpPr>
        <p:spPr/>
        <p:txBody>
          <a:bodyPr/>
          <a:lstStyle/>
          <a:p>
            <a:r>
              <a:rPr lang="de-DE" dirty="0"/>
              <a:t>Aktiv werden und das eigene Wissen prüfen</a:t>
            </a:r>
          </a:p>
          <a:p>
            <a:endParaRPr lang="de-DE" dirty="0"/>
          </a:p>
        </p:txBody>
      </p:sp>
      <p:sp>
        <p:nvSpPr>
          <p:cNvPr id="12" name="Inhaltsplatzhalter 11"/>
          <p:cNvSpPr>
            <a:spLocks noGrp="1"/>
          </p:cNvSpPr>
          <p:nvPr>
            <p:ph idx="1"/>
          </p:nvPr>
        </p:nvSpPr>
        <p:spPr/>
        <p:txBody>
          <a:bodyPr/>
          <a:lstStyle/>
          <a:p>
            <a:pPr marL="0" indent="0">
              <a:buNone/>
            </a:pPr>
            <a:r>
              <a:rPr lang="de-DE" sz="2000" dirty="0"/>
              <a:t>Studierende sollen selbst aktiv werden und </a:t>
            </a:r>
            <a:r>
              <a:rPr lang="de-DE" sz="2000" dirty="0" smtClean="0"/>
              <a:t>ihr eigenes Wissen prüfen? </a:t>
            </a:r>
          </a:p>
          <a:p>
            <a:r>
              <a:rPr lang="de-DE" sz="2000" dirty="0" smtClean="0"/>
              <a:t>Hier bietet sich die Quizfunktion an</a:t>
            </a:r>
          </a:p>
          <a:p>
            <a:r>
              <a:rPr lang="de-DE" sz="2000" dirty="0" smtClean="0"/>
              <a:t>Mögliche Themen: Wirkung und Abbau von Alkohol, Werbekosten für Alkohol</a:t>
            </a:r>
          </a:p>
          <a:p>
            <a:r>
              <a:rPr lang="de-DE" sz="2000" dirty="0" smtClean="0"/>
              <a:t>Wichtig: Fragen „auflösen“ und mit Quellen hinterlegt beantworten</a:t>
            </a:r>
          </a:p>
          <a:p>
            <a:endParaRPr lang="de-DE" dirty="0" smtClean="0"/>
          </a:p>
          <a:p>
            <a:endParaRPr lang="de-DE" dirty="0" smtClean="0"/>
          </a:p>
        </p:txBody>
      </p:sp>
      <p:sp>
        <p:nvSpPr>
          <p:cNvPr id="9" name="Textplatzhalter 8"/>
          <p:cNvSpPr>
            <a:spLocks noGrp="1"/>
          </p:cNvSpPr>
          <p:nvPr>
            <p:ph type="body" sz="quarter" idx="12"/>
          </p:nvPr>
        </p:nvSpPr>
        <p:spPr>
          <a:xfrm>
            <a:off x="5234152" y="1511476"/>
            <a:ext cx="6335548" cy="4679249"/>
          </a:xfrm>
        </p:spPr>
        <p:txBody>
          <a:bodyPr/>
          <a:lstStyle/>
          <a:p>
            <a:pPr marL="0" indent="0">
              <a:buNone/>
            </a:pPr>
            <a:r>
              <a:rPr lang="de-DE" dirty="0" smtClean="0"/>
              <a:t>Frage &amp; Antwort: Beispiel 1</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29</a:t>
            </a:fld>
            <a:endParaRPr lang="en-US" noProof="0" dirty="0"/>
          </a:p>
        </p:txBody>
      </p:sp>
      <p:pic>
        <p:nvPicPr>
          <p:cNvPr id="17" name="Grafik 16"/>
          <p:cNvPicPr>
            <a:picLocks noChangeAspect="1"/>
          </p:cNvPicPr>
          <p:nvPr/>
        </p:nvPicPr>
        <p:blipFill rotWithShape="1">
          <a:blip r:embed="rId3" cstate="email">
            <a:extLst>
              <a:ext uri="{28A0092B-C50C-407E-A947-70E740481C1C}">
                <a14:useLocalDpi xmlns:a14="http://schemas.microsoft.com/office/drawing/2010/main"/>
              </a:ext>
            </a:extLst>
          </a:blip>
          <a:srcRect r="-1702"/>
          <a:stretch/>
        </p:blipFill>
        <p:spPr>
          <a:xfrm>
            <a:off x="5234152" y="1916545"/>
            <a:ext cx="2589488" cy="4260461"/>
          </a:xfrm>
          <a:prstGeom prst="rect">
            <a:avLst/>
          </a:prstGeom>
        </p:spPr>
      </p:pic>
      <p:pic>
        <p:nvPicPr>
          <p:cNvPr id="18" name="Grafik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50394" y="1902826"/>
            <a:ext cx="2451600" cy="4274180"/>
          </a:xfrm>
          <a:prstGeom prst="rect">
            <a:avLst/>
          </a:prstGeom>
        </p:spPr>
      </p:pic>
    </p:spTree>
    <p:extLst>
      <p:ext uri="{BB962C8B-B14F-4D97-AF65-F5344CB8AC3E}">
        <p14:creationId xmlns:p14="http://schemas.microsoft.com/office/powerpoint/2010/main" val="715394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a:t>
            </a:r>
            <a:r>
              <a:rPr lang="de-DE" dirty="0" err="1"/>
              <a:t>Social</a:t>
            </a:r>
            <a:r>
              <a:rPr lang="de-DE" dirty="0"/>
              <a:t> Media) Kanäle</a:t>
            </a:r>
          </a:p>
        </p:txBody>
      </p:sp>
      <p:sp>
        <p:nvSpPr>
          <p:cNvPr id="7" name="Textplatzhalter 6"/>
          <p:cNvSpPr>
            <a:spLocks noGrp="1"/>
          </p:cNvSpPr>
          <p:nvPr>
            <p:ph type="body" sz="quarter" idx="32"/>
          </p:nvPr>
        </p:nvSpPr>
        <p:spPr/>
        <p:txBody>
          <a:bodyPr/>
          <a:lstStyle/>
          <a:p>
            <a:r>
              <a:rPr lang="de-DE" dirty="0"/>
              <a:t>Welche eignen sich?</a:t>
            </a:r>
          </a:p>
        </p:txBody>
      </p:sp>
      <p:sp>
        <p:nvSpPr>
          <p:cNvPr id="3" name="Inhaltsplatzhalter 2"/>
          <p:cNvSpPr>
            <a:spLocks noGrp="1"/>
          </p:cNvSpPr>
          <p:nvPr>
            <p:ph idx="1"/>
          </p:nvPr>
        </p:nvSpPr>
        <p:spPr/>
        <p:txBody>
          <a:bodyPr/>
          <a:lstStyle/>
          <a:p>
            <a:r>
              <a:rPr lang="de-DE" sz="2400" dirty="0"/>
              <a:t>Da sich Studierende </a:t>
            </a:r>
            <a:r>
              <a:rPr lang="de-DE" sz="2400" dirty="0" smtClean="0"/>
              <a:t>häufig anhand </a:t>
            </a:r>
            <a:r>
              <a:rPr lang="de-DE" sz="2400" dirty="0"/>
              <a:t>von </a:t>
            </a:r>
            <a:r>
              <a:rPr lang="de-DE" sz="2400" dirty="0" err="1" smtClean="0"/>
              <a:t>Social</a:t>
            </a:r>
            <a:r>
              <a:rPr lang="de-DE" sz="2400" dirty="0" smtClean="0"/>
              <a:t> Media </a:t>
            </a:r>
            <a:r>
              <a:rPr lang="de-DE" sz="2400" dirty="0"/>
              <a:t>Kanälen informieren und </a:t>
            </a:r>
            <a:r>
              <a:rPr lang="de-DE" sz="2400" dirty="0" smtClean="0"/>
              <a:t>verabreden </a:t>
            </a:r>
            <a:r>
              <a:rPr lang="de-DE" sz="2400" dirty="0"/>
              <a:t>sind diese besonders geeignet, um </a:t>
            </a:r>
            <a:r>
              <a:rPr lang="de-DE" sz="2400" dirty="0" smtClean="0"/>
              <a:t>auf </a:t>
            </a:r>
            <a:r>
              <a:rPr lang="de-DE" sz="2400" dirty="0"/>
              <a:t>das Online-Programm eCHECKUP TO GO-Alkohol aufmerksam zu machen</a:t>
            </a:r>
            <a:r>
              <a:rPr lang="de-DE" sz="2400" dirty="0" smtClean="0"/>
              <a:t>.</a:t>
            </a:r>
            <a:endParaRPr lang="de-DE" sz="2400" dirty="0"/>
          </a:p>
          <a:p>
            <a:r>
              <a:rPr lang="de-DE" sz="2400" dirty="0" smtClean="0"/>
              <a:t>Wichtig: </a:t>
            </a:r>
          </a:p>
          <a:p>
            <a:pPr lvl="1"/>
            <a:r>
              <a:rPr lang="de-DE" sz="2200" dirty="0" smtClean="0"/>
              <a:t>Die Hochschulen in Deutschland unterscheiden sich stark in Bezug auf die von ihnen unterhaltenen </a:t>
            </a:r>
            <a:r>
              <a:rPr lang="de-DE" sz="2200" dirty="0" err="1" smtClean="0"/>
              <a:t>Social</a:t>
            </a:r>
            <a:r>
              <a:rPr lang="de-DE" sz="2200" dirty="0" smtClean="0"/>
              <a:t> Media Kanäle und deren Reichweite. </a:t>
            </a:r>
          </a:p>
          <a:p>
            <a:pPr lvl="1"/>
            <a:r>
              <a:rPr lang="de-DE" sz="2200" dirty="0" smtClean="0"/>
              <a:t>Teilweise unterhalten Fakultäten oder Einrichtungen der Hochschule (Hochschulsport, Studienberatung, Studierendenwerk etc.) eigene </a:t>
            </a:r>
            <a:r>
              <a:rPr lang="de-DE" sz="2200" dirty="0" err="1" smtClean="0"/>
              <a:t>Social</a:t>
            </a:r>
            <a:r>
              <a:rPr lang="de-DE" sz="2200" dirty="0" smtClean="0"/>
              <a:t> Media Kanäle.</a:t>
            </a:r>
            <a:endParaRPr lang="de-DE" sz="2200" dirty="0"/>
          </a:p>
          <a:p>
            <a:pPr lvl="1"/>
            <a:r>
              <a:rPr lang="de-DE" sz="2200" dirty="0" smtClean="0"/>
              <a:t>Nur wenn Sie auf reichweitenstarke Kanäle zurückgreifen können um Ihre Inhalte zu teilen, ergibt die Nutzung der entsprechenden Plattform Sinn. Der Aufbau eines eigenen Kanals und die Gewinnung von eigenen </a:t>
            </a:r>
            <a:r>
              <a:rPr lang="de-DE" sz="2200" dirty="0" err="1" smtClean="0"/>
              <a:t>Follower:innen</a:t>
            </a:r>
            <a:r>
              <a:rPr lang="de-DE" sz="2200" dirty="0" smtClean="0"/>
              <a:t> ist sehr aufwendig und daher wenig empfehlenswert.</a:t>
            </a:r>
          </a:p>
          <a:p>
            <a:pPr marL="0" indent="0">
              <a:buNone/>
            </a:pPr>
            <a:endParaRPr lang="de-DE" sz="2400" dirty="0"/>
          </a:p>
          <a:p>
            <a:pPr marL="0" indent="0">
              <a:buNone/>
            </a:pPr>
            <a:endParaRPr lang="de-DE" sz="2400" dirty="0" smtClean="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3</a:t>
            </a:fld>
            <a:endParaRPr lang="en-US" noProof="0" dirty="0"/>
          </a:p>
        </p:txBody>
      </p:sp>
      <p:sp>
        <p:nvSpPr>
          <p:cNvPr id="8" name="Textplatzhalter 7"/>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81548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Quiz &amp; Wissensfragen</a:t>
            </a:r>
            <a:endParaRPr lang="de-DE" dirty="0"/>
          </a:p>
        </p:txBody>
      </p:sp>
      <p:sp>
        <p:nvSpPr>
          <p:cNvPr id="3" name="Textplatzhalter 2"/>
          <p:cNvSpPr>
            <a:spLocks noGrp="1"/>
          </p:cNvSpPr>
          <p:nvPr>
            <p:ph type="body" sz="quarter" idx="32"/>
          </p:nvPr>
        </p:nvSpPr>
        <p:spPr/>
        <p:txBody>
          <a:bodyPr/>
          <a:lstStyle/>
          <a:p>
            <a:r>
              <a:rPr lang="de-DE" dirty="0" smtClean="0"/>
              <a:t>Aktiv werden und das eigene Wissen prüfen</a:t>
            </a:r>
            <a:endParaRPr lang="de-DE" dirty="0"/>
          </a:p>
        </p:txBody>
      </p:sp>
      <p:sp>
        <p:nvSpPr>
          <p:cNvPr id="12" name="Inhaltsplatzhalter 11"/>
          <p:cNvSpPr>
            <a:spLocks noGrp="1"/>
          </p:cNvSpPr>
          <p:nvPr>
            <p:ph sz="half" idx="1"/>
          </p:nvPr>
        </p:nvSpPr>
        <p:spPr/>
        <p:txBody>
          <a:bodyPr/>
          <a:lstStyle/>
          <a:p>
            <a:pPr marL="0" indent="0">
              <a:buNone/>
            </a:pPr>
            <a:r>
              <a:rPr lang="de-DE" dirty="0" smtClean="0"/>
              <a:t>Frage &amp; Antwort: Beispiel 2 </a:t>
            </a:r>
          </a:p>
          <a:p>
            <a:endParaRPr lang="de-DE" dirty="0" smtClean="0"/>
          </a:p>
        </p:txBody>
      </p:sp>
      <p:sp>
        <p:nvSpPr>
          <p:cNvPr id="9" name="Textplatzhalter 8"/>
          <p:cNvSpPr>
            <a:spLocks noGrp="1"/>
          </p:cNvSpPr>
          <p:nvPr>
            <p:ph type="body" sz="quarter" idx="12"/>
          </p:nvPr>
        </p:nvSpPr>
        <p:spPr>
          <a:xfrm>
            <a:off x="6024118" y="1529675"/>
            <a:ext cx="5472113" cy="4680000"/>
          </a:xfrm>
        </p:spPr>
        <p:txBody>
          <a:bodyPr/>
          <a:lstStyle/>
          <a:p>
            <a:pPr marL="0" indent="0">
              <a:buNone/>
            </a:pPr>
            <a:r>
              <a:rPr lang="de-DE" dirty="0" smtClean="0"/>
              <a:t>Frage &amp; Antwort: Beispiel 3</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30</a:t>
            </a:fld>
            <a:endParaRPr lang="en-US" noProof="0" dirty="0"/>
          </a:p>
        </p:txBody>
      </p:sp>
      <p:pic>
        <p:nvPicPr>
          <p:cNvPr id="17" name="Google Shape;11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7598" y="1962150"/>
            <a:ext cx="2471652" cy="4149926"/>
          </a:xfrm>
          <a:prstGeom prst="rect">
            <a:avLst/>
          </a:prstGeom>
          <a:noFill/>
          <a:ln>
            <a:noFill/>
          </a:ln>
        </p:spPr>
      </p:pic>
      <p:pic>
        <p:nvPicPr>
          <p:cNvPr id="5" name="Grafik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09368" y="1962150"/>
            <a:ext cx="2400270" cy="4149926"/>
          </a:xfrm>
          <a:prstGeom prst="rect">
            <a:avLst/>
          </a:prstGeom>
        </p:spPr>
      </p:pic>
      <p:pic>
        <p:nvPicPr>
          <p:cNvPr id="6" name="Grafik 5"/>
          <p:cNvPicPr>
            <a:picLocks noChangeAspect="1"/>
          </p:cNvPicPr>
          <p:nvPr/>
        </p:nvPicPr>
        <p:blipFill rotWithShape="1">
          <a:blip r:embed="rId5" cstate="email">
            <a:extLst>
              <a:ext uri="{28A0092B-C50C-407E-A947-70E740481C1C}">
                <a14:useLocalDpi xmlns:a14="http://schemas.microsoft.com/office/drawing/2010/main"/>
              </a:ext>
            </a:extLst>
          </a:blip>
          <a:srcRect l="-1301"/>
          <a:stretch/>
        </p:blipFill>
        <p:spPr>
          <a:xfrm>
            <a:off x="6024118" y="1962150"/>
            <a:ext cx="2547146" cy="4149926"/>
          </a:xfrm>
          <a:prstGeom prst="rect">
            <a:avLst/>
          </a:prstGeom>
        </p:spPr>
      </p:pic>
      <p:pic>
        <p:nvPicPr>
          <p:cNvPr id="7" name="Grafik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91382" y="1962150"/>
            <a:ext cx="2435129" cy="4149926"/>
          </a:xfrm>
          <a:prstGeom prst="rect">
            <a:avLst/>
          </a:prstGeom>
        </p:spPr>
      </p:pic>
    </p:spTree>
    <p:extLst>
      <p:ext uri="{BB962C8B-B14F-4D97-AF65-F5344CB8AC3E}">
        <p14:creationId xmlns:p14="http://schemas.microsoft.com/office/powerpoint/2010/main" val="3037164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Reflexionsfragen</a:t>
            </a:r>
            <a:endParaRPr lang="de-DE" dirty="0"/>
          </a:p>
        </p:txBody>
      </p:sp>
      <p:sp>
        <p:nvSpPr>
          <p:cNvPr id="3" name="Textplatzhalter 2"/>
          <p:cNvSpPr>
            <a:spLocks noGrp="1"/>
          </p:cNvSpPr>
          <p:nvPr>
            <p:ph type="body" sz="quarter" idx="32"/>
          </p:nvPr>
        </p:nvSpPr>
        <p:spPr/>
        <p:txBody>
          <a:bodyPr/>
          <a:lstStyle/>
          <a:p>
            <a:r>
              <a:rPr lang="de-DE" dirty="0" smtClean="0"/>
              <a:t>Aktiv werden und reflektieren</a:t>
            </a:r>
            <a:endParaRPr lang="de-DE" dirty="0"/>
          </a:p>
        </p:txBody>
      </p:sp>
      <p:sp>
        <p:nvSpPr>
          <p:cNvPr id="12" name="Inhaltsplatzhalter 11"/>
          <p:cNvSpPr>
            <a:spLocks noGrp="1"/>
          </p:cNvSpPr>
          <p:nvPr>
            <p:ph sz="half" idx="1"/>
          </p:nvPr>
        </p:nvSpPr>
        <p:spPr>
          <a:xfrm>
            <a:off x="431999" y="1512000"/>
            <a:ext cx="3670753" cy="4680000"/>
          </a:xfrm>
        </p:spPr>
        <p:txBody>
          <a:bodyPr/>
          <a:lstStyle/>
          <a:p>
            <a:pPr marL="0" indent="0">
              <a:buNone/>
            </a:pPr>
            <a:r>
              <a:rPr lang="de-DE" sz="1800" dirty="0" smtClean="0"/>
              <a:t>Studierende sollen selbst aktiv </a:t>
            </a:r>
            <a:r>
              <a:rPr lang="de-DE" sz="1800" dirty="0"/>
              <a:t>werden </a:t>
            </a:r>
            <a:r>
              <a:rPr lang="de-DE" sz="1800" dirty="0" smtClean="0"/>
              <a:t>und zur Reflexion angeregt werden? </a:t>
            </a:r>
          </a:p>
          <a:p>
            <a:r>
              <a:rPr lang="de-DE" sz="1800" dirty="0" smtClean="0"/>
              <a:t>Hier bietet sich die Umfragefunktion an</a:t>
            </a:r>
          </a:p>
          <a:p>
            <a:r>
              <a:rPr lang="de-DE" sz="1800" dirty="0" smtClean="0"/>
              <a:t>Mögliche Themen: Alkoholkonsum im Bekanntenkreis, Motive für Alkoholkonsum</a:t>
            </a:r>
          </a:p>
          <a:p>
            <a:r>
              <a:rPr lang="de-DE" sz="1800" dirty="0" smtClean="0"/>
              <a:t>Achtet auf den Datenschutz: Instagram ist keine anonyme Plattform. Es sollten daher keine zu persönlichen Fragen gestellt werden und ggf. ein Hinweis erstellt werden, dass die Antworten nicht oder nur anonymisiert weitergegeben werden</a:t>
            </a:r>
          </a:p>
          <a:p>
            <a:endParaRPr lang="de-DE" sz="1800" dirty="0" smtClean="0"/>
          </a:p>
        </p:txBody>
      </p:sp>
      <p:sp>
        <p:nvSpPr>
          <p:cNvPr id="4" name="Textplatzhalter 3"/>
          <p:cNvSpPr>
            <a:spLocks noGrp="1"/>
          </p:cNvSpPr>
          <p:nvPr>
            <p:ph type="body" sz="quarter" idx="12"/>
          </p:nvPr>
        </p:nvSpPr>
        <p:spPr>
          <a:xfrm>
            <a:off x="4102755" y="1511250"/>
            <a:ext cx="7669246" cy="4680000"/>
          </a:xfrm>
        </p:spPr>
        <p:txBody>
          <a:bodyPr/>
          <a:lstStyle/>
          <a:p>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31</a:t>
            </a:fld>
            <a:endParaRPr lang="en-US" noProof="0" dirty="0"/>
          </a:p>
        </p:txBody>
      </p:sp>
      <p:pic>
        <p:nvPicPr>
          <p:cNvPr id="11" name="Grafi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954" y="1510500"/>
            <a:ext cx="2429999" cy="4320000"/>
          </a:xfrm>
          <a:prstGeom prst="rect">
            <a:avLst/>
          </a:prstGeom>
        </p:spPr>
      </p:pic>
      <p:pic>
        <p:nvPicPr>
          <p:cNvPr id="5" name="Grafik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0491" y="1510500"/>
            <a:ext cx="2470217" cy="4320000"/>
          </a:xfrm>
          <a:prstGeom prst="rect">
            <a:avLst/>
          </a:prstGeom>
        </p:spPr>
      </p:pic>
      <p:pic>
        <p:nvPicPr>
          <p:cNvPr id="17" name="Grafik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71246" y="1503962"/>
            <a:ext cx="2470217" cy="4304974"/>
          </a:xfrm>
          <a:prstGeom prst="rect">
            <a:avLst/>
          </a:prstGeom>
        </p:spPr>
      </p:pic>
    </p:spTree>
    <p:extLst>
      <p:ext uri="{BB962C8B-B14F-4D97-AF65-F5344CB8AC3E}">
        <p14:creationId xmlns:p14="http://schemas.microsoft.com/office/powerpoint/2010/main" val="457200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Fakten &amp; Wissenswertes </a:t>
            </a:r>
            <a:endParaRPr lang="de-DE" dirty="0"/>
          </a:p>
        </p:txBody>
      </p:sp>
      <p:sp>
        <p:nvSpPr>
          <p:cNvPr id="3" name="Textplatzhalter 2"/>
          <p:cNvSpPr>
            <a:spLocks noGrp="1"/>
          </p:cNvSpPr>
          <p:nvPr>
            <p:ph type="body" sz="quarter" idx="32"/>
          </p:nvPr>
        </p:nvSpPr>
        <p:spPr/>
        <p:txBody>
          <a:bodyPr/>
          <a:lstStyle/>
          <a:p>
            <a:endParaRPr lang="de-DE" dirty="0"/>
          </a:p>
        </p:txBody>
      </p:sp>
      <p:sp>
        <p:nvSpPr>
          <p:cNvPr id="5" name="Textplatzhalter 4"/>
          <p:cNvSpPr>
            <a:spLocks noGrp="1"/>
          </p:cNvSpPr>
          <p:nvPr>
            <p:ph type="body" sz="quarter" idx="12"/>
          </p:nvPr>
        </p:nvSpPr>
        <p:spPr/>
        <p:txBody>
          <a:bodyPr/>
          <a:lstStyle/>
          <a:p>
            <a:endParaRPr lang="de-DE" dirty="0"/>
          </a:p>
        </p:txBody>
      </p:sp>
      <p:sp>
        <p:nvSpPr>
          <p:cNvPr id="6" name="Textplatzhalter 5"/>
          <p:cNvSpPr>
            <a:spLocks noGrp="1"/>
          </p:cNvSpPr>
          <p:nvPr>
            <p:ph type="body" sz="quarter" idx="13"/>
          </p:nvPr>
        </p:nvSpPr>
        <p:spPr/>
        <p:txBody>
          <a:bodyPr/>
          <a:lstStyle/>
          <a:p>
            <a:endParaRPr lang="de-DE" dirty="0"/>
          </a:p>
        </p:txBody>
      </p:sp>
      <p:sp>
        <p:nvSpPr>
          <p:cNvPr id="7" name="Textplatzhalter 6"/>
          <p:cNvSpPr>
            <a:spLocks noGrp="1"/>
          </p:cNvSpPr>
          <p:nvPr>
            <p:ph type="body" sz="quarter" idx="14"/>
          </p:nvPr>
        </p:nvSpPr>
        <p:spPr/>
        <p:txBody>
          <a:bodyPr/>
          <a:lstStyle/>
          <a:p>
            <a:endParaRPr lang="de-DE" dirty="0"/>
          </a:p>
        </p:txBody>
      </p:sp>
      <p:sp>
        <p:nvSpPr>
          <p:cNvPr id="9" name="Textplatzhalter 8"/>
          <p:cNvSpPr>
            <a:spLocks noGrp="1"/>
          </p:cNvSpPr>
          <p:nvPr>
            <p:ph type="body" sz="quarter" idx="15"/>
          </p:nvPr>
        </p:nvSpPr>
        <p:spPr/>
        <p:txBody>
          <a:bodyPr/>
          <a:lstStyle/>
          <a:p>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32</a:t>
            </a:fld>
            <a:endParaRPr lang="en-US" noProof="0" dirty="0"/>
          </a:p>
        </p:txBody>
      </p:sp>
      <p:pic>
        <p:nvPicPr>
          <p:cNvPr id="11" name="Grafi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5161" y="1572692"/>
            <a:ext cx="2296627" cy="4088614"/>
          </a:xfrm>
          <a:prstGeom prst="rect">
            <a:avLst/>
          </a:prstGeom>
        </p:spPr>
      </p:pic>
      <p:pic>
        <p:nvPicPr>
          <p:cNvPr id="15" name="Grafik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7000" y="1570444"/>
            <a:ext cx="2295000" cy="4090862"/>
          </a:xfrm>
          <a:prstGeom prst="rect">
            <a:avLst/>
          </a:prstGeom>
        </p:spPr>
      </p:pic>
      <p:pic>
        <p:nvPicPr>
          <p:cNvPr id="16"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6624" y="1570444"/>
            <a:ext cx="2295000" cy="4091539"/>
          </a:xfrm>
          <a:prstGeom prst="rect">
            <a:avLst/>
          </a:prstGeom>
        </p:spPr>
      </p:pic>
      <p:pic>
        <p:nvPicPr>
          <p:cNvPr id="17" name="Grafik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66248" y="1572692"/>
            <a:ext cx="2295000" cy="4088614"/>
          </a:xfrm>
          <a:prstGeom prst="rect">
            <a:avLst/>
          </a:prstGeom>
        </p:spPr>
      </p:pic>
      <p:sp>
        <p:nvSpPr>
          <p:cNvPr id="18" name="Inhaltsplatzhalter 17"/>
          <p:cNvSpPr>
            <a:spLocks noGrp="1"/>
          </p:cNvSpPr>
          <p:nvPr>
            <p:ph idx="1"/>
          </p:nvPr>
        </p:nvSpPr>
        <p:spPr>
          <a:xfrm>
            <a:off x="419871" y="1507535"/>
            <a:ext cx="2060078" cy="4679250"/>
          </a:xfrm>
        </p:spPr>
        <p:txBody>
          <a:bodyPr/>
          <a:lstStyle/>
          <a:p>
            <a:r>
              <a:rPr lang="de-DE" sz="1800" dirty="0" smtClean="0"/>
              <a:t>Der Takeover kann auch zur Vermittlung </a:t>
            </a:r>
            <a:r>
              <a:rPr lang="de-DE" sz="1800" dirty="0"/>
              <a:t>von wissenswerten Fakten und Informationen rund um das Thema Alkohol </a:t>
            </a:r>
            <a:r>
              <a:rPr lang="de-DE" sz="1800" dirty="0" smtClean="0"/>
              <a:t>genutzt werden</a:t>
            </a:r>
          </a:p>
          <a:p>
            <a:r>
              <a:rPr lang="de-DE" sz="1800" dirty="0" smtClean="0"/>
              <a:t>Mögliche Themen: Alkoholkonsum in Deutschland und anderen Ländern, </a:t>
            </a:r>
            <a:r>
              <a:rPr lang="de-DE" sz="1800" dirty="0" err="1"/>
              <a:t>Funfacts</a:t>
            </a:r>
            <a:r>
              <a:rPr lang="de-DE" sz="1800" dirty="0"/>
              <a:t> </a:t>
            </a:r>
            <a:r>
              <a:rPr lang="de-DE" sz="1800" dirty="0" smtClean="0"/>
              <a:t>zu Alkohol</a:t>
            </a:r>
          </a:p>
          <a:p>
            <a:r>
              <a:rPr lang="de-DE" sz="1800" dirty="0"/>
              <a:t>Wichtig: </a:t>
            </a:r>
            <a:r>
              <a:rPr lang="de-DE" sz="1800" dirty="0" smtClean="0"/>
              <a:t>Fakten mit </a:t>
            </a:r>
            <a:r>
              <a:rPr lang="de-DE" sz="1800" dirty="0"/>
              <a:t>Quellen </a:t>
            </a:r>
            <a:r>
              <a:rPr lang="de-DE" sz="1800" dirty="0" smtClean="0"/>
              <a:t>hinterlegen</a:t>
            </a:r>
            <a:endParaRPr lang="de-DE" sz="1800" dirty="0"/>
          </a:p>
          <a:p>
            <a:endParaRPr lang="de-DE" sz="1800" dirty="0"/>
          </a:p>
          <a:p>
            <a:pPr marL="0" indent="0">
              <a:buNone/>
            </a:pPr>
            <a:endParaRPr lang="de-DE" sz="1800" dirty="0"/>
          </a:p>
        </p:txBody>
      </p:sp>
    </p:spTree>
    <p:extLst>
      <p:ext uri="{BB962C8B-B14F-4D97-AF65-F5344CB8AC3E}">
        <p14:creationId xmlns:p14="http://schemas.microsoft.com/office/powerpoint/2010/main" val="2828724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Q&amp;A</a:t>
            </a:r>
            <a:endParaRPr lang="de-DE" dirty="0"/>
          </a:p>
        </p:txBody>
      </p:sp>
      <p:sp>
        <p:nvSpPr>
          <p:cNvPr id="3" name="Textplatzhalter 2"/>
          <p:cNvSpPr>
            <a:spLocks noGrp="1"/>
          </p:cNvSpPr>
          <p:nvPr>
            <p:ph type="body" sz="quarter" idx="32"/>
          </p:nvPr>
        </p:nvSpPr>
        <p:spPr/>
        <p:txBody>
          <a:bodyPr/>
          <a:lstStyle/>
          <a:p>
            <a:r>
              <a:rPr lang="de-DE" dirty="0" smtClean="0"/>
              <a:t>Interaktion von Peers und Studierenden</a:t>
            </a:r>
            <a:endParaRPr lang="de-DE" dirty="0"/>
          </a:p>
        </p:txBody>
      </p:sp>
      <p:sp>
        <p:nvSpPr>
          <p:cNvPr id="12" name="Inhaltsplatzhalter 11"/>
          <p:cNvSpPr>
            <a:spLocks noGrp="1"/>
          </p:cNvSpPr>
          <p:nvPr>
            <p:ph sz="half" idx="1"/>
          </p:nvPr>
        </p:nvSpPr>
        <p:spPr/>
        <p:txBody>
          <a:bodyPr/>
          <a:lstStyle/>
          <a:p>
            <a:pPr marL="0" indent="0">
              <a:buNone/>
            </a:pPr>
            <a:r>
              <a:rPr lang="de-DE" dirty="0" smtClean="0"/>
              <a:t>Studierende sollen mit Ihnen bzw. den Peers interagieren können?</a:t>
            </a:r>
          </a:p>
          <a:p>
            <a:r>
              <a:rPr lang="de-DE" dirty="0" smtClean="0"/>
              <a:t>Hierbei kann z. B. unter einem </a:t>
            </a:r>
            <a:r>
              <a:rPr lang="de-DE" dirty="0"/>
              <a:t>Post </a:t>
            </a:r>
            <a:r>
              <a:rPr lang="de-DE" dirty="0" smtClean="0"/>
              <a:t>zum </a:t>
            </a:r>
            <a:r>
              <a:rPr lang="de-DE" dirty="0"/>
              <a:t>Kommentieren </a:t>
            </a:r>
            <a:r>
              <a:rPr lang="de-DE" dirty="0" smtClean="0"/>
              <a:t>aufgefordert werden oder die </a:t>
            </a:r>
            <a:r>
              <a:rPr lang="de-DE" dirty="0"/>
              <a:t>„Stelle eine Frage“-Funktion in den Stories genutzt </a:t>
            </a:r>
            <a:r>
              <a:rPr lang="de-DE" dirty="0" smtClean="0"/>
              <a:t>werden</a:t>
            </a:r>
          </a:p>
          <a:p>
            <a:r>
              <a:rPr lang="de-DE" dirty="0" smtClean="0"/>
              <a:t>Studierende </a:t>
            </a:r>
            <a:r>
              <a:rPr lang="de-DE" dirty="0"/>
              <a:t>können den </a:t>
            </a:r>
            <a:r>
              <a:rPr lang="de-DE" dirty="0" err="1"/>
              <a:t>Peer-Berater:innen</a:t>
            </a:r>
            <a:r>
              <a:rPr lang="de-DE" dirty="0"/>
              <a:t> </a:t>
            </a:r>
            <a:r>
              <a:rPr lang="de-DE" dirty="0" smtClean="0"/>
              <a:t>(persönliche/ fachliche) Fragen stellen sowie Anmerkungen </a:t>
            </a:r>
            <a:r>
              <a:rPr lang="de-DE" dirty="0"/>
              <a:t>und persönliche Statements machen</a:t>
            </a:r>
          </a:p>
          <a:p>
            <a:endParaRPr lang="de-DE" dirty="0"/>
          </a:p>
        </p:txBody>
      </p:sp>
      <p:sp>
        <p:nvSpPr>
          <p:cNvPr id="4" name="Textplatzhalter 3"/>
          <p:cNvSpPr>
            <a:spLocks noGrp="1"/>
          </p:cNvSpPr>
          <p:nvPr>
            <p:ph type="body" sz="quarter" idx="12"/>
          </p:nvPr>
        </p:nvSpPr>
        <p:spPr/>
        <p:txBody>
          <a:bodyPr/>
          <a:lstStyle/>
          <a:p>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33</a:t>
            </a:fld>
            <a:endParaRPr lang="en-US" noProof="0" dirty="0"/>
          </a:p>
        </p:txBody>
      </p:sp>
      <p:pic>
        <p:nvPicPr>
          <p:cNvPr id="9" name="Inhaltsplatzhalt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99887" y="1511250"/>
            <a:ext cx="2429999" cy="4320000"/>
          </a:xfrm>
        </p:spPr>
      </p:pic>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5418" y="1511250"/>
            <a:ext cx="2427273" cy="4320000"/>
          </a:xfrm>
          <a:prstGeom prst="rect">
            <a:avLst/>
          </a:prstGeom>
        </p:spPr>
      </p:pic>
    </p:spTree>
    <p:extLst>
      <p:ext uri="{BB962C8B-B14F-4D97-AF65-F5344CB8AC3E}">
        <p14:creationId xmlns:p14="http://schemas.microsoft.com/office/powerpoint/2010/main" val="3193164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Rezepte für alkoholfreie Cocktails</a:t>
            </a:r>
            <a:endParaRPr lang="de-DE" dirty="0"/>
          </a:p>
        </p:txBody>
      </p:sp>
      <p:sp>
        <p:nvSpPr>
          <p:cNvPr id="2" name="Textplatzhalter 1"/>
          <p:cNvSpPr>
            <a:spLocks noGrp="1"/>
          </p:cNvSpPr>
          <p:nvPr>
            <p:ph type="body" sz="quarter" idx="32"/>
          </p:nvPr>
        </p:nvSpPr>
        <p:spPr/>
        <p:txBody>
          <a:bodyPr/>
          <a:lstStyle/>
          <a:p>
            <a:r>
              <a:rPr lang="de-DE" sz="2000" dirty="0" smtClean="0"/>
              <a:t>Inspirationen für alkoholfreie Alternativen – von einem Student und Bartender aus Esslingen kreiert</a:t>
            </a:r>
            <a:endParaRPr lang="de-DE" sz="2000" dirty="0"/>
          </a:p>
        </p:txBody>
      </p:sp>
      <p:sp>
        <p:nvSpPr>
          <p:cNvPr id="23" name="Inhaltsplatzhalter 22"/>
          <p:cNvSpPr>
            <a:spLocks noGrp="1"/>
          </p:cNvSpPr>
          <p:nvPr>
            <p:ph idx="1"/>
          </p:nvPr>
        </p:nvSpPr>
        <p:spPr>
          <a:xfrm>
            <a:off x="392772" y="1512000"/>
            <a:ext cx="3075642" cy="2839283"/>
          </a:xfrm>
        </p:spPr>
        <p:txBody>
          <a:bodyPr/>
          <a:lstStyle/>
          <a:p>
            <a:pPr marL="0" indent="0">
              <a:buNone/>
            </a:pPr>
            <a:r>
              <a:rPr lang="de-DE" sz="1400" b="1" dirty="0"/>
              <a:t>Mango </a:t>
            </a:r>
            <a:r>
              <a:rPr lang="de-DE" sz="1400" b="1" dirty="0" smtClean="0"/>
              <a:t>Lady</a:t>
            </a:r>
          </a:p>
          <a:p>
            <a:pPr marL="0" indent="0">
              <a:buNone/>
            </a:pPr>
            <a:endParaRPr lang="de-DE" sz="1200" dirty="0" smtClean="0"/>
          </a:p>
          <a:p>
            <a:pPr marL="0" indent="0">
              <a:buNone/>
            </a:pPr>
            <a:endParaRPr lang="de-DE" sz="1200" dirty="0"/>
          </a:p>
          <a:p>
            <a:pPr marL="0" indent="0">
              <a:buNone/>
            </a:pPr>
            <a:endParaRPr lang="de-DE" sz="1200" dirty="0" smtClean="0"/>
          </a:p>
          <a:p>
            <a:pPr marL="0" indent="0">
              <a:buNone/>
            </a:pPr>
            <a:endParaRPr lang="de-DE" sz="1200" dirty="0"/>
          </a:p>
          <a:p>
            <a:pPr marL="0" indent="0">
              <a:buNone/>
            </a:pPr>
            <a:endParaRPr lang="de-DE" sz="1200" dirty="0" smtClean="0"/>
          </a:p>
          <a:p>
            <a:pPr marL="0" indent="0">
              <a:buNone/>
            </a:pPr>
            <a:endParaRPr lang="de-DE" sz="1200" dirty="0"/>
          </a:p>
          <a:p>
            <a:pPr marL="0" indent="0">
              <a:buNone/>
            </a:pPr>
            <a:endParaRPr lang="de-DE" sz="1200" dirty="0" smtClean="0"/>
          </a:p>
          <a:p>
            <a:pPr marL="0" indent="0">
              <a:buNone/>
            </a:pPr>
            <a:endParaRPr lang="de-DE" sz="1200" dirty="0"/>
          </a:p>
          <a:p>
            <a:endParaRPr lang="de-DE" dirty="0"/>
          </a:p>
        </p:txBody>
      </p:sp>
      <p:sp>
        <p:nvSpPr>
          <p:cNvPr id="24" name="Textplatzhalter 23"/>
          <p:cNvSpPr>
            <a:spLocks noGrp="1"/>
          </p:cNvSpPr>
          <p:nvPr>
            <p:ph type="body" sz="quarter" idx="12"/>
          </p:nvPr>
        </p:nvSpPr>
        <p:spPr>
          <a:xfrm>
            <a:off x="431800" y="4243385"/>
            <a:ext cx="2156500" cy="2075774"/>
          </a:xfrm>
        </p:spPr>
        <p:txBody>
          <a:bodyPr/>
          <a:lstStyle/>
          <a:p>
            <a:pPr marL="0" indent="0">
              <a:buNone/>
            </a:pPr>
            <a:r>
              <a:rPr lang="de-DE" sz="1400" dirty="0" smtClean="0"/>
              <a:t>Zutaten</a:t>
            </a:r>
            <a:r>
              <a:rPr lang="de-DE" sz="1400" dirty="0"/>
              <a:t>:</a:t>
            </a:r>
          </a:p>
          <a:p>
            <a:pPr marL="0" indent="0">
              <a:spcBef>
                <a:spcPts val="0"/>
              </a:spcBef>
              <a:buNone/>
            </a:pPr>
            <a:r>
              <a:rPr lang="de-DE" sz="1400" dirty="0">
                <a:ea typeface="Calibri"/>
                <a:cs typeface="Calibri"/>
              </a:rPr>
              <a:t>2 cl </a:t>
            </a:r>
            <a:r>
              <a:rPr lang="de-DE" sz="1400" dirty="0" err="1">
                <a:ea typeface="Calibri"/>
                <a:cs typeface="Calibri"/>
              </a:rPr>
              <a:t>Mangosirup</a:t>
            </a:r>
            <a:endParaRPr lang="de-DE" sz="1400" dirty="0">
              <a:ea typeface="Calibri"/>
              <a:cs typeface="Calibri"/>
            </a:endParaRPr>
          </a:p>
          <a:p>
            <a:pPr marL="0" indent="0">
              <a:spcBef>
                <a:spcPts val="0"/>
              </a:spcBef>
              <a:buNone/>
            </a:pPr>
            <a:r>
              <a:rPr lang="de-DE" sz="1400" dirty="0">
                <a:ea typeface="Calibri"/>
                <a:cs typeface="Calibri"/>
              </a:rPr>
              <a:t>8 cl Orangensaft</a:t>
            </a:r>
          </a:p>
          <a:p>
            <a:pPr marL="0" indent="0">
              <a:spcBef>
                <a:spcPts val="0"/>
              </a:spcBef>
              <a:buNone/>
            </a:pPr>
            <a:r>
              <a:rPr lang="de-DE" sz="1400" dirty="0">
                <a:ea typeface="Calibri"/>
                <a:cs typeface="Calibri"/>
              </a:rPr>
              <a:t>10 cl Bitter Lemon</a:t>
            </a:r>
          </a:p>
          <a:p>
            <a:pPr marL="0" indent="0">
              <a:spcBef>
                <a:spcPts val="0"/>
              </a:spcBef>
              <a:buNone/>
            </a:pPr>
            <a:endParaRPr lang="de-DE" sz="1400" dirty="0">
              <a:ea typeface="Calibri"/>
              <a:cs typeface="Calibri"/>
            </a:endParaRPr>
          </a:p>
          <a:p>
            <a:pPr marL="0" indent="0">
              <a:spcBef>
                <a:spcPts val="0"/>
              </a:spcBef>
              <a:buNone/>
            </a:pPr>
            <a:r>
              <a:rPr lang="de-DE" sz="1400" dirty="0">
                <a:ea typeface="Calibri"/>
                <a:cs typeface="Calibri"/>
              </a:rPr>
              <a:t>Deko: </a:t>
            </a:r>
            <a:r>
              <a:rPr lang="de-DE" sz="1400" dirty="0" err="1">
                <a:ea typeface="Calibri"/>
                <a:cs typeface="Calibri"/>
              </a:rPr>
              <a:t>Mangospalte</a:t>
            </a:r>
            <a:endParaRPr lang="de-DE" sz="1400" dirty="0">
              <a:ea typeface="Calibri"/>
              <a:cs typeface="Calibri"/>
            </a:endParaRPr>
          </a:p>
          <a:p>
            <a:pPr marL="0" indent="0">
              <a:spcBef>
                <a:spcPts val="0"/>
              </a:spcBef>
              <a:buNone/>
            </a:pPr>
            <a:endParaRPr lang="de-DE" sz="1400" dirty="0">
              <a:ea typeface="Calibri"/>
              <a:cs typeface="Calibri"/>
            </a:endParaRPr>
          </a:p>
          <a:p>
            <a:pPr marL="0" indent="0">
              <a:spcBef>
                <a:spcPts val="0"/>
              </a:spcBef>
              <a:buNone/>
            </a:pPr>
            <a:r>
              <a:rPr lang="de-DE" sz="1400" dirty="0">
                <a:ea typeface="Calibri"/>
                <a:cs typeface="Calibri"/>
              </a:rPr>
              <a:t>Zubereitung: Alle Zutaten in ein Glas mit Eiswürfel geben und gut umrühren.</a:t>
            </a:r>
          </a:p>
          <a:p>
            <a:pPr marL="0" indent="0">
              <a:buNone/>
            </a:pPr>
            <a:endParaRPr lang="de-DE" sz="1600" dirty="0"/>
          </a:p>
        </p:txBody>
      </p:sp>
      <p:sp>
        <p:nvSpPr>
          <p:cNvPr id="25" name="Textplatzhalter 24"/>
          <p:cNvSpPr>
            <a:spLocks noGrp="1"/>
          </p:cNvSpPr>
          <p:nvPr>
            <p:ph type="body" sz="quarter" idx="13"/>
          </p:nvPr>
        </p:nvSpPr>
        <p:spPr>
          <a:xfrm>
            <a:off x="8145031" y="1511476"/>
            <a:ext cx="3626969" cy="2839808"/>
          </a:xfrm>
        </p:spPr>
        <p:txBody>
          <a:bodyPr/>
          <a:lstStyle/>
          <a:p>
            <a:pPr marL="0" indent="0">
              <a:buNone/>
            </a:pPr>
            <a:r>
              <a:rPr lang="de-DE" sz="1400" b="1" dirty="0" err="1"/>
              <a:t>Deep</a:t>
            </a:r>
            <a:r>
              <a:rPr lang="de-DE" sz="1400" b="1" dirty="0"/>
              <a:t> </a:t>
            </a:r>
            <a:r>
              <a:rPr lang="de-DE" sz="1400" b="1" dirty="0" err="1" smtClean="0"/>
              <a:t>Red</a:t>
            </a:r>
            <a:endParaRPr lang="de-DE" sz="1400" b="1" dirty="0" smtClean="0"/>
          </a:p>
          <a:p>
            <a:pPr marL="0" indent="0">
              <a:buNone/>
            </a:pPr>
            <a:endParaRPr lang="de-DE" sz="1400" b="1" dirty="0" smtClean="0"/>
          </a:p>
          <a:p>
            <a:pPr marL="0" indent="0">
              <a:buNone/>
            </a:pPr>
            <a:endParaRPr lang="de-DE" sz="1400" b="1" dirty="0"/>
          </a:p>
          <a:p>
            <a:pPr marL="0" indent="0">
              <a:buNone/>
            </a:pPr>
            <a:endParaRPr lang="de-DE" sz="1400" b="1" dirty="0" smtClean="0"/>
          </a:p>
          <a:p>
            <a:pPr marL="0" indent="0">
              <a:buNone/>
            </a:pPr>
            <a:endParaRPr lang="de-DE" sz="1400" b="1" dirty="0"/>
          </a:p>
          <a:p>
            <a:pPr marL="0" indent="0">
              <a:buNone/>
            </a:pPr>
            <a:endParaRPr lang="de-DE" sz="1400" b="1" dirty="0" smtClean="0"/>
          </a:p>
          <a:p>
            <a:pPr marL="0" indent="0">
              <a:buNone/>
            </a:pPr>
            <a:endParaRPr lang="de-DE" sz="1400" b="1" dirty="0"/>
          </a:p>
          <a:p>
            <a:pPr marL="0" indent="0">
              <a:buNone/>
            </a:pPr>
            <a:endParaRPr lang="de-DE" sz="1400" b="1" dirty="0" smtClean="0"/>
          </a:p>
          <a:p>
            <a:pPr marL="0" indent="0">
              <a:buNone/>
            </a:pPr>
            <a:endParaRPr lang="de-DE" sz="1400" b="1" dirty="0" smtClean="0"/>
          </a:p>
          <a:p>
            <a:pPr marL="0" indent="0">
              <a:spcBef>
                <a:spcPts val="0"/>
              </a:spcBef>
              <a:buNone/>
            </a:pPr>
            <a:endParaRPr lang="de-DE" sz="1400" dirty="0"/>
          </a:p>
          <a:p>
            <a:pPr marL="0" indent="0">
              <a:buNone/>
            </a:pPr>
            <a:endParaRPr lang="de-DE" sz="1200" dirty="0"/>
          </a:p>
        </p:txBody>
      </p:sp>
      <p:sp>
        <p:nvSpPr>
          <p:cNvPr id="6" name="Fußzeilenplatzhalter 5"/>
          <p:cNvSpPr>
            <a:spLocks noGrp="1"/>
          </p:cNvSpPr>
          <p:nvPr>
            <p:ph type="ftr" sz="quarter" idx="14"/>
          </p:nvPr>
        </p:nvSpPr>
        <p:spPr/>
        <p:txBody>
          <a:bodyPr/>
          <a:lstStyle/>
          <a:p>
            <a:r>
              <a:rPr lang="de-DE" dirty="0" smtClean="0"/>
              <a:t>eCHECKUP - Prävention des riskanten Alkoholkonsums bei Studierenden</a:t>
            </a: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34</a:t>
            </a:fld>
            <a:endParaRPr lang="en-US" noProof="0" dirty="0"/>
          </a:p>
        </p:txBody>
      </p:sp>
      <p:pic>
        <p:nvPicPr>
          <p:cNvPr id="29" name="Google Shape;117;ge122c9b358_1_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2772" y="1727809"/>
            <a:ext cx="2156500" cy="2492965"/>
          </a:xfrm>
          <a:prstGeom prst="rect">
            <a:avLst/>
          </a:prstGeom>
          <a:noFill/>
          <a:ln>
            <a:noFill/>
          </a:ln>
        </p:spPr>
      </p:pic>
      <p:pic>
        <p:nvPicPr>
          <p:cNvPr id="31" name="Google Shape;170;ge122c9b358_1_1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45031" y="1728145"/>
            <a:ext cx="2090833" cy="2492965"/>
          </a:xfrm>
          <a:prstGeom prst="rect">
            <a:avLst/>
          </a:prstGeom>
          <a:noFill/>
          <a:ln>
            <a:noFill/>
          </a:ln>
        </p:spPr>
      </p:pic>
      <p:sp>
        <p:nvSpPr>
          <p:cNvPr id="13" name="Textplatzhalter 23"/>
          <p:cNvSpPr txBox="1">
            <a:spLocks/>
          </p:cNvSpPr>
          <p:nvPr/>
        </p:nvSpPr>
        <p:spPr>
          <a:xfrm>
            <a:off x="8171550" y="4243385"/>
            <a:ext cx="2664616" cy="212796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1400" dirty="0" smtClean="0"/>
              <a:t>Zutaten</a:t>
            </a:r>
            <a:r>
              <a:rPr lang="de-DE" sz="1400" dirty="0"/>
              <a:t>:</a:t>
            </a:r>
          </a:p>
          <a:p>
            <a:pPr marL="0" indent="0">
              <a:spcBef>
                <a:spcPts val="0"/>
              </a:spcBef>
              <a:buNone/>
            </a:pPr>
            <a:r>
              <a:rPr lang="de-DE" sz="1400" dirty="0"/>
              <a:t>2 cl Grenadine </a:t>
            </a:r>
          </a:p>
          <a:p>
            <a:pPr marL="0" indent="0">
              <a:spcBef>
                <a:spcPts val="0"/>
              </a:spcBef>
              <a:buNone/>
            </a:pPr>
            <a:r>
              <a:rPr lang="de-DE" sz="1400" dirty="0"/>
              <a:t>2 cl Zitronensaft</a:t>
            </a:r>
          </a:p>
          <a:p>
            <a:pPr marL="0" indent="0">
              <a:spcBef>
                <a:spcPts val="0"/>
              </a:spcBef>
              <a:buNone/>
            </a:pPr>
            <a:r>
              <a:rPr lang="de-DE" sz="1400" dirty="0" smtClean="0"/>
              <a:t>mit </a:t>
            </a:r>
            <a:r>
              <a:rPr lang="de-DE" sz="1400" dirty="0"/>
              <a:t>Ginger Ale auffüllen</a:t>
            </a:r>
          </a:p>
          <a:p>
            <a:pPr marL="0" indent="0">
              <a:spcBef>
                <a:spcPts val="0"/>
              </a:spcBef>
              <a:buNone/>
            </a:pPr>
            <a:endParaRPr lang="de-DE" sz="1400" dirty="0"/>
          </a:p>
          <a:p>
            <a:pPr marL="0" indent="0">
              <a:spcBef>
                <a:spcPts val="0"/>
              </a:spcBef>
              <a:buNone/>
            </a:pPr>
            <a:r>
              <a:rPr lang="de-DE" sz="1400" dirty="0"/>
              <a:t>Deko: </a:t>
            </a:r>
            <a:r>
              <a:rPr lang="de-DE" sz="1400" dirty="0" smtClean="0"/>
              <a:t>Minze-Zweig, Cocktailkirsche</a:t>
            </a:r>
            <a:endParaRPr lang="de-DE" sz="1400" dirty="0"/>
          </a:p>
          <a:p>
            <a:pPr marL="0" indent="0">
              <a:spcBef>
                <a:spcPts val="0"/>
              </a:spcBef>
              <a:buNone/>
            </a:pPr>
            <a:endParaRPr lang="de-DE" sz="1400" dirty="0"/>
          </a:p>
          <a:p>
            <a:pPr marL="0" indent="0">
              <a:spcBef>
                <a:spcPts val="0"/>
              </a:spcBef>
              <a:buNone/>
            </a:pPr>
            <a:r>
              <a:rPr lang="de-DE" sz="1400" dirty="0"/>
              <a:t>Zubereitung: Alle Zutaten in ein Glas mit Eiswürfeln geben und gut </a:t>
            </a:r>
            <a:r>
              <a:rPr lang="de-DE" sz="1400" dirty="0" smtClean="0"/>
              <a:t>umrühren.</a:t>
            </a:r>
            <a:endParaRPr lang="de-DE" sz="1400" dirty="0"/>
          </a:p>
        </p:txBody>
      </p:sp>
      <p:sp>
        <p:nvSpPr>
          <p:cNvPr id="3" name="Rechteck 2"/>
          <p:cNvSpPr/>
          <p:nvPr/>
        </p:nvSpPr>
        <p:spPr>
          <a:xfrm>
            <a:off x="4358801" y="4221110"/>
            <a:ext cx="2532993" cy="2031325"/>
          </a:xfrm>
          <a:prstGeom prst="rect">
            <a:avLst/>
          </a:prstGeom>
        </p:spPr>
        <p:txBody>
          <a:bodyPr wrap="square">
            <a:spAutoFit/>
          </a:bodyPr>
          <a:lstStyle/>
          <a:p>
            <a:pPr lvl="0">
              <a:lnSpc>
                <a:spcPct val="90000"/>
              </a:lnSpc>
            </a:pPr>
            <a:r>
              <a:rPr lang="de-DE" sz="1400" dirty="0">
                <a:solidFill>
                  <a:schemeClr val="tx1">
                    <a:lumMod val="75000"/>
                    <a:lumOff val="25000"/>
                  </a:schemeClr>
                </a:solidFill>
                <a:sym typeface="Calibri"/>
              </a:rPr>
              <a:t>Zutaten:</a:t>
            </a:r>
          </a:p>
          <a:p>
            <a:pPr lvl="0">
              <a:lnSpc>
                <a:spcPct val="90000"/>
              </a:lnSpc>
            </a:pPr>
            <a:r>
              <a:rPr lang="de-DE" sz="1400" dirty="0">
                <a:solidFill>
                  <a:schemeClr val="tx1">
                    <a:lumMod val="75000"/>
                    <a:lumOff val="25000"/>
                  </a:schemeClr>
                </a:solidFill>
                <a:sym typeface="Calibri"/>
              </a:rPr>
              <a:t>10 cl Mate</a:t>
            </a:r>
          </a:p>
          <a:p>
            <a:pPr lvl="0">
              <a:lnSpc>
                <a:spcPct val="90000"/>
              </a:lnSpc>
            </a:pPr>
            <a:r>
              <a:rPr lang="de-DE" sz="1400" dirty="0">
                <a:solidFill>
                  <a:schemeClr val="tx1">
                    <a:lumMod val="75000"/>
                    <a:lumOff val="25000"/>
                  </a:schemeClr>
                </a:solidFill>
                <a:sym typeface="Calibri"/>
              </a:rPr>
              <a:t>10 cl Tomatensaft</a:t>
            </a:r>
          </a:p>
          <a:p>
            <a:pPr lvl="0">
              <a:lnSpc>
                <a:spcPct val="90000"/>
              </a:lnSpc>
            </a:pPr>
            <a:r>
              <a:rPr lang="de-DE" sz="1400" dirty="0">
                <a:solidFill>
                  <a:schemeClr val="tx1">
                    <a:lumMod val="75000"/>
                    <a:lumOff val="25000"/>
                  </a:schemeClr>
                </a:solidFill>
                <a:sym typeface="Calibri"/>
              </a:rPr>
              <a:t>2</a:t>
            </a:r>
            <a:r>
              <a:rPr lang="de-DE" sz="1400" dirty="0" smtClean="0">
                <a:solidFill>
                  <a:schemeClr val="tx1">
                    <a:lumMod val="75000"/>
                    <a:lumOff val="25000"/>
                  </a:schemeClr>
                </a:solidFill>
                <a:sym typeface="Calibri"/>
              </a:rPr>
              <a:t> </a:t>
            </a:r>
            <a:r>
              <a:rPr lang="de-DE" sz="1400" dirty="0">
                <a:solidFill>
                  <a:schemeClr val="tx1">
                    <a:lumMod val="75000"/>
                    <a:lumOff val="25000"/>
                  </a:schemeClr>
                </a:solidFill>
                <a:sym typeface="Calibri"/>
              </a:rPr>
              <a:t>Spritzer </a:t>
            </a:r>
            <a:r>
              <a:rPr lang="de-DE" sz="1400" dirty="0" smtClean="0">
                <a:solidFill>
                  <a:schemeClr val="tx1">
                    <a:lumMod val="75000"/>
                    <a:lumOff val="25000"/>
                  </a:schemeClr>
                </a:solidFill>
                <a:sym typeface="Calibri"/>
              </a:rPr>
              <a:t>Tabasco</a:t>
            </a:r>
          </a:p>
          <a:p>
            <a:pPr>
              <a:lnSpc>
                <a:spcPct val="90000"/>
              </a:lnSpc>
            </a:pPr>
            <a:r>
              <a:rPr lang="de-DE" sz="1400" dirty="0">
                <a:solidFill>
                  <a:schemeClr val="tx1">
                    <a:lumMod val="75000"/>
                    <a:lumOff val="25000"/>
                  </a:schemeClr>
                </a:solidFill>
                <a:sym typeface="Calibri"/>
              </a:rPr>
              <a:t>Salz, </a:t>
            </a:r>
            <a:r>
              <a:rPr lang="de-DE" sz="1400" dirty="0" smtClean="0">
                <a:solidFill>
                  <a:schemeClr val="tx1">
                    <a:lumMod val="75000"/>
                    <a:lumOff val="25000"/>
                  </a:schemeClr>
                </a:solidFill>
                <a:sym typeface="Calibri"/>
              </a:rPr>
              <a:t>Pfeffer</a:t>
            </a:r>
            <a:endParaRPr lang="de-DE" sz="1400" dirty="0">
              <a:solidFill>
                <a:schemeClr val="tx1">
                  <a:lumMod val="75000"/>
                  <a:lumOff val="25000"/>
                </a:schemeClr>
              </a:solidFill>
              <a:sym typeface="Calibri"/>
            </a:endParaRPr>
          </a:p>
          <a:p>
            <a:pPr lvl="0">
              <a:lnSpc>
                <a:spcPct val="90000"/>
              </a:lnSpc>
            </a:pPr>
            <a:endParaRPr lang="de-DE" sz="1400" dirty="0">
              <a:solidFill>
                <a:schemeClr val="tx1">
                  <a:lumMod val="75000"/>
                  <a:lumOff val="25000"/>
                </a:schemeClr>
              </a:solidFill>
              <a:sym typeface="Calibri"/>
            </a:endParaRPr>
          </a:p>
          <a:p>
            <a:pPr lvl="0">
              <a:lnSpc>
                <a:spcPct val="90000"/>
              </a:lnSpc>
            </a:pPr>
            <a:r>
              <a:rPr lang="de-DE" sz="1400" dirty="0">
                <a:solidFill>
                  <a:schemeClr val="tx1">
                    <a:lumMod val="75000"/>
                    <a:lumOff val="25000"/>
                  </a:schemeClr>
                </a:solidFill>
                <a:sym typeface="Calibri"/>
              </a:rPr>
              <a:t>Deko: zwei </a:t>
            </a:r>
            <a:r>
              <a:rPr lang="de-DE" sz="1400" dirty="0" smtClean="0">
                <a:solidFill>
                  <a:schemeClr val="tx1">
                    <a:lumMod val="75000"/>
                    <a:lumOff val="25000"/>
                  </a:schemeClr>
                </a:solidFill>
                <a:sym typeface="Calibri"/>
              </a:rPr>
              <a:t>Zitronenschnitze</a:t>
            </a:r>
          </a:p>
          <a:p>
            <a:pPr lvl="0">
              <a:lnSpc>
                <a:spcPct val="90000"/>
              </a:lnSpc>
            </a:pPr>
            <a:endParaRPr lang="de-DE" sz="1400" dirty="0">
              <a:solidFill>
                <a:schemeClr val="tx1">
                  <a:lumMod val="75000"/>
                  <a:lumOff val="25000"/>
                </a:schemeClr>
              </a:solidFill>
              <a:sym typeface="Calibri"/>
            </a:endParaRPr>
          </a:p>
          <a:p>
            <a:pPr lvl="0">
              <a:lnSpc>
                <a:spcPct val="90000"/>
              </a:lnSpc>
            </a:pPr>
            <a:r>
              <a:rPr lang="de-DE" sz="1400" dirty="0">
                <a:solidFill>
                  <a:schemeClr val="tx1">
                    <a:lumMod val="75000"/>
                    <a:lumOff val="25000"/>
                  </a:schemeClr>
                </a:solidFill>
                <a:sym typeface="Calibri"/>
              </a:rPr>
              <a:t>Zubereitung: Alle Zutaten in ein Glas geben und gut umrühren.</a:t>
            </a:r>
          </a:p>
        </p:txBody>
      </p:sp>
      <p:sp>
        <p:nvSpPr>
          <p:cNvPr id="14" name="Inhaltsplatzhalter 22"/>
          <p:cNvSpPr txBox="1">
            <a:spLocks/>
          </p:cNvSpPr>
          <p:nvPr/>
        </p:nvSpPr>
        <p:spPr>
          <a:xfrm>
            <a:off x="4421775" y="1533232"/>
            <a:ext cx="2732154" cy="279629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b="1" dirty="0" err="1" smtClean="0"/>
              <a:t>Bloody</a:t>
            </a:r>
            <a:r>
              <a:rPr lang="de-DE" sz="1400" b="1" dirty="0" smtClean="0"/>
              <a:t> Mate</a:t>
            </a:r>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endParaRPr lang="de-DE" dirty="0"/>
          </a:p>
        </p:txBody>
      </p:sp>
      <p:pic>
        <p:nvPicPr>
          <p:cNvPr id="15" name="Grafik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1774" y="1727809"/>
            <a:ext cx="2151804" cy="2492965"/>
          </a:xfrm>
          <a:prstGeom prst="rect">
            <a:avLst/>
          </a:prstGeom>
        </p:spPr>
      </p:pic>
    </p:spTree>
    <p:extLst>
      <p:ext uri="{BB962C8B-B14F-4D97-AF65-F5344CB8AC3E}">
        <p14:creationId xmlns:p14="http://schemas.microsoft.com/office/powerpoint/2010/main" val="296737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Rezepte für alkoholfreie Cocktails</a:t>
            </a:r>
            <a:endParaRPr lang="de-DE" dirty="0"/>
          </a:p>
        </p:txBody>
      </p:sp>
      <p:sp>
        <p:nvSpPr>
          <p:cNvPr id="3" name="Inhaltsplatzhalter 2"/>
          <p:cNvSpPr>
            <a:spLocks noGrp="1"/>
          </p:cNvSpPr>
          <p:nvPr>
            <p:ph sz="half" idx="2"/>
          </p:nvPr>
        </p:nvSpPr>
        <p:spPr>
          <a:xfrm>
            <a:off x="431999" y="3909172"/>
            <a:ext cx="4549904" cy="2382916"/>
          </a:xfrm>
        </p:spPr>
        <p:txBody>
          <a:bodyPr/>
          <a:lstStyle/>
          <a:p>
            <a:pPr marL="0" indent="0">
              <a:lnSpc>
                <a:spcPct val="100000"/>
              </a:lnSpc>
              <a:spcBef>
                <a:spcPts val="0"/>
              </a:spcBef>
              <a:buNone/>
            </a:pPr>
            <a:r>
              <a:rPr lang="de-DE" sz="1400" dirty="0">
                <a:ea typeface="Calibri"/>
                <a:cs typeface="Calibri"/>
              </a:rPr>
              <a:t>Zutaten:</a:t>
            </a:r>
          </a:p>
          <a:p>
            <a:pPr marL="0" indent="0">
              <a:lnSpc>
                <a:spcPct val="100000"/>
              </a:lnSpc>
              <a:spcBef>
                <a:spcPts val="0"/>
              </a:spcBef>
              <a:buNone/>
            </a:pPr>
            <a:r>
              <a:rPr lang="de-DE" sz="1400" dirty="0">
                <a:ea typeface="Calibri"/>
                <a:cs typeface="Calibri"/>
              </a:rPr>
              <a:t>1</a:t>
            </a:r>
            <a:r>
              <a:rPr lang="de-DE" sz="1400" dirty="0" smtClean="0">
                <a:ea typeface="Calibri"/>
                <a:cs typeface="Calibri"/>
              </a:rPr>
              <a:t> </a:t>
            </a:r>
            <a:r>
              <a:rPr lang="de-DE" sz="1400" dirty="0">
                <a:ea typeface="Calibri"/>
                <a:cs typeface="Calibri"/>
              </a:rPr>
              <a:t>Teebeutel Waldbeerentee</a:t>
            </a:r>
          </a:p>
          <a:p>
            <a:pPr marL="0" indent="0">
              <a:lnSpc>
                <a:spcPct val="100000"/>
              </a:lnSpc>
              <a:spcBef>
                <a:spcPts val="0"/>
              </a:spcBef>
              <a:buNone/>
            </a:pPr>
            <a:r>
              <a:rPr lang="de-DE" sz="1400" dirty="0">
                <a:ea typeface="Calibri"/>
                <a:cs typeface="Calibri"/>
              </a:rPr>
              <a:t>15 cl  (heißes) Wasser</a:t>
            </a:r>
          </a:p>
          <a:p>
            <a:pPr marL="0" indent="0">
              <a:lnSpc>
                <a:spcPct val="100000"/>
              </a:lnSpc>
              <a:spcBef>
                <a:spcPts val="0"/>
              </a:spcBef>
              <a:buNone/>
            </a:pPr>
            <a:r>
              <a:rPr lang="de-DE" sz="1400" dirty="0">
                <a:ea typeface="Calibri"/>
                <a:cs typeface="Calibri"/>
              </a:rPr>
              <a:t>5 cl ungesüßter Erdbeersaft </a:t>
            </a:r>
            <a:r>
              <a:rPr lang="de-DE" sz="1400" dirty="0" smtClean="0">
                <a:ea typeface="Calibri"/>
                <a:cs typeface="Calibri"/>
              </a:rPr>
              <a:t>oder </a:t>
            </a:r>
            <a:r>
              <a:rPr lang="de-DE" sz="1400" dirty="0">
                <a:ea typeface="Calibri"/>
                <a:cs typeface="Calibri"/>
              </a:rPr>
              <a:t>wahlweise Granatapfelsaft</a:t>
            </a:r>
          </a:p>
          <a:p>
            <a:pPr marL="0" indent="0">
              <a:lnSpc>
                <a:spcPct val="100000"/>
              </a:lnSpc>
              <a:spcBef>
                <a:spcPts val="0"/>
              </a:spcBef>
              <a:buNone/>
            </a:pPr>
            <a:r>
              <a:rPr lang="de-DE" sz="1400" dirty="0" smtClean="0">
                <a:ea typeface="Calibri"/>
                <a:cs typeface="Calibri"/>
              </a:rPr>
              <a:t>1-2 </a:t>
            </a:r>
            <a:r>
              <a:rPr lang="de-DE" sz="1400" dirty="0">
                <a:ea typeface="Calibri"/>
                <a:cs typeface="Calibri"/>
              </a:rPr>
              <a:t>EL flüssiger Honig</a:t>
            </a:r>
          </a:p>
          <a:p>
            <a:pPr marL="0" indent="0">
              <a:lnSpc>
                <a:spcPct val="100000"/>
              </a:lnSpc>
              <a:spcBef>
                <a:spcPts val="0"/>
              </a:spcBef>
              <a:buNone/>
            </a:pPr>
            <a:endParaRPr lang="de-DE" sz="1400" dirty="0">
              <a:ea typeface="Calibri"/>
              <a:cs typeface="Calibri"/>
            </a:endParaRPr>
          </a:p>
          <a:p>
            <a:pPr marL="0" indent="0">
              <a:lnSpc>
                <a:spcPct val="100000"/>
              </a:lnSpc>
              <a:spcBef>
                <a:spcPts val="0"/>
              </a:spcBef>
              <a:buNone/>
            </a:pPr>
            <a:r>
              <a:rPr lang="de-DE" sz="1400" dirty="0">
                <a:ea typeface="Calibri"/>
                <a:cs typeface="Calibri"/>
              </a:rPr>
              <a:t>Deko: Zitronenschnitz</a:t>
            </a:r>
          </a:p>
          <a:p>
            <a:pPr marL="0" indent="0">
              <a:lnSpc>
                <a:spcPct val="100000"/>
              </a:lnSpc>
              <a:spcBef>
                <a:spcPts val="0"/>
              </a:spcBef>
              <a:buNone/>
            </a:pPr>
            <a:endParaRPr lang="de-DE" sz="1400" dirty="0">
              <a:ea typeface="Calibri"/>
              <a:cs typeface="Calibri"/>
            </a:endParaRPr>
          </a:p>
          <a:p>
            <a:pPr marL="0" indent="0">
              <a:lnSpc>
                <a:spcPct val="100000"/>
              </a:lnSpc>
              <a:spcBef>
                <a:spcPts val="0"/>
              </a:spcBef>
              <a:buNone/>
            </a:pPr>
            <a:r>
              <a:rPr lang="de-DE" sz="1400" dirty="0">
                <a:ea typeface="Calibri"/>
                <a:cs typeface="Calibri"/>
              </a:rPr>
              <a:t>Zubereitung: D</a:t>
            </a:r>
            <a:r>
              <a:rPr lang="de-DE" sz="1400" dirty="0" smtClean="0">
                <a:ea typeface="Calibri"/>
                <a:cs typeface="Calibri"/>
              </a:rPr>
              <a:t>en Teebeutel gemeinsam mit Honig im (heißen) Wasser kurz </a:t>
            </a:r>
            <a:r>
              <a:rPr lang="de-DE" sz="1400" dirty="0">
                <a:ea typeface="Calibri"/>
                <a:cs typeface="Calibri"/>
              </a:rPr>
              <a:t>ziehen lassen. Das Gefäß mit Eiswürfeln füllen, den Saft darauf gießen und gut </a:t>
            </a:r>
            <a:r>
              <a:rPr lang="de-DE" sz="1400" dirty="0" smtClean="0">
                <a:ea typeface="Calibri"/>
                <a:cs typeface="Calibri"/>
              </a:rPr>
              <a:t>umrühren.</a:t>
            </a:r>
            <a:endParaRPr lang="de-DE" sz="1400" dirty="0"/>
          </a:p>
          <a:p>
            <a:pPr marL="0" indent="0">
              <a:lnSpc>
                <a:spcPct val="100000"/>
              </a:lnSpc>
              <a:buNone/>
            </a:pPr>
            <a:endParaRPr lang="de-DE" sz="1400" b="1" dirty="0"/>
          </a:p>
          <a:p>
            <a:pPr marL="0" indent="0">
              <a:lnSpc>
                <a:spcPct val="100000"/>
              </a:lnSpc>
              <a:buNone/>
            </a:pPr>
            <a:endParaRPr lang="de-DE" sz="1400" b="1" dirty="0" smtClean="0"/>
          </a:p>
          <a:p>
            <a:pPr marL="0" indent="0">
              <a:lnSpc>
                <a:spcPct val="100000"/>
              </a:lnSpc>
              <a:buNone/>
            </a:pPr>
            <a:endParaRPr lang="de-DE" sz="1400" b="1" dirty="0"/>
          </a:p>
          <a:p>
            <a:pPr marL="0" indent="0">
              <a:lnSpc>
                <a:spcPct val="100000"/>
              </a:lnSpc>
              <a:buNone/>
            </a:pPr>
            <a:endParaRPr lang="de-DE" sz="1400" b="1" dirty="0"/>
          </a:p>
          <a:p>
            <a:pPr marL="0" indent="0">
              <a:lnSpc>
                <a:spcPct val="100000"/>
              </a:lnSpc>
              <a:buNone/>
            </a:pPr>
            <a:endParaRPr lang="de-DE" sz="1200" dirty="0" smtClean="0"/>
          </a:p>
          <a:p>
            <a:pPr marL="0" indent="0">
              <a:lnSpc>
                <a:spcPct val="100000"/>
              </a:lnSpc>
              <a:buNone/>
            </a:pPr>
            <a:endParaRPr lang="de-DE" sz="1200" dirty="0"/>
          </a:p>
          <a:p>
            <a:pPr marL="0" indent="0">
              <a:lnSpc>
                <a:spcPct val="100000"/>
              </a:lnSpc>
              <a:buNone/>
            </a:pPr>
            <a:endParaRPr lang="de-DE" sz="1200" dirty="0" smtClean="0"/>
          </a:p>
          <a:p>
            <a:pPr marL="0" indent="0">
              <a:lnSpc>
                <a:spcPct val="100000"/>
              </a:lnSpc>
              <a:buNone/>
            </a:pPr>
            <a:endParaRPr lang="de-DE" sz="1400" dirty="0" smtClean="0"/>
          </a:p>
          <a:p>
            <a:pPr marL="0" indent="0">
              <a:buNone/>
            </a:pPr>
            <a:endParaRPr lang="de-DE" sz="1200" dirty="0"/>
          </a:p>
        </p:txBody>
      </p:sp>
      <p:sp>
        <p:nvSpPr>
          <p:cNvPr id="2" name="Inhaltsplatzhalter 1"/>
          <p:cNvSpPr>
            <a:spLocks noGrp="1"/>
          </p:cNvSpPr>
          <p:nvPr>
            <p:ph sz="half" idx="1"/>
          </p:nvPr>
        </p:nvSpPr>
        <p:spPr>
          <a:xfrm>
            <a:off x="432000" y="1074987"/>
            <a:ext cx="5460114" cy="2766448"/>
          </a:xfrm>
        </p:spPr>
        <p:txBody>
          <a:bodyPr/>
          <a:lstStyle/>
          <a:p>
            <a:pPr marL="0" indent="0">
              <a:lnSpc>
                <a:spcPct val="100000"/>
              </a:lnSpc>
              <a:spcBef>
                <a:spcPts val="0"/>
              </a:spcBef>
              <a:buNone/>
            </a:pPr>
            <a:r>
              <a:rPr lang="de-DE" sz="1400" b="1" dirty="0" smtClean="0">
                <a:ea typeface="Calibri"/>
                <a:cs typeface="Calibri"/>
              </a:rPr>
              <a:t>Rotkäppchen</a:t>
            </a:r>
          </a:p>
          <a:p>
            <a:pPr marL="0" indent="0">
              <a:lnSpc>
                <a:spcPct val="100000"/>
              </a:lnSpc>
              <a:spcBef>
                <a:spcPts val="0"/>
              </a:spcBef>
              <a:buNone/>
            </a:pPr>
            <a:endParaRPr lang="de-DE" sz="1400" b="1" dirty="0">
              <a:ea typeface="Calibri"/>
              <a:cs typeface="Calibri"/>
            </a:endParaRPr>
          </a:p>
          <a:p>
            <a:pPr marL="0" indent="0">
              <a:lnSpc>
                <a:spcPct val="100000"/>
              </a:lnSpc>
              <a:spcBef>
                <a:spcPts val="0"/>
              </a:spcBef>
              <a:buNone/>
            </a:pPr>
            <a:endParaRPr lang="de-DE" sz="1400" b="1" dirty="0" smtClean="0">
              <a:ea typeface="Calibri"/>
              <a:cs typeface="Calibri"/>
            </a:endParaRPr>
          </a:p>
          <a:p>
            <a:pPr marL="0" indent="0">
              <a:lnSpc>
                <a:spcPct val="100000"/>
              </a:lnSpc>
              <a:spcBef>
                <a:spcPts val="0"/>
              </a:spcBef>
              <a:buNone/>
            </a:pPr>
            <a:endParaRPr lang="de-DE" sz="1400" b="1" dirty="0">
              <a:ea typeface="Calibri"/>
              <a:cs typeface="Calibri"/>
            </a:endParaRPr>
          </a:p>
          <a:p>
            <a:pPr marL="0" indent="0">
              <a:lnSpc>
                <a:spcPct val="100000"/>
              </a:lnSpc>
              <a:spcBef>
                <a:spcPts val="0"/>
              </a:spcBef>
              <a:buNone/>
            </a:pPr>
            <a:endParaRPr lang="de-DE" sz="1400" b="1" dirty="0" smtClean="0">
              <a:ea typeface="Calibri"/>
              <a:cs typeface="Calibri"/>
            </a:endParaRPr>
          </a:p>
          <a:p>
            <a:pPr marL="0" indent="0">
              <a:lnSpc>
                <a:spcPct val="100000"/>
              </a:lnSpc>
              <a:spcBef>
                <a:spcPts val="0"/>
              </a:spcBef>
              <a:buNone/>
            </a:pPr>
            <a:endParaRPr lang="de-DE" sz="1400" b="1" dirty="0">
              <a:ea typeface="Calibri"/>
              <a:cs typeface="Calibri"/>
            </a:endParaRPr>
          </a:p>
          <a:p>
            <a:pPr marL="0" indent="0">
              <a:lnSpc>
                <a:spcPct val="100000"/>
              </a:lnSpc>
              <a:spcBef>
                <a:spcPts val="0"/>
              </a:spcBef>
              <a:buNone/>
            </a:pPr>
            <a:endParaRPr lang="de-DE" sz="1400" b="1" dirty="0" smtClean="0">
              <a:ea typeface="Calibri"/>
              <a:cs typeface="Calibri"/>
            </a:endParaRPr>
          </a:p>
          <a:p>
            <a:pPr marL="0" indent="0">
              <a:lnSpc>
                <a:spcPct val="100000"/>
              </a:lnSpc>
              <a:spcBef>
                <a:spcPts val="0"/>
              </a:spcBef>
              <a:buNone/>
            </a:pPr>
            <a:endParaRPr lang="de-DE" sz="1400" b="1" dirty="0">
              <a:ea typeface="Calibri"/>
              <a:cs typeface="Calibri"/>
            </a:endParaRPr>
          </a:p>
          <a:p>
            <a:pPr marL="0" indent="0">
              <a:lnSpc>
                <a:spcPct val="100000"/>
              </a:lnSpc>
              <a:spcBef>
                <a:spcPts val="0"/>
              </a:spcBef>
              <a:buNone/>
            </a:pPr>
            <a:endParaRPr lang="de-DE" sz="1400" b="1" dirty="0" smtClean="0">
              <a:ea typeface="Calibri"/>
              <a:cs typeface="Calibri"/>
            </a:endParaRPr>
          </a:p>
          <a:p>
            <a:pPr marL="0" indent="0">
              <a:lnSpc>
                <a:spcPct val="100000"/>
              </a:lnSpc>
              <a:spcBef>
                <a:spcPts val="0"/>
              </a:spcBef>
              <a:buNone/>
            </a:pPr>
            <a:endParaRPr lang="de-DE" sz="1400" b="1" dirty="0" smtClean="0">
              <a:ea typeface="Calibri"/>
              <a:cs typeface="Calibri"/>
            </a:endParaRPr>
          </a:p>
          <a:p>
            <a:pPr marL="0" indent="0">
              <a:lnSpc>
                <a:spcPct val="100000"/>
              </a:lnSpc>
              <a:spcBef>
                <a:spcPts val="0"/>
              </a:spcBef>
              <a:buNone/>
            </a:pPr>
            <a:endParaRPr lang="de-DE" sz="1400" b="1" dirty="0">
              <a:ea typeface="Calibri"/>
              <a:cs typeface="Calibri"/>
            </a:endParaRPr>
          </a:p>
          <a:p>
            <a:pPr marL="0" indent="0">
              <a:lnSpc>
                <a:spcPct val="100000"/>
              </a:lnSpc>
              <a:spcBef>
                <a:spcPts val="0"/>
              </a:spcBef>
              <a:buNone/>
            </a:pPr>
            <a:endParaRPr lang="de-DE" sz="1400" b="1" dirty="0" smtClean="0">
              <a:ea typeface="Calibri"/>
              <a:cs typeface="Calibri"/>
            </a:endParaRPr>
          </a:p>
          <a:p>
            <a:pPr marL="0" indent="0">
              <a:lnSpc>
                <a:spcPct val="100000"/>
              </a:lnSpc>
              <a:spcBef>
                <a:spcPts val="0"/>
              </a:spcBef>
              <a:buNone/>
            </a:pPr>
            <a:endParaRPr lang="de-DE" sz="1400" b="1" dirty="0" smtClean="0">
              <a:ea typeface="Calibri"/>
              <a:cs typeface="Calibri"/>
            </a:endParaRPr>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35</a:t>
            </a:fld>
            <a:endParaRPr lang="en-US" noProof="0" dirty="0"/>
          </a:p>
        </p:txBody>
      </p:sp>
      <p:sp>
        <p:nvSpPr>
          <p:cNvPr id="6" name="Fußzeilenplatzhalter 5"/>
          <p:cNvSpPr>
            <a:spLocks noGrp="1"/>
          </p:cNvSpPr>
          <p:nvPr>
            <p:ph type="ftr" sz="quarter" idx="4294967295"/>
          </p:nvPr>
        </p:nvSpPr>
        <p:spPr>
          <a:xfrm>
            <a:off x="0" y="6440488"/>
            <a:ext cx="5664200" cy="293687"/>
          </a:xfrm>
        </p:spPr>
        <p:txBody>
          <a:bodyPr/>
          <a:lstStyle/>
          <a:p>
            <a:r>
              <a:rPr lang="de-DE" dirty="0" smtClean="0"/>
              <a:t>eCHECKUP - Prävention des riskanten Alkoholkonsums bei Studierenden</a:t>
            </a:r>
            <a:endParaRPr lang="de-DE" dirty="0"/>
          </a:p>
        </p:txBody>
      </p:sp>
      <p:pic>
        <p:nvPicPr>
          <p:cNvPr id="32" name="Google Shape;177;ge122c9b358_1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1999" y="1348470"/>
            <a:ext cx="2178181" cy="2492965"/>
          </a:xfrm>
          <a:prstGeom prst="rect">
            <a:avLst/>
          </a:prstGeom>
          <a:noFill/>
          <a:ln>
            <a:noFill/>
          </a:ln>
        </p:spPr>
      </p:pic>
      <p:sp>
        <p:nvSpPr>
          <p:cNvPr id="4" name="Rechteck 3"/>
          <p:cNvSpPr/>
          <p:nvPr/>
        </p:nvSpPr>
        <p:spPr>
          <a:xfrm>
            <a:off x="6213227" y="3841435"/>
            <a:ext cx="3834663" cy="2462213"/>
          </a:xfrm>
          <a:prstGeom prst="rect">
            <a:avLst/>
          </a:prstGeom>
        </p:spPr>
        <p:txBody>
          <a:bodyPr wrap="square">
            <a:spAutoFit/>
          </a:bodyPr>
          <a:lstStyle/>
          <a:p>
            <a:r>
              <a:rPr lang="de-DE" sz="1400" dirty="0">
                <a:solidFill>
                  <a:schemeClr val="tx1">
                    <a:lumMod val="75000"/>
                    <a:lumOff val="25000"/>
                  </a:schemeClr>
                </a:solidFill>
                <a:ea typeface="Calibri"/>
                <a:cs typeface="Calibri"/>
              </a:rPr>
              <a:t>Zutaten:</a:t>
            </a:r>
          </a:p>
          <a:p>
            <a:r>
              <a:rPr lang="de-DE" sz="1400" dirty="0">
                <a:solidFill>
                  <a:schemeClr val="tx1">
                    <a:lumMod val="75000"/>
                    <a:lumOff val="25000"/>
                  </a:schemeClr>
                </a:solidFill>
                <a:ea typeface="Calibri"/>
                <a:cs typeface="Calibri"/>
              </a:rPr>
              <a:t>2 cl Blue Curacao </a:t>
            </a:r>
            <a:r>
              <a:rPr lang="de-DE" sz="1400" dirty="0" smtClean="0">
                <a:solidFill>
                  <a:schemeClr val="tx1">
                    <a:lumMod val="75000"/>
                    <a:lumOff val="25000"/>
                  </a:schemeClr>
                </a:solidFill>
                <a:ea typeface="Calibri"/>
                <a:cs typeface="Calibri"/>
              </a:rPr>
              <a:t>(alkoholfrei</a:t>
            </a:r>
            <a:r>
              <a:rPr lang="de-DE" sz="1400" dirty="0">
                <a:solidFill>
                  <a:schemeClr val="tx1">
                    <a:lumMod val="75000"/>
                    <a:lumOff val="25000"/>
                  </a:schemeClr>
                </a:solidFill>
                <a:ea typeface="Calibri"/>
                <a:cs typeface="Calibri"/>
              </a:rPr>
              <a:t>)</a:t>
            </a:r>
          </a:p>
          <a:p>
            <a:r>
              <a:rPr lang="de-DE" sz="1400" dirty="0">
                <a:solidFill>
                  <a:schemeClr val="tx1">
                    <a:lumMod val="75000"/>
                    <a:lumOff val="25000"/>
                  </a:schemeClr>
                </a:solidFill>
                <a:ea typeface="Calibri"/>
                <a:cs typeface="Calibri"/>
              </a:rPr>
              <a:t>2 cl Grapefruitsaft</a:t>
            </a:r>
          </a:p>
          <a:p>
            <a:r>
              <a:rPr lang="de-DE" sz="1400" dirty="0">
                <a:solidFill>
                  <a:schemeClr val="tx1">
                    <a:lumMod val="75000"/>
                    <a:lumOff val="25000"/>
                  </a:schemeClr>
                </a:solidFill>
                <a:ea typeface="Calibri"/>
                <a:cs typeface="Calibri"/>
              </a:rPr>
              <a:t>8 cl Ananassaft</a:t>
            </a:r>
          </a:p>
          <a:p>
            <a:r>
              <a:rPr lang="de-DE" sz="1400" dirty="0">
                <a:solidFill>
                  <a:schemeClr val="tx1">
                    <a:lumMod val="75000"/>
                    <a:lumOff val="25000"/>
                  </a:schemeClr>
                </a:solidFill>
                <a:ea typeface="Calibri"/>
                <a:cs typeface="Calibri"/>
              </a:rPr>
              <a:t>6 cl Maracujasaft</a:t>
            </a:r>
          </a:p>
          <a:p>
            <a:endParaRPr lang="de-DE" sz="1400" dirty="0">
              <a:solidFill>
                <a:schemeClr val="tx1">
                  <a:lumMod val="75000"/>
                  <a:lumOff val="25000"/>
                </a:schemeClr>
              </a:solidFill>
              <a:ea typeface="Calibri"/>
              <a:cs typeface="Calibri"/>
            </a:endParaRPr>
          </a:p>
          <a:p>
            <a:r>
              <a:rPr lang="de-DE" sz="1400" dirty="0">
                <a:solidFill>
                  <a:schemeClr val="tx1">
                    <a:lumMod val="75000"/>
                    <a:lumOff val="25000"/>
                  </a:schemeClr>
                </a:solidFill>
                <a:ea typeface="Calibri"/>
                <a:cs typeface="Calibri"/>
              </a:rPr>
              <a:t>Deko: Ananasscheibe, Cocktailkirsche</a:t>
            </a:r>
          </a:p>
          <a:p>
            <a:endParaRPr lang="de-DE" sz="1400" dirty="0">
              <a:solidFill>
                <a:schemeClr val="tx1">
                  <a:lumMod val="75000"/>
                  <a:lumOff val="25000"/>
                </a:schemeClr>
              </a:solidFill>
              <a:ea typeface="Calibri"/>
              <a:cs typeface="Calibri"/>
            </a:endParaRPr>
          </a:p>
          <a:p>
            <a:r>
              <a:rPr lang="de-DE" sz="1400" dirty="0">
                <a:solidFill>
                  <a:schemeClr val="tx1">
                    <a:lumMod val="75000"/>
                    <a:lumOff val="25000"/>
                  </a:schemeClr>
                </a:solidFill>
                <a:ea typeface="Calibri"/>
                <a:cs typeface="Calibri"/>
              </a:rPr>
              <a:t>Zubereitung: Alle Zutaten in einen Shaker geben und gut schütteln. </a:t>
            </a:r>
            <a:r>
              <a:rPr lang="de-DE" sz="1400" dirty="0" smtClean="0">
                <a:solidFill>
                  <a:schemeClr val="tx1">
                    <a:lumMod val="75000"/>
                    <a:lumOff val="25000"/>
                  </a:schemeClr>
                </a:solidFill>
                <a:ea typeface="Calibri"/>
                <a:cs typeface="Calibri"/>
              </a:rPr>
              <a:t>Das </a:t>
            </a:r>
            <a:r>
              <a:rPr lang="de-DE" sz="1400" dirty="0">
                <a:solidFill>
                  <a:schemeClr val="tx1">
                    <a:lumMod val="75000"/>
                    <a:lumOff val="25000"/>
                  </a:schemeClr>
                </a:solidFill>
                <a:ea typeface="Calibri"/>
                <a:cs typeface="Calibri"/>
              </a:rPr>
              <a:t>ganze in ein Glas mit Eiswürfel durch einen </a:t>
            </a:r>
            <a:r>
              <a:rPr lang="de-DE" sz="1400" dirty="0" err="1">
                <a:solidFill>
                  <a:schemeClr val="tx1">
                    <a:lumMod val="75000"/>
                    <a:lumOff val="25000"/>
                  </a:schemeClr>
                </a:solidFill>
                <a:ea typeface="Calibri"/>
                <a:cs typeface="Calibri"/>
              </a:rPr>
              <a:t>Strainer</a:t>
            </a:r>
            <a:r>
              <a:rPr lang="de-DE" sz="1400" dirty="0">
                <a:solidFill>
                  <a:schemeClr val="tx1">
                    <a:lumMod val="75000"/>
                    <a:lumOff val="25000"/>
                  </a:schemeClr>
                </a:solidFill>
                <a:ea typeface="Calibri"/>
                <a:cs typeface="Calibri"/>
              </a:rPr>
              <a:t> (</a:t>
            </a:r>
            <a:r>
              <a:rPr lang="de-DE" sz="1400" dirty="0" err="1">
                <a:solidFill>
                  <a:schemeClr val="tx1">
                    <a:lumMod val="75000"/>
                    <a:lumOff val="25000"/>
                  </a:schemeClr>
                </a:solidFill>
                <a:ea typeface="Calibri"/>
                <a:cs typeface="Calibri"/>
              </a:rPr>
              <a:t>Barsieb</a:t>
            </a:r>
            <a:r>
              <a:rPr lang="de-DE" sz="1400" dirty="0">
                <a:solidFill>
                  <a:schemeClr val="tx1">
                    <a:lumMod val="75000"/>
                    <a:lumOff val="25000"/>
                  </a:schemeClr>
                </a:solidFill>
                <a:ea typeface="Calibri"/>
                <a:cs typeface="Calibri"/>
              </a:rPr>
              <a:t>) </a:t>
            </a:r>
            <a:r>
              <a:rPr lang="de-DE" sz="1400" dirty="0" smtClean="0">
                <a:solidFill>
                  <a:schemeClr val="tx1">
                    <a:lumMod val="75000"/>
                    <a:lumOff val="25000"/>
                  </a:schemeClr>
                </a:solidFill>
                <a:ea typeface="Calibri"/>
                <a:cs typeface="Calibri"/>
              </a:rPr>
              <a:t>gießen.</a:t>
            </a:r>
            <a:endParaRPr lang="de-DE" sz="1400" dirty="0">
              <a:solidFill>
                <a:schemeClr val="tx1">
                  <a:lumMod val="75000"/>
                  <a:lumOff val="25000"/>
                </a:schemeClr>
              </a:solidFill>
              <a:ea typeface="Calibri"/>
              <a:cs typeface="Calibri"/>
            </a:endParaRPr>
          </a:p>
        </p:txBody>
      </p:sp>
      <p:sp>
        <p:nvSpPr>
          <p:cNvPr id="10" name="Inhaltsplatzhalter 1"/>
          <p:cNvSpPr txBox="1">
            <a:spLocks/>
          </p:cNvSpPr>
          <p:nvPr/>
        </p:nvSpPr>
        <p:spPr>
          <a:xfrm>
            <a:off x="6213227" y="1074987"/>
            <a:ext cx="5460114" cy="283418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de-DE" sz="1400" b="1" dirty="0" smtClean="0">
                <a:ea typeface="Calibri"/>
                <a:cs typeface="Calibri"/>
              </a:rPr>
              <a:t>Korallenriff</a:t>
            </a: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a:p>
            <a:pPr marL="0" indent="0">
              <a:lnSpc>
                <a:spcPct val="100000"/>
              </a:lnSpc>
              <a:spcBef>
                <a:spcPts val="0"/>
              </a:spcBef>
              <a:buFont typeface="Arial" panose="020B0604020202020204" pitchFamily="34" charset="0"/>
              <a:buNone/>
            </a:pPr>
            <a:endParaRPr lang="de-DE" sz="1400" b="1" dirty="0" smtClean="0">
              <a:ea typeface="Calibri"/>
              <a:cs typeface="Calibri"/>
            </a:endParaRPr>
          </a:p>
        </p:txBody>
      </p:sp>
      <p:pic>
        <p:nvPicPr>
          <p:cNvPr id="11" name="Google Shape;142;ge122c9b358_1_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13227" y="1348470"/>
            <a:ext cx="2164482" cy="2492965"/>
          </a:xfrm>
          <a:prstGeom prst="rect">
            <a:avLst/>
          </a:prstGeom>
          <a:noFill/>
          <a:ln>
            <a:noFill/>
          </a:ln>
        </p:spPr>
      </p:pic>
    </p:spTree>
    <p:extLst>
      <p:ext uri="{BB962C8B-B14F-4D97-AF65-F5344CB8AC3E}">
        <p14:creationId xmlns:p14="http://schemas.microsoft.com/office/powerpoint/2010/main" val="1553282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Selbstversuch „1 Monat ohne Alkohol“ </a:t>
            </a:r>
            <a:endParaRPr lang="de-DE" dirty="0"/>
          </a:p>
        </p:txBody>
      </p:sp>
      <p:sp>
        <p:nvSpPr>
          <p:cNvPr id="18" name="Textplatzhalter 17"/>
          <p:cNvSpPr>
            <a:spLocks noGrp="1"/>
          </p:cNvSpPr>
          <p:nvPr>
            <p:ph type="body" sz="quarter" idx="32"/>
          </p:nvPr>
        </p:nvSpPr>
        <p:spPr/>
        <p:txBody>
          <a:bodyPr/>
          <a:lstStyle/>
          <a:p>
            <a:endParaRPr lang="de-DE" dirty="0"/>
          </a:p>
        </p:txBody>
      </p:sp>
      <p:sp>
        <p:nvSpPr>
          <p:cNvPr id="15" name="Inhaltsplatzhalter 14"/>
          <p:cNvSpPr>
            <a:spLocks noGrp="1"/>
          </p:cNvSpPr>
          <p:nvPr>
            <p:ph idx="1"/>
          </p:nvPr>
        </p:nvSpPr>
        <p:spPr/>
        <p:txBody>
          <a:bodyPr/>
          <a:lstStyle/>
          <a:p>
            <a:r>
              <a:rPr lang="de-DE" dirty="0" smtClean="0"/>
              <a:t>Der Instagram-Takeover kann auch über einen längeren Zeitraum erfolgen. Beispielsweise kann ein Selbstversuch wie „1 Monat ohne Alkohol“ dokumentiert und begleitet werden </a:t>
            </a:r>
          </a:p>
          <a:p>
            <a:r>
              <a:rPr lang="de-DE" dirty="0" smtClean="0"/>
              <a:t>Während des Selbstversuchs können </a:t>
            </a:r>
            <a:r>
              <a:rPr lang="de-DE" dirty="0"/>
              <a:t>mit der Community </a:t>
            </a:r>
            <a:r>
              <a:rPr lang="de-DE" dirty="0" smtClean="0"/>
              <a:t>z. B. Erfahrungen, Gedanken, Empfehlungen geteilt werden</a:t>
            </a:r>
          </a:p>
          <a:p>
            <a:endParaRPr lang="de-DE" dirty="0" smtClean="0"/>
          </a:p>
          <a:p>
            <a:pPr marL="0" indent="0">
              <a:buNone/>
            </a:pPr>
            <a:endParaRPr lang="de-DE" dirty="0"/>
          </a:p>
        </p:txBody>
      </p:sp>
      <p:sp>
        <p:nvSpPr>
          <p:cNvPr id="16" name="Textplatzhalter 15"/>
          <p:cNvSpPr>
            <a:spLocks noGrp="1"/>
          </p:cNvSpPr>
          <p:nvPr>
            <p:ph type="body" sz="quarter" idx="12"/>
          </p:nvPr>
        </p:nvSpPr>
        <p:spPr/>
        <p:txBody>
          <a:bodyPr/>
          <a:lstStyle/>
          <a:p>
            <a:pPr marL="0" indent="0">
              <a:buNone/>
            </a:pPr>
            <a:r>
              <a:rPr lang="de-DE" dirty="0" smtClean="0"/>
              <a:t>Ankündigung:</a:t>
            </a:r>
            <a:endParaRPr lang="de-DE" dirty="0"/>
          </a:p>
        </p:txBody>
      </p:sp>
      <p:sp>
        <p:nvSpPr>
          <p:cNvPr id="17" name="Textplatzhalter 16"/>
          <p:cNvSpPr>
            <a:spLocks noGrp="1"/>
          </p:cNvSpPr>
          <p:nvPr>
            <p:ph type="body" sz="quarter" idx="13"/>
          </p:nvPr>
        </p:nvSpPr>
        <p:spPr/>
        <p:txBody>
          <a:bodyPr/>
          <a:lstStyle/>
          <a:p>
            <a:pPr marL="0" indent="0">
              <a:buNone/>
            </a:pPr>
            <a:r>
              <a:rPr lang="de-DE" dirty="0" smtClean="0"/>
              <a:t>Buchvorstellung und -empfehlung:</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36</a:t>
            </a:fld>
            <a:endParaRPr lang="en-US" noProof="0" dirty="0"/>
          </a:p>
        </p:txBody>
      </p:sp>
      <p:pic>
        <p:nvPicPr>
          <p:cNvPr id="19" name="Grafik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98765" y="2178056"/>
            <a:ext cx="3062630" cy="3600000"/>
          </a:xfrm>
          <a:prstGeom prst="rect">
            <a:avLst/>
          </a:prstGeom>
        </p:spPr>
      </p:pic>
      <p:pic>
        <p:nvPicPr>
          <p:cNvPr id="20" name="Grafik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22563" y="2178056"/>
            <a:ext cx="2959208" cy="3600000"/>
          </a:xfrm>
          <a:prstGeom prst="rect">
            <a:avLst/>
          </a:prstGeom>
        </p:spPr>
      </p:pic>
      <p:sp>
        <p:nvSpPr>
          <p:cNvPr id="11" name="Textfeld 10"/>
          <p:cNvSpPr txBox="1"/>
          <p:nvPr/>
        </p:nvSpPr>
        <p:spPr>
          <a:xfrm>
            <a:off x="8735605" y="6063767"/>
            <a:ext cx="3456395" cy="253916"/>
          </a:xfrm>
          <a:prstGeom prst="rect">
            <a:avLst/>
          </a:prstGeom>
          <a:noFill/>
        </p:spPr>
        <p:txBody>
          <a:bodyPr wrap="none" rtlCol="0">
            <a:spAutoFit/>
          </a:bodyPr>
          <a:lstStyle/>
          <a:p>
            <a:pPr lvl="0">
              <a:defRPr/>
            </a:pPr>
            <a:r>
              <a:rPr kumimoji="0" lang="de-DE" sz="1050" b="0" i="0" u="none" strike="noStrike" kern="1200" cap="none" spc="0" normalizeH="0" baseline="0" noProof="0" dirty="0" smtClean="0">
                <a:ln>
                  <a:noFill/>
                </a:ln>
                <a:solidFill>
                  <a:srgbClr val="5A5A5A"/>
                </a:solidFill>
                <a:effectLst/>
                <a:uLnTx/>
                <a:uFillTx/>
                <a:latin typeface="Candara"/>
                <a:ea typeface="+mn-ea"/>
                <a:cs typeface="+mn-cs"/>
              </a:rPr>
              <a:t>Bildquelle: </a:t>
            </a:r>
            <a:r>
              <a:rPr lang="de-DE" sz="1050" dirty="0">
                <a:solidFill>
                  <a:srgbClr val="5A5A5A"/>
                </a:solidFill>
              </a:rPr>
              <a:t>https://www.instagram.com/rethinkyourhdrink</a:t>
            </a:r>
            <a:endParaRPr kumimoji="0" lang="de-DE" sz="1050" b="0" i="0" u="none" strike="noStrike" kern="1200" cap="none" spc="0" normalizeH="0" baseline="0" noProof="0" dirty="0">
              <a:ln>
                <a:noFill/>
              </a:ln>
              <a:solidFill>
                <a:srgbClr val="5A5A5A"/>
              </a:solidFill>
              <a:effectLst/>
              <a:uLnTx/>
              <a:uFillTx/>
              <a:latin typeface="Candara"/>
              <a:ea typeface="+mn-ea"/>
              <a:cs typeface="+mn-cs"/>
            </a:endParaRPr>
          </a:p>
        </p:txBody>
      </p:sp>
    </p:spTree>
    <p:extLst>
      <p:ext uri="{BB962C8B-B14F-4D97-AF65-F5344CB8AC3E}">
        <p14:creationId xmlns:p14="http://schemas.microsoft.com/office/powerpoint/2010/main" val="236607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Verlinkung von eCHECKUP TO GO-Alkohol</a:t>
            </a:r>
            <a:endParaRPr lang="de-DE" dirty="0"/>
          </a:p>
        </p:txBody>
      </p:sp>
      <p:sp>
        <p:nvSpPr>
          <p:cNvPr id="9" name="Textplatzhalter 8"/>
          <p:cNvSpPr>
            <a:spLocks noGrp="1"/>
          </p:cNvSpPr>
          <p:nvPr>
            <p:ph type="body" sz="quarter" idx="32"/>
          </p:nvPr>
        </p:nvSpPr>
        <p:spPr/>
        <p:txBody>
          <a:bodyPr/>
          <a:lstStyle/>
          <a:p>
            <a:endParaRPr lang="de-DE"/>
          </a:p>
        </p:txBody>
      </p:sp>
      <p:sp>
        <p:nvSpPr>
          <p:cNvPr id="3" name="Inhaltsplatzhalter 2"/>
          <p:cNvSpPr>
            <a:spLocks noGrp="1"/>
          </p:cNvSpPr>
          <p:nvPr>
            <p:ph sz="half" idx="1"/>
          </p:nvPr>
        </p:nvSpPr>
        <p:spPr/>
        <p:txBody>
          <a:bodyPr/>
          <a:lstStyle/>
          <a:p>
            <a:r>
              <a:rPr lang="de-DE" dirty="0" smtClean="0"/>
              <a:t>Am Ende des Instagram-Takeovers kann das hochschuleigene eCHECKUP TO GO-Alkohol verlinkt werden.</a:t>
            </a:r>
          </a:p>
          <a:p>
            <a:r>
              <a:rPr lang="de-DE" dirty="0" smtClean="0"/>
              <a:t>Studierende werden somit niederschwellig erreicht und können das Online-Programm direkt durchführen.</a:t>
            </a:r>
          </a:p>
          <a:p>
            <a:endParaRPr lang="de-DE" dirty="0" smtClean="0"/>
          </a:p>
          <a:p>
            <a:endParaRPr lang="de-DE" dirty="0"/>
          </a:p>
        </p:txBody>
      </p:sp>
      <p:sp>
        <p:nvSpPr>
          <p:cNvPr id="5" name="Textplatzhalter 4"/>
          <p:cNvSpPr>
            <a:spLocks noGrp="1"/>
          </p:cNvSpPr>
          <p:nvPr>
            <p:ph type="body" sz="quarter" idx="12"/>
          </p:nvPr>
        </p:nvSpPr>
        <p:spPr/>
        <p:txBody>
          <a:bodyPr/>
          <a:lstStyle/>
          <a:p>
            <a:pPr marL="0" indent="0">
              <a:buNone/>
            </a:pPr>
            <a:r>
              <a:rPr lang="de-DE" dirty="0"/>
              <a:t>Kurze </a:t>
            </a:r>
            <a:r>
              <a:rPr lang="de-DE" dirty="0" smtClean="0"/>
              <a:t>Beschreibung:</a:t>
            </a:r>
            <a:endParaRPr lang="de-DE" dirty="0"/>
          </a:p>
          <a:p>
            <a:pPr marL="0" indent="0">
              <a:buNone/>
            </a:pP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37</a:t>
            </a:fld>
            <a:endParaRPr lang="en-US" noProof="0" dirty="0"/>
          </a:p>
        </p:txBody>
      </p:sp>
      <p:pic>
        <p:nvPicPr>
          <p:cNvPr id="21" name="Grafik 20"/>
          <p:cNvPicPr>
            <a:picLocks noChangeAspect="1"/>
          </p:cNvPicPr>
          <p:nvPr/>
        </p:nvPicPr>
        <p:blipFill rotWithShape="1">
          <a:blip r:embed="rId3" cstate="email">
            <a:extLst>
              <a:ext uri="{28A0092B-C50C-407E-A947-70E740481C1C}">
                <a14:useLocalDpi xmlns:a14="http://schemas.microsoft.com/office/drawing/2010/main"/>
              </a:ext>
            </a:extLst>
          </a:blip>
          <a:srcRect r="-1301"/>
          <a:stretch/>
        </p:blipFill>
        <p:spPr>
          <a:xfrm>
            <a:off x="6299887" y="1754772"/>
            <a:ext cx="2559266" cy="4298275"/>
          </a:xfrm>
          <a:prstGeom prst="rect">
            <a:avLst/>
          </a:prstGeom>
        </p:spPr>
      </p:pic>
    </p:spTree>
    <p:extLst>
      <p:ext uri="{BB962C8B-B14F-4D97-AF65-F5344CB8AC3E}">
        <p14:creationId xmlns:p14="http://schemas.microsoft.com/office/powerpoint/2010/main" val="1377693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Verlinkung von eCHECKUP TO GO-Alkohol</a:t>
            </a:r>
            <a:endParaRPr lang="de-DE" dirty="0"/>
          </a:p>
        </p:txBody>
      </p:sp>
      <p:sp>
        <p:nvSpPr>
          <p:cNvPr id="2" name="Textplatzhalter 1"/>
          <p:cNvSpPr>
            <a:spLocks noGrp="1"/>
          </p:cNvSpPr>
          <p:nvPr>
            <p:ph type="body" sz="quarter" idx="32"/>
          </p:nvPr>
        </p:nvSpPr>
        <p:spPr/>
        <p:txBody>
          <a:bodyPr/>
          <a:lstStyle/>
          <a:p>
            <a:r>
              <a:rPr lang="de-DE" dirty="0"/>
              <a:t>Ausführliche Beschreibung:</a:t>
            </a:r>
          </a:p>
          <a:p>
            <a:endParaRPr lang="de-DE" dirty="0"/>
          </a:p>
        </p:txBody>
      </p:sp>
      <p:pic>
        <p:nvPicPr>
          <p:cNvPr id="13" name="Inhaltsplatzhalter 1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862" y="1879163"/>
            <a:ext cx="2404996" cy="4271962"/>
          </a:xfrm>
        </p:spPr>
      </p:pic>
      <p:sp>
        <p:nvSpPr>
          <p:cNvPr id="7" name="Foliennummernplatzhalter 6"/>
          <p:cNvSpPr>
            <a:spLocks noGrp="1"/>
          </p:cNvSpPr>
          <p:nvPr>
            <p:ph type="sldNum" sz="quarter" idx="4"/>
          </p:nvPr>
        </p:nvSpPr>
        <p:spPr/>
        <p:txBody>
          <a:bodyPr/>
          <a:lstStyle/>
          <a:p>
            <a:fld id="{19B51A1E-902D-48AF-9020-955120F399B6}" type="slidenum">
              <a:rPr lang="en-US" noProof="0" smtClean="0"/>
              <a:pPr/>
              <a:t>38</a:t>
            </a:fld>
            <a:endParaRPr lang="en-US" noProof="0" dirty="0"/>
          </a:p>
        </p:txBody>
      </p:sp>
      <p:sp>
        <p:nvSpPr>
          <p:cNvPr id="16" name="Textplatzhalter 15"/>
          <p:cNvSpPr>
            <a:spLocks noGrp="1"/>
          </p:cNvSpPr>
          <p:nvPr>
            <p:ph type="body" sz="quarter" idx="4294967295"/>
          </p:nvPr>
        </p:nvSpPr>
        <p:spPr>
          <a:xfrm>
            <a:off x="228600" y="1511300"/>
            <a:ext cx="11620500" cy="4679950"/>
          </a:xfrm>
        </p:spPr>
        <p:txBody>
          <a:bodyPr/>
          <a:lstStyle/>
          <a:p>
            <a:pPr marL="0" indent="0">
              <a:buNone/>
            </a:pPr>
            <a:endParaRPr lang="de-DE" dirty="0"/>
          </a:p>
        </p:txBody>
      </p:sp>
      <p:sp>
        <p:nvSpPr>
          <p:cNvPr id="6" name="Fußzeilenplatzhalter 5"/>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pic>
        <p:nvPicPr>
          <p:cNvPr id="14" name="Grafik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8608" y="1871032"/>
            <a:ext cx="2408684" cy="4288105"/>
          </a:xfrm>
          <a:prstGeom prst="rect">
            <a:avLst/>
          </a:prstGeom>
        </p:spPr>
      </p:pic>
      <p:pic>
        <p:nvPicPr>
          <p:cNvPr id="20" name="Grafik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0204" y="1871032"/>
            <a:ext cx="2408349" cy="4288105"/>
          </a:xfrm>
          <a:prstGeom prst="rect">
            <a:avLst/>
          </a:prstGeom>
        </p:spPr>
      </p:pic>
      <p:pic>
        <p:nvPicPr>
          <p:cNvPr id="22" name="Grafik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1465" y="1871032"/>
            <a:ext cx="2317091" cy="4296060"/>
          </a:xfrm>
          <a:prstGeom prst="rect">
            <a:avLst/>
          </a:prstGeom>
        </p:spPr>
      </p:pic>
      <p:pic>
        <p:nvPicPr>
          <p:cNvPr id="23" name="Inhaltsplatzhalter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31468" y="1871032"/>
            <a:ext cx="2417240" cy="4272079"/>
          </a:xfrm>
          <a:prstGeom prst="rect">
            <a:avLst/>
          </a:prstGeom>
        </p:spPr>
      </p:pic>
    </p:spTree>
    <p:extLst>
      <p:ext uri="{BB962C8B-B14F-4D97-AF65-F5344CB8AC3E}">
        <p14:creationId xmlns:p14="http://schemas.microsoft.com/office/powerpoint/2010/main" val="114494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E-Mails</a:t>
            </a:r>
            <a:endParaRPr lang="de-DE" dirty="0"/>
          </a:p>
        </p:txBody>
      </p:sp>
      <p:sp>
        <p:nvSpPr>
          <p:cNvPr id="8" name="Textplatzhalter 7"/>
          <p:cNvSpPr>
            <a:spLocks noGrp="1"/>
          </p:cNvSpPr>
          <p:nvPr>
            <p:ph type="body" idx="1"/>
          </p:nvPr>
        </p:nvSpPr>
        <p:spPr/>
        <p:txBody>
          <a:bodyPr/>
          <a:lstStyle/>
          <a:p>
            <a:endParaRPr lang="de-DE"/>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39</a:t>
            </a:fld>
            <a:endParaRPr lang="en-US" noProof="0" dirty="0"/>
          </a:p>
        </p:txBody>
      </p:sp>
      <p:sp>
        <p:nvSpPr>
          <p:cNvPr id="5" name="Fußzeilenplatzhalter 4"/>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spTree>
    <p:extLst>
      <p:ext uri="{BB962C8B-B14F-4D97-AF65-F5344CB8AC3E}">
        <p14:creationId xmlns:p14="http://schemas.microsoft.com/office/powerpoint/2010/main" val="239509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t>(</a:t>
            </a:r>
            <a:r>
              <a:rPr lang="de-DE" dirty="0" err="1" smtClean="0"/>
              <a:t>Social</a:t>
            </a:r>
            <a:r>
              <a:rPr lang="de-DE" dirty="0"/>
              <a:t>-</a:t>
            </a:r>
            <a:r>
              <a:rPr lang="de-DE" dirty="0" smtClean="0"/>
              <a:t>Media</a:t>
            </a:r>
            <a:r>
              <a:rPr lang="de-DE" dirty="0"/>
              <a:t>) Kanäle</a:t>
            </a:r>
          </a:p>
        </p:txBody>
      </p:sp>
      <p:sp>
        <p:nvSpPr>
          <p:cNvPr id="7" name="Textplatzhalter 6"/>
          <p:cNvSpPr>
            <a:spLocks noGrp="1"/>
          </p:cNvSpPr>
          <p:nvPr>
            <p:ph type="body" sz="quarter" idx="32"/>
          </p:nvPr>
        </p:nvSpPr>
        <p:spPr/>
        <p:txBody>
          <a:bodyPr/>
          <a:lstStyle/>
          <a:p>
            <a:r>
              <a:rPr lang="de-DE" dirty="0" smtClean="0"/>
              <a:t>Welche Möglichkeiten gibt es an unserer Hochschule?</a:t>
            </a:r>
            <a:endParaRPr lang="de-DE" dirty="0"/>
          </a:p>
        </p:txBody>
      </p:sp>
      <p:sp>
        <p:nvSpPr>
          <p:cNvPr id="3" name="Inhaltsplatzhalter 2"/>
          <p:cNvSpPr>
            <a:spLocks noGrp="1"/>
          </p:cNvSpPr>
          <p:nvPr>
            <p:ph idx="1"/>
          </p:nvPr>
        </p:nvSpPr>
        <p:spPr/>
        <p:txBody>
          <a:bodyPr/>
          <a:lstStyle/>
          <a:p>
            <a:pPr marL="0" indent="0">
              <a:buNone/>
            </a:pPr>
            <a:r>
              <a:rPr lang="de-DE" dirty="0" smtClean="0"/>
              <a:t>Recherchieren Sie, welche (</a:t>
            </a:r>
            <a:r>
              <a:rPr lang="de-DE" dirty="0" err="1" smtClean="0"/>
              <a:t>Social</a:t>
            </a:r>
            <a:r>
              <a:rPr lang="de-DE" dirty="0"/>
              <a:t>-</a:t>
            </a:r>
            <a:r>
              <a:rPr lang="de-DE" dirty="0" smtClean="0"/>
              <a:t>Media) Kanäle es an Ihrer Hochschule gibt, wer diese betreibt und wie groß deren Reichweite (Anzahl der </a:t>
            </a:r>
            <a:r>
              <a:rPr lang="de-DE" dirty="0" err="1" smtClean="0"/>
              <a:t>Follower:innen</a:t>
            </a:r>
            <a:r>
              <a:rPr lang="de-DE" dirty="0" smtClean="0"/>
              <a:t>) ist:</a:t>
            </a:r>
          </a:p>
          <a:p>
            <a:pPr marL="0" indent="0">
              <a:buNone/>
            </a:pPr>
            <a:endParaRPr lang="de-DE" dirty="0"/>
          </a:p>
          <a:p>
            <a:pPr marL="0" indent="0">
              <a:buNone/>
            </a:pPr>
            <a:endParaRPr lang="de-DE" dirty="0" smtClean="0"/>
          </a:p>
          <a:p>
            <a:pPr marL="0" indent="0">
              <a:buNone/>
            </a:pPr>
            <a:endParaRPr lang="de-DE" dirty="0" smtClean="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4</a:t>
            </a:fld>
            <a:endParaRPr lang="en-US" noProof="0" dirty="0"/>
          </a:p>
        </p:txBody>
      </p:sp>
      <p:sp>
        <p:nvSpPr>
          <p:cNvPr id="8" name="Textplatzhalter 7"/>
          <p:cNvSpPr>
            <a:spLocks noGrp="1"/>
          </p:cNvSpPr>
          <p:nvPr>
            <p:ph type="body" sz="quarter" idx="33"/>
          </p:nvPr>
        </p:nvSpPr>
        <p:spPr/>
        <p:txBody>
          <a:bodyPr/>
          <a:lstStyle/>
          <a:p>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843762145"/>
              </p:ext>
            </p:extLst>
          </p:nvPr>
        </p:nvGraphicFramePr>
        <p:xfrm>
          <a:off x="431799" y="2311719"/>
          <a:ext cx="11339513" cy="3948290"/>
        </p:xfrm>
        <a:graphic>
          <a:graphicData uri="http://schemas.openxmlformats.org/drawingml/2006/table">
            <a:tbl>
              <a:tblPr firstRow="1" bandRow="1">
                <a:tableStyleId>{21E4AEA4-8DFA-4A89-87EB-49C32662AFE0}</a:tableStyleId>
              </a:tblPr>
              <a:tblGrid>
                <a:gridCol w="1863345">
                  <a:extLst>
                    <a:ext uri="{9D8B030D-6E8A-4147-A177-3AD203B41FA5}">
                      <a16:colId xmlns:a16="http://schemas.microsoft.com/office/drawing/2014/main" val="1895342218"/>
                    </a:ext>
                  </a:extLst>
                </a:gridCol>
                <a:gridCol w="3967111">
                  <a:extLst>
                    <a:ext uri="{9D8B030D-6E8A-4147-A177-3AD203B41FA5}">
                      <a16:colId xmlns:a16="http://schemas.microsoft.com/office/drawing/2014/main" val="3131409471"/>
                    </a:ext>
                  </a:extLst>
                </a:gridCol>
                <a:gridCol w="2674179">
                  <a:extLst>
                    <a:ext uri="{9D8B030D-6E8A-4147-A177-3AD203B41FA5}">
                      <a16:colId xmlns:a16="http://schemas.microsoft.com/office/drawing/2014/main" val="4069073854"/>
                    </a:ext>
                  </a:extLst>
                </a:gridCol>
                <a:gridCol w="2834878">
                  <a:extLst>
                    <a:ext uri="{9D8B030D-6E8A-4147-A177-3AD203B41FA5}">
                      <a16:colId xmlns:a16="http://schemas.microsoft.com/office/drawing/2014/main" val="48828867"/>
                    </a:ext>
                  </a:extLst>
                </a:gridCol>
              </a:tblGrid>
              <a:tr h="577785">
                <a:tc>
                  <a:txBody>
                    <a:bodyPr/>
                    <a:lstStyle/>
                    <a:p>
                      <a:r>
                        <a:rPr lang="de-DE" dirty="0" smtClean="0"/>
                        <a:t>Plattform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Bezeichnung</a:t>
                      </a:r>
                      <a:r>
                        <a:rPr lang="de-DE" baseline="0" dirty="0" smtClean="0"/>
                        <a:t> des Social-Media-Kanals</a:t>
                      </a:r>
                      <a:endParaRPr lang="de-DE" dirty="0" smtClean="0"/>
                    </a:p>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Betreiber:in</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Follower:innen</a:t>
                      </a:r>
                      <a:r>
                        <a:rPr lang="de-DE" dirty="0" smtClean="0"/>
                        <a:t> / Reichweite</a:t>
                      </a:r>
                    </a:p>
                  </a:txBody>
                  <a:tcPr/>
                </a:tc>
                <a:extLst>
                  <a:ext uri="{0D108BD9-81ED-4DB2-BD59-A6C34878D82A}">
                    <a16:rowId xmlns:a16="http://schemas.microsoft.com/office/drawing/2014/main" val="1794585436"/>
                  </a:ext>
                </a:extLst>
              </a:tr>
              <a:tr h="298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Instagram</a:t>
                      </a:r>
                    </a:p>
                  </a:txBody>
                  <a:tcPr/>
                </a:tc>
                <a:tc>
                  <a:txBody>
                    <a:bodyPr/>
                    <a:lstStyle/>
                    <a:p>
                      <a:r>
                        <a:rPr lang="de-DE" dirty="0" smtClean="0"/>
                        <a:t>hochschule.es</a:t>
                      </a:r>
                      <a:endParaRPr lang="de-DE" dirty="0"/>
                    </a:p>
                  </a:txBody>
                  <a:tcPr/>
                </a:tc>
                <a:tc>
                  <a:txBody>
                    <a:bodyPr/>
                    <a:lstStyle/>
                    <a:p>
                      <a:r>
                        <a:rPr lang="de-DE" dirty="0" smtClean="0"/>
                        <a:t>Hochschule Esslingen</a:t>
                      </a:r>
                      <a:endParaRPr lang="de-DE" dirty="0"/>
                    </a:p>
                  </a:txBody>
                  <a:tcPr/>
                </a:tc>
                <a:tc>
                  <a:txBody>
                    <a:bodyPr/>
                    <a:lstStyle/>
                    <a:p>
                      <a:r>
                        <a:rPr lang="de-DE" dirty="0" smtClean="0"/>
                        <a:t>4.500</a:t>
                      </a:r>
                      <a:endParaRPr lang="de-DE" dirty="0"/>
                    </a:p>
                  </a:txBody>
                  <a:tcPr/>
                </a:tc>
                <a:extLst>
                  <a:ext uri="{0D108BD9-81ED-4DB2-BD59-A6C34878D82A}">
                    <a16:rowId xmlns:a16="http://schemas.microsoft.com/office/drawing/2014/main" val="484522998"/>
                  </a:ext>
                </a:extLst>
              </a:tr>
              <a:tr h="298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Instagram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err="1" smtClean="0"/>
                        <a:t>rennstall_esslingen</a:t>
                      </a:r>
                      <a:endParaRPr lang="de-DE"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Hochschule Esslingen,</a:t>
                      </a:r>
                      <a:r>
                        <a:rPr lang="de-DE" baseline="0" dirty="0" smtClean="0"/>
                        <a:t> Rennstall</a:t>
                      </a:r>
                      <a:endParaRPr lang="de-DE" dirty="0" smtClean="0"/>
                    </a:p>
                  </a:txBody>
                  <a:tcPr/>
                </a:tc>
                <a:tc>
                  <a:txBody>
                    <a:bodyPr/>
                    <a:lstStyle/>
                    <a:p>
                      <a:r>
                        <a:rPr lang="de-DE" dirty="0" smtClean="0"/>
                        <a:t>8.600</a:t>
                      </a:r>
                      <a:endParaRPr lang="de-DE" dirty="0"/>
                    </a:p>
                  </a:txBody>
                  <a:tcPr/>
                </a:tc>
                <a:extLst>
                  <a:ext uri="{0D108BD9-81ED-4DB2-BD59-A6C34878D82A}">
                    <a16:rowId xmlns:a16="http://schemas.microsoft.com/office/drawing/2014/main" val="1791776314"/>
                  </a:ext>
                </a:extLst>
              </a:tr>
              <a:tr h="298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Facebook</a:t>
                      </a:r>
                      <a:endParaRPr lang="de-DE"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hochschule.es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Hochschule Esslingen</a:t>
                      </a:r>
                    </a:p>
                  </a:txBody>
                  <a:tcPr/>
                </a:tc>
                <a:tc>
                  <a:txBody>
                    <a:bodyPr/>
                    <a:lstStyle/>
                    <a:p>
                      <a:r>
                        <a:rPr lang="de-DE" dirty="0" smtClean="0"/>
                        <a:t>8.705</a:t>
                      </a:r>
                      <a:endParaRPr lang="de-DE" dirty="0"/>
                    </a:p>
                  </a:txBody>
                  <a:tcPr/>
                </a:tc>
                <a:extLst>
                  <a:ext uri="{0D108BD9-81ED-4DB2-BD59-A6C34878D82A}">
                    <a16:rowId xmlns:a16="http://schemas.microsoft.com/office/drawing/2014/main" val="1127648415"/>
                  </a:ext>
                </a:extLst>
              </a:tr>
              <a:tr h="298939">
                <a:tc>
                  <a:txBody>
                    <a:bodyPr/>
                    <a:lstStyle/>
                    <a:p>
                      <a:r>
                        <a:rPr lang="de-DE" dirty="0" smtClean="0"/>
                        <a:t>LinkedIn</a:t>
                      </a:r>
                      <a:endParaRPr lang="de-DE" dirty="0"/>
                    </a:p>
                  </a:txBody>
                  <a:tcPr/>
                </a:tc>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1757064118"/>
                  </a:ext>
                </a:extLst>
              </a:tr>
              <a:tr h="295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Twitter</a:t>
                      </a:r>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988024857"/>
                  </a:ext>
                </a:extLst>
              </a:tr>
              <a:tr h="295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Spotify</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333892378"/>
                  </a:ext>
                </a:extLst>
              </a:tr>
              <a:tr h="41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YouTube</a:t>
                      </a:r>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2400853912"/>
                  </a:ext>
                </a:extLst>
              </a:tr>
              <a:tr h="41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E-Mail</a:t>
                      </a:r>
                      <a:endParaRPr lang="de-DE" dirty="0"/>
                    </a:p>
                  </a:txBody>
                  <a:tcPr/>
                </a:tc>
                <a:tc>
                  <a:txBody>
                    <a:bodyPr/>
                    <a:lstStyle/>
                    <a:p>
                      <a:r>
                        <a:rPr lang="de-DE" dirty="0" smtClean="0"/>
                        <a:t>E-Mail Verteiler des AStA</a:t>
                      </a:r>
                      <a:endParaRPr lang="de-DE" dirty="0"/>
                    </a:p>
                  </a:txBody>
                  <a:tcPr/>
                </a:tc>
                <a:tc>
                  <a:txBody>
                    <a:bodyPr/>
                    <a:lstStyle/>
                    <a:p>
                      <a:r>
                        <a:rPr lang="de-DE" dirty="0" smtClean="0"/>
                        <a:t>AStA</a:t>
                      </a:r>
                      <a:endParaRPr lang="de-DE" dirty="0"/>
                    </a:p>
                  </a:txBody>
                  <a:tcPr/>
                </a:tc>
                <a:tc>
                  <a:txBody>
                    <a:bodyPr/>
                    <a:lstStyle/>
                    <a:p>
                      <a:r>
                        <a:rPr lang="de-DE" dirty="0" smtClean="0"/>
                        <a:t>Alle Studierenden</a:t>
                      </a:r>
                      <a:endParaRPr lang="de-DE" dirty="0"/>
                    </a:p>
                  </a:txBody>
                  <a:tcPr/>
                </a:tc>
                <a:extLst>
                  <a:ext uri="{0D108BD9-81ED-4DB2-BD59-A6C34878D82A}">
                    <a16:rowId xmlns:a16="http://schemas.microsoft.com/office/drawing/2014/main" val="1044464054"/>
                  </a:ext>
                </a:extLst>
              </a:tr>
            </a:tbl>
          </a:graphicData>
        </a:graphic>
      </p:graphicFrame>
    </p:spTree>
    <p:extLst>
      <p:ext uri="{BB962C8B-B14F-4D97-AF65-F5344CB8AC3E}">
        <p14:creationId xmlns:p14="http://schemas.microsoft.com/office/powerpoint/2010/main" val="2369852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Versand von E-Mails</a:t>
            </a:r>
            <a:endParaRPr lang="de-DE" dirty="0"/>
          </a:p>
        </p:txBody>
      </p:sp>
      <p:sp>
        <p:nvSpPr>
          <p:cNvPr id="3" name="Textplatzhalter 2"/>
          <p:cNvSpPr>
            <a:spLocks noGrp="1"/>
          </p:cNvSpPr>
          <p:nvPr>
            <p:ph type="body" sz="quarter" idx="32"/>
          </p:nvPr>
        </p:nvSpPr>
        <p:spPr/>
        <p:txBody>
          <a:bodyPr/>
          <a:lstStyle/>
          <a:p>
            <a:endParaRPr lang="de-DE" dirty="0"/>
          </a:p>
        </p:txBody>
      </p:sp>
      <p:sp>
        <p:nvSpPr>
          <p:cNvPr id="4" name="Inhaltsplatzhalter 3"/>
          <p:cNvSpPr>
            <a:spLocks noGrp="1"/>
          </p:cNvSpPr>
          <p:nvPr>
            <p:ph idx="1"/>
          </p:nvPr>
        </p:nvSpPr>
        <p:spPr/>
        <p:txBody>
          <a:bodyPr/>
          <a:lstStyle/>
          <a:p>
            <a:r>
              <a:rPr lang="de-DE" dirty="0" smtClean="0"/>
              <a:t>Der Versand von E-Mails bietet sich insbesondere dann an, wenn der Verteiler der Hochschule genutzt werden kann, da somit viele (oder gar alle) Studierenden erreicht werden können.</a:t>
            </a:r>
          </a:p>
          <a:p>
            <a:r>
              <a:rPr lang="de-DE" dirty="0"/>
              <a:t>Die E-Mail kann optimal mit anderen Aktionen verknüpft werden, indem auf </a:t>
            </a:r>
            <a:r>
              <a:rPr lang="de-DE" dirty="0" smtClean="0"/>
              <a:t>Takeover</a:t>
            </a:r>
            <a:r>
              <a:rPr lang="de-DE" dirty="0"/>
              <a:t>, Offline-Aktionen etc. hingewiesen wird oder Podcasts/ Videos etc. verlinkt werden.</a:t>
            </a:r>
          </a:p>
          <a:p>
            <a:endParaRPr lang="de-DE" dirty="0" smtClean="0"/>
          </a:p>
          <a:p>
            <a:r>
              <a:rPr lang="de-DE" dirty="0" smtClean="0"/>
              <a:t>Tipps zur Gestaltung der E-Mail:</a:t>
            </a:r>
          </a:p>
          <a:p>
            <a:pPr lvl="1"/>
            <a:r>
              <a:rPr lang="de-DE" dirty="0" smtClean="0"/>
              <a:t>Es </a:t>
            </a:r>
            <a:r>
              <a:rPr lang="de-DE" dirty="0"/>
              <a:t>sollte ein ansprechender Betreff gewählt </a:t>
            </a:r>
            <a:r>
              <a:rPr lang="de-DE" dirty="0" smtClean="0"/>
              <a:t>werden und die E-Mail sollte möglichst kurz gehalten werden</a:t>
            </a:r>
          </a:p>
          <a:p>
            <a:pPr lvl="1"/>
            <a:r>
              <a:rPr lang="de-DE" dirty="0" smtClean="0"/>
              <a:t>Ein Fokus auf ein bestimmtes Thema, bzw. ein Bezug auf einen bestimmten Anlass kann ansprechend sein (z. B</a:t>
            </a:r>
            <a:r>
              <a:rPr lang="de-DE" dirty="0"/>
              <a:t>. </a:t>
            </a:r>
            <a:r>
              <a:rPr lang="de-DE" dirty="0" smtClean="0"/>
              <a:t>Ende der </a:t>
            </a:r>
            <a:r>
              <a:rPr lang="de-DE" dirty="0"/>
              <a:t>Prüfungszeit, Weihnachten, Festivals</a:t>
            </a:r>
            <a:r>
              <a:rPr lang="de-DE" dirty="0" smtClean="0"/>
              <a:t>…)</a:t>
            </a:r>
          </a:p>
          <a:p>
            <a:pPr lvl="1"/>
            <a:r>
              <a:rPr lang="de-DE" dirty="0" smtClean="0"/>
              <a:t>Tiefergehende Informationen (z. B. Fakten zum Alkoholkonsum) können als Anhang mit gesandt werden</a:t>
            </a:r>
          </a:p>
          <a:p>
            <a:pPr lvl="1"/>
            <a:r>
              <a:rPr lang="de-DE" dirty="0" smtClean="0"/>
              <a:t>Es empfiehlt sich, eCHECKUP TO GO-Alkohol direkt in der E-Mail zu verlinken, erfahrungsgemäß führen dadurch viele Studierende das Programm direkt durch</a:t>
            </a:r>
          </a:p>
          <a:p>
            <a:pPr lvl="1"/>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40</a:t>
            </a:fld>
            <a:endParaRPr lang="en-US" noProof="0" dirty="0"/>
          </a:p>
        </p:txBody>
      </p:sp>
    </p:spTree>
    <p:extLst>
      <p:ext uri="{BB962C8B-B14F-4D97-AF65-F5344CB8AC3E}">
        <p14:creationId xmlns:p14="http://schemas.microsoft.com/office/powerpoint/2010/main" val="37785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Videos/  YouTube</a:t>
            </a:r>
            <a:endParaRPr lang="de-DE" dirty="0"/>
          </a:p>
        </p:txBody>
      </p:sp>
      <p:sp>
        <p:nvSpPr>
          <p:cNvPr id="8" name="Textplatzhalter 7"/>
          <p:cNvSpPr>
            <a:spLocks noGrp="1"/>
          </p:cNvSpPr>
          <p:nvPr>
            <p:ph type="body" idx="1"/>
          </p:nvPr>
        </p:nvSpPr>
        <p:spPr/>
        <p:txBody>
          <a:bodyPr/>
          <a:lstStyle/>
          <a:p>
            <a:endParaRPr lang="de-DE"/>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41</a:t>
            </a:fld>
            <a:endParaRPr lang="en-US" noProof="0" dirty="0"/>
          </a:p>
        </p:txBody>
      </p:sp>
      <p:sp>
        <p:nvSpPr>
          <p:cNvPr id="5" name="Fußzeilenplatzhalter 4"/>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spTree>
    <p:extLst>
      <p:ext uri="{BB962C8B-B14F-4D97-AF65-F5344CB8AC3E}">
        <p14:creationId xmlns:p14="http://schemas.microsoft.com/office/powerpoint/2010/main" val="315141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Videos/  YouTube</a:t>
            </a:r>
            <a:endParaRPr lang="de-DE" dirty="0"/>
          </a:p>
        </p:txBody>
      </p:sp>
      <p:sp>
        <p:nvSpPr>
          <p:cNvPr id="3" name="Inhaltsplatzhalter 2"/>
          <p:cNvSpPr>
            <a:spLocks noGrp="1"/>
          </p:cNvSpPr>
          <p:nvPr>
            <p:ph idx="1"/>
          </p:nvPr>
        </p:nvSpPr>
        <p:spPr/>
        <p:txBody>
          <a:bodyPr/>
          <a:lstStyle/>
          <a:p>
            <a:pPr marL="0" indent="0">
              <a:buNone/>
            </a:pPr>
            <a:r>
              <a:rPr lang="de-DE" sz="2400" dirty="0" smtClean="0"/>
              <a:t>Vorteile:</a:t>
            </a:r>
          </a:p>
          <a:p>
            <a:r>
              <a:rPr lang="de-DE" sz="2400" dirty="0" smtClean="0"/>
              <a:t>(YouTube-)Videos </a:t>
            </a:r>
            <a:r>
              <a:rPr lang="de-DE" sz="2400" dirty="0"/>
              <a:t>eignen sich besonders gut für die Vorstellung und Erklärung des eCHECKUP TO GO- Programms oder zur Vermittlung von </a:t>
            </a:r>
            <a:r>
              <a:rPr lang="de-DE" sz="2400" dirty="0" smtClean="0"/>
              <a:t>Informationen</a:t>
            </a:r>
            <a:r>
              <a:rPr lang="de-DE" sz="2400" dirty="0"/>
              <a:t> </a:t>
            </a:r>
            <a:r>
              <a:rPr lang="de-DE" sz="2400" dirty="0" smtClean="0"/>
              <a:t>z. B. zum </a:t>
            </a:r>
            <a:r>
              <a:rPr lang="de-DE" sz="2400" dirty="0"/>
              <a:t>riskanten </a:t>
            </a:r>
            <a:r>
              <a:rPr lang="de-DE" sz="2400" dirty="0" smtClean="0"/>
              <a:t>Alkoholkonsum</a:t>
            </a:r>
          </a:p>
          <a:p>
            <a:r>
              <a:rPr lang="de-DE" sz="2400" dirty="0" smtClean="0"/>
              <a:t>Ein kurzes Video kann die Neugierde von Studierenden wecken und sie motivieren, selbst am Online-Programm teilzunehmen </a:t>
            </a:r>
            <a:r>
              <a:rPr lang="de-DE" sz="2400" dirty="0" smtClean="0">
                <a:sym typeface="Wingdings" panose="05000000000000000000" pitchFamily="2" charset="2"/>
              </a:rPr>
              <a:t> wirkt oft ansprechender als ein Text</a:t>
            </a:r>
            <a:endParaRPr lang="de-DE" sz="2400" dirty="0" smtClean="0"/>
          </a:p>
          <a:p>
            <a:r>
              <a:rPr lang="de-DE" sz="2400" dirty="0" smtClean="0"/>
              <a:t>Als Einrahmung </a:t>
            </a:r>
            <a:r>
              <a:rPr lang="de-DE" sz="2400" dirty="0"/>
              <a:t>für </a:t>
            </a:r>
            <a:r>
              <a:rPr lang="de-DE" sz="2400" dirty="0" smtClean="0"/>
              <a:t>Fakten </a:t>
            </a:r>
            <a:r>
              <a:rPr lang="de-DE" sz="2400" dirty="0"/>
              <a:t>und Informationen kann z</a:t>
            </a:r>
            <a:r>
              <a:rPr lang="de-DE" sz="2400" dirty="0" smtClean="0"/>
              <a:t>. B</a:t>
            </a:r>
            <a:r>
              <a:rPr lang="de-DE" sz="2400" dirty="0"/>
              <a:t>. eine Geschichte dienen, </a:t>
            </a:r>
            <a:r>
              <a:rPr lang="de-DE" sz="2400" dirty="0" smtClean="0"/>
              <a:t>die Studierende sensibilisieren und zur </a:t>
            </a:r>
            <a:r>
              <a:rPr lang="de-DE" sz="2400" dirty="0"/>
              <a:t>Selbstreflexion </a:t>
            </a:r>
            <a:r>
              <a:rPr lang="de-DE" sz="2400" dirty="0" smtClean="0"/>
              <a:t>anregen kann</a:t>
            </a:r>
            <a:endParaRPr lang="de-DE" sz="2800" dirty="0"/>
          </a:p>
        </p:txBody>
      </p:sp>
      <p:sp>
        <p:nvSpPr>
          <p:cNvPr id="4" name="Fußzeilenplatzhalt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232323">
                    <a:lumMod val="75000"/>
                    <a:lumOff val="25000"/>
                  </a:srgbClr>
                </a:solidFill>
                <a:effectLst/>
                <a:uLnTx/>
                <a:uFillTx/>
                <a:latin typeface="Candara"/>
                <a:ea typeface="+mn-ea"/>
                <a:cs typeface="+mn-cs"/>
              </a:rPr>
              <a:t>eCHECKUP - Prävention des riskanten Alkoholkonsums bei Studierenden</a:t>
            </a:r>
            <a:endParaRPr kumimoji="0" lang="de-DE" sz="1200" b="0" i="0" u="none" strike="noStrike" kern="1200" cap="none" spc="0" normalizeH="0" baseline="0" noProof="0" dirty="0">
              <a:ln>
                <a:noFill/>
              </a:ln>
              <a:solidFill>
                <a:srgbClr val="232323">
                  <a:lumMod val="75000"/>
                  <a:lumOff val="25000"/>
                </a:srgbClr>
              </a:solidFill>
              <a:effectLst/>
              <a:uLnTx/>
              <a:uFillTx/>
              <a:latin typeface="Candara"/>
              <a:ea typeface="+mn-ea"/>
              <a:cs typeface="+mn-cs"/>
            </a:endParaRPr>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sp>
        <p:nvSpPr>
          <p:cNvPr id="6" name="Textplatzhalter 5"/>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2290946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 Videoformen/ Nutzung </a:t>
            </a:r>
            <a:r>
              <a:rPr lang="de-DE" dirty="0"/>
              <a:t>von </a:t>
            </a:r>
            <a:r>
              <a:rPr lang="de-DE" dirty="0" smtClean="0"/>
              <a:t>YouTube</a:t>
            </a:r>
            <a:endParaRPr lang="de-DE" dirty="0"/>
          </a:p>
        </p:txBody>
      </p:sp>
      <p:sp>
        <p:nvSpPr>
          <p:cNvPr id="3" name="Inhaltsplatzhalter 2"/>
          <p:cNvSpPr>
            <a:spLocks noGrp="1"/>
          </p:cNvSpPr>
          <p:nvPr>
            <p:ph idx="1"/>
          </p:nvPr>
        </p:nvSpPr>
        <p:spPr/>
        <p:txBody>
          <a:bodyPr/>
          <a:lstStyle/>
          <a:p>
            <a:r>
              <a:rPr lang="de-DE" b="1" i="1" dirty="0" smtClean="0"/>
              <a:t>Legevideos </a:t>
            </a:r>
            <a:r>
              <a:rPr lang="de-DE" dirty="0" smtClean="0"/>
              <a:t>sind ein ansprechendes und leicht erlernbares Videoformat</a:t>
            </a:r>
            <a:endParaRPr lang="de-DE" b="1" dirty="0" smtClean="0"/>
          </a:p>
          <a:p>
            <a:r>
              <a:rPr lang="de-DE" dirty="0" smtClean="0"/>
              <a:t>Vorteil: es sind wenig Vorkenntnisse hinsichtlich der Erstellung </a:t>
            </a:r>
            <a:r>
              <a:rPr lang="de-DE" dirty="0"/>
              <a:t>von Videos </a:t>
            </a:r>
            <a:r>
              <a:rPr lang="de-DE" dirty="0" smtClean="0"/>
              <a:t>notwendig</a:t>
            </a:r>
          </a:p>
          <a:p>
            <a:r>
              <a:rPr lang="de-DE" dirty="0" smtClean="0"/>
              <a:t>Beispielvideo einer </a:t>
            </a:r>
            <a:r>
              <a:rPr lang="de-DE" dirty="0"/>
              <a:t>Studentin im Rahmen des Peer-Ausbildung der Hochschule </a:t>
            </a:r>
            <a:r>
              <a:rPr lang="de-DE" dirty="0" smtClean="0"/>
              <a:t>Esslingen: </a:t>
            </a:r>
            <a:r>
              <a:rPr lang="de-DE" u="sng" dirty="0" smtClean="0">
                <a:hlinkClick r:id="rId3"/>
              </a:rPr>
              <a:t>https</a:t>
            </a:r>
            <a:r>
              <a:rPr lang="de-DE" u="sng" dirty="0">
                <a:hlinkClick r:id="rId3"/>
              </a:rPr>
              <a:t>://</a:t>
            </a:r>
            <a:r>
              <a:rPr lang="de-DE" u="sng" dirty="0" smtClean="0">
                <a:hlinkClick r:id="rId3"/>
              </a:rPr>
              <a:t>www.youtube.com/watch?v=JiMlS4DEFbY</a:t>
            </a:r>
            <a:endParaRPr lang="de-DE" dirty="0" smtClean="0"/>
          </a:p>
          <a:p>
            <a:pPr marL="0" indent="0">
              <a:buNone/>
            </a:pPr>
            <a:endParaRPr lang="de-DE" dirty="0"/>
          </a:p>
          <a:p>
            <a:pPr marL="0" indent="0">
              <a:buNone/>
            </a:pPr>
            <a:endParaRPr lang="de-DE" dirty="0" smtClean="0"/>
          </a:p>
          <a:p>
            <a:pPr marL="0" indent="0">
              <a:buNone/>
            </a:pPr>
            <a:endParaRPr lang="de-DE" dirty="0"/>
          </a:p>
          <a:p>
            <a:endParaRPr lang="de-DE" dirty="0" smtClean="0"/>
          </a:p>
          <a:p>
            <a:endParaRPr lang="de-DE" dirty="0" smtClean="0"/>
          </a:p>
          <a:p>
            <a:r>
              <a:rPr lang="de-DE" dirty="0" smtClean="0"/>
              <a:t>Weitere Videoformen sind u. a. Interviews</a:t>
            </a:r>
            <a:endParaRPr lang="de-DE" dirty="0"/>
          </a:p>
          <a:p>
            <a:pPr marL="0" indent="0">
              <a:buNone/>
            </a:pPr>
            <a:endParaRPr lang="de-DE" dirty="0"/>
          </a:p>
          <a:p>
            <a:pPr lvl="1"/>
            <a:endParaRPr lang="de-DE" sz="2400" dirty="0"/>
          </a:p>
        </p:txBody>
      </p:sp>
      <p:sp>
        <p:nvSpPr>
          <p:cNvPr id="4" name="Fußzeilenplatzhalt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232323">
                    <a:lumMod val="75000"/>
                    <a:lumOff val="25000"/>
                  </a:srgbClr>
                </a:solidFill>
                <a:effectLst/>
                <a:uLnTx/>
                <a:uFillTx/>
                <a:latin typeface="Candara"/>
                <a:ea typeface="+mn-ea"/>
                <a:cs typeface="+mn-cs"/>
              </a:rPr>
              <a:t>eCHECKUP - Prävention des riskanten Alkoholkonsums bei Studierenden</a:t>
            </a:r>
            <a:endParaRPr kumimoji="0" lang="de-DE" sz="1200" b="0" i="0" u="none" strike="noStrike" kern="1200" cap="none" spc="0" normalizeH="0" baseline="0" noProof="0" dirty="0">
              <a:ln>
                <a:noFill/>
              </a:ln>
              <a:solidFill>
                <a:srgbClr val="232323">
                  <a:lumMod val="75000"/>
                  <a:lumOff val="25000"/>
                </a:srgbClr>
              </a:solidFill>
              <a:effectLst/>
              <a:uLnTx/>
              <a:uFillTx/>
              <a:latin typeface="Candara"/>
              <a:ea typeface="+mn-ea"/>
              <a:cs typeface="+mn-cs"/>
            </a:endParaRPr>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sp>
        <p:nvSpPr>
          <p:cNvPr id="6" name="Textplatzhalter 5"/>
          <p:cNvSpPr>
            <a:spLocks noGrp="1"/>
          </p:cNvSpPr>
          <p:nvPr>
            <p:ph type="body" sz="quarter" idx="33"/>
          </p:nvPr>
        </p:nvSpPr>
        <p:spPr/>
        <p:txBody>
          <a:bodyPr/>
          <a:lstStyle/>
          <a:p>
            <a:endParaRPr lang="de-DE"/>
          </a:p>
        </p:txBody>
      </p:sp>
      <p:pic>
        <p:nvPicPr>
          <p:cNvPr id="13" name="Grafik 12" descr="C:\Users\HP\Documents\Anni Dokumente\Studium\3. Semester\Studium Generale - Peer Ausbildung\Job studentische Hilfskraft\Warum trinken wir Alkohol.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730" y="2564055"/>
            <a:ext cx="3681253" cy="2071140"/>
          </a:xfrm>
          <a:prstGeom prst="rect">
            <a:avLst/>
          </a:prstGeom>
        </p:spPr>
      </p:pic>
      <p:pic>
        <p:nvPicPr>
          <p:cNvPr id="14" name="Grafik 13" descr="C:\Users\HP\Documents\Anni Dokumente\Studium\3. Semester\Studium Generale - Peer Ausbildung\Job studentische Hilfskraft\problematischer Konsum.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5149" y="2564055"/>
            <a:ext cx="3683863" cy="2071140"/>
          </a:xfrm>
          <a:prstGeom prst="rect">
            <a:avLst/>
          </a:prstGeom>
          <a:noFill/>
          <a:ln>
            <a:noFill/>
          </a:ln>
        </p:spPr>
      </p:pic>
    </p:spTree>
    <p:extLst>
      <p:ext uri="{BB962C8B-B14F-4D97-AF65-F5344CB8AC3E}">
        <p14:creationId xmlns:p14="http://schemas.microsoft.com/office/powerpoint/2010/main" val="3047708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Legevideos - Tipps </a:t>
            </a:r>
            <a:r>
              <a:rPr lang="de-DE" dirty="0"/>
              <a:t>zur </a:t>
            </a:r>
            <a:r>
              <a:rPr lang="de-DE" dirty="0" smtClean="0"/>
              <a:t>Umsetzung</a:t>
            </a:r>
            <a:endParaRPr lang="de-DE" dirty="0"/>
          </a:p>
        </p:txBody>
      </p:sp>
      <p:sp>
        <p:nvSpPr>
          <p:cNvPr id="3" name="Textplatzhalter 2"/>
          <p:cNvSpPr>
            <a:spLocks noGrp="1"/>
          </p:cNvSpPr>
          <p:nvPr>
            <p:ph type="body" sz="quarter" idx="32"/>
          </p:nvPr>
        </p:nvSpPr>
        <p:spPr/>
        <p:txBody>
          <a:bodyPr/>
          <a:lstStyle/>
          <a:p>
            <a:r>
              <a:rPr lang="de-DE" dirty="0" smtClean="0"/>
              <a:t>Vom Konzept zum fertigen Video</a:t>
            </a:r>
            <a:endParaRPr lang="de-DE" dirty="0"/>
          </a:p>
          <a:p>
            <a:endParaRPr lang="de-DE" dirty="0"/>
          </a:p>
        </p:txBody>
      </p:sp>
      <p:sp>
        <p:nvSpPr>
          <p:cNvPr id="12" name="Inhaltsplatzhalter 11"/>
          <p:cNvSpPr>
            <a:spLocks noGrp="1"/>
          </p:cNvSpPr>
          <p:nvPr>
            <p:ph idx="1"/>
          </p:nvPr>
        </p:nvSpPr>
        <p:spPr/>
        <p:txBody>
          <a:bodyPr/>
          <a:lstStyle/>
          <a:p>
            <a:r>
              <a:rPr lang="de-DE" dirty="0" smtClean="0"/>
              <a:t>Schritt 0: Ein </a:t>
            </a:r>
            <a:r>
              <a:rPr lang="de-DE" dirty="0"/>
              <a:t>Tutorial zur Erstellung eines Legevideos </a:t>
            </a:r>
            <a:r>
              <a:rPr lang="de-DE" dirty="0" smtClean="0"/>
              <a:t>kann sehr hilfreich </a:t>
            </a:r>
            <a:r>
              <a:rPr lang="de-DE" dirty="0"/>
              <a:t>sein, z. B.:</a:t>
            </a:r>
          </a:p>
          <a:p>
            <a:pPr lvl="2"/>
            <a:r>
              <a:rPr lang="de-DE" u="sng" dirty="0"/>
              <a:t>https://www.youtube.com/watch?v=2uz4Vizvn6c </a:t>
            </a:r>
            <a:r>
              <a:rPr lang="de-DE" dirty="0"/>
              <a:t> oder </a:t>
            </a:r>
          </a:p>
          <a:p>
            <a:pPr lvl="2"/>
            <a:r>
              <a:rPr lang="de-DE" u="sng" dirty="0"/>
              <a:t>https://www.youtube.com/watch?v=tOmk8_vQBMQ.</a:t>
            </a:r>
            <a:r>
              <a:rPr lang="de-DE" dirty="0"/>
              <a:t> </a:t>
            </a:r>
            <a:endParaRPr lang="de-DE" dirty="0" smtClean="0"/>
          </a:p>
          <a:p>
            <a:r>
              <a:rPr lang="de-DE" dirty="0" smtClean="0"/>
              <a:t>Schritt 1: Erstellung eines groben </a:t>
            </a:r>
            <a:r>
              <a:rPr lang="de-DE" dirty="0"/>
              <a:t>Konzepts für das </a:t>
            </a:r>
            <a:r>
              <a:rPr lang="de-DE" dirty="0" smtClean="0"/>
              <a:t>Video</a:t>
            </a:r>
          </a:p>
          <a:p>
            <a:r>
              <a:rPr lang="de-DE" dirty="0" smtClean="0"/>
              <a:t>Schritt 2: Formulierung </a:t>
            </a:r>
            <a:r>
              <a:rPr lang="de-DE" dirty="0"/>
              <a:t>des Textes, der letztendlich eingesprochen </a:t>
            </a:r>
            <a:r>
              <a:rPr lang="de-DE" dirty="0" smtClean="0"/>
              <a:t>wird</a:t>
            </a:r>
          </a:p>
          <a:p>
            <a:pPr lvl="1"/>
            <a:r>
              <a:rPr lang="de-DE" dirty="0" smtClean="0"/>
              <a:t>Dabei </a:t>
            </a:r>
            <a:r>
              <a:rPr lang="de-DE" dirty="0"/>
              <a:t>ist es wichtig, sich möglichst kurz zu fassen und sich auf die zentralen Punkte zu </a:t>
            </a:r>
            <a:r>
              <a:rPr lang="de-DE" dirty="0" smtClean="0"/>
              <a:t>beschränken</a:t>
            </a:r>
          </a:p>
          <a:p>
            <a:pPr lvl="1"/>
            <a:r>
              <a:rPr lang="de-DE" dirty="0" smtClean="0"/>
              <a:t>So </a:t>
            </a:r>
            <a:r>
              <a:rPr lang="de-DE" dirty="0"/>
              <a:t>sollen </a:t>
            </a:r>
            <a:r>
              <a:rPr lang="de-DE" dirty="0" smtClean="0"/>
              <a:t>alle </a:t>
            </a:r>
            <a:r>
              <a:rPr lang="de-DE" dirty="0"/>
              <a:t>wichtigen Informationen enthalten sein, </a:t>
            </a:r>
            <a:r>
              <a:rPr lang="de-DE" dirty="0" smtClean="0"/>
              <a:t>ohne dass das Video zu </a:t>
            </a:r>
            <a:r>
              <a:rPr lang="de-DE" dirty="0"/>
              <a:t>lang </a:t>
            </a:r>
            <a:r>
              <a:rPr lang="de-DE" dirty="0" smtClean="0"/>
              <a:t>wird</a:t>
            </a:r>
          </a:p>
          <a:p>
            <a:r>
              <a:rPr lang="de-DE" dirty="0" smtClean="0"/>
              <a:t>Schritt 3: Recherche oder </a:t>
            </a:r>
            <a:r>
              <a:rPr lang="de-DE" dirty="0"/>
              <a:t>Z</a:t>
            </a:r>
            <a:r>
              <a:rPr lang="de-DE" dirty="0" smtClean="0"/>
              <a:t>eichnung passender Icons zum Text</a:t>
            </a:r>
          </a:p>
          <a:p>
            <a:pPr lvl="1"/>
            <a:r>
              <a:rPr lang="de-DE" dirty="0" smtClean="0"/>
              <a:t>Bei der Nutzung von Icon-Datenbanken muss darauf </a:t>
            </a:r>
            <a:r>
              <a:rPr lang="de-DE" dirty="0"/>
              <a:t>geachtet </a:t>
            </a:r>
            <a:r>
              <a:rPr lang="de-DE" dirty="0" smtClean="0"/>
              <a:t>werden, </a:t>
            </a:r>
            <a:r>
              <a:rPr lang="de-DE" dirty="0"/>
              <a:t>dass die Bilder </a:t>
            </a:r>
            <a:r>
              <a:rPr lang="de-DE" dirty="0" smtClean="0"/>
              <a:t>für </a:t>
            </a:r>
            <a:r>
              <a:rPr lang="de-DE" dirty="0"/>
              <a:t>die Verwendung freigegeben </a:t>
            </a:r>
            <a:r>
              <a:rPr lang="de-DE" dirty="0" smtClean="0"/>
              <a:t>sind</a:t>
            </a:r>
            <a:endParaRPr lang="de-DE" dirty="0"/>
          </a:p>
          <a:p>
            <a:pPr lvl="1"/>
            <a:r>
              <a:rPr lang="de-DE" dirty="0" smtClean="0"/>
              <a:t>Eine bewerte Plattformen für frei verwendbare Icons ist z. B.  „</a:t>
            </a:r>
            <a:r>
              <a:rPr lang="de-DE" dirty="0" err="1" smtClean="0"/>
              <a:t>Iconmonstr</a:t>
            </a:r>
            <a:r>
              <a:rPr lang="de-DE" dirty="0" smtClean="0"/>
              <a:t>“ (</a:t>
            </a:r>
            <a:r>
              <a:rPr lang="de-DE" u="sng" dirty="0" smtClean="0">
                <a:hlinkClick r:id="rId3"/>
              </a:rPr>
              <a:t>https</a:t>
            </a:r>
            <a:r>
              <a:rPr lang="de-DE" u="sng" dirty="0">
                <a:hlinkClick r:id="rId3"/>
              </a:rPr>
              <a:t>://</a:t>
            </a:r>
            <a:r>
              <a:rPr lang="de-DE" u="sng" dirty="0" smtClean="0">
                <a:hlinkClick r:id="rId3"/>
              </a:rPr>
              <a:t>iconmonstr.com</a:t>
            </a:r>
            <a:r>
              <a:rPr lang="de-DE" u="sng" dirty="0" smtClean="0"/>
              <a:t>)</a:t>
            </a:r>
            <a:r>
              <a:rPr lang="de-DE" dirty="0" smtClean="0"/>
              <a:t> </a:t>
            </a:r>
          </a:p>
          <a:p>
            <a:pPr lvl="1"/>
            <a:r>
              <a:rPr lang="de-DE" dirty="0" smtClean="0"/>
              <a:t>Weitere Informationen hierzu: </a:t>
            </a:r>
            <a:r>
              <a:rPr lang="de-DE" u="sng" dirty="0" smtClean="0">
                <a:hlinkClick r:id="rId4"/>
              </a:rPr>
              <a:t>https</a:t>
            </a:r>
            <a:r>
              <a:rPr lang="de-DE" u="sng" dirty="0">
                <a:hlinkClick r:id="rId4"/>
              </a:rPr>
              <a:t>://</a:t>
            </a:r>
            <a:r>
              <a:rPr lang="de-DE" u="sng" dirty="0" smtClean="0">
                <a:hlinkClick r:id="rId4"/>
              </a:rPr>
              <a:t>pixabay.com/de/blog/posts/die-5-besten-quellen-f%C3%BCr-freie-vektor-icons-44</a:t>
            </a:r>
            <a:r>
              <a:rPr lang="de-DE" u="sng" dirty="0" smtClean="0"/>
              <a:t>)</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44</a:t>
            </a:fld>
            <a:endParaRPr lang="en-US" noProof="0" dirty="0"/>
          </a:p>
        </p:txBody>
      </p:sp>
      <p:sp>
        <p:nvSpPr>
          <p:cNvPr id="13" name="Textplatzhalter 12"/>
          <p:cNvSpPr>
            <a:spLocks noGrp="1"/>
          </p:cNvSpPr>
          <p:nvPr>
            <p:ph type="body" sz="quarter" idx="33"/>
          </p:nvPr>
        </p:nvSpPr>
        <p:spPr/>
        <p:txBody>
          <a:bodyPr/>
          <a:lstStyle/>
          <a:p>
            <a:endParaRPr lang="de-DE"/>
          </a:p>
        </p:txBody>
      </p:sp>
      <p:sp>
        <p:nvSpPr>
          <p:cNvPr id="7" name="Fußzeilenplatzhalter 6"/>
          <p:cNvSpPr>
            <a:spLocks noGrp="1"/>
          </p:cNvSpPr>
          <p:nvPr>
            <p:ph type="ftr" sz="quarter" idx="4294967295"/>
          </p:nvPr>
        </p:nvSpPr>
        <p:spPr>
          <a:xfrm>
            <a:off x="0" y="6440488"/>
            <a:ext cx="5664200" cy="293687"/>
          </a:xfrm>
        </p:spPr>
        <p:txBody>
          <a:bodyPr/>
          <a:lstStyle/>
          <a:p>
            <a:r>
              <a:rPr lang="de-DE" dirty="0" smtClean="0"/>
              <a:t>eCHECKUP - Prävention des riskanten Alkoholkonsums bei Studierenden</a:t>
            </a:r>
            <a:endParaRPr lang="de-DE" dirty="0"/>
          </a:p>
        </p:txBody>
      </p:sp>
    </p:spTree>
    <p:extLst>
      <p:ext uri="{BB962C8B-B14F-4D97-AF65-F5344CB8AC3E}">
        <p14:creationId xmlns:p14="http://schemas.microsoft.com/office/powerpoint/2010/main" val="1776203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Legevideos </a:t>
            </a:r>
            <a:r>
              <a:rPr lang="de-DE" dirty="0"/>
              <a:t>- </a:t>
            </a:r>
            <a:r>
              <a:rPr lang="de-DE" dirty="0" smtClean="0"/>
              <a:t>Tipps </a:t>
            </a:r>
            <a:r>
              <a:rPr lang="de-DE" dirty="0"/>
              <a:t>zur </a:t>
            </a:r>
            <a:r>
              <a:rPr lang="de-DE" dirty="0" smtClean="0"/>
              <a:t>Umsetzung</a:t>
            </a:r>
            <a:endParaRPr lang="de-DE" dirty="0"/>
          </a:p>
        </p:txBody>
      </p:sp>
      <p:sp>
        <p:nvSpPr>
          <p:cNvPr id="3" name="Textplatzhalter 2"/>
          <p:cNvSpPr>
            <a:spLocks noGrp="1"/>
          </p:cNvSpPr>
          <p:nvPr>
            <p:ph type="body" sz="quarter" idx="32"/>
          </p:nvPr>
        </p:nvSpPr>
        <p:spPr/>
        <p:txBody>
          <a:bodyPr/>
          <a:lstStyle/>
          <a:p>
            <a:r>
              <a:rPr lang="de-DE" dirty="0"/>
              <a:t>Tipps zur technischen </a:t>
            </a:r>
            <a:r>
              <a:rPr lang="de-DE" dirty="0" smtClean="0"/>
              <a:t>Umsetzung (Schritt 4)</a:t>
            </a:r>
            <a:endParaRPr lang="de-DE" dirty="0"/>
          </a:p>
        </p:txBody>
      </p:sp>
      <p:sp>
        <p:nvSpPr>
          <p:cNvPr id="12" name="Inhaltsplatzhalter 11"/>
          <p:cNvSpPr>
            <a:spLocks noGrp="1"/>
          </p:cNvSpPr>
          <p:nvPr>
            <p:ph idx="1"/>
          </p:nvPr>
        </p:nvSpPr>
        <p:spPr/>
        <p:txBody>
          <a:bodyPr/>
          <a:lstStyle/>
          <a:p>
            <a:pPr lvl="0"/>
            <a:r>
              <a:rPr lang="de-DE" dirty="0" smtClean="0"/>
              <a:t>Suche </a:t>
            </a:r>
            <a:r>
              <a:rPr lang="de-DE" dirty="0"/>
              <a:t>nach einem geeigneten Aufnahmehintergrund. </a:t>
            </a:r>
            <a:endParaRPr lang="de-DE" dirty="0" smtClean="0"/>
          </a:p>
          <a:p>
            <a:pPr lvl="1"/>
            <a:r>
              <a:rPr lang="de-DE" dirty="0" smtClean="0"/>
              <a:t>Der Hintergrund sollte möglichst </a:t>
            </a:r>
            <a:r>
              <a:rPr lang="de-DE" dirty="0"/>
              <a:t>glatt sein, damit die Icons problemlos schnell ins Aufnahmefeld verschoben werden können. </a:t>
            </a:r>
            <a:endParaRPr lang="de-DE" dirty="0" smtClean="0"/>
          </a:p>
          <a:p>
            <a:pPr lvl="1"/>
            <a:r>
              <a:rPr lang="de-DE" dirty="0" smtClean="0"/>
              <a:t>Eine </a:t>
            </a:r>
            <a:r>
              <a:rPr lang="de-DE" dirty="0"/>
              <a:t>dauerhaft sichtbare Markierung des Kamerafeldes </a:t>
            </a:r>
            <a:r>
              <a:rPr lang="de-DE" dirty="0" smtClean="0"/>
              <a:t>kann hilfreich sein, </a:t>
            </a:r>
            <a:r>
              <a:rPr lang="de-DE" dirty="0"/>
              <a:t>da so immer klar ist, welche Icons sich gerade im Aufnahmefeld befinden und welche nicht sichtbar sind. </a:t>
            </a:r>
          </a:p>
          <a:p>
            <a:pPr lvl="0"/>
            <a:r>
              <a:rPr lang="de-DE" dirty="0"/>
              <a:t>Wahl der </a:t>
            </a:r>
            <a:r>
              <a:rPr lang="de-DE" dirty="0" smtClean="0"/>
              <a:t>Aufnahmeräumlichkeiten / Beleuchtung: </a:t>
            </a:r>
          </a:p>
          <a:p>
            <a:pPr lvl="1"/>
            <a:r>
              <a:rPr lang="de-DE" dirty="0" smtClean="0"/>
              <a:t>das </a:t>
            </a:r>
            <a:r>
              <a:rPr lang="de-DE" dirty="0"/>
              <a:t>Aufnahmefeld </a:t>
            </a:r>
            <a:r>
              <a:rPr lang="de-DE" dirty="0" smtClean="0"/>
              <a:t>sollte gleichmäßig ausgeleuchtet sein, </a:t>
            </a:r>
            <a:r>
              <a:rPr lang="de-DE" dirty="0"/>
              <a:t>sodass keine ungewollten Schatten bei der Verschiebung der Icons entstehen. </a:t>
            </a:r>
            <a:endParaRPr lang="de-DE" dirty="0" smtClean="0"/>
          </a:p>
          <a:p>
            <a:r>
              <a:rPr lang="de-DE" dirty="0" smtClean="0"/>
              <a:t>Tonaufnahme:</a:t>
            </a:r>
          </a:p>
          <a:p>
            <a:pPr lvl="1"/>
            <a:r>
              <a:rPr lang="de-DE" dirty="0"/>
              <a:t>Aufgrund der Geräusche, welche das Verschieben der Icons verursacht, kann es sinnvoll sein, den Ton separat in einem stillen Raum aufzunehmen. </a:t>
            </a:r>
            <a:endParaRPr lang="de-DE" dirty="0" smtClean="0"/>
          </a:p>
          <a:p>
            <a:pPr lvl="1"/>
            <a:r>
              <a:rPr lang="de-DE" dirty="0" smtClean="0"/>
              <a:t>Für </a:t>
            </a:r>
            <a:r>
              <a:rPr lang="de-DE" dirty="0"/>
              <a:t>die separate Tonaufnahme eignet sich erfahrungsgemäß auch ein Smartphone und der Ton kann später über das Video gelegt werden. </a:t>
            </a:r>
            <a:endParaRPr lang="de-DE" dirty="0" smtClean="0"/>
          </a:p>
          <a:p>
            <a:pPr lvl="1"/>
            <a:r>
              <a:rPr lang="de-DE" dirty="0" smtClean="0"/>
              <a:t>Hierbei </a:t>
            </a:r>
            <a:r>
              <a:rPr lang="de-DE" dirty="0"/>
              <a:t>ist auf eine deutliche Aussprache, sowie auf die richtigen Pausen für das Verschieben der Icons zu achten. </a:t>
            </a:r>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45</a:t>
            </a:fld>
            <a:endParaRPr lang="en-US" noProof="0" dirty="0"/>
          </a:p>
        </p:txBody>
      </p:sp>
      <p:sp>
        <p:nvSpPr>
          <p:cNvPr id="13" name="Textplatzhalter 12"/>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2459724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Legevideos </a:t>
            </a:r>
            <a:r>
              <a:rPr lang="de-DE" dirty="0"/>
              <a:t>- </a:t>
            </a:r>
            <a:r>
              <a:rPr lang="de-DE" dirty="0" smtClean="0"/>
              <a:t>Tipps </a:t>
            </a:r>
            <a:r>
              <a:rPr lang="de-DE" dirty="0"/>
              <a:t>zur </a:t>
            </a:r>
            <a:r>
              <a:rPr lang="de-DE" dirty="0" smtClean="0"/>
              <a:t>Umsetzung</a:t>
            </a:r>
            <a:endParaRPr lang="de-DE" dirty="0"/>
          </a:p>
        </p:txBody>
      </p:sp>
      <p:sp>
        <p:nvSpPr>
          <p:cNvPr id="3" name="Textplatzhalter 2"/>
          <p:cNvSpPr>
            <a:spLocks noGrp="1"/>
          </p:cNvSpPr>
          <p:nvPr>
            <p:ph type="body" sz="quarter" idx="32"/>
          </p:nvPr>
        </p:nvSpPr>
        <p:spPr/>
        <p:txBody>
          <a:bodyPr/>
          <a:lstStyle/>
          <a:p>
            <a:r>
              <a:rPr lang="de-DE" dirty="0"/>
              <a:t>Tipps zur technischen </a:t>
            </a:r>
            <a:r>
              <a:rPr lang="de-DE" dirty="0" smtClean="0"/>
              <a:t>Umsetzung (Schritt 4)</a:t>
            </a:r>
            <a:endParaRPr lang="de-DE" dirty="0"/>
          </a:p>
        </p:txBody>
      </p:sp>
      <p:sp>
        <p:nvSpPr>
          <p:cNvPr id="12" name="Inhaltsplatzhalter 11"/>
          <p:cNvSpPr>
            <a:spLocks noGrp="1"/>
          </p:cNvSpPr>
          <p:nvPr>
            <p:ph idx="1"/>
          </p:nvPr>
        </p:nvSpPr>
        <p:spPr/>
        <p:txBody>
          <a:bodyPr/>
          <a:lstStyle/>
          <a:p>
            <a:pPr marL="0" lvl="0" indent="0">
              <a:buNone/>
            </a:pPr>
            <a:r>
              <a:rPr lang="de-DE" dirty="0" smtClean="0"/>
              <a:t>Videoaufnahme:</a:t>
            </a:r>
            <a:endParaRPr lang="de-DE" dirty="0"/>
          </a:p>
          <a:p>
            <a:pPr lvl="1"/>
            <a:r>
              <a:rPr lang="de-DE" dirty="0"/>
              <a:t>Hier kann sowohl ein </a:t>
            </a:r>
            <a:r>
              <a:rPr lang="de-DE" dirty="0" smtClean="0"/>
              <a:t>Tablet, Smartphone </a:t>
            </a:r>
            <a:r>
              <a:rPr lang="de-DE" dirty="0"/>
              <a:t>als auch eine Digital- oder Videokamera </a:t>
            </a:r>
            <a:r>
              <a:rPr lang="de-DE" dirty="0" smtClean="0"/>
              <a:t>genutzt werden </a:t>
            </a:r>
            <a:endParaRPr lang="de-DE" dirty="0"/>
          </a:p>
          <a:p>
            <a:pPr lvl="1"/>
            <a:r>
              <a:rPr lang="de-DE" dirty="0"/>
              <a:t>Wichtig ist, dass ein gängiges Videoformat gewählt </a:t>
            </a:r>
            <a:r>
              <a:rPr lang="de-DE" dirty="0" smtClean="0"/>
              <a:t>wird</a:t>
            </a:r>
            <a:endParaRPr lang="de-DE" dirty="0"/>
          </a:p>
          <a:p>
            <a:pPr lvl="1"/>
            <a:r>
              <a:rPr lang="de-DE" dirty="0"/>
              <a:t>Zudem wird ein Stativ oder eine vergleichbare Halterung benötigt, </a:t>
            </a:r>
            <a:r>
              <a:rPr lang="de-DE" dirty="0" smtClean="0"/>
              <a:t>damit </a:t>
            </a:r>
            <a:r>
              <a:rPr lang="de-DE" dirty="0"/>
              <a:t>die Aufnahme nicht verwackelt. Hierbei </a:t>
            </a:r>
            <a:r>
              <a:rPr lang="de-DE" dirty="0" smtClean="0"/>
              <a:t>sind </a:t>
            </a:r>
            <a:r>
              <a:rPr lang="de-DE" dirty="0"/>
              <a:t>auch kreative Lösungen möglich: So entstand das </a:t>
            </a:r>
            <a:r>
              <a:rPr lang="de-DE" dirty="0" smtClean="0"/>
              <a:t>zuvor </a:t>
            </a:r>
            <a:r>
              <a:rPr lang="de-DE" dirty="0"/>
              <a:t>gezeigte Beispielvideo, indem ein Smartphone an einer Holzlatte fixiert wurde, welche wiederum mithilfe von Bücherstapeln auf die richtige Höhe gebracht </a:t>
            </a:r>
            <a:r>
              <a:rPr lang="de-DE" dirty="0" smtClean="0"/>
              <a:t>wurde</a:t>
            </a:r>
          </a:p>
          <a:p>
            <a:pPr marL="0" indent="0">
              <a:buNone/>
            </a:pPr>
            <a:r>
              <a:rPr lang="de-DE" dirty="0" smtClean="0"/>
              <a:t>Drehvorbereitung:</a:t>
            </a:r>
            <a:endParaRPr lang="de-DE" dirty="0"/>
          </a:p>
          <a:p>
            <a:pPr lvl="1"/>
            <a:r>
              <a:rPr lang="de-DE" dirty="0" smtClean="0"/>
              <a:t>Es ist </a:t>
            </a:r>
            <a:r>
              <a:rPr lang="de-DE" dirty="0"/>
              <a:t>sinnvoll, die Icons, welche mehrfach im Text vorkommen, bereits </a:t>
            </a:r>
            <a:r>
              <a:rPr lang="de-DE" dirty="0" smtClean="0"/>
              <a:t>vor dem Start der Aufnahmen </a:t>
            </a:r>
            <a:r>
              <a:rPr lang="de-DE" dirty="0"/>
              <a:t>mehrfach auszudrucken und viel Platz auf dem Aufnahmehintergrund für die Lagerung und Sortierung der Icons </a:t>
            </a:r>
            <a:r>
              <a:rPr lang="de-DE" dirty="0" smtClean="0"/>
              <a:t>einzuplanen</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46</a:t>
            </a:fld>
            <a:endParaRPr lang="en-US" noProof="0" dirty="0"/>
          </a:p>
        </p:txBody>
      </p:sp>
      <p:sp>
        <p:nvSpPr>
          <p:cNvPr id="13" name="Textplatzhalter 12"/>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4208038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Podcasts</a:t>
            </a:r>
            <a:endParaRPr lang="de-DE" dirty="0"/>
          </a:p>
        </p:txBody>
      </p:sp>
      <p:sp>
        <p:nvSpPr>
          <p:cNvPr id="9" name="Textplatzhalter 8"/>
          <p:cNvSpPr>
            <a:spLocks noGrp="1"/>
          </p:cNvSpPr>
          <p:nvPr>
            <p:ph type="body" idx="1"/>
          </p:nvPr>
        </p:nvSpPr>
        <p:spPr/>
        <p:txBody>
          <a:bodyPr/>
          <a:lstStyle/>
          <a:p>
            <a:endParaRPr lang="de-DE"/>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47</a:t>
            </a:fld>
            <a:endParaRPr lang="en-US" noProof="0" dirty="0"/>
          </a:p>
        </p:txBody>
      </p:sp>
      <p:sp>
        <p:nvSpPr>
          <p:cNvPr id="5" name="Fußzeilenplatzhalter 4"/>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spTree>
    <p:extLst>
      <p:ext uri="{BB962C8B-B14F-4D97-AF65-F5344CB8AC3E}">
        <p14:creationId xmlns:p14="http://schemas.microsoft.com/office/powerpoint/2010/main" val="405874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Podcasts</a:t>
            </a:r>
            <a:endParaRPr lang="de-DE" dirty="0"/>
          </a:p>
        </p:txBody>
      </p:sp>
      <p:sp>
        <p:nvSpPr>
          <p:cNvPr id="3" name="Textplatzhalter 2"/>
          <p:cNvSpPr>
            <a:spLocks noGrp="1"/>
          </p:cNvSpPr>
          <p:nvPr>
            <p:ph type="body" sz="quarter" idx="32"/>
          </p:nvPr>
        </p:nvSpPr>
        <p:spPr/>
        <p:txBody>
          <a:bodyPr/>
          <a:lstStyle/>
          <a:p>
            <a:r>
              <a:rPr lang="de-DE" dirty="0" smtClean="0"/>
              <a:t>Erfahrungen aus </a:t>
            </a:r>
            <a:r>
              <a:rPr lang="de-DE" dirty="0"/>
              <a:t>den bisherigen Peer-Aktionen</a:t>
            </a:r>
          </a:p>
          <a:p>
            <a:endParaRPr lang="de-DE" dirty="0"/>
          </a:p>
        </p:txBody>
      </p:sp>
      <p:sp>
        <p:nvSpPr>
          <p:cNvPr id="4" name="Inhaltsplatzhalter 3"/>
          <p:cNvSpPr>
            <a:spLocks noGrp="1"/>
          </p:cNvSpPr>
          <p:nvPr>
            <p:ph idx="1"/>
          </p:nvPr>
        </p:nvSpPr>
        <p:spPr/>
        <p:txBody>
          <a:bodyPr/>
          <a:lstStyle/>
          <a:p>
            <a:pPr marL="0" indent="0">
              <a:buNone/>
            </a:pPr>
            <a:r>
              <a:rPr lang="de-DE" dirty="0" smtClean="0"/>
              <a:t>Vorteile: </a:t>
            </a:r>
          </a:p>
          <a:p>
            <a:r>
              <a:rPr lang="de-DE" dirty="0" smtClean="0"/>
              <a:t>Podcasts können zu </a:t>
            </a:r>
            <a:r>
              <a:rPr lang="de-DE" dirty="0"/>
              <a:t>jeder </a:t>
            </a:r>
            <a:r>
              <a:rPr lang="de-DE" dirty="0" smtClean="0"/>
              <a:t>Zeit, an </a:t>
            </a:r>
            <a:r>
              <a:rPr lang="de-DE" dirty="0"/>
              <a:t>jedem Ort und bei Bedarf auch mehrfach angehört </a:t>
            </a:r>
            <a:r>
              <a:rPr lang="de-DE" dirty="0" smtClean="0"/>
              <a:t>werden</a:t>
            </a:r>
          </a:p>
          <a:p>
            <a:r>
              <a:rPr lang="de-DE" dirty="0" smtClean="0"/>
              <a:t>Durch </a:t>
            </a:r>
            <a:r>
              <a:rPr lang="de-DE" dirty="0"/>
              <a:t>eine entsprechende Veröffentlichung im Internet oder einer anderen Bereitstellung für </a:t>
            </a:r>
            <a:r>
              <a:rPr lang="de-DE" dirty="0" smtClean="0"/>
              <a:t>Studierende </a:t>
            </a:r>
            <a:r>
              <a:rPr lang="de-DE" dirty="0"/>
              <a:t>der Hochschule, kann </a:t>
            </a:r>
            <a:r>
              <a:rPr lang="de-DE" dirty="0" smtClean="0"/>
              <a:t>eine </a:t>
            </a:r>
            <a:r>
              <a:rPr lang="de-DE" dirty="0"/>
              <a:t>große Reichweite erzielt </a:t>
            </a:r>
            <a:r>
              <a:rPr lang="de-DE" dirty="0" smtClean="0"/>
              <a:t>werden</a:t>
            </a:r>
          </a:p>
          <a:p>
            <a:r>
              <a:rPr lang="de-DE" dirty="0"/>
              <a:t>Durch die Einbindung von persönlichen Erfahrungen und </a:t>
            </a:r>
            <a:r>
              <a:rPr lang="de-DE" dirty="0" smtClean="0"/>
              <a:t>Erlebnissen </a:t>
            </a:r>
            <a:r>
              <a:rPr lang="de-DE" dirty="0"/>
              <a:t>können Authentizität und Lebensnähe ausgedrückt </a:t>
            </a:r>
            <a:r>
              <a:rPr lang="de-DE" dirty="0" smtClean="0"/>
              <a:t>werden </a:t>
            </a:r>
            <a:r>
              <a:rPr lang="de-DE" dirty="0" smtClean="0">
                <a:sym typeface="Wingdings" panose="05000000000000000000" pitchFamily="2" charset="2"/>
              </a:rPr>
              <a:t> dabei sollten </a:t>
            </a:r>
            <a:r>
              <a:rPr lang="de-DE" dirty="0" smtClean="0"/>
              <a:t>die </a:t>
            </a:r>
            <a:r>
              <a:rPr lang="de-DE" dirty="0"/>
              <a:t>gewählten </a:t>
            </a:r>
            <a:r>
              <a:rPr lang="de-DE" dirty="0" smtClean="0"/>
              <a:t>Themen für </a:t>
            </a:r>
            <a:r>
              <a:rPr lang="de-DE" dirty="0"/>
              <a:t>Studierende relevant </a:t>
            </a:r>
            <a:r>
              <a:rPr lang="de-DE" dirty="0" smtClean="0"/>
              <a:t>erscheinen bzw. die besondere </a:t>
            </a:r>
            <a:r>
              <a:rPr lang="de-DE" dirty="0"/>
              <a:t>Situation von Studierenden </a:t>
            </a:r>
            <a:r>
              <a:rPr lang="de-DE" dirty="0" smtClean="0"/>
              <a:t>berücksichtigen </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48</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2272707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Podcasts – Tipps zur Umsetzung</a:t>
            </a:r>
            <a:endParaRPr lang="de-DE" dirty="0"/>
          </a:p>
        </p:txBody>
      </p:sp>
      <p:sp>
        <p:nvSpPr>
          <p:cNvPr id="3" name="Textplatzhalter 2"/>
          <p:cNvSpPr>
            <a:spLocks noGrp="1"/>
          </p:cNvSpPr>
          <p:nvPr>
            <p:ph type="body" sz="quarter" idx="32"/>
          </p:nvPr>
        </p:nvSpPr>
        <p:spPr/>
        <p:txBody>
          <a:bodyPr/>
          <a:lstStyle/>
          <a:p>
            <a:r>
              <a:rPr lang="de-DE" dirty="0"/>
              <a:t>inhaltliche </a:t>
            </a:r>
            <a:r>
              <a:rPr lang="de-DE" dirty="0" smtClean="0"/>
              <a:t>Umsetzung</a:t>
            </a:r>
            <a:endParaRPr lang="de-DE" dirty="0"/>
          </a:p>
        </p:txBody>
      </p:sp>
      <p:sp>
        <p:nvSpPr>
          <p:cNvPr id="4" name="Inhaltsplatzhalter 3"/>
          <p:cNvSpPr>
            <a:spLocks noGrp="1"/>
          </p:cNvSpPr>
          <p:nvPr>
            <p:ph idx="1"/>
          </p:nvPr>
        </p:nvSpPr>
        <p:spPr/>
        <p:txBody>
          <a:bodyPr/>
          <a:lstStyle/>
          <a:p>
            <a:pPr lvl="0"/>
            <a:r>
              <a:rPr lang="de-DE" dirty="0"/>
              <a:t>W</a:t>
            </a:r>
            <a:r>
              <a:rPr lang="de-DE" dirty="0" smtClean="0"/>
              <a:t>enig hilfreich ist es, </a:t>
            </a:r>
            <a:r>
              <a:rPr lang="de-DE" dirty="0"/>
              <a:t>wenn </a:t>
            </a:r>
            <a:r>
              <a:rPr lang="de-DE" dirty="0" smtClean="0"/>
              <a:t>Alkoholkonsum nur negativ dargestellt wird bzw. Personen zur „Abstinenz bekehrt“ </a:t>
            </a:r>
            <a:r>
              <a:rPr lang="de-DE" dirty="0"/>
              <a:t>werden oder </a:t>
            </a:r>
            <a:r>
              <a:rPr lang="de-DE" dirty="0" smtClean="0"/>
              <a:t>mit „erhobenem </a:t>
            </a:r>
            <a:r>
              <a:rPr lang="de-DE" dirty="0"/>
              <a:t>Zeigefinger“ </a:t>
            </a:r>
            <a:r>
              <a:rPr lang="de-DE" dirty="0" smtClean="0"/>
              <a:t>auf ihren Alkoholkonsum hingewiesen werden </a:t>
            </a:r>
            <a:r>
              <a:rPr lang="de-DE" dirty="0" smtClean="0">
                <a:sym typeface="Wingdings" panose="05000000000000000000" pitchFamily="2" charset="2"/>
              </a:rPr>
              <a:t> </a:t>
            </a:r>
            <a:r>
              <a:rPr lang="de-DE" dirty="0" smtClean="0"/>
              <a:t>Stattdessen sollte </a:t>
            </a:r>
            <a:r>
              <a:rPr lang="de-DE" dirty="0"/>
              <a:t>zu einer Reflektion über den eigenen Alkoholkonsum </a:t>
            </a:r>
            <a:r>
              <a:rPr lang="de-DE" dirty="0" smtClean="0"/>
              <a:t>angeregt werden</a:t>
            </a:r>
            <a:endParaRPr lang="de-DE" dirty="0"/>
          </a:p>
          <a:p>
            <a:pPr lvl="0"/>
            <a:r>
              <a:rPr lang="de-DE" dirty="0"/>
              <a:t>Aktuelle </a:t>
            </a:r>
            <a:r>
              <a:rPr lang="de-DE" dirty="0" smtClean="0"/>
              <a:t>Themen, </a:t>
            </a:r>
            <a:r>
              <a:rPr lang="de-DE" dirty="0"/>
              <a:t>wie </a:t>
            </a:r>
            <a:r>
              <a:rPr lang="de-DE" dirty="0" smtClean="0"/>
              <a:t>z. B. „Alkoholkonsum </a:t>
            </a:r>
            <a:r>
              <a:rPr lang="de-DE" dirty="0"/>
              <a:t>in Zeiten von Corona“ eignen sich gut, da zusätzlich ein Bezug zu aktuellen Diskursen in den Medien möglich </a:t>
            </a:r>
            <a:r>
              <a:rPr lang="de-DE" dirty="0" smtClean="0"/>
              <a:t>ist</a:t>
            </a:r>
            <a:endParaRPr lang="de-DE" dirty="0"/>
          </a:p>
          <a:p>
            <a:pPr lvl="0"/>
            <a:r>
              <a:rPr lang="de-DE" dirty="0"/>
              <a:t>Wichtig </a:t>
            </a:r>
            <a:r>
              <a:rPr lang="de-DE" dirty="0" smtClean="0"/>
              <a:t>ist, </a:t>
            </a:r>
            <a:r>
              <a:rPr lang="de-DE" dirty="0"/>
              <a:t>Themen nicht zu einseitig darzustellen und verschiedene </a:t>
            </a:r>
            <a:r>
              <a:rPr lang="de-DE" dirty="0" smtClean="0"/>
              <a:t>Perspektiven einzubeziehen</a:t>
            </a:r>
            <a:r>
              <a:rPr lang="de-DE" dirty="0"/>
              <a:t>. Persönliche Meinungen sollten dabei immer klar gekennzeichnet sein und Fakten wissenschaftlich belegt </a:t>
            </a:r>
            <a:r>
              <a:rPr lang="de-DE" dirty="0" smtClean="0"/>
              <a:t>werden </a:t>
            </a:r>
            <a:r>
              <a:rPr lang="de-DE" dirty="0" smtClean="0">
                <a:sym typeface="Wingdings" panose="05000000000000000000" pitchFamily="2" charset="2"/>
              </a:rPr>
              <a:t> </a:t>
            </a:r>
            <a:r>
              <a:rPr lang="de-DE" dirty="0" smtClean="0"/>
              <a:t>für </a:t>
            </a:r>
            <a:r>
              <a:rPr lang="de-DE" dirty="0"/>
              <a:t>die wissenschaftliche Recherche lohnt es sich im Voraus genügend Zeit </a:t>
            </a:r>
            <a:r>
              <a:rPr lang="de-DE" dirty="0" smtClean="0"/>
              <a:t>einzuplanen </a:t>
            </a:r>
            <a:endParaRPr lang="de-DE" dirty="0"/>
          </a:p>
          <a:p>
            <a:r>
              <a:rPr lang="de-DE" dirty="0"/>
              <a:t>Außerdem ist es </a:t>
            </a:r>
            <a:r>
              <a:rPr lang="de-DE" dirty="0" smtClean="0"/>
              <a:t>sinnvoll, </a:t>
            </a:r>
            <a:r>
              <a:rPr lang="de-DE" dirty="0"/>
              <a:t>die Themen so einzugrenzen, dass sie nicht zu oberflächlich </a:t>
            </a:r>
            <a:r>
              <a:rPr lang="de-DE" dirty="0" smtClean="0"/>
              <a:t>behandelt werden und zugleich den Raum für Denkanstöße und Selbstreflexion ermöglichen</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49</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2551247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 und Nachteile von Instagram, </a:t>
            </a:r>
            <a:r>
              <a:rPr lang="de-DE" dirty="0" err="1" smtClean="0"/>
              <a:t>Youtube</a:t>
            </a:r>
            <a:r>
              <a:rPr lang="de-DE" dirty="0" smtClean="0"/>
              <a:t> und Co</a:t>
            </a:r>
            <a:endParaRPr lang="de-DE" dirty="0"/>
          </a:p>
        </p:txBody>
      </p:sp>
      <p:sp>
        <p:nvSpPr>
          <p:cNvPr id="15" name="Textplatzhalter 14"/>
          <p:cNvSpPr>
            <a:spLocks noGrp="1"/>
          </p:cNvSpPr>
          <p:nvPr>
            <p:ph type="body" sz="quarter" idx="32"/>
          </p:nvPr>
        </p:nvSpPr>
        <p:spPr/>
        <p:txBody>
          <a:bodyPr/>
          <a:lstStyle/>
          <a:p>
            <a:r>
              <a:rPr lang="de-DE" dirty="0" smtClean="0"/>
              <a:t>Was spricht für oder gegen die Nutzung der verschiedenen Plattformen?</a:t>
            </a: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5</a:t>
            </a:fld>
            <a:endParaRPr lang="en-US" noProof="0" dirty="0"/>
          </a:p>
        </p:txBody>
      </p:sp>
      <p:sp>
        <p:nvSpPr>
          <p:cNvPr id="16" name="Textplatzhalter 15"/>
          <p:cNvSpPr>
            <a:spLocks noGrp="1"/>
          </p:cNvSpPr>
          <p:nvPr>
            <p:ph type="body" sz="quarter" idx="33"/>
          </p:nvPr>
        </p:nvSpPr>
        <p:spPr/>
        <p:txBody>
          <a:bodyPr/>
          <a:lstStyle/>
          <a:p>
            <a:endParaRPr lang="de-DE"/>
          </a:p>
        </p:txBody>
      </p:sp>
      <p:graphicFrame>
        <p:nvGraphicFramePr>
          <p:cNvPr id="13" name="Tabelle 12"/>
          <p:cNvGraphicFramePr>
            <a:graphicFrameLocks noGrp="1"/>
          </p:cNvGraphicFramePr>
          <p:nvPr>
            <p:extLst>
              <p:ext uri="{D42A27DB-BD31-4B8C-83A1-F6EECF244321}">
                <p14:modId xmlns:p14="http://schemas.microsoft.com/office/powerpoint/2010/main" val="1304124073"/>
              </p:ext>
            </p:extLst>
          </p:nvPr>
        </p:nvGraphicFramePr>
        <p:xfrm>
          <a:off x="431800" y="1339922"/>
          <a:ext cx="11587602" cy="4855411"/>
        </p:xfrm>
        <a:graphic>
          <a:graphicData uri="http://schemas.openxmlformats.org/drawingml/2006/table">
            <a:tbl>
              <a:tblPr firstRow="1" bandRow="1">
                <a:tableStyleId>{21E4AEA4-8DFA-4A89-87EB-49C32662AFE0}</a:tableStyleId>
              </a:tblPr>
              <a:tblGrid>
                <a:gridCol w="1268715">
                  <a:extLst>
                    <a:ext uri="{9D8B030D-6E8A-4147-A177-3AD203B41FA5}">
                      <a16:colId xmlns:a16="http://schemas.microsoft.com/office/drawing/2014/main" val="1895342218"/>
                    </a:ext>
                  </a:extLst>
                </a:gridCol>
                <a:gridCol w="6400678">
                  <a:extLst>
                    <a:ext uri="{9D8B030D-6E8A-4147-A177-3AD203B41FA5}">
                      <a16:colId xmlns:a16="http://schemas.microsoft.com/office/drawing/2014/main" val="3131409471"/>
                    </a:ext>
                  </a:extLst>
                </a:gridCol>
                <a:gridCol w="3918209">
                  <a:extLst>
                    <a:ext uri="{9D8B030D-6E8A-4147-A177-3AD203B41FA5}">
                      <a16:colId xmlns:a16="http://schemas.microsoft.com/office/drawing/2014/main" val="4069073854"/>
                    </a:ext>
                  </a:extLst>
                </a:gridCol>
              </a:tblGrid>
              <a:tr h="314150">
                <a:tc>
                  <a:txBody>
                    <a:bodyPr/>
                    <a:lstStyle/>
                    <a:p>
                      <a:r>
                        <a:rPr lang="de-DE" dirty="0" smtClean="0"/>
                        <a:t>Plattform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Vorteile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Nachteile</a:t>
                      </a:r>
                    </a:p>
                  </a:txBody>
                  <a:tcPr/>
                </a:tc>
                <a:extLst>
                  <a:ext uri="{0D108BD9-81ED-4DB2-BD59-A6C34878D82A}">
                    <a16:rowId xmlns:a16="http://schemas.microsoft.com/office/drawing/2014/main" val="1794585436"/>
                  </a:ext>
                </a:extLst>
              </a:tr>
              <a:tr h="796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Instagram</a:t>
                      </a:r>
                    </a:p>
                  </a:txBody>
                  <a:tcPr/>
                </a:tc>
                <a:tc>
                  <a:txBody>
                    <a:bodyPr/>
                    <a:lstStyle/>
                    <a:p>
                      <a:pPr marL="285750" indent="-285750">
                        <a:buFont typeface="Arial" panose="020B0604020202020204" pitchFamily="34" charset="0"/>
                        <a:buChar char="•"/>
                      </a:pPr>
                      <a:r>
                        <a:rPr lang="de-DE" sz="1800" dirty="0" smtClean="0"/>
                        <a:t>relativ „jung“, somit tendenziell</a:t>
                      </a:r>
                      <a:r>
                        <a:rPr lang="de-DE" sz="1800" baseline="0" dirty="0" smtClean="0"/>
                        <a:t> viele aktuell immatrikulierte Studierende unter den </a:t>
                      </a:r>
                      <a:r>
                        <a:rPr lang="de-DE" sz="1800" baseline="0" dirty="0" err="1" smtClean="0"/>
                        <a:t>Follower:innen</a:t>
                      </a:r>
                      <a:endParaRPr lang="de-DE" sz="1800" baseline="0" dirty="0" smtClean="0"/>
                    </a:p>
                    <a:p>
                      <a:pPr marL="285750" indent="-285750">
                        <a:buFont typeface="Arial" panose="020B0604020202020204" pitchFamily="34" charset="0"/>
                        <a:buChar char="•"/>
                      </a:pPr>
                      <a:r>
                        <a:rPr lang="de-DE" sz="1800" baseline="0" dirty="0" smtClean="0"/>
                        <a:t>Vielseitige Funktionen mit einfacher Bedienung</a:t>
                      </a:r>
                    </a:p>
                  </a:txBody>
                  <a:tcPr/>
                </a:tc>
                <a:tc>
                  <a:txBody>
                    <a:bodyPr/>
                    <a:lstStyle/>
                    <a:p>
                      <a:pPr marL="285750" indent="-285750">
                        <a:buFont typeface="Arial" panose="020B0604020202020204" pitchFamily="34" charset="0"/>
                        <a:buChar char="•"/>
                      </a:pPr>
                      <a:r>
                        <a:rPr lang="de-DE" dirty="0" smtClean="0"/>
                        <a:t>Wird häufig eher</a:t>
                      </a:r>
                      <a:r>
                        <a:rPr lang="de-DE" baseline="0" dirty="0" smtClean="0"/>
                        <a:t> nebenbei am Handy genutzt, ohne größere Aufmerksamkeit</a:t>
                      </a:r>
                    </a:p>
                  </a:txBody>
                  <a:tcPr/>
                </a:tc>
                <a:extLst>
                  <a:ext uri="{0D108BD9-81ED-4DB2-BD59-A6C34878D82A}">
                    <a16:rowId xmlns:a16="http://schemas.microsoft.com/office/drawing/2014/main" val="484522998"/>
                  </a:ext>
                </a:extLst>
              </a:tr>
              <a:tr h="1256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Facebook</a:t>
                      </a:r>
                      <a:endParaRPr lang="de-DE" dirty="0" smtClean="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aseline="0" dirty="0" smtClean="0"/>
                        <a:t>Vielseitige Funktionen mit einfacher Bedienung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aseline="0" dirty="0" smtClean="0"/>
                        <a:t>Posts können Großteils identisch sein mit Instagram/ LinkedIn. Mit geringem Aufwand kann somit die Reichweite erhöht werden.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Reichweite oft eher außerhalb</a:t>
                      </a:r>
                      <a:r>
                        <a:rPr lang="de-DE" baseline="0" dirty="0" smtClean="0"/>
                        <a:t> der eigenen Hochschule (durch </a:t>
                      </a:r>
                      <a:r>
                        <a:rPr lang="de-DE" baseline="0" dirty="0" err="1" smtClean="0"/>
                        <a:t>Reposts</a:t>
                      </a:r>
                      <a:r>
                        <a:rPr lang="de-DE" baseline="0" dirty="0" smtClean="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relativ „alt“, somit tendenziell</a:t>
                      </a:r>
                      <a:r>
                        <a:rPr lang="de-DE" sz="1800" baseline="0" dirty="0" smtClean="0"/>
                        <a:t> viele Alumni</a:t>
                      </a:r>
                    </a:p>
                  </a:txBody>
                  <a:tcPr/>
                </a:tc>
                <a:extLst>
                  <a:ext uri="{0D108BD9-81ED-4DB2-BD59-A6C34878D82A}">
                    <a16:rowId xmlns:a16="http://schemas.microsoft.com/office/drawing/2014/main" val="1285066161"/>
                  </a:ext>
                </a:extLst>
              </a:tr>
              <a:tr h="1020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Twitter</a:t>
                      </a:r>
                    </a:p>
                  </a:txBody>
                  <a:tcPr/>
                </a:tc>
                <a:tc>
                  <a:txBody>
                    <a:bodyPr/>
                    <a:lstStyle/>
                    <a:p>
                      <a:pPr marL="285750" indent="-285750">
                        <a:buFont typeface="Arial" panose="020B0604020202020204" pitchFamily="34" charset="0"/>
                        <a:buChar char="•"/>
                      </a:pPr>
                      <a:r>
                        <a:rPr lang="de-DE" dirty="0" smtClean="0"/>
                        <a:t>Oft große</a:t>
                      </a:r>
                      <a:r>
                        <a:rPr lang="de-DE" baseline="0" dirty="0" smtClean="0"/>
                        <a:t> Reichweite</a:t>
                      </a:r>
                      <a:endParaRPr lang="de-DE" dirty="0"/>
                    </a:p>
                  </a:txBody>
                  <a:tcPr/>
                </a:tc>
                <a:tc>
                  <a:txBody>
                    <a:bodyPr/>
                    <a:lstStyle/>
                    <a:p>
                      <a:pPr marL="285750" indent="-285750">
                        <a:buFont typeface="Arial" panose="020B0604020202020204" pitchFamily="34" charset="0"/>
                        <a:buChar char="•"/>
                      </a:pPr>
                      <a:r>
                        <a:rPr lang="de-DE" dirty="0" smtClean="0"/>
                        <a:t>Eingeschränkte Funktionen</a:t>
                      </a:r>
                    </a:p>
                    <a:p>
                      <a:pPr marL="285750" indent="-285750">
                        <a:buFont typeface="Arial" panose="020B0604020202020204" pitchFamily="34" charset="0"/>
                        <a:buChar char="•"/>
                      </a:pPr>
                      <a:r>
                        <a:rPr lang="de-DE" dirty="0" smtClean="0"/>
                        <a:t>Reichweite oft eher außerhalb</a:t>
                      </a:r>
                      <a:r>
                        <a:rPr lang="de-DE" baseline="0" dirty="0" smtClean="0"/>
                        <a:t> der eigenen Hochschule (durch </a:t>
                      </a:r>
                      <a:r>
                        <a:rPr lang="de-DE" baseline="0" dirty="0" err="1" smtClean="0"/>
                        <a:t>Reposts</a:t>
                      </a:r>
                      <a:r>
                        <a:rPr lang="de-DE" baseline="0" dirty="0" smtClean="0"/>
                        <a:t>)</a:t>
                      </a:r>
                      <a:endParaRPr lang="de-DE" dirty="0"/>
                    </a:p>
                  </a:txBody>
                  <a:tcPr/>
                </a:tc>
                <a:extLst>
                  <a:ext uri="{0D108BD9-81ED-4DB2-BD59-A6C34878D82A}">
                    <a16:rowId xmlns:a16="http://schemas.microsoft.com/office/drawing/2014/main" val="57628106"/>
                  </a:ext>
                </a:extLst>
              </a:tr>
              <a:tr h="923491">
                <a:tc>
                  <a:txBody>
                    <a:bodyPr/>
                    <a:lstStyle/>
                    <a:p>
                      <a:r>
                        <a:rPr lang="de-DE" dirty="0" smtClean="0"/>
                        <a:t>LinkedIn</a:t>
                      </a:r>
                      <a:endParaRPr lang="de-D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aseline="0" dirty="0" smtClean="0"/>
                        <a:t>Posts können meist identisch sein mit Instagram/ Facebook, mit geringem Aufwand kann somit die Reichweite erhöht werden.</a:t>
                      </a:r>
                      <a:endParaRPr lang="de-D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Karriereplattform, tendenziell</a:t>
                      </a:r>
                      <a:r>
                        <a:rPr lang="de-DE" baseline="0" dirty="0" smtClean="0"/>
                        <a:t> viele Alumni</a:t>
                      </a:r>
                      <a:endParaRPr lang="de-DE" dirty="0" smtClean="0"/>
                    </a:p>
                  </a:txBody>
                  <a:tcPr/>
                </a:tc>
                <a:extLst>
                  <a:ext uri="{0D108BD9-81ED-4DB2-BD59-A6C34878D82A}">
                    <a16:rowId xmlns:a16="http://schemas.microsoft.com/office/drawing/2014/main" val="1757064118"/>
                  </a:ext>
                </a:extLst>
              </a:tr>
            </a:tbl>
          </a:graphicData>
        </a:graphic>
      </p:graphicFrame>
    </p:spTree>
    <p:extLst>
      <p:ext uri="{BB962C8B-B14F-4D97-AF65-F5344CB8AC3E}">
        <p14:creationId xmlns:p14="http://schemas.microsoft.com/office/powerpoint/2010/main" val="4187607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Podcasts – Tipps zur Umsetzung</a:t>
            </a:r>
            <a:endParaRPr lang="de-DE" dirty="0"/>
          </a:p>
        </p:txBody>
      </p:sp>
      <p:sp>
        <p:nvSpPr>
          <p:cNvPr id="3" name="Textplatzhalter 2"/>
          <p:cNvSpPr>
            <a:spLocks noGrp="1"/>
          </p:cNvSpPr>
          <p:nvPr>
            <p:ph type="body" sz="quarter" idx="32"/>
          </p:nvPr>
        </p:nvSpPr>
        <p:spPr/>
        <p:txBody>
          <a:bodyPr/>
          <a:lstStyle/>
          <a:p>
            <a:r>
              <a:rPr lang="de-DE" dirty="0"/>
              <a:t>inhaltliche </a:t>
            </a:r>
            <a:r>
              <a:rPr lang="de-DE" dirty="0" smtClean="0"/>
              <a:t>Umsetzung</a:t>
            </a:r>
            <a:endParaRPr lang="de-DE" dirty="0"/>
          </a:p>
        </p:txBody>
      </p:sp>
      <p:sp>
        <p:nvSpPr>
          <p:cNvPr id="4" name="Inhaltsplatzhalter 3"/>
          <p:cNvSpPr>
            <a:spLocks noGrp="1"/>
          </p:cNvSpPr>
          <p:nvPr>
            <p:ph idx="1"/>
          </p:nvPr>
        </p:nvSpPr>
        <p:spPr/>
        <p:txBody>
          <a:bodyPr/>
          <a:lstStyle/>
          <a:p>
            <a:pPr lvl="0"/>
            <a:r>
              <a:rPr lang="de-DE" dirty="0" smtClean="0"/>
              <a:t>Bei der Erstellung einer </a:t>
            </a:r>
            <a:r>
              <a:rPr lang="de-DE" dirty="0" err="1" smtClean="0"/>
              <a:t>Podcastreihe</a:t>
            </a:r>
            <a:r>
              <a:rPr lang="de-DE" dirty="0" smtClean="0"/>
              <a:t> ist es wichtig eine gute Struktur auszuarbeiten, sodass ein „roter Faden“ erkennbar ist</a:t>
            </a:r>
          </a:p>
          <a:p>
            <a:pPr lvl="0"/>
            <a:r>
              <a:rPr lang="de-DE" dirty="0" smtClean="0"/>
              <a:t>Wichtige </a:t>
            </a:r>
            <a:r>
              <a:rPr lang="de-DE" dirty="0"/>
              <a:t>strukturgebende </a:t>
            </a:r>
            <a:r>
              <a:rPr lang="de-DE" dirty="0" smtClean="0"/>
              <a:t>Elemente: </a:t>
            </a:r>
          </a:p>
          <a:p>
            <a:pPr marL="266700" lvl="1" indent="0">
              <a:buNone/>
            </a:pPr>
            <a:r>
              <a:rPr lang="de-DE" sz="2200" dirty="0" smtClean="0"/>
              <a:t>1. </a:t>
            </a:r>
            <a:r>
              <a:rPr lang="de-DE" sz="2200" dirty="0"/>
              <a:t>e</a:t>
            </a:r>
            <a:r>
              <a:rPr lang="de-DE" sz="2200" dirty="0" smtClean="0"/>
              <a:t>in guter Einstieg mit einer Vorstellung des Projektes/ der anwesenden Personen </a:t>
            </a:r>
          </a:p>
          <a:p>
            <a:pPr marL="266700" lvl="1" indent="0">
              <a:buNone/>
            </a:pPr>
            <a:r>
              <a:rPr lang="de-DE" sz="2200" dirty="0" smtClean="0"/>
              <a:t>2. ein eingeleiteter Abschluss</a:t>
            </a:r>
          </a:p>
          <a:p>
            <a:pPr lvl="2"/>
            <a:r>
              <a:rPr lang="de-DE" sz="2000" dirty="0" smtClean="0"/>
              <a:t>Für den Einstieg und Abschluss sollten ausführliche Absprachen getroffen werden </a:t>
            </a:r>
          </a:p>
          <a:p>
            <a:pPr marL="266700" lvl="1" indent="0">
              <a:buNone/>
            </a:pPr>
            <a:r>
              <a:rPr lang="de-DE" dirty="0">
                <a:sym typeface="Wingdings" panose="05000000000000000000" pitchFamily="2" charset="2"/>
              </a:rPr>
              <a:t>	</a:t>
            </a:r>
            <a:r>
              <a:rPr lang="de-DE" dirty="0" smtClean="0">
                <a:sym typeface="Wingdings" panose="05000000000000000000" pitchFamily="2" charset="2"/>
              </a:rPr>
              <a:t> Wer sagt was, wann?</a:t>
            </a:r>
            <a:endParaRPr lang="de-DE" dirty="0" smtClean="0"/>
          </a:p>
          <a:p>
            <a:pPr lvl="2"/>
            <a:r>
              <a:rPr lang="de-DE" sz="2000" dirty="0" smtClean="0"/>
              <a:t> Insbesondere kann es z. B. </a:t>
            </a:r>
            <a:r>
              <a:rPr lang="de-DE" sz="2000" dirty="0" smtClean="0">
                <a:sym typeface="Wingdings" panose="05000000000000000000" pitchFamily="2" charset="2"/>
              </a:rPr>
              <a:t>bei </a:t>
            </a:r>
            <a:r>
              <a:rPr lang="de-DE" sz="2000" dirty="0" smtClean="0"/>
              <a:t>Interviews </a:t>
            </a:r>
            <a:r>
              <a:rPr lang="de-DE" sz="2000" dirty="0"/>
              <a:t>mit </a:t>
            </a:r>
            <a:r>
              <a:rPr lang="de-DE" sz="2000" dirty="0" smtClean="0"/>
              <a:t>externen Personen hilfreich sein</a:t>
            </a:r>
            <a:r>
              <a:rPr lang="de-DE" sz="2000" dirty="0"/>
              <a:t>, konkrete </a:t>
            </a:r>
            <a:r>
              <a:rPr lang="de-DE" sz="2000" dirty="0" smtClean="0"/>
              <a:t>Absprachen, wie z. B</a:t>
            </a:r>
            <a:r>
              <a:rPr lang="de-DE" sz="2000" dirty="0"/>
              <a:t>. </a:t>
            </a:r>
            <a:r>
              <a:rPr lang="de-DE" sz="2000" dirty="0" smtClean="0"/>
              <a:t>Handzeichen, </a:t>
            </a:r>
            <a:r>
              <a:rPr lang="de-DE" sz="2000" dirty="0"/>
              <a:t>zu </a:t>
            </a:r>
            <a:r>
              <a:rPr lang="de-DE" sz="2000" dirty="0" smtClean="0"/>
              <a:t>vereinbaren</a:t>
            </a:r>
            <a:endParaRPr lang="de-DE" sz="2000" dirty="0"/>
          </a:p>
          <a:p>
            <a:pPr lvl="0"/>
            <a:r>
              <a:rPr lang="de-DE" dirty="0" smtClean="0"/>
              <a:t>klare </a:t>
            </a:r>
            <a:r>
              <a:rPr lang="de-DE" dirty="0"/>
              <a:t>und deutliche Aussprache mit bewusst gesetzten Pausen </a:t>
            </a:r>
            <a:r>
              <a:rPr lang="de-DE" dirty="0" smtClean="0">
                <a:sym typeface="Wingdings" panose="05000000000000000000" pitchFamily="2" charset="2"/>
              </a:rPr>
              <a:t> erfordert ein</a:t>
            </a:r>
            <a:r>
              <a:rPr lang="de-DE" dirty="0" smtClean="0"/>
              <a:t> </a:t>
            </a:r>
            <a:r>
              <a:rPr lang="de-DE" dirty="0"/>
              <a:t>wenig Übung </a:t>
            </a:r>
            <a:r>
              <a:rPr lang="de-DE" dirty="0" smtClean="0"/>
              <a:t>und benötigt ggf. mehrere Versuchsdurchgänge</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50</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3223047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Podcasts – Tipps zur Umsetzung</a:t>
            </a:r>
            <a:endParaRPr lang="de-DE" dirty="0"/>
          </a:p>
        </p:txBody>
      </p:sp>
      <p:sp>
        <p:nvSpPr>
          <p:cNvPr id="3" name="Textplatzhalter 2"/>
          <p:cNvSpPr>
            <a:spLocks noGrp="1"/>
          </p:cNvSpPr>
          <p:nvPr>
            <p:ph type="body" sz="quarter" idx="32"/>
          </p:nvPr>
        </p:nvSpPr>
        <p:spPr/>
        <p:txBody>
          <a:bodyPr/>
          <a:lstStyle/>
          <a:p>
            <a:r>
              <a:rPr lang="de-DE" dirty="0"/>
              <a:t>technische</a:t>
            </a:r>
            <a:r>
              <a:rPr lang="de-DE" b="1" i="1" dirty="0"/>
              <a:t> </a:t>
            </a:r>
            <a:r>
              <a:rPr lang="de-DE" dirty="0" smtClean="0"/>
              <a:t>Umsetzung</a:t>
            </a:r>
            <a:endParaRPr lang="de-DE" dirty="0"/>
          </a:p>
        </p:txBody>
      </p:sp>
      <p:sp>
        <p:nvSpPr>
          <p:cNvPr id="4" name="Inhaltsplatzhalter 3"/>
          <p:cNvSpPr>
            <a:spLocks noGrp="1"/>
          </p:cNvSpPr>
          <p:nvPr>
            <p:ph idx="1"/>
          </p:nvPr>
        </p:nvSpPr>
        <p:spPr/>
        <p:txBody>
          <a:bodyPr/>
          <a:lstStyle/>
          <a:p>
            <a:pPr lvl="0"/>
            <a:r>
              <a:rPr lang="de-DE" dirty="0" smtClean="0"/>
              <a:t>Es </a:t>
            </a:r>
            <a:r>
              <a:rPr lang="de-DE" dirty="0"/>
              <a:t>ist </a:t>
            </a:r>
            <a:r>
              <a:rPr lang="de-DE" dirty="0" smtClean="0"/>
              <a:t>hilfreich, einen Podcast in einer Kleingruppe (mind. 2 Personen) aufzunehmen, </a:t>
            </a:r>
            <a:r>
              <a:rPr lang="de-DE" dirty="0"/>
              <a:t>sodass ein Gespräch möglich ist </a:t>
            </a:r>
            <a:r>
              <a:rPr lang="de-DE" dirty="0" smtClean="0"/>
              <a:t>und </a:t>
            </a:r>
            <a:r>
              <a:rPr lang="de-DE" dirty="0"/>
              <a:t>die Arbeit </a:t>
            </a:r>
            <a:r>
              <a:rPr lang="de-DE" dirty="0" smtClean="0"/>
              <a:t>in der Gruppe gut aufteilen werden kann</a:t>
            </a:r>
          </a:p>
          <a:p>
            <a:r>
              <a:rPr lang="de-DE" dirty="0"/>
              <a:t>e</a:t>
            </a:r>
            <a:r>
              <a:rPr lang="de-DE" dirty="0" smtClean="0"/>
              <a:t>in </a:t>
            </a:r>
            <a:r>
              <a:rPr lang="de-DE" dirty="0"/>
              <a:t>Podcast </a:t>
            </a:r>
            <a:r>
              <a:rPr lang="de-DE" dirty="0" smtClean="0"/>
              <a:t>sollte zeitlich begrenzt sein – etwa zwischen </a:t>
            </a:r>
            <a:r>
              <a:rPr lang="de-DE" dirty="0"/>
              <a:t>5 und 20 Minuten </a:t>
            </a:r>
            <a:r>
              <a:rPr lang="de-DE" dirty="0" smtClean="0"/>
              <a:t>– sodass </a:t>
            </a:r>
            <a:r>
              <a:rPr lang="de-DE" dirty="0"/>
              <a:t>die </a:t>
            </a:r>
            <a:r>
              <a:rPr lang="de-DE" dirty="0" smtClean="0"/>
              <a:t>Hemmschwelle unter Studierenden niedrig </a:t>
            </a:r>
            <a:r>
              <a:rPr lang="de-DE" dirty="0"/>
              <a:t>ist, </a:t>
            </a:r>
            <a:r>
              <a:rPr lang="de-DE" dirty="0" smtClean="0"/>
              <a:t>den Podcast anzuhören </a:t>
            </a:r>
          </a:p>
          <a:p>
            <a:pPr marL="0" indent="0">
              <a:buNone/>
            </a:pPr>
            <a:r>
              <a:rPr lang="de-DE" dirty="0" smtClean="0"/>
              <a:t>Tonaufnahme: </a:t>
            </a:r>
          </a:p>
          <a:p>
            <a:pPr lvl="1"/>
            <a:r>
              <a:rPr lang="de-DE" dirty="0" err="1" smtClean="0"/>
              <a:t>Webex</a:t>
            </a:r>
            <a:r>
              <a:rPr lang="de-DE" dirty="0" smtClean="0"/>
              <a:t> bietet die </a:t>
            </a:r>
            <a:r>
              <a:rPr lang="de-DE" dirty="0"/>
              <a:t>Möglichkeit den Ton mehrerer Personen aufzunehmen</a:t>
            </a:r>
            <a:r>
              <a:rPr lang="de-DE" dirty="0" smtClean="0"/>
              <a:t>; diese muss </a:t>
            </a:r>
            <a:r>
              <a:rPr lang="de-DE" dirty="0"/>
              <a:t>jedoch danach </a:t>
            </a:r>
            <a:r>
              <a:rPr lang="de-DE" dirty="0" smtClean="0"/>
              <a:t>in ein </a:t>
            </a:r>
            <a:r>
              <a:rPr lang="de-DE" dirty="0"/>
              <a:t>MP3-Format umgewandelt werden, um die Aufnahme weiter bearbeiten zu </a:t>
            </a:r>
            <a:r>
              <a:rPr lang="de-DE" dirty="0" smtClean="0"/>
              <a:t>können</a:t>
            </a:r>
            <a:endParaRPr lang="de-DE" dirty="0"/>
          </a:p>
          <a:p>
            <a:pPr lvl="1"/>
            <a:r>
              <a:rPr lang="de-DE" dirty="0"/>
              <a:t>Für eine noch bessere Tonqualität ist es auch möglich zusätzlich den Ton mit einem speziellen Programm zur Tonaufnahme </a:t>
            </a:r>
            <a:r>
              <a:rPr lang="de-DE" dirty="0" smtClean="0"/>
              <a:t>aufzunehmen</a:t>
            </a:r>
            <a:endParaRPr lang="de-DE" dirty="0"/>
          </a:p>
          <a:p>
            <a:pPr marL="0" lvl="0" indent="0">
              <a:buNone/>
            </a:pPr>
            <a:r>
              <a:rPr lang="de-DE" dirty="0" smtClean="0"/>
              <a:t>Schnittprogramm: </a:t>
            </a:r>
          </a:p>
          <a:p>
            <a:r>
              <a:rPr lang="de-DE" dirty="0" err="1" smtClean="0"/>
              <a:t>Audacity</a:t>
            </a:r>
            <a:r>
              <a:rPr lang="de-DE" dirty="0" smtClean="0"/>
              <a:t> eignet sich sehr </a:t>
            </a:r>
            <a:r>
              <a:rPr lang="de-DE" dirty="0"/>
              <a:t>gut, da hier mithilfe von Effekten wie „Rauschentfernung“ und „Normalisierung“ ungewollte Hintergrundgeräusche nahezu ganz entfernt werden </a:t>
            </a:r>
            <a:r>
              <a:rPr lang="de-DE" dirty="0" smtClean="0"/>
              <a:t>können</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51</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899813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Peer-Aktionen ohne Vorbild?</a:t>
            </a:r>
            <a:endParaRPr lang="de-DE" dirty="0"/>
          </a:p>
        </p:txBody>
      </p:sp>
      <p:sp>
        <p:nvSpPr>
          <p:cNvPr id="9" name="Textplatzhalter 8"/>
          <p:cNvSpPr>
            <a:spLocks noGrp="1"/>
          </p:cNvSpPr>
          <p:nvPr>
            <p:ph type="body" idx="1"/>
          </p:nvPr>
        </p:nvSpPr>
        <p:spPr/>
        <p:txBody>
          <a:bodyPr/>
          <a:lstStyle/>
          <a:p>
            <a:r>
              <a:rPr lang="de-DE" dirty="0" smtClean="0"/>
              <a:t>Entwicklung neuer, eigener Ideen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52</a:t>
            </a:fld>
            <a:endParaRPr lang="en-US" noProof="0" dirty="0"/>
          </a:p>
        </p:txBody>
      </p:sp>
      <p:sp>
        <p:nvSpPr>
          <p:cNvPr id="5" name="Fußzeilenplatzhalter 4"/>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spTree>
    <p:extLst>
      <p:ext uri="{BB962C8B-B14F-4D97-AF65-F5344CB8AC3E}">
        <p14:creationId xmlns:p14="http://schemas.microsoft.com/office/powerpoint/2010/main" val="3290156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 von Online-Aktionen – neue kreative Ideen </a:t>
            </a:r>
            <a:endParaRPr lang="de-DE" dirty="0"/>
          </a:p>
        </p:txBody>
      </p:sp>
      <p:sp>
        <p:nvSpPr>
          <p:cNvPr id="3" name="Textplatzhalter 2"/>
          <p:cNvSpPr>
            <a:spLocks noGrp="1"/>
          </p:cNvSpPr>
          <p:nvPr>
            <p:ph type="body" sz="quarter" idx="32"/>
          </p:nvPr>
        </p:nvSpPr>
        <p:spPr/>
        <p:txBody>
          <a:bodyPr/>
          <a:lstStyle/>
          <a:p>
            <a:r>
              <a:rPr lang="de-DE" dirty="0" smtClean="0"/>
              <a:t>Unter den bisherigen Ideen ist nicht das Passende dabei?</a:t>
            </a:r>
            <a:endParaRPr lang="de-DE" dirty="0"/>
          </a:p>
        </p:txBody>
      </p:sp>
      <p:sp>
        <p:nvSpPr>
          <p:cNvPr id="4" name="Inhaltsplatzhalter 3"/>
          <p:cNvSpPr>
            <a:spLocks noGrp="1"/>
          </p:cNvSpPr>
          <p:nvPr>
            <p:ph idx="1"/>
          </p:nvPr>
        </p:nvSpPr>
        <p:spPr/>
        <p:txBody>
          <a:bodyPr/>
          <a:lstStyle/>
          <a:p>
            <a:endParaRPr lang="de-DE" dirty="0" smtClean="0"/>
          </a:p>
          <a:p>
            <a:r>
              <a:rPr lang="de-DE" dirty="0" smtClean="0"/>
              <a:t>Natürlich gibt auch noch zahlreiche andere, neue Ideen für die Umsetzung von Online-Peer-Aktionen</a:t>
            </a:r>
          </a:p>
          <a:p>
            <a:r>
              <a:rPr lang="de-DE" dirty="0" smtClean="0"/>
              <a:t>Bei der Umsetzung von Online-Aktionen gibt es (fast) keine Grenzen und Sie können gemeinsam überlegen, wie Sie Ihre Mitstudierenden ansprechen möchten</a:t>
            </a:r>
          </a:p>
          <a:p>
            <a:pPr marL="0" indent="0">
              <a:buNone/>
            </a:pPr>
            <a:endParaRPr lang="de-DE" dirty="0" smtClean="0"/>
          </a:p>
          <a:p>
            <a:pPr marL="0" indent="0">
              <a:buNone/>
            </a:pPr>
            <a:r>
              <a:rPr lang="de-DE" dirty="0" smtClean="0">
                <a:sym typeface="Wingdings" panose="05000000000000000000" pitchFamily="2" charset="2"/>
              </a:rPr>
              <a:t> </a:t>
            </a:r>
            <a:r>
              <a:rPr lang="de-DE" dirty="0" smtClean="0"/>
              <a:t>Haben Sie schon eine Idee?</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53</a:t>
            </a:fld>
            <a:endParaRPr lang="en-US" noProof="0" dirty="0"/>
          </a:p>
        </p:txBody>
      </p:sp>
      <p:sp>
        <p:nvSpPr>
          <p:cNvPr id="7" name="Textplatzhalter 6"/>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3172041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Planung eigener Aktionen</a:t>
            </a:r>
            <a:endParaRPr lang="de-DE" dirty="0"/>
          </a:p>
        </p:txBody>
      </p:sp>
      <p:sp>
        <p:nvSpPr>
          <p:cNvPr id="9" name="Textplatzhalter 8"/>
          <p:cNvSpPr>
            <a:spLocks noGrp="1"/>
          </p:cNvSpPr>
          <p:nvPr>
            <p:ph type="body" idx="1"/>
          </p:nvPr>
        </p:nvSpPr>
        <p:spPr/>
        <p:txBody>
          <a:bodyPr/>
          <a:lstStyle/>
          <a:p>
            <a:r>
              <a:rPr lang="de-DE" dirty="0" smtClean="0"/>
              <a:t>Wie möchten Sie Ihre </a:t>
            </a:r>
            <a:r>
              <a:rPr lang="de-DE" dirty="0" err="1" smtClean="0"/>
              <a:t>Kommiliton:innen</a:t>
            </a:r>
            <a:r>
              <a:rPr lang="de-DE" dirty="0" smtClean="0"/>
              <a:t> ansprechen?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54</a:t>
            </a:fld>
            <a:endParaRPr lang="en-US" noProof="0" dirty="0"/>
          </a:p>
        </p:txBody>
      </p:sp>
      <p:sp>
        <p:nvSpPr>
          <p:cNvPr id="5" name="Fußzeilenplatzhalter 4"/>
          <p:cNvSpPr>
            <a:spLocks noGrp="1"/>
          </p:cNvSpPr>
          <p:nvPr>
            <p:ph type="ftr" sz="quarter" idx="4294967295"/>
          </p:nvPr>
        </p:nvSpPr>
        <p:spPr>
          <a:xfrm>
            <a:off x="0" y="6440488"/>
            <a:ext cx="5664200" cy="293687"/>
          </a:xfrm>
        </p:spPr>
        <p:txBody>
          <a:bodyPr/>
          <a:lstStyle/>
          <a:p>
            <a:r>
              <a:rPr lang="de-DE" smtClean="0"/>
              <a:t>eCHECKUP - Prävention des riskanten Alkoholkonsums bei Studierenden</a:t>
            </a:r>
            <a:endParaRPr lang="de-DE" dirty="0"/>
          </a:p>
        </p:txBody>
      </p:sp>
    </p:spTree>
    <p:extLst>
      <p:ext uri="{BB962C8B-B14F-4D97-AF65-F5344CB8AC3E}">
        <p14:creationId xmlns:p14="http://schemas.microsoft.com/office/powerpoint/2010/main" val="627609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Brainstorming</a:t>
            </a:r>
            <a:endParaRPr lang="de-DE" dirty="0"/>
          </a:p>
        </p:txBody>
      </p:sp>
      <p:sp>
        <p:nvSpPr>
          <p:cNvPr id="3" name="Inhaltsplatzhalter 2"/>
          <p:cNvSpPr>
            <a:spLocks noGrp="1"/>
          </p:cNvSpPr>
          <p:nvPr>
            <p:ph idx="1"/>
          </p:nvPr>
        </p:nvSpPr>
        <p:spPr/>
        <p:txBody>
          <a:bodyPr/>
          <a:lstStyle/>
          <a:p>
            <a:pPr marL="0" indent="0">
              <a:buNone/>
            </a:pPr>
            <a:endParaRPr lang="de-DE" sz="2800" dirty="0" smtClean="0"/>
          </a:p>
          <a:p>
            <a:pPr marL="0" indent="0" algn="ctr">
              <a:buNone/>
            </a:pPr>
            <a:r>
              <a:rPr lang="de-DE" sz="2800" dirty="0" smtClean="0"/>
              <a:t>Welcher Zugangsweg erscheint Ihnen am passendsten?</a:t>
            </a:r>
          </a:p>
          <a:p>
            <a:pPr marL="0" indent="0" algn="ctr">
              <a:buNone/>
            </a:pPr>
            <a:endParaRPr lang="de-DE" sz="2800" dirty="0" smtClean="0"/>
          </a:p>
          <a:p>
            <a:pPr marL="0" indent="0" algn="ctr">
              <a:buNone/>
            </a:pPr>
            <a:r>
              <a:rPr lang="de-DE" sz="2800" dirty="0" smtClean="0"/>
              <a:t>Welche Themen könnten im Rahmen eines Instagram-Takeovers, eines Podcasts oder eines Videos thematisiert werden?</a:t>
            </a:r>
          </a:p>
          <a:p>
            <a:pPr marL="0" indent="0" algn="ctr">
              <a:buNone/>
            </a:pPr>
            <a:endParaRPr lang="de-DE" sz="2800" dirty="0"/>
          </a:p>
          <a:p>
            <a:pPr marL="0" indent="0" algn="ctr">
              <a:buNone/>
            </a:pPr>
            <a:r>
              <a:rPr lang="de-DE" sz="2800" dirty="0" smtClean="0"/>
              <a:t>Welche konkreten Elemente könnten Sie sich für die Aktion vorstellen (z.B. Quiz, Videos, Q&amp;A, Interview…)?</a:t>
            </a:r>
          </a:p>
          <a:p>
            <a:pPr marL="0" indent="0" algn="ctr">
              <a:buNone/>
            </a:pPr>
            <a:endParaRPr lang="de-DE" sz="2800" dirty="0" smtClean="0"/>
          </a:p>
          <a:p>
            <a:pPr marL="0" indent="0" algn="ctr">
              <a:buNone/>
            </a:pPr>
            <a:endParaRPr lang="de-DE" sz="2800" dirty="0"/>
          </a:p>
        </p:txBody>
      </p:sp>
      <p:sp>
        <p:nvSpPr>
          <p:cNvPr id="4" name="Fußzeilenplatzhalter 3"/>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55</a:t>
            </a:fld>
            <a:endParaRPr lang="en-US" noProof="0" dirty="0"/>
          </a:p>
        </p:txBody>
      </p:sp>
    </p:spTree>
    <p:extLst>
      <p:ext uri="{BB962C8B-B14F-4D97-AF65-F5344CB8AC3E}">
        <p14:creationId xmlns:p14="http://schemas.microsoft.com/office/powerpoint/2010/main" val="795636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Erste Ideensammlung</a:t>
            </a:r>
            <a:endParaRPr lang="de-DE" dirty="0"/>
          </a:p>
        </p:txBody>
      </p:sp>
      <p:sp>
        <p:nvSpPr>
          <p:cNvPr id="3" name="Inhaltsplatzhalter 2"/>
          <p:cNvSpPr>
            <a:spLocks noGrp="1"/>
          </p:cNvSpPr>
          <p:nvPr>
            <p:ph idx="1"/>
          </p:nvPr>
        </p:nvSpPr>
        <p:spPr/>
        <p:txBody>
          <a:bodyPr/>
          <a:lstStyle/>
          <a:p>
            <a:r>
              <a:rPr lang="de-DE" sz="2000" dirty="0"/>
              <a:t>mit Eyecatcher beginnen (</a:t>
            </a:r>
            <a:r>
              <a:rPr lang="de-DE" sz="2000" dirty="0" smtClean="0"/>
              <a:t>Collagen/ </a:t>
            </a:r>
            <a:r>
              <a:rPr lang="de-DE" sz="2000" dirty="0"/>
              <a:t>Alltagssituationen)</a:t>
            </a:r>
          </a:p>
          <a:p>
            <a:r>
              <a:rPr lang="de-DE" sz="2000" dirty="0" smtClean="0"/>
              <a:t>Umfrage &amp; Quiz </a:t>
            </a:r>
          </a:p>
          <a:p>
            <a:pPr lvl="1"/>
            <a:r>
              <a:rPr lang="de-DE" sz="1800" dirty="0" smtClean="0"/>
              <a:t>Ggf. mit Gewinnmöglichkeit (Losung durch Wortbeiträge)</a:t>
            </a:r>
          </a:p>
          <a:p>
            <a:r>
              <a:rPr lang="de-DE" sz="2000" dirty="0" smtClean="0"/>
              <a:t>Videos zwischenschalten als Moderation</a:t>
            </a:r>
          </a:p>
          <a:p>
            <a:r>
              <a:rPr lang="de-DE" sz="2000" dirty="0" smtClean="0"/>
              <a:t>Zwei persönliche Fragen (zum Konsumverhalten)</a:t>
            </a:r>
          </a:p>
          <a:p>
            <a:r>
              <a:rPr lang="de-DE" sz="2000" dirty="0" smtClean="0"/>
              <a:t>5 – 10 (eher 5) Fakten</a:t>
            </a:r>
          </a:p>
          <a:p>
            <a:r>
              <a:rPr lang="de-DE" sz="2000" dirty="0" smtClean="0"/>
              <a:t>Abwechslung von Text / Video / Umfrage</a:t>
            </a:r>
          </a:p>
          <a:p>
            <a:r>
              <a:rPr lang="de-DE" sz="2000" dirty="0" smtClean="0"/>
              <a:t>Max. 5 Quizfragen (Ja/ Nein)</a:t>
            </a:r>
          </a:p>
          <a:p>
            <a:r>
              <a:rPr lang="de-DE" sz="2000" dirty="0" smtClean="0"/>
              <a:t>Abschluss mit persönlichen Anmerkungen/ Feedback/ Verbesserungsvorschläge für uns</a:t>
            </a:r>
          </a:p>
          <a:p>
            <a:r>
              <a:rPr lang="de-DE" sz="2000" dirty="0" smtClean="0"/>
              <a:t>Kurze, selbst produzierte Videos zur Information/ Moderation</a:t>
            </a:r>
          </a:p>
          <a:p>
            <a:pPr lvl="1"/>
            <a:r>
              <a:rPr lang="de-DE" sz="1800" dirty="0" smtClean="0"/>
              <a:t>Aufgreifen von Umfrage &amp; Quiz</a:t>
            </a:r>
          </a:p>
          <a:p>
            <a:pPr lvl="1"/>
            <a:r>
              <a:rPr lang="de-DE" sz="1800" dirty="0" smtClean="0"/>
              <a:t>Abwechslung</a:t>
            </a:r>
            <a:endParaRPr lang="de-DE" sz="1800" dirty="0"/>
          </a:p>
          <a:p>
            <a:pPr lvl="1"/>
            <a:r>
              <a:rPr lang="de-DE" sz="1800" dirty="0" smtClean="0"/>
              <a:t>(eigens eingesprochen) zur Information / Moderation</a:t>
            </a:r>
          </a:p>
          <a:p>
            <a:r>
              <a:rPr lang="de-DE" sz="2000" dirty="0" smtClean="0"/>
              <a:t>Livestream (mit Teilnehmenden?)</a:t>
            </a:r>
          </a:p>
          <a:p>
            <a:pPr lvl="1"/>
            <a:r>
              <a:rPr lang="de-DE" sz="1800" dirty="0" smtClean="0"/>
              <a:t>Eher ungeeignet</a:t>
            </a:r>
          </a:p>
          <a:p>
            <a:pPr marL="0" indent="0">
              <a:buNone/>
            </a:pPr>
            <a:endParaRPr lang="de-DE" sz="2000" dirty="0" smtClean="0"/>
          </a:p>
          <a:p>
            <a:pPr marL="0" indent="0">
              <a:buNone/>
            </a:pPr>
            <a:endParaRPr lang="de-DE" sz="2000" dirty="0"/>
          </a:p>
        </p:txBody>
      </p:sp>
      <p:sp>
        <p:nvSpPr>
          <p:cNvPr id="4" name="Fußzeilenplatzhalter 3"/>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56</a:t>
            </a:fld>
            <a:endParaRPr lang="en-US" noProof="0" dirty="0"/>
          </a:p>
        </p:txBody>
      </p:sp>
      <p:sp>
        <p:nvSpPr>
          <p:cNvPr id="6" name="Textplatzhalter 5"/>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397374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Konkretisierung: </a:t>
            </a:r>
            <a:r>
              <a:rPr lang="de-DE" dirty="0"/>
              <a:t>Umsetzung der bisher gesammelten </a:t>
            </a:r>
            <a:r>
              <a:rPr lang="de-DE" dirty="0" smtClean="0"/>
              <a:t>Ideen</a:t>
            </a:r>
            <a:endParaRPr lang="de-DE" dirty="0"/>
          </a:p>
        </p:txBody>
      </p:sp>
      <p:sp>
        <p:nvSpPr>
          <p:cNvPr id="3" name="Inhaltsplatzhalter 2"/>
          <p:cNvSpPr>
            <a:spLocks noGrp="1"/>
          </p:cNvSpPr>
          <p:nvPr>
            <p:ph idx="1"/>
          </p:nvPr>
        </p:nvSpPr>
        <p:spPr/>
        <p:txBody>
          <a:bodyPr/>
          <a:lstStyle/>
          <a:p>
            <a:pPr marL="0" indent="0">
              <a:buNone/>
            </a:pPr>
            <a:r>
              <a:rPr lang="de-DE" dirty="0" smtClean="0"/>
              <a:t>Angepeilter Rahmen: Instagram-Takeover</a:t>
            </a:r>
          </a:p>
          <a:p>
            <a:pPr marL="0" indent="0">
              <a:buNone/>
            </a:pPr>
            <a:endParaRPr lang="de-DE" dirty="0" smtClean="0"/>
          </a:p>
          <a:p>
            <a:r>
              <a:rPr lang="de-DE" dirty="0" smtClean="0"/>
              <a:t>1</a:t>
            </a:r>
            <a:r>
              <a:rPr lang="de-DE" dirty="0"/>
              <a:t>. Eyecatcher zum Beginn (</a:t>
            </a:r>
            <a:r>
              <a:rPr lang="de-DE" dirty="0" smtClean="0"/>
              <a:t>Collagen/ </a:t>
            </a:r>
            <a:r>
              <a:rPr lang="de-DE" dirty="0"/>
              <a:t>Alltagssituationen</a:t>
            </a:r>
            <a:r>
              <a:rPr lang="de-DE" dirty="0" smtClean="0"/>
              <a:t>) - </a:t>
            </a:r>
            <a:r>
              <a:rPr lang="de-DE" dirty="0"/>
              <a:t>w</a:t>
            </a:r>
            <a:r>
              <a:rPr lang="de-DE" dirty="0" smtClean="0"/>
              <a:t>ie </a:t>
            </a:r>
            <a:r>
              <a:rPr lang="de-DE" dirty="0"/>
              <a:t>können diese konkret gestaltet werden? Welche Inhalte eignen sich?</a:t>
            </a:r>
          </a:p>
          <a:p>
            <a:r>
              <a:rPr lang="de-DE" dirty="0"/>
              <a:t>2. persönliche Fragen zum Konsumverhalten - </a:t>
            </a:r>
            <a:r>
              <a:rPr lang="de-DE" dirty="0" smtClean="0"/>
              <a:t>welche </a:t>
            </a:r>
            <a:r>
              <a:rPr lang="de-DE" dirty="0"/>
              <a:t>Fragen eignen sich (im Optimalfall: konkret ausformuliert)?</a:t>
            </a:r>
          </a:p>
          <a:p>
            <a:r>
              <a:rPr lang="de-DE" dirty="0"/>
              <a:t>3. Fakten zum Alkoholkonsum -  (welche Fakten eignen </a:t>
            </a:r>
            <a:r>
              <a:rPr lang="de-DE" dirty="0" smtClean="0"/>
              <a:t>sich; </a:t>
            </a:r>
            <a:r>
              <a:rPr lang="de-DE" dirty="0"/>
              <a:t>welche Quellen etc.)</a:t>
            </a:r>
          </a:p>
          <a:p>
            <a:r>
              <a:rPr lang="de-DE" dirty="0"/>
              <a:t>4. Quizfragen (Antwortoptionen: </a:t>
            </a:r>
            <a:r>
              <a:rPr lang="de-DE" dirty="0" smtClean="0"/>
              <a:t>Ja/ </a:t>
            </a:r>
            <a:r>
              <a:rPr lang="de-DE" dirty="0"/>
              <a:t>Nein) - w</a:t>
            </a:r>
            <a:r>
              <a:rPr lang="de-DE" dirty="0" smtClean="0"/>
              <a:t>elche </a:t>
            </a:r>
            <a:r>
              <a:rPr lang="de-DE" dirty="0"/>
              <a:t>Fragen könnten sich eignen (im Optimalfall: konkret ausformuliert)?</a:t>
            </a:r>
          </a:p>
          <a:p>
            <a:r>
              <a:rPr lang="de-DE" dirty="0"/>
              <a:t>5. Videos zur </a:t>
            </a:r>
            <a:r>
              <a:rPr lang="de-DE" dirty="0" smtClean="0"/>
              <a:t>Information/ </a:t>
            </a:r>
            <a:r>
              <a:rPr lang="de-DE" dirty="0"/>
              <a:t>Moderation - wie können diese konkret umgesetzt werden?</a:t>
            </a:r>
          </a:p>
          <a:p>
            <a:endParaRPr lang="de-DE" dirty="0"/>
          </a:p>
        </p:txBody>
      </p:sp>
      <p:sp>
        <p:nvSpPr>
          <p:cNvPr id="4" name="Fußzeilenplatzhalter 3"/>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57</a:t>
            </a:fld>
            <a:endParaRPr lang="en-US" noProof="0" dirty="0"/>
          </a:p>
        </p:txBody>
      </p:sp>
      <p:sp>
        <p:nvSpPr>
          <p:cNvPr id="6" name="Textplatzhalter 5"/>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284340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dirty="0" smtClean="0"/>
              <a:t>Optional: Verwendung des Logos „eCHECKUP-Peer-Beratung“</a:t>
            </a:r>
            <a:endParaRPr lang="de-DE" altLang="de-DE" dirty="0"/>
          </a:p>
        </p:txBody>
      </p:sp>
      <p:sp>
        <p:nvSpPr>
          <p:cNvPr id="3" name="Textplatzhalter 2"/>
          <p:cNvSpPr>
            <a:spLocks noGrp="1"/>
          </p:cNvSpPr>
          <p:nvPr>
            <p:ph type="body" sz="quarter" idx="32"/>
          </p:nvPr>
        </p:nvSpPr>
        <p:spPr/>
        <p:txBody>
          <a:bodyPr/>
          <a:lstStyle/>
          <a:p>
            <a:r>
              <a:rPr lang="de-DE" dirty="0" smtClean="0"/>
              <a:t>Folgende Logos wurden von Studierenden für die Peer-Qualifizierung entwickelt</a:t>
            </a:r>
            <a:endParaRPr lang="de-DE" dirty="0"/>
          </a:p>
        </p:txBody>
      </p:sp>
      <p:sp>
        <p:nvSpPr>
          <p:cNvPr id="5" name="Inhaltsplatzhalter 4"/>
          <p:cNvSpPr>
            <a:spLocks noGrp="1"/>
          </p:cNvSpPr>
          <p:nvPr>
            <p:ph idx="1"/>
          </p:nvPr>
        </p:nvSpPr>
        <p:spPr>
          <a:xfrm>
            <a:off x="432000" y="1512000"/>
            <a:ext cx="7111800" cy="2999040"/>
          </a:xfrm>
        </p:spPr>
        <p:txBody>
          <a:bodyPr/>
          <a:lstStyle/>
          <a:p>
            <a:r>
              <a:rPr lang="de-DE" dirty="0" smtClean="0"/>
              <a:t>Durch die Verwendung des Logos fällt es leichter, die Peer-Aktionen als solche zu erkennen</a:t>
            </a:r>
          </a:p>
          <a:p>
            <a:r>
              <a:rPr lang="de-DE" dirty="0" smtClean="0"/>
              <a:t>Bei wiederkehrenden Aktionen schafft das Logo einen Wiedererkennungswert</a:t>
            </a:r>
          </a:p>
          <a:p>
            <a:r>
              <a:rPr lang="de-DE" dirty="0" smtClean="0"/>
              <a:t>Das Logo kann im Rahmen der Peer-Aktionen verwendet werden.</a:t>
            </a:r>
          </a:p>
          <a:p>
            <a:pPr marL="0" indent="0">
              <a:buNone/>
            </a:pPr>
            <a:r>
              <a:rPr lang="de-DE" dirty="0" smtClean="0"/>
              <a:t> </a:t>
            </a:r>
            <a:endParaRPr lang="de-DE" dirty="0"/>
          </a:p>
        </p:txBody>
      </p:sp>
      <p:sp>
        <p:nvSpPr>
          <p:cNvPr id="6" name="Textplatzhalter 5"/>
          <p:cNvSpPr>
            <a:spLocks noGrp="1"/>
          </p:cNvSpPr>
          <p:nvPr>
            <p:ph type="body" sz="quarter" idx="33"/>
          </p:nvPr>
        </p:nvSpPr>
        <p:spPr/>
        <p:txBody>
          <a:bodyPr/>
          <a:lstStyle/>
          <a:p>
            <a:endParaRPr lang="de-DE"/>
          </a:p>
        </p:txBody>
      </p:sp>
      <p:pic>
        <p:nvPicPr>
          <p:cNvPr id="9220"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4672544"/>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Grafik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9384" y="1793730"/>
            <a:ext cx="31654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4247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de-DE"/>
              <a:t>Aufgabe bis zur nächsten Veranstaltung</a:t>
            </a:r>
          </a:p>
        </p:txBody>
      </p:sp>
      <p:sp>
        <p:nvSpPr>
          <p:cNvPr id="28675" name="Inhaltsplatzhalter 2"/>
          <p:cNvSpPr>
            <a:spLocks noGrp="1"/>
          </p:cNvSpPr>
          <p:nvPr>
            <p:ph idx="1"/>
          </p:nvPr>
        </p:nvSpPr>
        <p:spPr>
          <a:xfrm>
            <a:off x="1703389" y="1125539"/>
            <a:ext cx="8569325" cy="4873625"/>
          </a:xfrm>
        </p:spPr>
        <p:txBody>
          <a:bodyPr/>
          <a:lstStyle/>
          <a:p>
            <a:endParaRPr lang="de-DE" altLang="de-DE" dirty="0"/>
          </a:p>
          <a:p>
            <a:endParaRPr lang="de-DE" altLang="de-DE" dirty="0"/>
          </a:p>
          <a:p>
            <a:endParaRPr lang="de-DE" altLang="de-DE" dirty="0"/>
          </a:p>
          <a:p>
            <a:endParaRPr lang="de-DE" altLang="de-DE" dirty="0"/>
          </a:p>
          <a:p>
            <a:r>
              <a:rPr lang="de-DE" altLang="de-DE" dirty="0"/>
              <a:t>Literatur des Handbuchs „Peer-Beratung</a:t>
            </a:r>
            <a:r>
              <a:rPr lang="de-DE" altLang="de-DE" dirty="0" smtClean="0"/>
              <a:t>“</a:t>
            </a:r>
          </a:p>
          <a:p>
            <a:r>
              <a:rPr lang="de-DE" altLang="de-DE" dirty="0" smtClean="0"/>
              <a:t>Literatur des „</a:t>
            </a:r>
            <a:r>
              <a:rPr lang="de-DE" altLang="de-DE" dirty="0" err="1" smtClean="0"/>
              <a:t>Social</a:t>
            </a:r>
            <a:r>
              <a:rPr lang="de-DE" altLang="de-DE" dirty="0" smtClean="0"/>
              <a:t> Media Guide“</a:t>
            </a:r>
          </a:p>
          <a:p>
            <a:r>
              <a:rPr lang="de-DE" dirty="0" smtClean="0"/>
              <a:t>Konkretisierung der </a:t>
            </a:r>
            <a:r>
              <a:rPr lang="de-DE" dirty="0"/>
              <a:t>bisher gesammelten </a:t>
            </a:r>
            <a:r>
              <a:rPr lang="de-DE" dirty="0" smtClean="0"/>
              <a:t>Ideen (Aufgeteilt in Kleingruppen)</a:t>
            </a:r>
            <a:endParaRPr lang="de-DE" altLang="de-DE" dirty="0"/>
          </a:p>
        </p:txBody>
      </p:sp>
    </p:spTree>
    <p:extLst>
      <p:ext uri="{BB962C8B-B14F-4D97-AF65-F5344CB8AC3E}">
        <p14:creationId xmlns:p14="http://schemas.microsoft.com/office/powerpoint/2010/main" val="99163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 und Nachteile von Instagram, </a:t>
            </a:r>
            <a:r>
              <a:rPr lang="de-DE" dirty="0" err="1" smtClean="0"/>
              <a:t>Youtube</a:t>
            </a:r>
            <a:r>
              <a:rPr lang="de-DE" dirty="0" smtClean="0"/>
              <a:t> und Co</a:t>
            </a:r>
            <a:endParaRPr lang="de-DE" dirty="0"/>
          </a:p>
        </p:txBody>
      </p:sp>
      <p:sp>
        <p:nvSpPr>
          <p:cNvPr id="15" name="Textplatzhalter 14"/>
          <p:cNvSpPr>
            <a:spLocks noGrp="1"/>
          </p:cNvSpPr>
          <p:nvPr>
            <p:ph type="body" sz="quarter" idx="32"/>
          </p:nvPr>
        </p:nvSpPr>
        <p:spPr/>
        <p:txBody>
          <a:bodyPr/>
          <a:lstStyle/>
          <a:p>
            <a:r>
              <a:rPr lang="de-DE" dirty="0" smtClean="0"/>
              <a:t>Was spricht für oder gegen die Nutzung der verschiedenen Plattformen?</a:t>
            </a:r>
            <a:endParaRPr lang="de-DE" dirty="0"/>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6</a:t>
            </a:fld>
            <a:endParaRPr lang="en-US" noProof="0" dirty="0"/>
          </a:p>
        </p:txBody>
      </p:sp>
      <p:sp>
        <p:nvSpPr>
          <p:cNvPr id="16" name="Textplatzhalter 15"/>
          <p:cNvSpPr>
            <a:spLocks noGrp="1"/>
          </p:cNvSpPr>
          <p:nvPr>
            <p:ph type="body" sz="quarter" idx="33"/>
          </p:nvPr>
        </p:nvSpPr>
        <p:spPr/>
        <p:txBody>
          <a:bodyPr/>
          <a:lstStyle/>
          <a:p>
            <a:endParaRPr lang="de-DE"/>
          </a:p>
        </p:txBody>
      </p:sp>
      <p:graphicFrame>
        <p:nvGraphicFramePr>
          <p:cNvPr id="13" name="Tabelle 12"/>
          <p:cNvGraphicFramePr>
            <a:graphicFrameLocks noGrp="1"/>
          </p:cNvGraphicFramePr>
          <p:nvPr>
            <p:extLst>
              <p:ext uri="{D42A27DB-BD31-4B8C-83A1-F6EECF244321}">
                <p14:modId xmlns:p14="http://schemas.microsoft.com/office/powerpoint/2010/main" val="1177023838"/>
              </p:ext>
            </p:extLst>
          </p:nvPr>
        </p:nvGraphicFramePr>
        <p:xfrm>
          <a:off x="431800" y="1339922"/>
          <a:ext cx="11587602" cy="4389120"/>
        </p:xfrm>
        <a:graphic>
          <a:graphicData uri="http://schemas.openxmlformats.org/drawingml/2006/table">
            <a:tbl>
              <a:tblPr firstRow="1" bandRow="1">
                <a:tableStyleId>{21E4AEA4-8DFA-4A89-87EB-49C32662AFE0}</a:tableStyleId>
              </a:tblPr>
              <a:tblGrid>
                <a:gridCol w="1268715">
                  <a:extLst>
                    <a:ext uri="{9D8B030D-6E8A-4147-A177-3AD203B41FA5}">
                      <a16:colId xmlns:a16="http://schemas.microsoft.com/office/drawing/2014/main" val="1895342218"/>
                    </a:ext>
                  </a:extLst>
                </a:gridCol>
                <a:gridCol w="6400678">
                  <a:extLst>
                    <a:ext uri="{9D8B030D-6E8A-4147-A177-3AD203B41FA5}">
                      <a16:colId xmlns:a16="http://schemas.microsoft.com/office/drawing/2014/main" val="3131409471"/>
                    </a:ext>
                  </a:extLst>
                </a:gridCol>
                <a:gridCol w="3918209">
                  <a:extLst>
                    <a:ext uri="{9D8B030D-6E8A-4147-A177-3AD203B41FA5}">
                      <a16:colId xmlns:a16="http://schemas.microsoft.com/office/drawing/2014/main" val="4069073854"/>
                    </a:ext>
                  </a:extLst>
                </a:gridCol>
              </a:tblGrid>
              <a:tr h="314150">
                <a:tc>
                  <a:txBody>
                    <a:bodyPr/>
                    <a:lstStyle/>
                    <a:p>
                      <a:r>
                        <a:rPr lang="de-DE" dirty="0" smtClean="0"/>
                        <a:t>Plattform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Vorteile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Nachteile</a:t>
                      </a:r>
                    </a:p>
                  </a:txBody>
                  <a:tcPr/>
                </a:tc>
                <a:extLst>
                  <a:ext uri="{0D108BD9-81ED-4DB2-BD59-A6C34878D82A}">
                    <a16:rowId xmlns:a16="http://schemas.microsoft.com/office/drawing/2014/main" val="1794585436"/>
                  </a:ext>
                </a:extLst>
              </a:tr>
              <a:tr h="796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YouTube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Klarer Fokus: Videos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smtClean="0"/>
                        <a:t>Wird</a:t>
                      </a:r>
                      <a:r>
                        <a:rPr lang="de-DE" b="0" baseline="0" dirty="0" smtClean="0"/>
                        <a:t> eher </a:t>
                      </a:r>
                      <a:r>
                        <a:rPr lang="de-DE" b="0" dirty="0" smtClean="0"/>
                        <a:t>am</a:t>
                      </a:r>
                      <a:r>
                        <a:rPr lang="de-DE" b="0" baseline="0" dirty="0" smtClean="0"/>
                        <a:t> Laptop genutzt mit dem Ziel, auch etwas mehr Zeit dort zu verbringen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baseline="0" dirty="0" smtClean="0"/>
                        <a:t>G</a:t>
                      </a:r>
                      <a:r>
                        <a:rPr lang="de-DE" sz="1800" dirty="0" smtClean="0"/>
                        <a:t>ut geeignet für die Vorstellung und Erklärung des eCHECKUP TO GO- Programms oder zur Vermittlung von ausführlicheren Informationen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smtClean="0"/>
                        <a:t>Videos können</a:t>
                      </a:r>
                      <a:r>
                        <a:rPr lang="de-DE" sz="1800" baseline="0" dirty="0" smtClean="0"/>
                        <a:t> </a:t>
                      </a:r>
                      <a:r>
                        <a:rPr lang="de-DE" sz="1800" dirty="0" smtClean="0"/>
                        <a:t>die Neugierde von Studierenden wecken und sie motivieren, selbst am Online-Programm teilzunehmen</a:t>
                      </a:r>
                      <a:endParaRPr lang="de-DE" b="0" baseline="0" dirty="0" smtClean="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Erstellung von (qualitativ hochwertigen) Videos ist aufwendig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Reichweite oft eher außerhalb</a:t>
                      </a:r>
                      <a:r>
                        <a:rPr lang="de-DE" baseline="0" dirty="0" smtClean="0"/>
                        <a:t> der eigenen Hochschule (durch </a:t>
                      </a:r>
                      <a:r>
                        <a:rPr lang="de-DE" baseline="0" dirty="0" err="1" smtClean="0"/>
                        <a:t>Reposts</a:t>
                      </a:r>
                      <a:r>
                        <a:rPr lang="de-DE" baseline="0" dirty="0" smtClean="0"/>
                        <a:t>)</a:t>
                      </a:r>
                      <a:endParaRPr lang="de-DE" dirty="0" smtClean="0"/>
                    </a:p>
                  </a:txBody>
                  <a:tcPr/>
                </a:tc>
                <a:extLst>
                  <a:ext uri="{0D108BD9-81ED-4DB2-BD59-A6C34878D82A}">
                    <a16:rowId xmlns:a16="http://schemas.microsoft.com/office/drawing/2014/main" val="484522998"/>
                  </a:ext>
                </a:extLst>
              </a:tr>
              <a:tr h="1256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Spotify</a:t>
                      </a:r>
                      <a:endParaRPr lang="de-DE"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Klarer Fokus: Audio</a:t>
                      </a:r>
                      <a:r>
                        <a:rPr lang="de-DE" baseline="0" dirty="0" smtClean="0"/>
                        <a:t>/ Podcasts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Podcasts können zu jeder Zeit, an jedem Ort und bei Bedarf auch mehrfach angehört werden</a:t>
                      </a:r>
                    </a:p>
                    <a:p>
                      <a:pPr marL="285750" indent="-285750">
                        <a:buFont typeface="Arial" panose="020B0604020202020204" pitchFamily="34" charset="0"/>
                        <a:buChar char="•"/>
                      </a:pPr>
                      <a:r>
                        <a:rPr lang="de-DE" dirty="0" smtClean="0"/>
                        <a:t>Durch die Einbindung von persönlichen Erfahrungen und Erlebnissen können Authentizität und Lebensnähe ausgedrückt werden</a:t>
                      </a:r>
                      <a:endParaRPr lang="de-DE" dirty="0"/>
                    </a:p>
                  </a:txBody>
                  <a:tcPr/>
                </a:tc>
                <a:tc>
                  <a:txBody>
                    <a:bodyPr/>
                    <a:lstStyle/>
                    <a:p>
                      <a:pPr marL="285750" indent="-285750">
                        <a:buFont typeface="Arial" panose="020B0604020202020204" pitchFamily="34" charset="0"/>
                        <a:buChar char="•"/>
                      </a:pPr>
                      <a:r>
                        <a:rPr lang="de-DE" dirty="0" smtClean="0"/>
                        <a:t>Meist kaum</a:t>
                      </a:r>
                      <a:r>
                        <a:rPr lang="de-DE" baseline="0" dirty="0" smtClean="0"/>
                        <a:t> Accounts von Hochschulen vorhanden oder nur mit sehr wenigen </a:t>
                      </a:r>
                      <a:r>
                        <a:rPr lang="de-DE" baseline="0" dirty="0" err="1" smtClean="0"/>
                        <a:t>Follower:innen</a:t>
                      </a:r>
                      <a:endParaRPr lang="de-DE" baseline="0" dirty="0" smtClean="0"/>
                    </a:p>
                  </a:txBody>
                  <a:tcPr/>
                </a:tc>
                <a:extLst>
                  <a:ext uri="{0D108BD9-81ED-4DB2-BD59-A6C34878D82A}">
                    <a16:rowId xmlns:a16="http://schemas.microsoft.com/office/drawing/2014/main" val="1285066161"/>
                  </a:ext>
                </a:extLst>
              </a:tr>
            </a:tbl>
          </a:graphicData>
        </a:graphic>
      </p:graphicFrame>
    </p:spTree>
    <p:extLst>
      <p:ext uri="{BB962C8B-B14F-4D97-AF65-F5344CB8AC3E}">
        <p14:creationId xmlns:p14="http://schemas.microsoft.com/office/powerpoint/2010/main" val="2552411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DE" altLang="de-DE"/>
              <a:t>Quellen</a:t>
            </a:r>
          </a:p>
        </p:txBody>
      </p:sp>
      <p:sp>
        <p:nvSpPr>
          <p:cNvPr id="29699" name="Inhaltsplatzhalter 2"/>
          <p:cNvSpPr>
            <a:spLocks noGrp="1"/>
          </p:cNvSpPr>
          <p:nvPr>
            <p:ph idx="1"/>
          </p:nvPr>
        </p:nvSpPr>
        <p:spPr/>
        <p:txBody>
          <a:bodyPr/>
          <a:lstStyle/>
          <a:p>
            <a:r>
              <a:rPr lang="de-DE" altLang="de-DE" dirty="0" err="1"/>
              <a:t>Nörber</a:t>
            </a:r>
            <a:r>
              <a:rPr lang="de-DE" altLang="de-DE" dirty="0"/>
              <a:t>, Martin (2003): Peer </a:t>
            </a:r>
            <a:r>
              <a:rPr lang="de-DE" altLang="de-DE" dirty="0" err="1"/>
              <a:t>education</a:t>
            </a:r>
            <a:r>
              <a:rPr lang="de-DE" altLang="de-DE" dirty="0"/>
              <a:t>. Bildung und Erziehung von Gleichaltrigen durch Gleichaltrige. 1. Aufl. Weinheim: Beltz, Votum</a:t>
            </a:r>
            <a:r>
              <a:rPr lang="de-DE" altLang="de-DE" dirty="0" smtClean="0"/>
              <a:t>.</a:t>
            </a:r>
          </a:p>
          <a:p>
            <a:r>
              <a:rPr lang="de-DE" altLang="de-DE" dirty="0" err="1" smtClean="0"/>
              <a:t>Statista</a:t>
            </a:r>
            <a:r>
              <a:rPr lang="de-DE" altLang="de-DE" dirty="0"/>
              <a:t> (2021): </a:t>
            </a:r>
            <a:r>
              <a:rPr lang="de-DE" dirty="0"/>
              <a:t>Statistiken zu </a:t>
            </a:r>
            <a:r>
              <a:rPr lang="de-DE" dirty="0" smtClean="0"/>
              <a:t>Instagram. Verfügbar unter: </a:t>
            </a:r>
            <a:r>
              <a:rPr lang="de-DE" altLang="de-DE" dirty="0" smtClean="0"/>
              <a:t>https</a:t>
            </a:r>
            <a:r>
              <a:rPr lang="de-DE" altLang="de-DE" dirty="0"/>
              <a:t>://de.statista.com/themen/2506/instagram/</a:t>
            </a:r>
          </a:p>
          <a:p>
            <a:endParaRPr lang="de-DE" altLang="de-DE" dirty="0"/>
          </a:p>
        </p:txBody>
      </p:sp>
    </p:spTree>
    <p:extLst>
      <p:ext uri="{BB962C8B-B14F-4D97-AF65-F5344CB8AC3E}">
        <p14:creationId xmlns:p14="http://schemas.microsoft.com/office/powerpoint/2010/main" val="356124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Diskussion: Welche Kanäle sind potentiell interessant?</a:t>
            </a:r>
            <a:endParaRPr lang="de-DE" dirty="0"/>
          </a:p>
        </p:txBody>
      </p:sp>
      <p:sp>
        <p:nvSpPr>
          <p:cNvPr id="4" name="Inhaltsplatzhalter 3"/>
          <p:cNvSpPr>
            <a:spLocks noGrp="1"/>
          </p:cNvSpPr>
          <p:nvPr>
            <p:ph idx="1"/>
          </p:nvPr>
        </p:nvSpPr>
        <p:spPr/>
        <p:txBody>
          <a:bodyPr/>
          <a:lstStyle/>
          <a:p>
            <a:pPr marL="0" indent="0">
              <a:buNone/>
            </a:pPr>
            <a:endParaRPr lang="de-DE" sz="2400" dirty="0" smtClean="0"/>
          </a:p>
          <a:p>
            <a:pPr marL="0" indent="0">
              <a:buNone/>
            </a:pPr>
            <a:endParaRPr lang="de-DE" sz="2400" dirty="0" smtClean="0"/>
          </a:p>
          <a:p>
            <a:pPr marL="0" indent="0">
              <a:buNone/>
            </a:pPr>
            <a:r>
              <a:rPr lang="de-DE" sz="2400" dirty="0" smtClean="0"/>
              <a:t>Durch </a:t>
            </a:r>
            <a:r>
              <a:rPr lang="de-DE" sz="2400" dirty="0"/>
              <a:t>welche Kanäle </a:t>
            </a:r>
            <a:r>
              <a:rPr lang="de-DE" sz="2400" dirty="0" smtClean="0"/>
              <a:t>an Ihrer </a:t>
            </a:r>
            <a:r>
              <a:rPr lang="de-DE" sz="2400" dirty="0"/>
              <a:t>Hochschule </a:t>
            </a:r>
            <a:r>
              <a:rPr lang="de-DE" sz="2400" dirty="0" smtClean="0"/>
              <a:t>könnten </a:t>
            </a:r>
            <a:r>
              <a:rPr lang="de-DE" sz="2400" dirty="0"/>
              <a:t>Sie Ihre </a:t>
            </a:r>
            <a:r>
              <a:rPr lang="de-DE" sz="2400" dirty="0" err="1"/>
              <a:t>Kommiliton:innen</a:t>
            </a:r>
            <a:r>
              <a:rPr lang="de-DE" sz="2400" dirty="0"/>
              <a:t> am ehesten erreichen</a:t>
            </a:r>
            <a:r>
              <a:rPr lang="de-DE" sz="2400" dirty="0" smtClean="0"/>
              <a:t>?</a:t>
            </a:r>
          </a:p>
          <a:p>
            <a:pPr marL="0" indent="0">
              <a:buNone/>
            </a:pPr>
            <a:endParaRPr lang="de-DE" sz="2400" dirty="0"/>
          </a:p>
          <a:p>
            <a:pPr marL="0" indent="0">
              <a:buNone/>
            </a:pPr>
            <a:endParaRPr lang="de-DE" sz="2400" dirty="0" smtClean="0"/>
          </a:p>
          <a:p>
            <a:pPr marL="0" indent="0">
              <a:buNone/>
            </a:pPr>
            <a:r>
              <a:rPr lang="de-DE" sz="2400" dirty="0" smtClean="0"/>
              <a:t>Haben Sie bereits Erfahrungen mit den unterschiedlichen Kanälen und/ sogar schon Kontakt zu deren </a:t>
            </a:r>
            <a:r>
              <a:rPr lang="de-DE" sz="2400" dirty="0" err="1" smtClean="0"/>
              <a:t>Betreiber:innen</a:t>
            </a:r>
            <a:r>
              <a:rPr lang="de-DE" sz="2400" dirty="0" smtClean="0"/>
              <a:t>?</a:t>
            </a:r>
          </a:p>
          <a:p>
            <a:pPr marL="0" indent="0">
              <a:buNone/>
            </a:pPr>
            <a:endParaRPr lang="de-DE" sz="2400"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7</a:t>
            </a:fld>
            <a:endParaRPr lang="en-US" noProof="0" dirty="0"/>
          </a:p>
        </p:txBody>
      </p:sp>
      <p:sp>
        <p:nvSpPr>
          <p:cNvPr id="8" name="Textplatzhalter 7"/>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263999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 von </a:t>
            </a:r>
            <a:r>
              <a:rPr lang="de-DE" dirty="0" smtClean="0"/>
              <a:t>Online-Aktionen</a:t>
            </a:r>
            <a:endParaRPr lang="de-DE" dirty="0"/>
          </a:p>
        </p:txBody>
      </p:sp>
      <p:sp>
        <p:nvSpPr>
          <p:cNvPr id="6" name="Textplatzhalter 5"/>
          <p:cNvSpPr>
            <a:spLocks noGrp="1"/>
          </p:cNvSpPr>
          <p:nvPr>
            <p:ph type="body" sz="quarter" idx="32"/>
          </p:nvPr>
        </p:nvSpPr>
        <p:spPr/>
        <p:txBody>
          <a:bodyPr/>
          <a:lstStyle/>
          <a:p>
            <a:r>
              <a:rPr lang="de-DE" dirty="0" smtClean="0"/>
              <a:t>Wie können die Aktionen gestaltet werden?</a:t>
            </a:r>
            <a:endParaRPr lang="de-DE" dirty="0"/>
          </a:p>
          <a:p>
            <a:endParaRPr lang="de-DE" dirty="0"/>
          </a:p>
        </p:txBody>
      </p:sp>
      <p:sp>
        <p:nvSpPr>
          <p:cNvPr id="3" name="Inhaltsplatzhalter 2"/>
          <p:cNvSpPr>
            <a:spLocks noGrp="1"/>
          </p:cNvSpPr>
          <p:nvPr>
            <p:ph idx="1"/>
          </p:nvPr>
        </p:nvSpPr>
        <p:spPr>
          <a:xfrm>
            <a:off x="431999" y="1512000"/>
            <a:ext cx="10984146" cy="4679250"/>
          </a:xfrm>
        </p:spPr>
        <p:txBody>
          <a:bodyPr/>
          <a:lstStyle/>
          <a:p>
            <a:pPr marL="0" indent="0">
              <a:buNone/>
            </a:pPr>
            <a:r>
              <a:rPr lang="de-DE" sz="2000" dirty="0" smtClean="0"/>
              <a:t>Umsetzung…</a:t>
            </a:r>
          </a:p>
          <a:p>
            <a:pPr marL="0" indent="0">
              <a:buNone/>
            </a:pPr>
            <a:endParaRPr lang="de-DE" sz="2000" dirty="0" smtClean="0"/>
          </a:p>
          <a:p>
            <a:pPr marL="0" indent="0">
              <a:buNone/>
            </a:pPr>
            <a:r>
              <a:rPr lang="de-DE" sz="2000" dirty="0" smtClean="0"/>
              <a:t>…mit der </a:t>
            </a:r>
            <a:r>
              <a:rPr lang="de-DE" sz="2000" dirty="0" err="1" smtClean="0"/>
              <a:t>Social</a:t>
            </a:r>
            <a:r>
              <a:rPr lang="de-DE" sz="2000" dirty="0" smtClean="0"/>
              <a:t>-Media-Kampagne „Trink mit Maß“</a:t>
            </a:r>
          </a:p>
          <a:p>
            <a:pPr marL="0" indent="0">
              <a:buNone/>
            </a:pPr>
            <a:endParaRPr lang="de-DE" sz="2000" dirty="0" smtClean="0"/>
          </a:p>
          <a:p>
            <a:pPr marL="0" indent="0">
              <a:buNone/>
            </a:pPr>
            <a:r>
              <a:rPr lang="de-DE" sz="2000" dirty="0" smtClean="0"/>
              <a:t>…auf Basis bisheriger Online-Peer-Aktionen</a:t>
            </a:r>
          </a:p>
          <a:p>
            <a:pPr marL="0" indent="0">
              <a:buNone/>
            </a:pPr>
            <a:endParaRPr lang="de-DE" sz="2000" dirty="0" smtClean="0"/>
          </a:p>
          <a:p>
            <a:pPr marL="0" indent="0">
              <a:buNone/>
            </a:pPr>
            <a:r>
              <a:rPr lang="de-DE" sz="2000" dirty="0" smtClean="0"/>
              <a:t>…mit neuen, eigenen, kreativen Ideen</a:t>
            </a:r>
            <a:endParaRPr lang="de-DE" sz="2000" dirty="0"/>
          </a:p>
          <a:p>
            <a:pPr marL="0" indent="0">
              <a:buNone/>
            </a:pPr>
            <a:endParaRPr lang="de-DE" sz="2000" dirty="0" smtClean="0"/>
          </a:p>
          <a:p>
            <a:pPr marL="0" indent="0">
              <a:buNone/>
            </a:pPr>
            <a:r>
              <a:rPr lang="de-DE" sz="2000" dirty="0" smtClean="0"/>
              <a:t>… durch eine Kombination von „Trink mit Maß“, bisherigen Peer-Aktionen und eigenen Ansätzen</a:t>
            </a:r>
            <a:endParaRPr lang="de-DE" sz="2000" dirty="0"/>
          </a:p>
          <a:p>
            <a:pPr marL="0" indent="0">
              <a:buNone/>
            </a:pPr>
            <a:endParaRPr lang="de-DE" sz="2000" dirty="0" smtClean="0"/>
          </a:p>
          <a:p>
            <a:pPr marL="0" indent="0">
              <a:buNone/>
            </a:pPr>
            <a:r>
              <a:rPr lang="de-DE" sz="2000" b="1" dirty="0" smtClean="0">
                <a:sym typeface="Wingdings" panose="05000000000000000000" pitchFamily="2" charset="2"/>
              </a:rPr>
              <a:t> </a:t>
            </a:r>
            <a:r>
              <a:rPr lang="de-DE" sz="2000" b="1" dirty="0" err="1" smtClean="0">
                <a:sym typeface="Wingdings" panose="05000000000000000000" pitchFamily="2" charset="2"/>
              </a:rPr>
              <a:t>It´s</a:t>
            </a:r>
            <a:r>
              <a:rPr lang="de-DE" sz="2000" b="1" dirty="0" smtClean="0">
                <a:sym typeface="Wingdings" panose="05000000000000000000" pitchFamily="2" charset="2"/>
              </a:rPr>
              <a:t> </a:t>
            </a:r>
            <a:r>
              <a:rPr lang="de-DE" sz="2000" b="1" dirty="0" err="1" smtClean="0">
                <a:sym typeface="Wingdings" panose="05000000000000000000" pitchFamily="2" charset="2"/>
              </a:rPr>
              <a:t>up</a:t>
            </a:r>
            <a:r>
              <a:rPr lang="de-DE" sz="2000" b="1" dirty="0" smtClean="0">
                <a:sym typeface="Wingdings" panose="05000000000000000000" pitchFamily="2" charset="2"/>
              </a:rPr>
              <a:t> </a:t>
            </a:r>
            <a:r>
              <a:rPr lang="de-DE" sz="2000" b="1" dirty="0" err="1" smtClean="0">
                <a:sym typeface="Wingdings" panose="05000000000000000000" pitchFamily="2" charset="2"/>
              </a:rPr>
              <a:t>to</a:t>
            </a:r>
            <a:r>
              <a:rPr lang="de-DE" sz="2000" b="1" dirty="0" smtClean="0">
                <a:sym typeface="Wingdings" panose="05000000000000000000" pitchFamily="2" charset="2"/>
              </a:rPr>
              <a:t> </a:t>
            </a:r>
            <a:r>
              <a:rPr lang="de-DE" sz="2000" b="1" dirty="0" err="1" smtClean="0">
                <a:sym typeface="Wingdings" panose="05000000000000000000" pitchFamily="2" charset="2"/>
              </a:rPr>
              <a:t>you</a:t>
            </a:r>
            <a:endParaRPr lang="de-DE" sz="2000" b="1" dirty="0"/>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spTree>
    <p:extLst>
      <p:ext uri="{BB962C8B-B14F-4D97-AF65-F5344CB8AC3E}">
        <p14:creationId xmlns:p14="http://schemas.microsoft.com/office/powerpoint/2010/main" val="169148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9780588" cy="6411814"/>
          </a:xfrm>
        </p:spPr>
      </p:pic>
      <p:sp>
        <p:nvSpPr>
          <p:cNvPr id="11" name="Titel 10"/>
          <p:cNvSpPr>
            <a:spLocks noGrp="1"/>
          </p:cNvSpPr>
          <p:nvPr>
            <p:ph type="ctrTitle"/>
          </p:nvPr>
        </p:nvSpPr>
        <p:spPr>
          <a:xfrm>
            <a:off x="7083706" y="2204792"/>
            <a:ext cx="5108293" cy="1944000"/>
          </a:xfrm>
        </p:spPr>
        <p:txBody>
          <a:bodyPr/>
          <a:lstStyle/>
          <a:p>
            <a:r>
              <a:rPr lang="de-DE" dirty="0" err="1" smtClean="0"/>
              <a:t>Social</a:t>
            </a:r>
            <a:r>
              <a:rPr lang="de-DE" dirty="0"/>
              <a:t>-</a:t>
            </a:r>
            <a:r>
              <a:rPr lang="de-DE" dirty="0" smtClean="0"/>
              <a:t>Media-Kampagne </a:t>
            </a:r>
            <a:br>
              <a:rPr lang="de-DE" dirty="0" smtClean="0"/>
            </a:br>
            <a:r>
              <a:rPr lang="de-DE" dirty="0" smtClean="0"/>
              <a:t>„Trink mit Maß“</a:t>
            </a:r>
            <a:endParaRPr lang="de-DE" dirty="0"/>
          </a:p>
        </p:txBody>
      </p:sp>
      <p:sp>
        <p:nvSpPr>
          <p:cNvPr id="13" name="Textplatzhalter 12"/>
          <p:cNvSpPr>
            <a:spLocks noGrp="1"/>
          </p:cNvSpPr>
          <p:nvPr>
            <p:ph type="body" sz="quarter" idx="13"/>
          </p:nvPr>
        </p:nvSpPr>
        <p:spPr>
          <a:xfrm>
            <a:off x="7083706" y="4148860"/>
            <a:ext cx="5108293" cy="1100565"/>
          </a:xfrm>
        </p:spPr>
        <p:txBody>
          <a:bodyPr/>
          <a:lstStyle/>
          <a:p>
            <a:r>
              <a:rPr lang="de-DE" dirty="0" smtClean="0"/>
              <a:t>Umsetzung von Peer-Aktionen auf Basis des Trink mit Maß-Kampagne</a:t>
            </a:r>
            <a:endParaRPr lang="de-DE" dirty="0"/>
          </a:p>
        </p:txBody>
      </p:sp>
      <p:sp>
        <p:nvSpPr>
          <p:cNvPr id="8" name="Foliennummernplatzhalter 7"/>
          <p:cNvSpPr>
            <a:spLocks noGrp="1"/>
          </p:cNvSpPr>
          <p:nvPr>
            <p:ph type="sldNum" sz="quarter" idx="4"/>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3914088450"/>
      </p:ext>
    </p:extLst>
  </p:cSld>
  <p:clrMapOvr>
    <a:masterClrMapping/>
  </p:clrMapOvr>
</p:sld>
</file>

<file path=ppt/theme/theme1.xml><?xml version="1.0" encoding="utf-8"?>
<a:theme xmlns:a="http://schemas.openxmlformats.org/drawingml/2006/main" name="eCHECKUP-Alkohol">
  <a:themeElements>
    <a:clrScheme name="eCHECKUPTOGO_Website">
      <a:dk1>
        <a:srgbClr val="232323"/>
      </a:dk1>
      <a:lt1>
        <a:srgbClr val="F6F7F9"/>
      </a:lt1>
      <a:dk2>
        <a:srgbClr val="950505"/>
      </a:dk2>
      <a:lt2>
        <a:srgbClr val="F6F7F9"/>
      </a:lt2>
      <a:accent1>
        <a:srgbClr val="950505"/>
      </a:accent1>
      <a:accent2>
        <a:srgbClr val="456174"/>
      </a:accent2>
      <a:accent3>
        <a:srgbClr val="5A5A5A"/>
      </a:accent3>
      <a:accent4>
        <a:srgbClr val="6F0303"/>
      </a:accent4>
      <a:accent5>
        <a:srgbClr val="F6F7F9"/>
      </a:accent5>
      <a:accent6>
        <a:srgbClr val="232323"/>
      </a:accent6>
      <a:hlink>
        <a:srgbClr val="950505"/>
      </a:hlink>
      <a:folHlink>
        <a:srgbClr val="456174"/>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5008</Words>
  <Application>Microsoft Office PowerPoint</Application>
  <PresentationFormat>Breitbild</PresentationFormat>
  <Paragraphs>710</Paragraphs>
  <Slides>60</Slides>
  <Notes>60</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60</vt:i4>
      </vt:variant>
    </vt:vector>
  </HeadingPairs>
  <TitlesOfParts>
    <vt:vector size="67" baseType="lpstr">
      <vt:lpstr>Arial</vt:lpstr>
      <vt:lpstr>Calibri</vt:lpstr>
      <vt:lpstr>Candara</vt:lpstr>
      <vt:lpstr>Corbel</vt:lpstr>
      <vt:lpstr>Times New Roman</vt:lpstr>
      <vt:lpstr>Wingdings</vt:lpstr>
      <vt:lpstr>eCHECKUP-Alkohol</vt:lpstr>
      <vt:lpstr>Peer-Aktionen - Online</vt:lpstr>
      <vt:lpstr>Peer-Aktionen im virtuellen Hochschulraum</vt:lpstr>
      <vt:lpstr>(Social Media) Kanäle</vt:lpstr>
      <vt:lpstr>(Social-Media) Kanäle</vt:lpstr>
      <vt:lpstr>Vor- und Nachteile von Instagram, Youtube und Co</vt:lpstr>
      <vt:lpstr>Vor- und Nachteile von Instagram, Youtube und Co</vt:lpstr>
      <vt:lpstr>Diskussion: Welche Kanäle sind potentiell interessant?</vt:lpstr>
      <vt:lpstr>Umsetzung von Online-Aktionen</vt:lpstr>
      <vt:lpstr>Social-Media-Kampagne  „Trink mit Maß“</vt:lpstr>
      <vt:lpstr>Umsetzung von Online-Aktionen – „Trink mit Maß“</vt:lpstr>
      <vt:lpstr>Umsetzung von Online-Aktionen – „Trink mit Maß“</vt:lpstr>
      <vt:lpstr>Umsetzung von Online-Aktionen – „Trink mit Maß“</vt:lpstr>
      <vt:lpstr>Umsetzung von Online-Aktionen – „Trink mit Maß“</vt:lpstr>
      <vt:lpstr>Online-Aktionen anderer Peer-Berater:innen</vt:lpstr>
      <vt:lpstr>Umsetzung von Online-Aktionen – bisherige Online-Peer-Aktionen </vt:lpstr>
      <vt:lpstr>Umsetzung von Online-Aktionen</vt:lpstr>
      <vt:lpstr>Einwilligungserklärung</vt:lpstr>
      <vt:lpstr>Einwilligungserklärung</vt:lpstr>
      <vt:lpstr>Instagram-Takeover</vt:lpstr>
      <vt:lpstr>Instagram-Takeover</vt:lpstr>
      <vt:lpstr>Nutzung von Instagram</vt:lpstr>
      <vt:lpstr>Planung des Instagram-Takeovers</vt:lpstr>
      <vt:lpstr>Planung des Instagram-Takeovers</vt:lpstr>
      <vt:lpstr>Planung des Instagram-Takeovers</vt:lpstr>
      <vt:lpstr>Möglicher Ablauf und Inhalte des Takeovers</vt:lpstr>
      <vt:lpstr>Vorstellung &amp; Begrüßung</vt:lpstr>
      <vt:lpstr>Eye-Catcher / Alltagsbeobachtungen</vt:lpstr>
      <vt:lpstr>Moderation</vt:lpstr>
      <vt:lpstr>Quiz &amp; Wissensfragen</vt:lpstr>
      <vt:lpstr>Quiz &amp; Wissensfragen</vt:lpstr>
      <vt:lpstr>Reflexionsfragen</vt:lpstr>
      <vt:lpstr>Fakten &amp; Wissenswertes </vt:lpstr>
      <vt:lpstr>Q&amp;A</vt:lpstr>
      <vt:lpstr>Rezepte für alkoholfreie Cocktails</vt:lpstr>
      <vt:lpstr>Rezepte für alkoholfreie Cocktails</vt:lpstr>
      <vt:lpstr>Selbstversuch „1 Monat ohne Alkohol“ </vt:lpstr>
      <vt:lpstr>Verlinkung von eCHECKUP TO GO-Alkohol</vt:lpstr>
      <vt:lpstr>Verlinkung von eCHECKUP TO GO-Alkohol</vt:lpstr>
      <vt:lpstr>E-Mails</vt:lpstr>
      <vt:lpstr>Versand von E-Mails</vt:lpstr>
      <vt:lpstr>Videos/  YouTube</vt:lpstr>
      <vt:lpstr>Videos/  YouTube</vt:lpstr>
      <vt:lpstr>mögliche Videoformen/ Nutzung von YouTube</vt:lpstr>
      <vt:lpstr>Legevideos - Tipps zur Umsetzung</vt:lpstr>
      <vt:lpstr>Legevideos - Tipps zur Umsetzung</vt:lpstr>
      <vt:lpstr>Legevideos - Tipps zur Umsetzung</vt:lpstr>
      <vt:lpstr>Podcasts</vt:lpstr>
      <vt:lpstr>Podcasts</vt:lpstr>
      <vt:lpstr>Podcasts – Tipps zur Umsetzung</vt:lpstr>
      <vt:lpstr>Podcasts – Tipps zur Umsetzung</vt:lpstr>
      <vt:lpstr>Podcasts – Tipps zur Umsetzung</vt:lpstr>
      <vt:lpstr>Peer-Aktionen ohne Vorbild?</vt:lpstr>
      <vt:lpstr>Umsetzung von Online-Aktionen – neue kreative Ideen </vt:lpstr>
      <vt:lpstr>Planung eigener Aktionen</vt:lpstr>
      <vt:lpstr>Brainstorming</vt:lpstr>
      <vt:lpstr>Erste Ideensammlung</vt:lpstr>
      <vt:lpstr>Konkretisierung: Umsetzung der bisher gesammelten Ideen</vt:lpstr>
      <vt:lpstr>Optional: Verwendung des Logos „eCHECKUP-Peer-Beratung“</vt:lpstr>
      <vt:lpstr>Aufgabe bis zur nächsten Veranstaltung</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2019-06-12T11:34:52Z</dcterms:created>
  <dcterms:modified xsi:type="dcterms:W3CDTF">2023-09-06T08:22:28Z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