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2">
  <p:sldMasterIdLst>
    <p:sldMasterId id="2147483648" r:id="rId4"/>
  </p:sldMasterIdLst>
  <p:notesMasterIdLst>
    <p:notesMasterId r:id="rId24"/>
  </p:notesMasterIdLst>
  <p:handoutMasterIdLst>
    <p:handoutMasterId r:id="rId25"/>
  </p:handoutMasterIdLst>
  <p:sldIdLst>
    <p:sldId id="756" r:id="rId5"/>
    <p:sldId id="523" r:id="rId6"/>
    <p:sldId id="603" r:id="rId7"/>
    <p:sldId id="604" r:id="rId8"/>
    <p:sldId id="605" r:id="rId9"/>
    <p:sldId id="526" r:id="rId10"/>
    <p:sldId id="615" r:id="rId11"/>
    <p:sldId id="527" r:id="rId12"/>
    <p:sldId id="528" r:id="rId13"/>
    <p:sldId id="530" r:id="rId14"/>
    <p:sldId id="529" r:id="rId15"/>
    <p:sldId id="612" r:id="rId16"/>
    <p:sldId id="729" r:id="rId17"/>
    <p:sldId id="730" r:id="rId18"/>
    <p:sldId id="731" r:id="rId19"/>
    <p:sldId id="608" r:id="rId20"/>
    <p:sldId id="753" r:id="rId21"/>
    <p:sldId id="754" r:id="rId22"/>
    <p:sldId id="7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er-Aktionen - Offline" id="{77657A8C-DA5A-42AB-A8D6-6284B6E9AC7B}">
          <p14:sldIdLst>
            <p14:sldId id="756"/>
            <p14:sldId id="523"/>
            <p14:sldId id="603"/>
            <p14:sldId id="604"/>
            <p14:sldId id="605"/>
            <p14:sldId id="526"/>
            <p14:sldId id="615"/>
            <p14:sldId id="527"/>
            <p14:sldId id="528"/>
            <p14:sldId id="530"/>
            <p14:sldId id="529"/>
            <p14:sldId id="612"/>
            <p14:sldId id="729"/>
            <p14:sldId id="730"/>
            <p14:sldId id="731"/>
            <p14:sldId id="608"/>
            <p14:sldId id="753"/>
            <p14:sldId id="754"/>
            <p14:sldId id="75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3"/>
    <a:srgbClr val="FFFFFF"/>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86" autoAdjust="0"/>
    <p:restoredTop sz="69547" autoAdjust="0"/>
  </p:normalViewPr>
  <p:slideViewPr>
    <p:cSldViewPr snapToGrid="0">
      <p:cViewPr varScale="1">
        <p:scale>
          <a:sx n="48" d="100"/>
          <a:sy n="48" d="100"/>
        </p:scale>
        <p:origin x="984" y="28"/>
      </p:cViewPr>
      <p:guideLst>
        <p:guide orient="horz" pos="2160"/>
        <p:guide pos="3840"/>
      </p:guideLst>
    </p:cSldViewPr>
  </p:slideViewPr>
  <p:outlineViewPr>
    <p:cViewPr>
      <p:scale>
        <a:sx n="33" d="100"/>
        <a:sy n="33" d="100"/>
      </p:scale>
      <p:origin x="0" y="-57776"/>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pPr/>
              <a:t>9/6/2023</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pPr/>
              <a:t>‹Nr.›</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pPr/>
              <a:t>9/6/2023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pPr/>
              <a:t>‹Nr.›</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ln/>
        </p:spPr>
      </p:sp>
      <p:sp>
        <p:nvSpPr>
          <p:cNvPr id="34819" name="Notizenplatzhalter 2"/>
          <p:cNvSpPr>
            <a:spLocks noGrp="1"/>
          </p:cNvSpPr>
          <p:nvPr>
            <p:ph type="body" idx="1"/>
          </p:nvPr>
        </p:nvSpPr>
        <p:spPr>
          <a:noFill/>
        </p:spPr>
        <p:txBody>
          <a:bodyPr/>
          <a:lstStyle/>
          <a:p>
            <a:endParaRPr lang="de-DE" altLang="de-DE" dirty="0"/>
          </a:p>
        </p:txBody>
      </p:sp>
      <p:sp>
        <p:nvSpPr>
          <p:cNvPr id="34820" name="Foliennummernplatzhalter 3"/>
          <p:cNvSpPr>
            <a:spLocks noGrp="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8EA625-871E-4BBB-9AA6-7DE74A8727C1}" type="slidenum">
              <a:rPr kumimoji="0" lang="de-DE" alt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alt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209153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10</a:t>
            </a:fld>
            <a:endParaRPr lang="en-US" noProof="0" dirty="0"/>
          </a:p>
        </p:txBody>
      </p:sp>
    </p:spTree>
    <p:extLst>
      <p:ext uri="{BB962C8B-B14F-4D97-AF65-F5344CB8AC3E}">
        <p14:creationId xmlns:p14="http://schemas.microsoft.com/office/powerpoint/2010/main" val="249844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11</a:t>
            </a:fld>
            <a:endParaRPr lang="en-US" noProof="0" dirty="0"/>
          </a:p>
        </p:txBody>
      </p:sp>
    </p:spTree>
    <p:extLst>
      <p:ext uri="{BB962C8B-B14F-4D97-AF65-F5344CB8AC3E}">
        <p14:creationId xmlns:p14="http://schemas.microsoft.com/office/powerpoint/2010/main" val="2519198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12</a:t>
            </a:fld>
            <a:endParaRPr lang="en-US" noProof="0" dirty="0"/>
          </a:p>
        </p:txBody>
      </p:sp>
    </p:spTree>
    <p:extLst>
      <p:ext uri="{BB962C8B-B14F-4D97-AF65-F5344CB8AC3E}">
        <p14:creationId xmlns:p14="http://schemas.microsoft.com/office/powerpoint/2010/main" val="360164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Dieses Logo wurde von Studierenden im Rahmen der eCHECKUP-Peer-Beratung entwickelt und kann wenn gewünscht im Rahmen der Peer-Aktionen verwendet werden.</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13</a:t>
            </a:fld>
            <a:endParaRPr lang="en-US" noProof="0" dirty="0"/>
          </a:p>
        </p:txBody>
      </p:sp>
    </p:spTree>
    <p:extLst>
      <p:ext uri="{BB962C8B-B14F-4D97-AF65-F5344CB8AC3E}">
        <p14:creationId xmlns:p14="http://schemas.microsoft.com/office/powerpoint/2010/main" val="2521477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Dies ist einer</a:t>
            </a:r>
            <a:r>
              <a:rPr lang="de-DE" baseline="0" dirty="0" smtClean="0"/>
              <a:t> der ersten Flyer, die im Rahmen der eCHECKUP-Peer-Beratung von Studierenden entworfen wurde.</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14</a:t>
            </a:fld>
            <a:endParaRPr lang="en-US" noProof="0" dirty="0"/>
          </a:p>
        </p:txBody>
      </p:sp>
    </p:spTree>
    <p:extLst>
      <p:ext uri="{BB962C8B-B14F-4D97-AF65-F5344CB8AC3E}">
        <p14:creationId xmlns:p14="http://schemas.microsoft.com/office/powerpoint/2010/main" val="1762078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Hinweis für Lehrende: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a:t>
            </a:r>
            <a:r>
              <a:rPr lang="de-DE" baseline="0" dirty="0" smtClean="0"/>
              <a:t> Stellwand wurde im Rahmen der eCHECKUP-Peer-Beratung von Studierenden entworfen.</a:t>
            </a:r>
            <a:endParaRPr lang="de-DE" dirty="0" smtClean="0"/>
          </a:p>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15</a:t>
            </a:fld>
            <a:endParaRPr lang="en-US" noProof="0" dirty="0"/>
          </a:p>
        </p:txBody>
      </p:sp>
    </p:spTree>
    <p:extLst>
      <p:ext uri="{BB962C8B-B14F-4D97-AF65-F5344CB8AC3E}">
        <p14:creationId xmlns:p14="http://schemas.microsoft.com/office/powerpoint/2010/main" val="2544377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16</a:t>
            </a:fld>
            <a:endParaRPr lang="en-US" noProof="0" dirty="0"/>
          </a:p>
        </p:txBody>
      </p:sp>
    </p:spTree>
    <p:extLst>
      <p:ext uri="{BB962C8B-B14F-4D97-AF65-F5344CB8AC3E}">
        <p14:creationId xmlns:p14="http://schemas.microsoft.com/office/powerpoint/2010/main" val="1396661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17</a:t>
            </a:fld>
            <a:endParaRPr lang="en-US" noProof="0" dirty="0"/>
          </a:p>
        </p:txBody>
      </p:sp>
    </p:spTree>
    <p:extLst>
      <p:ext uri="{BB962C8B-B14F-4D97-AF65-F5344CB8AC3E}">
        <p14:creationId xmlns:p14="http://schemas.microsoft.com/office/powerpoint/2010/main" val="25129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18</a:t>
            </a:fld>
            <a:endParaRPr lang="en-US" noProof="0" dirty="0"/>
          </a:p>
        </p:txBody>
      </p:sp>
    </p:spTree>
    <p:extLst>
      <p:ext uri="{BB962C8B-B14F-4D97-AF65-F5344CB8AC3E}">
        <p14:creationId xmlns:p14="http://schemas.microsoft.com/office/powerpoint/2010/main" val="386967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19</a:t>
            </a:fld>
            <a:endParaRPr lang="en-US" noProof="0" dirty="0"/>
          </a:p>
        </p:txBody>
      </p:sp>
    </p:spTree>
    <p:extLst>
      <p:ext uri="{BB962C8B-B14F-4D97-AF65-F5344CB8AC3E}">
        <p14:creationId xmlns:p14="http://schemas.microsoft.com/office/powerpoint/2010/main" val="239280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Hinweis für Lehrende: </a:t>
            </a:r>
          </a:p>
          <a:p>
            <a:r>
              <a:rPr lang="de-DE" dirty="0" smtClean="0"/>
              <a:t>Wenn bei Ihnen im derzeitigen Semester aufgrund der </a:t>
            </a:r>
            <a:r>
              <a:rPr lang="de-DE" baseline="0" dirty="0" smtClean="0"/>
              <a:t>Corona-Pandemie keine Aktionen in Präsenz auf dem Campus möglich sind, verwenden Sie stattdessen </a:t>
            </a:r>
            <a:r>
              <a:rPr lang="de-DE" dirty="0" smtClean="0"/>
              <a:t>die</a:t>
            </a:r>
            <a:r>
              <a:rPr lang="de-DE" baseline="0" dirty="0" smtClean="0"/>
              <a:t> Folien des Abschnitts „</a:t>
            </a:r>
            <a:r>
              <a:rPr lang="de-DE" baseline="0" dirty="0" err="1" smtClean="0"/>
              <a:t>Outreach</a:t>
            </a:r>
            <a:r>
              <a:rPr lang="de-DE" baseline="0" dirty="0" smtClean="0"/>
              <a:t>-Aktionen – Online“ und blenden Sie die Folien des Abschnitts „</a:t>
            </a:r>
            <a:r>
              <a:rPr lang="de-DE" baseline="0" dirty="0" err="1" smtClean="0"/>
              <a:t>Outreach</a:t>
            </a:r>
            <a:r>
              <a:rPr lang="de-DE" baseline="0" dirty="0" smtClean="0"/>
              <a:t>-Aktionen – Offline“ aus.</a:t>
            </a:r>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2</a:t>
            </a:fld>
            <a:endParaRPr lang="en-US" noProof="0" dirty="0"/>
          </a:p>
        </p:txBody>
      </p:sp>
    </p:spTree>
    <p:extLst>
      <p:ext uri="{BB962C8B-B14F-4D97-AF65-F5344CB8AC3E}">
        <p14:creationId xmlns:p14="http://schemas.microsoft.com/office/powerpoint/2010/main" val="97949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3</a:t>
            </a:fld>
            <a:endParaRPr lang="en-US" noProof="0" dirty="0"/>
          </a:p>
        </p:txBody>
      </p:sp>
    </p:spTree>
    <p:extLst>
      <p:ext uri="{BB962C8B-B14F-4D97-AF65-F5344CB8AC3E}">
        <p14:creationId xmlns:p14="http://schemas.microsoft.com/office/powerpoint/2010/main" val="372042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4</a:t>
            </a:fld>
            <a:endParaRPr lang="en-US" noProof="0" dirty="0"/>
          </a:p>
        </p:txBody>
      </p:sp>
    </p:spTree>
    <p:extLst>
      <p:ext uri="{BB962C8B-B14F-4D97-AF65-F5344CB8AC3E}">
        <p14:creationId xmlns:p14="http://schemas.microsoft.com/office/powerpoint/2010/main" val="334227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5</a:t>
            </a:fld>
            <a:endParaRPr lang="en-US" noProof="0" dirty="0"/>
          </a:p>
        </p:txBody>
      </p:sp>
    </p:spTree>
    <p:extLst>
      <p:ext uri="{BB962C8B-B14F-4D97-AF65-F5344CB8AC3E}">
        <p14:creationId xmlns:p14="http://schemas.microsoft.com/office/powerpoint/2010/main" val="381168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6</a:t>
            </a:fld>
            <a:endParaRPr lang="en-US" noProof="0" dirty="0"/>
          </a:p>
        </p:txBody>
      </p:sp>
    </p:spTree>
    <p:extLst>
      <p:ext uri="{BB962C8B-B14F-4D97-AF65-F5344CB8AC3E}">
        <p14:creationId xmlns:p14="http://schemas.microsoft.com/office/powerpoint/2010/main" val="221551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7</a:t>
            </a:fld>
            <a:endParaRPr lang="en-US" noProof="0" dirty="0"/>
          </a:p>
        </p:txBody>
      </p:sp>
    </p:spTree>
    <p:extLst>
      <p:ext uri="{BB962C8B-B14F-4D97-AF65-F5344CB8AC3E}">
        <p14:creationId xmlns:p14="http://schemas.microsoft.com/office/powerpoint/2010/main" val="34220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8</a:t>
            </a:fld>
            <a:endParaRPr lang="en-US" noProof="0" dirty="0"/>
          </a:p>
        </p:txBody>
      </p:sp>
    </p:spTree>
    <p:extLst>
      <p:ext uri="{BB962C8B-B14F-4D97-AF65-F5344CB8AC3E}">
        <p14:creationId xmlns:p14="http://schemas.microsoft.com/office/powerpoint/2010/main" val="415347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530193B-564F-4854-8A52-728F3FB19C85}" type="slidenum">
              <a:rPr lang="en-US" noProof="0" smtClean="0"/>
              <a:pPr/>
              <a:t>9</a:t>
            </a:fld>
            <a:endParaRPr lang="en-US" noProof="0" dirty="0"/>
          </a:p>
        </p:txBody>
      </p:sp>
    </p:spTree>
    <p:extLst>
      <p:ext uri="{BB962C8B-B14F-4D97-AF65-F5344CB8AC3E}">
        <p14:creationId xmlns:p14="http://schemas.microsoft.com/office/powerpoint/2010/main" val="3442898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äsentationstitel mit Foto">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baseline="0" dirty="0"/>
            </a:lvl1pPr>
          </a:lstStyle>
          <a:p>
            <a:pPr lvl="0" algn="r"/>
            <a:r>
              <a:rPr lang="de-DE" noProof="0" dirty="0"/>
              <a:t>Hier klicken, um  Präsentationstitel einzufügen</a:t>
            </a:r>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z="2000" baseline="0" dirty="0">
                <a:solidFill>
                  <a:schemeClr val="bg1"/>
                </a:solidFill>
              </a:defRPr>
            </a:lvl1pPr>
          </a:lstStyle>
          <a:p>
            <a:pPr lvl="0"/>
            <a:r>
              <a:rPr lang="de-DE" dirty="0"/>
              <a:t>Hier klicken, um den/die Namen der Vortragenden einzufügen</a:t>
            </a: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3182" y="4149190"/>
            <a:ext cx="1686223" cy="452916"/>
          </a:xfrm>
          <a:prstGeom prst="rect">
            <a:avLst/>
          </a:prstGeom>
        </p:spPr>
      </p:pic>
    </p:spTree>
    <p:extLst>
      <p:ext uri="{BB962C8B-B14F-4D97-AF65-F5344CB8AC3E}">
        <p14:creationId xmlns:p14="http://schemas.microsoft.com/office/powerpoint/2010/main" val="13340384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seite rechtbündig">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210425" y="2798354"/>
            <a:ext cx="4981575"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dirty="0" err="1"/>
              <a:t>Vielen</a:t>
            </a:r>
            <a:r>
              <a:rPr lang="en-US" noProof="0" dirty="0"/>
              <a:t> Dank!</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7200900" y="3933825"/>
            <a:ext cx="4167642" cy="655005"/>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de-DE" dirty="0"/>
              <a:t>Hier Klicken, um Namen der Vortragenden einzutragen</a:t>
            </a:r>
            <a:endParaRPr lang="en-US" noProof="0" dirty="0"/>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621047"/>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Telefon</a:t>
            </a:r>
            <a:endParaRPr lang="en-US" noProof="0" dirty="0"/>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970064"/>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E-Mail</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319081"/>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 name="Graphic 7" descr="User">
            <a:extLst>
              <a:ext uri="{FF2B5EF4-FFF2-40B4-BE49-F238E27FC236}">
                <a16:creationId xmlns:a16="http://schemas.microsoft.com/office/drawing/2014/main" id="{111541C4-DB03-4E53-994D-499C7D73C4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1445452" y="4336053"/>
            <a:ext cx="218900" cy="218900"/>
          </a:xfrm>
          <a:prstGeom prst="rect">
            <a:avLst/>
          </a:prstGeom>
        </p:spPr>
      </p:pic>
      <p:pic>
        <p:nvPicPr>
          <p:cNvPr id="17" name="Graphic 9" descr="Smart Phone">
            <a:extLst>
              <a:ext uri="{FF2B5EF4-FFF2-40B4-BE49-F238E27FC236}">
                <a16:creationId xmlns:a16="http://schemas.microsoft.com/office/drawing/2014/main" id="{A29DE31C-E099-4579-BB03-675E0A40C5F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445452" y="4684501"/>
            <a:ext cx="218900" cy="218900"/>
          </a:xfrm>
          <a:prstGeom prst="rect">
            <a:avLst/>
          </a:prstGeom>
        </p:spPr>
      </p:pic>
      <p:pic>
        <p:nvPicPr>
          <p:cNvPr id="18" name="Graphic 8" descr="Envelope">
            <a:extLst>
              <a:ext uri="{FF2B5EF4-FFF2-40B4-BE49-F238E27FC236}">
                <a16:creationId xmlns:a16="http://schemas.microsoft.com/office/drawing/2014/main" id="{773C1382-ACE1-460F-A1B6-AB761A7D2E6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1445452" y="5032949"/>
            <a:ext cx="218900" cy="218900"/>
          </a:xfrm>
          <a:prstGeom prst="rect">
            <a:avLst/>
          </a:prstGeom>
        </p:spPr>
      </p:pic>
      <p:pic>
        <p:nvPicPr>
          <p:cNvPr id="19" name="Graphic 10" descr="Link">
            <a:extLst>
              <a:ext uri="{FF2B5EF4-FFF2-40B4-BE49-F238E27FC236}">
                <a16:creationId xmlns:a16="http://schemas.microsoft.com/office/drawing/2014/main" id="{0718E6E0-05A2-479C-AEA8-1A385EB7347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1432509" y="5370161"/>
            <a:ext cx="244786" cy="244786"/>
          </a:xfrm>
          <a:prstGeom prst="rect">
            <a:avLst/>
          </a:prstGeom>
        </p:spPr>
      </p:pic>
      <p:sp>
        <p:nvSpPr>
          <p:cNvPr id="2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21"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439820"/>
            <a:ext cx="5664000" cy="295062"/>
          </a:xfrm>
        </p:spPr>
        <p:txBody>
          <a:bodyPr/>
          <a:lstStyle/>
          <a:p>
            <a:r>
              <a:rPr lang="de-DE" dirty="0"/>
              <a:t>eCHECKUP - Prävention des riskanten Alkoholkonsums bei Studierenden</a:t>
            </a:r>
          </a:p>
        </p:txBody>
      </p:sp>
    </p:spTree>
    <p:extLst>
      <p:ext uri="{BB962C8B-B14F-4D97-AF65-F5344CB8AC3E}">
        <p14:creationId xmlns:p14="http://schemas.microsoft.com/office/powerpoint/2010/main" val="204966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chlussseite linksbündig">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898"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25" y="2798354"/>
            <a:ext cx="4981575"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dirty="0" err="1"/>
              <a:t>Vielen</a:t>
            </a:r>
            <a:r>
              <a:rPr lang="en-US" noProof="0" dirty="0"/>
              <a:t> Dank!</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00100" y="3933825"/>
            <a:ext cx="4167642" cy="655005"/>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de-DE" dirty="0"/>
              <a:t>Hier Klicken, um Namen der Vortragenden einzutragen</a:t>
            </a:r>
            <a:endParaRPr lang="en-US" noProof="0" dirty="0"/>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00100" y="4621047"/>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Telefon</a:t>
            </a:r>
            <a:endParaRPr lang="en-US" noProof="0" dirty="0"/>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00100" y="4970064"/>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E-Mail</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00100" y="5319081"/>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 name="Graphic 7" descr="User">
            <a:extLst>
              <a:ext uri="{FF2B5EF4-FFF2-40B4-BE49-F238E27FC236}">
                <a16:creationId xmlns:a16="http://schemas.microsoft.com/office/drawing/2014/main" id="{111541C4-DB03-4E53-994D-499C7D73C4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652" y="4336053"/>
            <a:ext cx="218900" cy="218900"/>
          </a:xfrm>
          <a:prstGeom prst="rect">
            <a:avLst/>
          </a:prstGeom>
        </p:spPr>
      </p:pic>
      <p:pic>
        <p:nvPicPr>
          <p:cNvPr id="17" name="Graphic 9" descr="Smart Phone">
            <a:extLst>
              <a:ext uri="{FF2B5EF4-FFF2-40B4-BE49-F238E27FC236}">
                <a16:creationId xmlns:a16="http://schemas.microsoft.com/office/drawing/2014/main" id="{A29DE31C-E099-4579-BB03-675E0A40C5F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2652" y="4684501"/>
            <a:ext cx="218900" cy="218900"/>
          </a:xfrm>
          <a:prstGeom prst="rect">
            <a:avLst/>
          </a:prstGeom>
        </p:spPr>
      </p:pic>
      <p:pic>
        <p:nvPicPr>
          <p:cNvPr id="18" name="Graphic 8" descr="Envelope">
            <a:extLst>
              <a:ext uri="{FF2B5EF4-FFF2-40B4-BE49-F238E27FC236}">
                <a16:creationId xmlns:a16="http://schemas.microsoft.com/office/drawing/2014/main" id="{773C1382-ACE1-460F-A1B6-AB761A7D2E6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472652" y="5032949"/>
            <a:ext cx="218900" cy="218900"/>
          </a:xfrm>
          <a:prstGeom prst="rect">
            <a:avLst/>
          </a:prstGeom>
        </p:spPr>
      </p:pic>
      <p:pic>
        <p:nvPicPr>
          <p:cNvPr id="19" name="Graphic 10" descr="Link">
            <a:extLst>
              <a:ext uri="{FF2B5EF4-FFF2-40B4-BE49-F238E27FC236}">
                <a16:creationId xmlns:a16="http://schemas.microsoft.com/office/drawing/2014/main" id="{0718E6E0-05A2-479C-AEA8-1A385EB7347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59709" y="5370161"/>
            <a:ext cx="244786" cy="244786"/>
          </a:xfrm>
          <a:prstGeom prst="rect">
            <a:avLst/>
          </a:prstGeom>
        </p:spPr>
      </p:pic>
    </p:spTree>
    <p:extLst>
      <p:ext uri="{BB962C8B-B14F-4D97-AF65-F5344CB8AC3E}">
        <p14:creationId xmlns:p14="http://schemas.microsoft.com/office/powerpoint/2010/main" val="383931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Subheading u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de-DE" dirty="0"/>
              <a:t>eCHECKUP - Prävention des riskanten Alkoholkonsums bei Studierenden</a:t>
            </a:r>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6" name="Textplatzhalter 5"/>
          <p:cNvSpPr>
            <a:spLocks noGrp="1"/>
          </p:cNvSpPr>
          <p:nvPr>
            <p:ph type="body" sz="quarter" idx="33" hasCustomPrompt="1"/>
          </p:nvPr>
        </p:nvSpPr>
        <p:spPr>
          <a:xfrm>
            <a:off x="2832100" y="5988326"/>
            <a:ext cx="8939213" cy="346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17345016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de-DE" dirty="0"/>
              <a:t>eCHECKUP - Prävention des riskanten Alkoholkonsums bei Studierenden</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7" name="Textplatzhalter 5"/>
          <p:cNvSpPr>
            <a:spLocks noGrp="1"/>
          </p:cNvSpPr>
          <p:nvPr>
            <p:ph type="body" sz="quarter" idx="33" hasCustomPrompt="1"/>
          </p:nvPr>
        </p:nvSpPr>
        <p:spPr>
          <a:xfrm>
            <a:off x="2844800" y="5988325"/>
            <a:ext cx="8926514" cy="38302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9762075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xmlns=""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dirty="0"/>
              <a:t>Textmasterformat bearbeiten</a:t>
            </a:r>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9" name="Textplatzhalter 5"/>
          <p:cNvSpPr>
            <a:spLocks noGrp="1"/>
          </p:cNvSpPr>
          <p:nvPr>
            <p:ph type="body" sz="quarter" idx="33" hasCustomPrompt="1"/>
          </p:nvPr>
        </p:nvSpPr>
        <p:spPr>
          <a:xfrm>
            <a:off x="2806700" y="5988326"/>
            <a:ext cx="8964614" cy="390962"/>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8014327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Spalten ohne Subheading und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7"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8" name="Textplatzhalter 5"/>
          <p:cNvSpPr>
            <a:spLocks noGrp="1"/>
          </p:cNvSpPr>
          <p:nvPr>
            <p:ph type="body" sz="quarter" idx="33" hasCustomPrompt="1"/>
          </p:nvPr>
        </p:nvSpPr>
        <p:spPr>
          <a:xfrm>
            <a:off x="6312573" y="5974039"/>
            <a:ext cx="5459427" cy="188637"/>
          </a:xfrm>
        </p:spPr>
        <p:txBody>
          <a:bodyPr/>
          <a:lstStyle>
            <a:lvl1pPr marL="0" indent="0" algn="r">
              <a:lnSpc>
                <a:spcPct val="100000"/>
              </a:lnSpc>
              <a:spcBef>
                <a:spcPts val="0"/>
              </a:spcBef>
              <a:buNone/>
              <a:defRPr sz="1200"/>
            </a:lvl1pPr>
          </a:lstStyle>
          <a:p>
            <a:pPr lvl="0"/>
            <a:r>
              <a:rPr lang="de-DE" dirty="0" smtClean="0"/>
              <a:t>Quelle(n)</a:t>
            </a:r>
          </a:p>
        </p:txBody>
      </p:sp>
      <p:sp>
        <p:nvSpPr>
          <p:cNvPr id="11" name="Textplatzhalter 5"/>
          <p:cNvSpPr>
            <a:spLocks noGrp="1"/>
          </p:cNvSpPr>
          <p:nvPr>
            <p:ph type="body" sz="quarter" idx="34" hasCustomPrompt="1"/>
          </p:nvPr>
        </p:nvSpPr>
        <p:spPr>
          <a:xfrm>
            <a:off x="431999" y="5974039"/>
            <a:ext cx="5448115" cy="202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6155533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Spalten mit Subheading und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baseline="0">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baseline="0"/>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1800" y="17405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Überschrift Spalte 1</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310849"/>
            <a:ext cx="5472000" cy="3881152"/>
          </a:xfrm>
        </p:spPr>
        <p:txBody>
          <a:bodyPr/>
          <a:lstStyle>
            <a:lvl1pPr>
              <a:defRPr baseline="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Erste Listenebene</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91216" y="1734156"/>
            <a:ext cx="5472000" cy="358775"/>
          </a:xfrm>
        </p:spPr>
        <p:txBody>
          <a:bodyPr/>
          <a:lstStyle>
            <a:lvl1pPr marL="0" indent="0">
              <a:buNone/>
              <a:defRPr sz="2400" b="1"/>
            </a:lvl1pPr>
          </a:lstStyle>
          <a:p>
            <a:pPr lvl="0"/>
            <a:r>
              <a:rPr lang="de-DE" noProof="0" dirty="0"/>
              <a:t>Überschrift Spalte 2</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310849"/>
            <a:ext cx="5472113" cy="3880401"/>
          </a:xfrm>
        </p:spPr>
        <p:txBody>
          <a:bodyPr/>
          <a:lstStyle/>
          <a:p>
            <a:pPr lvl="0"/>
            <a:r>
              <a:rPr lang="de-DE" noProof="0" dirty="0"/>
              <a:t>Erste Listenebene</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de-DE" dirty="0"/>
              <a:t>eCHECKUP - Prävention des riskanten Alkoholkonsums bei Studierenden</a:t>
            </a:r>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xmlns="" val="1"/>
              </a:ext>
            </a:extLst>
          </p:cNvPr>
          <p:cNvSpPr/>
          <p:nvPr userDrawn="1"/>
        </p:nvSpPr>
        <p:spPr>
          <a:xfrm>
            <a:off x="431800" y="155789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xmlns="" val="1"/>
              </a:ext>
            </a:extLst>
          </p:cNvPr>
          <p:cNvSpPr/>
          <p:nvPr userDrawn="1"/>
        </p:nvSpPr>
        <p:spPr>
          <a:xfrm>
            <a:off x="6291216" y="1581756"/>
            <a:ext cx="1984175" cy="1148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4" name="Textplatzhalter 5"/>
          <p:cNvSpPr>
            <a:spLocks noGrp="1"/>
          </p:cNvSpPr>
          <p:nvPr>
            <p:ph type="body" sz="quarter" idx="33" hasCustomPrompt="1"/>
          </p:nvPr>
        </p:nvSpPr>
        <p:spPr>
          <a:xfrm>
            <a:off x="431800" y="5988326"/>
            <a:ext cx="5472200" cy="152400"/>
          </a:xfrm>
        </p:spPr>
        <p:txBody>
          <a:bodyPr/>
          <a:lstStyle>
            <a:lvl1pPr marL="0" indent="0" algn="r">
              <a:lnSpc>
                <a:spcPct val="100000"/>
              </a:lnSpc>
              <a:spcBef>
                <a:spcPts val="0"/>
              </a:spcBef>
              <a:buNone/>
              <a:defRPr sz="1200"/>
            </a:lvl1pPr>
          </a:lstStyle>
          <a:p>
            <a:pPr lvl="0"/>
            <a:r>
              <a:rPr lang="de-DE" dirty="0" smtClean="0"/>
              <a:t>Quelle(n)</a:t>
            </a:r>
          </a:p>
        </p:txBody>
      </p:sp>
      <p:sp>
        <p:nvSpPr>
          <p:cNvPr id="15" name="Textplatzhalter 5"/>
          <p:cNvSpPr>
            <a:spLocks noGrp="1"/>
          </p:cNvSpPr>
          <p:nvPr>
            <p:ph type="body" sz="quarter" idx="34" hasCustomPrompt="1"/>
          </p:nvPr>
        </p:nvSpPr>
        <p:spPr>
          <a:xfrm>
            <a:off x="6291217" y="5988326"/>
            <a:ext cx="5472000" cy="202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25099557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Spalten mit Spaltenüberschrift (kein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xmlns=""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xmlns=""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hasCustomPrompt="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smtClean="0"/>
              <a:t>Überschrift Spalte 1</a:t>
            </a:r>
            <a:endParaRPr lang="de-DE" noProof="0" dirty="0"/>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hasCustomPrompt="1"/>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smtClean="0"/>
              <a:t>Überschrift Spalte 2</a:t>
            </a:r>
            <a:endParaRPr lang="de-DE" noProof="0" dirty="0"/>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Slide Number Placeholder 5">
            <a:extLst>
              <a:ext uri="{FF2B5EF4-FFF2-40B4-BE49-F238E27FC236}">
                <a16:creationId xmlns:a16="http://schemas.microsoft.com/office/drawing/2014/main" id="{5ECA3099-A94F-4C3E-BC29-780EDD38F722}"/>
              </a:ext>
            </a:extLst>
          </p:cNvPr>
          <p:cNvSpPr>
            <a:spLocks noGrp="1"/>
          </p:cNvSpPr>
          <p:nvPr>
            <p:ph type="sldNum" sz="quarter" idx="1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5" name="Textplatzhalter 5"/>
          <p:cNvSpPr>
            <a:spLocks noGrp="1"/>
          </p:cNvSpPr>
          <p:nvPr>
            <p:ph type="body" sz="quarter" idx="33" hasCustomPrompt="1"/>
          </p:nvPr>
        </p:nvSpPr>
        <p:spPr>
          <a:xfrm>
            <a:off x="6299885" y="5986739"/>
            <a:ext cx="5447915" cy="202923"/>
          </a:xfrm>
        </p:spPr>
        <p:txBody>
          <a:bodyPr/>
          <a:lstStyle>
            <a:lvl1pPr marL="0" indent="0" algn="r">
              <a:lnSpc>
                <a:spcPct val="100000"/>
              </a:lnSpc>
              <a:spcBef>
                <a:spcPts val="0"/>
              </a:spcBef>
              <a:buNone/>
              <a:defRPr sz="1200"/>
            </a:lvl1pPr>
          </a:lstStyle>
          <a:p>
            <a:pPr lvl="0"/>
            <a:r>
              <a:rPr lang="de-DE" dirty="0" smtClean="0"/>
              <a:t>Quelle(n)</a:t>
            </a:r>
          </a:p>
        </p:txBody>
      </p:sp>
      <p:sp>
        <p:nvSpPr>
          <p:cNvPr id="19" name="Textplatzhalter 5"/>
          <p:cNvSpPr>
            <a:spLocks noGrp="1"/>
          </p:cNvSpPr>
          <p:nvPr>
            <p:ph type="body" sz="quarter" idx="34" hasCustomPrompt="1"/>
          </p:nvPr>
        </p:nvSpPr>
        <p:spPr>
          <a:xfrm>
            <a:off x="431801" y="5979353"/>
            <a:ext cx="5447914" cy="210309"/>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36253150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Spalten, Subheading, keine Spalten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9" name="Textplatzhalter 5"/>
          <p:cNvSpPr>
            <a:spLocks noGrp="1"/>
          </p:cNvSpPr>
          <p:nvPr>
            <p:ph type="body" sz="quarter" idx="33" hasCustomPrompt="1"/>
          </p:nvPr>
        </p:nvSpPr>
        <p:spPr>
          <a:xfrm>
            <a:off x="6304281" y="5988326"/>
            <a:ext cx="5458936" cy="202924"/>
          </a:xfrm>
        </p:spPr>
        <p:txBody>
          <a:bodyPr/>
          <a:lstStyle>
            <a:lvl1pPr marL="0" indent="0" algn="r">
              <a:lnSpc>
                <a:spcPct val="100000"/>
              </a:lnSpc>
              <a:spcBef>
                <a:spcPts val="0"/>
              </a:spcBef>
              <a:buNone/>
              <a:defRPr sz="1200"/>
            </a:lvl1pPr>
          </a:lstStyle>
          <a:p>
            <a:pPr lvl="0"/>
            <a:r>
              <a:rPr lang="de-DE" dirty="0" smtClean="0"/>
              <a:t>Quelle(n)</a:t>
            </a:r>
          </a:p>
        </p:txBody>
      </p:sp>
      <p:sp>
        <p:nvSpPr>
          <p:cNvPr id="10" name="Textplatzhalter 5"/>
          <p:cNvSpPr>
            <a:spLocks noGrp="1"/>
          </p:cNvSpPr>
          <p:nvPr>
            <p:ph type="body" sz="quarter" idx="34" hasCustomPrompt="1"/>
          </p:nvPr>
        </p:nvSpPr>
        <p:spPr>
          <a:xfrm>
            <a:off x="431801" y="5988326"/>
            <a:ext cx="5476592" cy="202924"/>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89155218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Subheading und 3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de-DE" dirty="0"/>
              <a:t>eCHECKUP - Prävention des riskanten Alkoholkonsums bei Studierenden</a:t>
            </a:r>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2" name="Textplatzhalter 5"/>
          <p:cNvSpPr>
            <a:spLocks noGrp="1"/>
          </p:cNvSpPr>
          <p:nvPr>
            <p:ph type="body" sz="quarter" idx="33" hasCustomPrompt="1"/>
          </p:nvPr>
        </p:nvSpPr>
        <p:spPr>
          <a:xfrm>
            <a:off x="431801" y="5987801"/>
            <a:ext cx="3600200" cy="202924"/>
          </a:xfrm>
        </p:spPr>
        <p:txBody>
          <a:bodyPr/>
          <a:lstStyle>
            <a:lvl1pPr marL="0" indent="0" algn="r">
              <a:lnSpc>
                <a:spcPct val="100000"/>
              </a:lnSpc>
              <a:spcBef>
                <a:spcPts val="0"/>
              </a:spcBef>
              <a:buNone/>
              <a:defRPr sz="1200"/>
            </a:lvl1pPr>
          </a:lstStyle>
          <a:p>
            <a:pPr lvl="0"/>
            <a:r>
              <a:rPr lang="de-DE" dirty="0" smtClean="0"/>
              <a:t>Quelle(n)</a:t>
            </a:r>
          </a:p>
        </p:txBody>
      </p:sp>
      <p:sp>
        <p:nvSpPr>
          <p:cNvPr id="13" name="Textplatzhalter 5"/>
          <p:cNvSpPr>
            <a:spLocks noGrp="1"/>
          </p:cNvSpPr>
          <p:nvPr>
            <p:ph type="body" sz="quarter" idx="34" hasCustomPrompt="1"/>
          </p:nvPr>
        </p:nvSpPr>
        <p:spPr>
          <a:xfrm>
            <a:off x="4301549" y="5971842"/>
            <a:ext cx="3600451" cy="202924"/>
          </a:xfrm>
        </p:spPr>
        <p:txBody>
          <a:bodyPr/>
          <a:lstStyle>
            <a:lvl1pPr marL="0" indent="0" algn="r">
              <a:lnSpc>
                <a:spcPct val="100000"/>
              </a:lnSpc>
              <a:spcBef>
                <a:spcPts val="0"/>
              </a:spcBef>
              <a:buNone/>
              <a:defRPr sz="1200"/>
            </a:lvl1pPr>
          </a:lstStyle>
          <a:p>
            <a:pPr lvl="0"/>
            <a:r>
              <a:rPr lang="de-DE" dirty="0" smtClean="0"/>
              <a:t>Quelle(n)</a:t>
            </a:r>
          </a:p>
        </p:txBody>
      </p:sp>
      <p:sp>
        <p:nvSpPr>
          <p:cNvPr id="14" name="Textplatzhalter 5"/>
          <p:cNvSpPr>
            <a:spLocks noGrp="1"/>
          </p:cNvSpPr>
          <p:nvPr>
            <p:ph type="body" sz="quarter" idx="35" hasCustomPrompt="1"/>
          </p:nvPr>
        </p:nvSpPr>
        <p:spPr>
          <a:xfrm>
            <a:off x="8171551" y="5987801"/>
            <a:ext cx="3591666"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Tree>
    <p:extLst>
      <p:ext uri="{BB962C8B-B14F-4D97-AF65-F5344CB8AC3E}">
        <p14:creationId xmlns:p14="http://schemas.microsoft.com/office/powerpoint/2010/main" val="26543880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ohne Foto">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000" b="1" spc="-300" dirty="0"/>
            </a:lvl1pPr>
          </a:lstStyle>
          <a:p>
            <a:pPr lvl="0" algn="r"/>
            <a:r>
              <a:rPr lang="de-DE" noProof="0" dirty="0"/>
              <a:t>Hier klicken, um  Präsentationstitel einzufügen</a:t>
            </a:r>
            <a:endParaRPr lang="en-US" noProof="0"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sz="2000" dirty="0">
                <a:solidFill>
                  <a:schemeClr val="bg1"/>
                </a:solidFill>
              </a:defRPr>
            </a:lvl1pPr>
          </a:lstStyle>
          <a:p>
            <a:pPr lvl="0"/>
            <a:r>
              <a:rPr lang="de-DE" dirty="0"/>
              <a:t>Hier klicken, um den/die Namen der Vortragenden einzufügen</a:t>
            </a: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3182" y="4149190"/>
            <a:ext cx="1686223" cy="452916"/>
          </a:xfrm>
          <a:prstGeom prst="rect">
            <a:avLst/>
          </a:prstGeom>
        </p:spPr>
      </p:pic>
    </p:spTree>
    <p:extLst>
      <p:ext uri="{BB962C8B-B14F-4D97-AF65-F5344CB8AC3E}">
        <p14:creationId xmlns:p14="http://schemas.microsoft.com/office/powerpoint/2010/main" val="8577601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3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16001"/>
            <a:ext cx="3600000" cy="5175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016002"/>
            <a:ext cx="3600450" cy="5174724"/>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044626"/>
            <a:ext cx="3600450" cy="5146099"/>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de-DE" dirty="0"/>
              <a:t>eCHECKUP - Prävention des riskanten Alkoholkonsums bei Studierenden</a:t>
            </a:r>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2" name="Textplatzhalter 5"/>
          <p:cNvSpPr>
            <a:spLocks noGrp="1"/>
          </p:cNvSpPr>
          <p:nvPr>
            <p:ph type="body" sz="quarter" idx="33" hasCustomPrompt="1"/>
          </p:nvPr>
        </p:nvSpPr>
        <p:spPr>
          <a:xfrm>
            <a:off x="431801" y="5987801"/>
            <a:ext cx="3600200" cy="202924"/>
          </a:xfrm>
        </p:spPr>
        <p:txBody>
          <a:bodyPr/>
          <a:lstStyle>
            <a:lvl1pPr marL="0" indent="0" algn="r">
              <a:lnSpc>
                <a:spcPct val="100000"/>
              </a:lnSpc>
              <a:spcBef>
                <a:spcPts val="0"/>
              </a:spcBef>
              <a:buNone/>
              <a:defRPr sz="1200"/>
            </a:lvl1pPr>
          </a:lstStyle>
          <a:p>
            <a:pPr lvl="0"/>
            <a:r>
              <a:rPr lang="de-DE" dirty="0" smtClean="0"/>
              <a:t>Quelle(n)</a:t>
            </a:r>
          </a:p>
        </p:txBody>
      </p:sp>
      <p:sp>
        <p:nvSpPr>
          <p:cNvPr id="13" name="Textplatzhalter 5"/>
          <p:cNvSpPr>
            <a:spLocks noGrp="1"/>
          </p:cNvSpPr>
          <p:nvPr>
            <p:ph type="body" sz="quarter" idx="34" hasCustomPrompt="1"/>
          </p:nvPr>
        </p:nvSpPr>
        <p:spPr>
          <a:xfrm>
            <a:off x="4301549" y="5971842"/>
            <a:ext cx="3600451"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4" name="Textplatzhalter 5"/>
          <p:cNvSpPr>
            <a:spLocks noGrp="1"/>
          </p:cNvSpPr>
          <p:nvPr>
            <p:ph type="body" sz="quarter" idx="35" hasCustomPrompt="1"/>
          </p:nvPr>
        </p:nvSpPr>
        <p:spPr>
          <a:xfrm>
            <a:off x="8171551" y="5987801"/>
            <a:ext cx="3591666"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Tree>
    <p:extLst>
      <p:ext uri="{BB962C8B-B14F-4D97-AF65-F5344CB8AC3E}">
        <p14:creationId xmlns:p14="http://schemas.microsoft.com/office/powerpoint/2010/main" val="289780764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Subheading und 5 Spal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de-DE" dirty="0"/>
              <a:t>eCHECKUP - Prävention des riskanten Alkoholkonsums bei Studierenden</a:t>
            </a:r>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2" name="Textplatzhalter 5"/>
          <p:cNvSpPr>
            <a:spLocks noGrp="1"/>
          </p:cNvSpPr>
          <p:nvPr>
            <p:ph type="body" sz="quarter" idx="33" hasCustomPrompt="1"/>
          </p:nvPr>
        </p:nvSpPr>
        <p:spPr>
          <a:xfrm>
            <a:off x="277425" y="5983861"/>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4" name="Textplatzhalter 5"/>
          <p:cNvSpPr>
            <a:spLocks noGrp="1"/>
          </p:cNvSpPr>
          <p:nvPr>
            <p:ph type="body" sz="quarter" idx="34" hasCustomPrompt="1"/>
          </p:nvPr>
        </p:nvSpPr>
        <p:spPr>
          <a:xfrm>
            <a:off x="2572425" y="5990559"/>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6" name="Textplatzhalter 5"/>
          <p:cNvSpPr>
            <a:spLocks noGrp="1"/>
          </p:cNvSpPr>
          <p:nvPr>
            <p:ph type="body" sz="quarter" idx="35" hasCustomPrompt="1"/>
          </p:nvPr>
        </p:nvSpPr>
        <p:spPr>
          <a:xfrm>
            <a:off x="7162425" y="5983861"/>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8" name="Textplatzhalter 5"/>
          <p:cNvSpPr>
            <a:spLocks noGrp="1"/>
          </p:cNvSpPr>
          <p:nvPr>
            <p:ph type="body" sz="quarter" idx="36" hasCustomPrompt="1"/>
          </p:nvPr>
        </p:nvSpPr>
        <p:spPr>
          <a:xfrm>
            <a:off x="4847850" y="5979396"/>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
        <p:nvSpPr>
          <p:cNvPr id="19" name="Textplatzhalter 5"/>
          <p:cNvSpPr>
            <a:spLocks noGrp="1"/>
          </p:cNvSpPr>
          <p:nvPr>
            <p:ph type="body" sz="quarter" idx="37" hasCustomPrompt="1"/>
          </p:nvPr>
        </p:nvSpPr>
        <p:spPr>
          <a:xfrm>
            <a:off x="9448641" y="5991063"/>
            <a:ext cx="2314575" cy="202924"/>
          </a:xfrm>
        </p:spPr>
        <p:txBody>
          <a:bodyPr/>
          <a:lstStyle>
            <a:lvl1pPr marL="0" indent="0" algn="r">
              <a:buNone/>
              <a:defRPr lang="de-DE" sz="1200" kern="1200" dirty="0" smtClean="0">
                <a:solidFill>
                  <a:schemeClr val="tx1">
                    <a:lumMod val="75000"/>
                    <a:lumOff val="25000"/>
                  </a:schemeClr>
                </a:solidFill>
                <a:latin typeface="+mn-lt"/>
                <a:ea typeface="+mn-ea"/>
                <a:cs typeface="+mn-cs"/>
              </a:defRPr>
            </a:lvl1pPr>
          </a:lstStyle>
          <a:p>
            <a:pPr marL="0" lvl="0" indent="0" algn="r" defTabSz="914400" rtl="0" eaLnBrk="1" latinLnBrk="0" hangingPunct="1">
              <a:lnSpc>
                <a:spcPct val="100000"/>
              </a:lnSpc>
              <a:spcBef>
                <a:spcPts val="0"/>
              </a:spcBef>
              <a:buFont typeface="Arial" panose="020B0604020202020204" pitchFamily="34" charset="0"/>
              <a:buNone/>
            </a:pPr>
            <a:r>
              <a:rPr lang="de-DE" dirty="0" smtClean="0"/>
              <a:t>Quelle(n)</a:t>
            </a:r>
          </a:p>
        </p:txBody>
      </p:sp>
    </p:spTree>
    <p:extLst>
      <p:ext uri="{BB962C8B-B14F-4D97-AF65-F5344CB8AC3E}">
        <p14:creationId xmlns:p14="http://schemas.microsoft.com/office/powerpoint/2010/main" val="9748372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de-DE" dirty="0"/>
              <a:t>eCHECKUP - Prävention des riskanten Alkoholkonsums bei Studierenden</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7" name="Textplatzhalter 5"/>
          <p:cNvSpPr>
            <a:spLocks noGrp="1"/>
          </p:cNvSpPr>
          <p:nvPr>
            <p:ph type="body" sz="quarter" idx="33" hasCustomPrompt="1"/>
          </p:nvPr>
        </p:nvSpPr>
        <p:spPr>
          <a:xfrm>
            <a:off x="2273301" y="5978385"/>
            <a:ext cx="9486700" cy="39296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15058552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de-DE" dirty="0"/>
              <a:t>eCHECKUP - Prävention des riskanten Alkoholkonsums bei Studierenden</a:t>
            </a:r>
          </a:p>
        </p:txBody>
      </p:sp>
      <p:sp>
        <p:nvSpPr>
          <p:cNvPr id="4" name="Title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5"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6" name="Textplatzhalter 5"/>
          <p:cNvSpPr>
            <a:spLocks noGrp="1"/>
          </p:cNvSpPr>
          <p:nvPr>
            <p:ph type="body" sz="quarter" idx="33" hasCustomPrompt="1"/>
          </p:nvPr>
        </p:nvSpPr>
        <p:spPr>
          <a:xfrm>
            <a:off x="2806701" y="5978385"/>
            <a:ext cx="8953300" cy="39296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11397670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de-DE" dirty="0"/>
              <a:t>eCHECKUP - Prävention des riskanten Alkoholkonsums bei Studierenden</a:t>
            </a:r>
          </a:p>
        </p:txBody>
      </p:sp>
      <p:sp>
        <p:nvSpPr>
          <p:cNvPr id="4"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5" name="Textplatzhalter 5"/>
          <p:cNvSpPr>
            <a:spLocks noGrp="1"/>
          </p:cNvSpPr>
          <p:nvPr>
            <p:ph type="body" sz="quarter" idx="33" hasCustomPrompt="1"/>
          </p:nvPr>
        </p:nvSpPr>
        <p:spPr>
          <a:xfrm>
            <a:off x="2832101" y="5978385"/>
            <a:ext cx="8927900" cy="392965"/>
          </a:xfrm>
        </p:spPr>
        <p:txBody>
          <a:bodyPr/>
          <a:lstStyle>
            <a:lvl1pPr marL="0" indent="0" algn="r">
              <a:lnSpc>
                <a:spcPct val="100000"/>
              </a:lnSpc>
              <a:spcBef>
                <a:spcPts val="0"/>
              </a:spcBef>
              <a:buNone/>
              <a:defRPr sz="1200"/>
            </a:lvl1pPr>
          </a:lstStyle>
          <a:p>
            <a:pPr lvl="0"/>
            <a:r>
              <a:rPr lang="de-DE" dirty="0" smtClean="0"/>
              <a:t>Quelle(n)</a:t>
            </a:r>
          </a:p>
        </p:txBody>
      </p:sp>
    </p:spTree>
    <p:extLst>
      <p:ext uri="{BB962C8B-B14F-4D97-AF65-F5344CB8AC3E}">
        <p14:creationId xmlns:p14="http://schemas.microsoft.com/office/powerpoint/2010/main" val="390043351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e weiße 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ußzeilenplatzhalter 2"/>
          <p:cNvSpPr>
            <a:spLocks noGrp="1"/>
          </p:cNvSpPr>
          <p:nvPr>
            <p:ph type="ftr" sz="quarter" idx="10"/>
          </p:nvPr>
        </p:nvSpPr>
        <p:spPr/>
        <p:txBody>
          <a:bodyPr/>
          <a:lstStyle/>
          <a:p>
            <a:endParaRPr lang="de-DE" dirty="0"/>
          </a:p>
        </p:txBody>
      </p:sp>
      <p:sp>
        <p:nvSpPr>
          <p:cNvPr id="4" name="Rechteck 3"/>
          <p:cNvSpPr/>
          <p:nvPr userDrawn="1"/>
        </p:nvSpPr>
        <p:spPr>
          <a:xfrm>
            <a:off x="0" y="0"/>
            <a:ext cx="12281836" cy="69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510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liederung mit Foto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4000" b="1" spc="-300" baseline="0">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sz="20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3501039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liederung mit Foto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baseline="0">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5400" b="1" spc="-300">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sz="20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de-DE" noProof="0" dirty="0"/>
              <a:t>Erste Listenebene</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843892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überschrift mit Foto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400" b="1" spc="-300" baseline="0" dirty="0"/>
            </a:lvl1pPr>
          </a:lstStyle>
          <a:p>
            <a:pPr lvl="0" algn="r"/>
            <a:r>
              <a:rPr lang="en-US" noProof="0" dirty="0" err="1"/>
              <a:t>Hier</a:t>
            </a:r>
            <a:r>
              <a:rPr lang="en-US" noProof="0" dirty="0"/>
              <a:t> </a:t>
            </a:r>
            <a:r>
              <a:rPr lang="en-US" noProof="0" dirty="0" err="1"/>
              <a:t>klicken</a:t>
            </a:r>
            <a:r>
              <a:rPr lang="en-US" noProof="0" dirty="0"/>
              <a:t>, um </a:t>
            </a:r>
            <a:r>
              <a:rPr lang="en-US" noProof="0" dirty="0" err="1"/>
              <a:t>Zwischenüberschrift</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2000" baseline="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
        <p:nvSpPr>
          <p:cNvPr id="10" name="Footer Placeholder 3">
            <a:extLst>
              <a:ext uri="{FF2B5EF4-FFF2-40B4-BE49-F238E27FC236}">
                <a16:creationId xmlns:a16="http://schemas.microsoft.com/office/drawing/2014/main" id="{57847F90-9DB6-4832-9EB7-393AADAE8B70}"/>
              </a:ext>
            </a:extLst>
          </p:cNvPr>
          <p:cNvSpPr>
            <a:spLocks noGrp="1"/>
          </p:cNvSpPr>
          <p:nvPr>
            <p:ph type="ftr" sz="quarter" idx="14"/>
          </p:nvPr>
        </p:nvSpPr>
        <p:spPr>
          <a:xfrm>
            <a:off x="432000" y="6439820"/>
            <a:ext cx="5664000" cy="295062"/>
          </a:xfrm>
        </p:spPr>
        <p:txBody>
          <a:bodyPr/>
          <a:lstStyle/>
          <a:p>
            <a:r>
              <a:rPr lang="de-DE" dirty="0"/>
              <a:t>eCHECKUP - Prävention des riskanten Alkoholkonsums bei Studierenden</a:t>
            </a:r>
          </a:p>
        </p:txBody>
      </p:sp>
    </p:spTree>
    <p:extLst>
      <p:ext uri="{BB962C8B-B14F-4D97-AF65-F5344CB8AC3E}">
        <p14:creationId xmlns:p14="http://schemas.microsoft.com/office/powerpoint/2010/main" val="243715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überschrift mit Foto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300">
                <a:solidFill>
                  <a:schemeClr val="tx1">
                    <a:lumMod val="75000"/>
                    <a:lumOff val="25000"/>
                  </a:schemeClr>
                </a:solidFill>
                <a:latin typeface="+mj-lt"/>
              </a:defRPr>
            </a:lvl1pPr>
          </a:lstStyle>
          <a:p>
            <a:r>
              <a:rPr lang="en-US" noProof="0" dirty="0" err="1"/>
              <a:t>Hier</a:t>
            </a:r>
            <a:r>
              <a:rPr lang="en-US" noProof="0" dirty="0"/>
              <a:t> </a:t>
            </a:r>
            <a:r>
              <a:rPr lang="en-US" noProof="0" dirty="0" err="1"/>
              <a:t>klicken</a:t>
            </a:r>
            <a:r>
              <a:rPr lang="en-US" noProof="0" dirty="0"/>
              <a:t>, um </a:t>
            </a:r>
            <a:r>
              <a:rPr lang="en-US" noProof="0" dirty="0" err="1"/>
              <a:t>Zwischenüberschrift</a:t>
            </a:r>
            <a:r>
              <a:rPr lang="en-US" noProof="0" dirty="0"/>
              <a:t>  </a:t>
            </a:r>
            <a:r>
              <a:rPr lang="en-US" noProof="0" dirty="0" err="1"/>
              <a:t>einzufügen</a:t>
            </a:r>
            <a:endParaRPr lang="en-US" noProof="0" dirty="0"/>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20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schnittsüberschrift ohne Foto">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4800" b="1" spc="-300">
                <a:solidFill>
                  <a:schemeClr val="tx1">
                    <a:lumMod val="75000"/>
                    <a:lumOff val="25000"/>
                  </a:schemeClr>
                </a:solidFill>
                <a:latin typeface="+mj-lt"/>
              </a:defRPr>
            </a:lvl1pPr>
          </a:lstStyle>
          <a:p>
            <a:r>
              <a:rPr lang="en-US" noProof="0" dirty="0" err="1"/>
              <a:t>Hier</a:t>
            </a:r>
            <a:r>
              <a:rPr lang="en-US" noProof="0" dirty="0"/>
              <a:t> </a:t>
            </a:r>
            <a:r>
              <a:rPr lang="en-US" noProof="0" dirty="0" err="1"/>
              <a:t>klicken</a:t>
            </a:r>
            <a:r>
              <a:rPr lang="en-US" noProof="0" dirty="0"/>
              <a:t>, um </a:t>
            </a:r>
            <a:r>
              <a:rPr lang="en-US" noProof="0" dirty="0" err="1"/>
              <a:t>Zwischenüberschrift</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de-DE" dirty="0"/>
              <a:t>eCHECKUP - Prävention des riskanten Alkoholkonsums bei Studierenden</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hasCustomPrompt="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sz="2000">
                <a:solidFill>
                  <a:schemeClr val="bg1"/>
                </a:solidFill>
              </a:defRPr>
            </a:lvl1pPr>
          </a:lstStyle>
          <a:p>
            <a:pPr lvl="0"/>
            <a:r>
              <a:rPr lang="en-US" noProof="0" dirty="0" err="1"/>
              <a:t>Hier</a:t>
            </a:r>
            <a:r>
              <a:rPr lang="en-US" noProof="0" dirty="0"/>
              <a:t> </a:t>
            </a:r>
            <a:r>
              <a:rPr lang="en-US" noProof="0" dirty="0" err="1"/>
              <a:t>klicken</a:t>
            </a:r>
            <a:r>
              <a:rPr lang="en-US" noProof="0" dirty="0"/>
              <a:t>, um Subheading </a:t>
            </a:r>
            <a:r>
              <a:rPr lang="en-US" noProof="0" dirty="0" err="1"/>
              <a:t>einzufügen</a:t>
            </a:r>
            <a:endParaRPr lang="en-US" noProof="0" dirty="0"/>
          </a:p>
        </p:txBody>
      </p:sp>
      <p:sp>
        <p:nvSpPr>
          <p:cNvPr id="10"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3982563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nzseitiges F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err="1"/>
              <a:t>Hier</a:t>
            </a:r>
            <a:r>
              <a:rPr lang="en-US" noProof="0" dirty="0"/>
              <a:t> </a:t>
            </a:r>
            <a:r>
              <a:rPr lang="en-US" noProof="0" dirty="0" err="1"/>
              <a:t>Foto</a:t>
            </a:r>
            <a:r>
              <a:rPr lang="en-US" noProof="0" dirty="0"/>
              <a:t> </a:t>
            </a:r>
            <a:r>
              <a:rPr lang="en-US" noProof="0" dirty="0" err="1"/>
              <a:t>einfügen</a:t>
            </a:r>
            <a:r>
              <a:rPr lang="en-US" noProof="0" dirty="0"/>
              <a:t> </a:t>
            </a:r>
          </a:p>
          <a:p>
            <a:r>
              <a:rPr lang="en-US" noProof="0" dirty="0"/>
              <a:t>(</a:t>
            </a:r>
            <a:r>
              <a:rPr lang="en-US" noProof="0" dirty="0" err="1"/>
              <a:t>durck</a:t>
            </a:r>
            <a:r>
              <a:rPr lang="en-US" noProof="0" dirty="0"/>
              <a:t> </a:t>
            </a:r>
            <a:r>
              <a:rPr lang="en-US" noProof="0" dirty="0" err="1"/>
              <a:t>Klicken</a:t>
            </a:r>
            <a:r>
              <a:rPr lang="en-US" noProof="0" dirty="0"/>
              <a:t> auf das </a:t>
            </a:r>
            <a:r>
              <a:rPr lang="en-US" noProof="0" dirty="0" err="1"/>
              <a:t>Fotosymbol</a:t>
            </a:r>
            <a:r>
              <a:rPr lang="en-US" noProof="0" dirty="0"/>
              <a:t> </a:t>
            </a:r>
          </a:p>
          <a:p>
            <a:r>
              <a:rPr lang="en-US" noProof="0" dirty="0" err="1"/>
              <a:t>oder</a:t>
            </a:r>
            <a:r>
              <a:rPr lang="en-US" noProof="0" dirty="0"/>
              <a:t> per Drag &amp; Drop)</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sz="20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err="1"/>
              <a:t>Hier</a:t>
            </a:r>
            <a:r>
              <a:rPr lang="en-US" noProof="0" dirty="0"/>
              <a:t> </a:t>
            </a:r>
            <a:r>
              <a:rPr lang="en-US" noProof="0" dirty="0" err="1"/>
              <a:t>klicken</a:t>
            </a:r>
            <a:r>
              <a:rPr lang="en-US" noProof="0" dirty="0"/>
              <a:t>, um </a:t>
            </a:r>
            <a:r>
              <a:rPr lang="en-US" noProof="0" dirty="0" err="1"/>
              <a:t>Bildunterschrift</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5" name="Title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a:lstStyle>
            <a:lvl1pPr>
              <a:defRPr/>
            </a:lvl1pPr>
          </a:lstStyle>
          <a:p>
            <a:r>
              <a:rPr lang="en-US" noProof="0" dirty="0" err="1"/>
              <a:t>Hier</a:t>
            </a:r>
            <a:r>
              <a:rPr lang="en-US" noProof="0" dirty="0"/>
              <a:t> </a:t>
            </a:r>
            <a:r>
              <a:rPr lang="en-US" noProof="0" dirty="0" err="1"/>
              <a:t>klicken</a:t>
            </a:r>
            <a:r>
              <a:rPr lang="en-US" noProof="0" dirty="0"/>
              <a:t>, um </a:t>
            </a:r>
            <a:r>
              <a:rPr lang="en-US" noProof="0" dirty="0" err="1"/>
              <a:t>Bildüberschrift</a:t>
            </a:r>
            <a:r>
              <a:rPr lang="en-US" noProof="0" dirty="0"/>
              <a:t> </a:t>
            </a:r>
            <a:r>
              <a:rPr lang="en-US" noProof="0" dirty="0" err="1"/>
              <a:t>einzufügen</a:t>
            </a:r>
            <a:endParaRPr lang="en-US" noProof="0"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198778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dirty="0" err="1"/>
              <a:t>Hier</a:t>
            </a:r>
            <a:r>
              <a:rPr lang="en-US" noProof="0" dirty="0"/>
              <a:t> </a:t>
            </a:r>
            <a:r>
              <a:rPr lang="en-US" noProof="0" dirty="0" err="1"/>
              <a:t>klicken</a:t>
            </a:r>
            <a:r>
              <a:rPr lang="en-US" noProof="0" dirty="0"/>
              <a:t>, um </a:t>
            </a:r>
            <a:r>
              <a:rPr lang="en-US" noProof="0" dirty="0" err="1"/>
              <a:t>Seitentitel</a:t>
            </a:r>
            <a:r>
              <a:rPr lang="en-US" noProof="0" dirty="0"/>
              <a:t> </a:t>
            </a:r>
            <a:r>
              <a:rPr lang="en-US" noProof="0" dirty="0" err="1"/>
              <a:t>einzufügen</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de-DE" dirty="0"/>
              <a:t>eCHECKUP - Prävention des riskanten Alkoholkonsums bei Studierenden</a:t>
            </a: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xmlns=""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noProof="0"/>
              <a:t>Textmasterformat bearbeiten</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dirty="0"/>
              <a:t>Bild durch Klicken auf Symbol hinzufügen</a:t>
            </a:r>
            <a:endParaRPr lang="en-US" noProof="0" dirty="0"/>
          </a:p>
        </p:txBody>
      </p:sp>
      <p:sp>
        <p:nvSpPr>
          <p:cNvPr id="8"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3216"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‹Nr.›</a:t>
            </a:fld>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p:nvSpPr>
        <p:spPr>
          <a:xfrm>
            <a:off x="9780101" y="6371350"/>
            <a:ext cx="1979897" cy="48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endParaRPr lang="en-US" noProof="0"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endParaRPr lang="de-DE" dirty="0"/>
          </a:p>
        </p:txBody>
      </p:sp>
      <p:sp>
        <p:nvSpPr>
          <p:cNvPr id="9" name="Rectangle 8">
            <a:extLst>
              <a:ext uri="{FF2B5EF4-FFF2-40B4-BE49-F238E27FC236}">
                <a16:creationId xmlns:a16="http://schemas.microsoft.com/office/drawing/2014/main" id="{4BC39664-EB8B-4A32-915A-D4308F792772}"/>
              </a:ext>
            </a:extLst>
          </p:cNvPr>
          <p:cNvSpPr/>
          <p:nvPr/>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p:nvCxnSpPr>
        <p:spPr>
          <a:xfrm flipH="1">
            <a:off x="1078397" y="5183625"/>
            <a:ext cx="12191999"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059769" y="6396571"/>
            <a:ext cx="1420563" cy="38156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8" r:id="rId3"/>
    <p:sldLayoutId id="2147483666" r:id="rId4"/>
    <p:sldLayoutId id="2147483662" r:id="rId5"/>
    <p:sldLayoutId id="2147483663" r:id="rId6"/>
    <p:sldLayoutId id="2147483668" r:id="rId7"/>
    <p:sldLayoutId id="2147483660" r:id="rId8"/>
    <p:sldLayoutId id="2147483674" r:id="rId9"/>
    <p:sldLayoutId id="2147483664" r:id="rId10"/>
    <p:sldLayoutId id="2147483675" r:id="rId11"/>
    <p:sldLayoutId id="2147483650" r:id="rId12"/>
    <p:sldLayoutId id="2147483669" r:id="rId13"/>
    <p:sldLayoutId id="2147483673" r:id="rId14"/>
    <p:sldLayoutId id="2147483670" r:id="rId15"/>
    <p:sldLayoutId id="2147483659" r:id="rId16"/>
    <p:sldLayoutId id="2147483671" r:id="rId17"/>
    <p:sldLayoutId id="2147483652" r:id="rId18"/>
    <p:sldLayoutId id="2147483656" r:id="rId19"/>
    <p:sldLayoutId id="2147483680" r:id="rId20"/>
    <p:sldLayoutId id="2147483657" r:id="rId21"/>
    <p:sldLayoutId id="2147483654" r:id="rId22"/>
    <p:sldLayoutId id="2147483655" r:id="rId23"/>
    <p:sldLayoutId id="2147483672" r:id="rId24"/>
    <p:sldLayoutId id="2147483681" r:id="rId25"/>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44" b="1144"/>
          <a:stretch>
            <a:fillRect/>
          </a:stretch>
        </p:blipFill>
        <p:spPr/>
      </p:pic>
      <p:sp>
        <p:nvSpPr>
          <p:cNvPr id="3074" name="Titel 1"/>
          <p:cNvSpPr>
            <a:spLocks noGrp="1"/>
          </p:cNvSpPr>
          <p:nvPr>
            <p:ph type="ctrTitle"/>
          </p:nvPr>
        </p:nvSpPr>
        <p:spPr>
          <a:xfrm>
            <a:off x="4892634" y="3135086"/>
            <a:ext cx="7299365" cy="1227530"/>
          </a:xfrm>
        </p:spPr>
        <p:txBody>
          <a:bodyPr anchor="ctr"/>
          <a:lstStyle/>
          <a:p>
            <a:pPr algn="l"/>
            <a:r>
              <a:rPr lang="de-DE" altLang="de-DE" dirty="0" smtClean="0"/>
              <a:t>Peer-Aktionen auf dem Campus</a:t>
            </a:r>
            <a:endParaRPr lang="de-DE" altLang="de-DE" dirty="0"/>
          </a:p>
        </p:txBody>
      </p:sp>
      <p:sp>
        <p:nvSpPr>
          <p:cNvPr id="3" name="Textplatzhalter 2"/>
          <p:cNvSpPr>
            <a:spLocks noGrp="1"/>
          </p:cNvSpPr>
          <p:nvPr>
            <p:ph type="body" sz="quarter" idx="13"/>
          </p:nvPr>
        </p:nvSpPr>
        <p:spPr>
          <a:xfrm>
            <a:off x="4892635" y="4362616"/>
            <a:ext cx="7299366" cy="826901"/>
          </a:xfrm>
        </p:spPr>
        <p:txBody>
          <a:bodyPr/>
          <a:lstStyle/>
          <a:p>
            <a:pPr algn="l"/>
            <a:r>
              <a:rPr lang="de-DE" dirty="0"/>
              <a:t>Wie können Studierende </a:t>
            </a:r>
            <a:r>
              <a:rPr lang="de-DE" dirty="0" smtClean="0"/>
              <a:t>auf </a:t>
            </a:r>
            <a:r>
              <a:rPr lang="de-DE" smtClean="0"/>
              <a:t>dem Campus erreicht </a:t>
            </a:r>
            <a:r>
              <a:rPr lang="de-DE" dirty="0"/>
              <a:t>werden?</a:t>
            </a:r>
          </a:p>
          <a:p>
            <a:pPr algn="l"/>
            <a:endParaRPr lang="de-DE" dirty="0"/>
          </a:p>
        </p:txBody>
      </p:sp>
    </p:spTree>
    <p:extLst>
      <p:ext uri="{BB962C8B-B14F-4D97-AF65-F5344CB8AC3E}">
        <p14:creationId xmlns:p14="http://schemas.microsoft.com/office/powerpoint/2010/main" val="3813179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a:t>
            </a:r>
            <a:r>
              <a:rPr lang="de-DE" altLang="de-DE" b="1" dirty="0"/>
              <a:t>Schicht- und Aufgabeneinteilung </a:t>
            </a:r>
            <a:endParaRPr lang="de-DE" dirty="0"/>
          </a:p>
        </p:txBody>
      </p:sp>
      <p:sp>
        <p:nvSpPr>
          <p:cNvPr id="2" name="Inhaltsplatzhalter 1"/>
          <p:cNvSpPr>
            <a:spLocks noGrp="1"/>
          </p:cNvSpPr>
          <p:nvPr>
            <p:ph idx="1"/>
          </p:nvPr>
        </p:nvSpPr>
        <p:spPr/>
        <p:txBody>
          <a:bodyPr/>
          <a:lstStyle/>
          <a:p>
            <a:r>
              <a:rPr lang="de-DE" dirty="0"/>
              <a:t>Ab ca</a:t>
            </a:r>
            <a:r>
              <a:rPr lang="de-DE" dirty="0" smtClean="0"/>
              <a:t>. </a:t>
            </a:r>
            <a:r>
              <a:rPr lang="de-DE" dirty="0"/>
              <a:t>8 Peerberatenden ist es ratsam, die Gruppe in Schichten aufzuteilen, da sonst zu viele Peerberatende an </a:t>
            </a:r>
            <a:r>
              <a:rPr lang="de-DE" dirty="0" smtClean="0"/>
              <a:t>einem </a:t>
            </a:r>
            <a:r>
              <a:rPr lang="de-DE" dirty="0"/>
              <a:t>Stand stehen und dies eher abschreckend </a:t>
            </a:r>
            <a:r>
              <a:rPr lang="de-DE" dirty="0" smtClean="0"/>
              <a:t>wirkt.</a:t>
            </a:r>
            <a:endParaRPr lang="de-DE" dirty="0"/>
          </a:p>
          <a:p>
            <a:endParaRPr lang="de-DE" dirty="0"/>
          </a:p>
          <a:p>
            <a:r>
              <a:rPr lang="de-DE" dirty="0"/>
              <a:t>Mit der Schichteinteilung sollte eine Aufgabenverteilung vorgenommen </a:t>
            </a:r>
            <a:r>
              <a:rPr lang="de-DE" dirty="0" smtClean="0"/>
              <a:t>werden.</a:t>
            </a:r>
            <a:endParaRPr lang="de-DE" dirty="0"/>
          </a:p>
          <a:p>
            <a:endParaRPr lang="de-DE" dirty="0"/>
          </a:p>
          <a:p>
            <a:pPr marL="0" indent="0">
              <a:buNone/>
            </a:pPr>
            <a:r>
              <a:rPr lang="de-DE" dirty="0">
                <a:sym typeface="Wingdings" panose="05000000000000000000" pitchFamily="2" charset="2"/>
              </a:rPr>
              <a:t> </a:t>
            </a:r>
            <a:r>
              <a:rPr lang="de-DE" dirty="0"/>
              <a:t>Schichttabelle im </a:t>
            </a:r>
            <a:r>
              <a:rPr lang="de-DE" dirty="0" smtClean="0"/>
              <a:t>Handbuch</a:t>
            </a:r>
            <a:endParaRPr lang="de-DE" dirty="0"/>
          </a:p>
          <a:p>
            <a:endParaRPr lang="de-DE" dirty="0"/>
          </a:p>
        </p:txBody>
      </p:sp>
    </p:spTree>
    <p:extLst>
      <p:ext uri="{BB962C8B-B14F-4D97-AF65-F5344CB8AC3E}">
        <p14:creationId xmlns:p14="http://schemas.microsoft.com/office/powerpoint/2010/main" val="2625770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Genehmigungen</a:t>
            </a:r>
            <a:endParaRPr lang="de-DE" dirty="0"/>
          </a:p>
        </p:txBody>
      </p:sp>
      <p:sp>
        <p:nvSpPr>
          <p:cNvPr id="2" name="Inhaltsplatzhalter 1"/>
          <p:cNvSpPr>
            <a:spLocks noGrp="1"/>
          </p:cNvSpPr>
          <p:nvPr>
            <p:ph idx="1"/>
          </p:nvPr>
        </p:nvSpPr>
        <p:spPr/>
        <p:txBody>
          <a:bodyPr/>
          <a:lstStyle/>
          <a:p>
            <a:r>
              <a:rPr lang="de-DE" dirty="0"/>
              <a:t>Genehmigungen müssen rechtzeitig vor der </a:t>
            </a:r>
            <a:r>
              <a:rPr lang="de-DE" dirty="0" err="1"/>
              <a:t>Outreach</a:t>
            </a:r>
            <a:r>
              <a:rPr lang="de-DE" dirty="0"/>
              <a:t>-Aktion eingeholt </a:t>
            </a:r>
            <a:r>
              <a:rPr lang="de-DE" dirty="0" smtClean="0"/>
              <a:t>werden.</a:t>
            </a:r>
            <a:endParaRPr lang="de-DE" dirty="0"/>
          </a:p>
          <a:p>
            <a:endParaRPr lang="de-DE" dirty="0"/>
          </a:p>
          <a:p>
            <a:r>
              <a:rPr lang="de-DE" dirty="0"/>
              <a:t>Folgende Genehmigungen werden in der Regel benötigt: </a:t>
            </a:r>
          </a:p>
          <a:p>
            <a:pPr lvl="1"/>
            <a:r>
              <a:rPr lang="de-DE" dirty="0"/>
              <a:t>Genehmigung der Aktion </a:t>
            </a:r>
          </a:p>
          <a:p>
            <a:pPr lvl="1"/>
            <a:r>
              <a:rPr lang="de-DE" dirty="0"/>
              <a:t>Genehmigung des Zeitrahmens (Veranstaltungskalender beachten) </a:t>
            </a:r>
          </a:p>
          <a:p>
            <a:pPr lvl="1"/>
            <a:r>
              <a:rPr lang="de-DE" dirty="0"/>
              <a:t>Genehmigung des Standorts (Brandschutzvorschriften beachten) </a:t>
            </a:r>
          </a:p>
          <a:p>
            <a:pPr lvl="1"/>
            <a:endParaRPr lang="de-DE" dirty="0"/>
          </a:p>
          <a:p>
            <a:r>
              <a:rPr lang="de-DE" dirty="0"/>
              <a:t>Erfahrungsgemäß ist es sinnvoll, wenn </a:t>
            </a:r>
            <a:r>
              <a:rPr lang="de-DE" dirty="0" err="1" smtClean="0"/>
              <a:t>der:die</a:t>
            </a:r>
            <a:r>
              <a:rPr lang="de-DE" dirty="0" smtClean="0"/>
              <a:t> </a:t>
            </a:r>
            <a:r>
              <a:rPr lang="de-DE" dirty="0" err="1" smtClean="0"/>
              <a:t>Dozent:in</a:t>
            </a:r>
            <a:r>
              <a:rPr lang="de-DE" dirty="0" smtClean="0"/>
              <a:t> </a:t>
            </a:r>
            <a:r>
              <a:rPr lang="de-DE" dirty="0"/>
              <a:t>die Genehmigungen beantragt, da dies den Bürokratieablauf </a:t>
            </a:r>
            <a:r>
              <a:rPr lang="de-DE" dirty="0" smtClean="0"/>
              <a:t>vereinfacht.</a:t>
            </a:r>
            <a:endParaRPr lang="de-DE" dirty="0"/>
          </a:p>
          <a:p>
            <a:endParaRPr lang="de-DE" dirty="0"/>
          </a:p>
        </p:txBody>
      </p:sp>
    </p:spTree>
    <p:extLst>
      <p:ext uri="{BB962C8B-B14F-4D97-AF65-F5344CB8AC3E}">
        <p14:creationId xmlns:p14="http://schemas.microsoft.com/office/powerpoint/2010/main" val="258826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de-DE" altLang="de-DE" kern="0" dirty="0" err="1" smtClean="0"/>
              <a:t>Outreach</a:t>
            </a:r>
            <a:r>
              <a:rPr lang="de-DE" altLang="de-DE" kern="0" dirty="0" smtClean="0"/>
              <a:t>-Aktionen</a:t>
            </a:r>
            <a:endParaRPr lang="de-DE" altLang="de-DE" dirty="0"/>
          </a:p>
        </p:txBody>
      </p:sp>
      <p:sp>
        <p:nvSpPr>
          <p:cNvPr id="2" name="Textplatzhalter 1"/>
          <p:cNvSpPr>
            <a:spLocks noGrp="1"/>
          </p:cNvSpPr>
          <p:nvPr>
            <p:ph type="body" sz="quarter" idx="32"/>
          </p:nvPr>
        </p:nvSpPr>
        <p:spPr/>
        <p:txBody>
          <a:bodyPr/>
          <a:lstStyle/>
          <a:p>
            <a:r>
              <a:rPr lang="de-DE" altLang="de-DE" b="1" dirty="0"/>
              <a:t>Planung</a:t>
            </a:r>
            <a:r>
              <a:rPr lang="de-DE" altLang="de-DE" dirty="0"/>
              <a:t>: </a:t>
            </a:r>
            <a:r>
              <a:rPr lang="de-DE" altLang="de-DE" b="1" dirty="0"/>
              <a:t>Standaufbau und Materialien </a:t>
            </a:r>
            <a:endParaRPr lang="de-DE" dirty="0"/>
          </a:p>
        </p:txBody>
      </p:sp>
      <p:sp>
        <p:nvSpPr>
          <p:cNvPr id="26627" name="Inhaltsplatzhalter 2"/>
          <p:cNvSpPr>
            <a:spLocks noGrp="1"/>
          </p:cNvSpPr>
          <p:nvPr>
            <p:ph idx="1"/>
          </p:nvPr>
        </p:nvSpPr>
        <p:spPr/>
        <p:txBody>
          <a:bodyPr/>
          <a:lstStyle/>
          <a:p>
            <a:pPr marL="342900" indent="-342900"/>
            <a:r>
              <a:rPr lang="de-DE" altLang="de-DE" dirty="0"/>
              <a:t>Der Stand sollte möglichst ansprechend gestaltet </a:t>
            </a:r>
            <a:r>
              <a:rPr lang="de-DE" altLang="de-DE" dirty="0" smtClean="0"/>
              <a:t>werden. Hierfür </a:t>
            </a:r>
            <a:r>
              <a:rPr lang="de-DE" altLang="de-DE" dirty="0"/>
              <a:t>eigenen sich Plakate und Stellwände. Auch </a:t>
            </a:r>
            <a:r>
              <a:rPr lang="de-DE" altLang="de-DE" dirty="0" smtClean="0"/>
              <a:t>Dekoration</a:t>
            </a:r>
            <a:r>
              <a:rPr lang="de-DE" altLang="de-DE" dirty="0"/>
              <a:t>, wie </a:t>
            </a:r>
            <a:r>
              <a:rPr lang="de-DE" altLang="de-DE" dirty="0" smtClean="0"/>
              <a:t>z. B.  </a:t>
            </a:r>
            <a:r>
              <a:rPr lang="de-DE" altLang="de-DE" dirty="0"/>
              <a:t>Topfpflanzen oder Luftballons, </a:t>
            </a:r>
            <a:r>
              <a:rPr lang="de-DE" altLang="de-DE" dirty="0" smtClean="0"/>
              <a:t>machen </a:t>
            </a:r>
            <a:r>
              <a:rPr lang="de-DE" altLang="de-DE" dirty="0"/>
              <a:t>den Stand </a:t>
            </a:r>
            <a:r>
              <a:rPr lang="de-DE" altLang="de-DE" dirty="0" smtClean="0"/>
              <a:t>attraktiver.</a:t>
            </a:r>
            <a:endParaRPr lang="de-DE" altLang="de-DE" dirty="0"/>
          </a:p>
          <a:p>
            <a:pPr marL="342900" indent="-342900"/>
            <a:r>
              <a:rPr lang="de-DE" altLang="de-DE" dirty="0"/>
              <a:t>Falls alkoholfreie Getränke verteilt werden sollen, müssen die notwendigen Zutaten und Becher besorgt werden. Es ist sinnvoll, darauf zu achten, dass die jeweiligen Getränke zur Jahreszeit </a:t>
            </a:r>
            <a:r>
              <a:rPr lang="de-DE" altLang="de-DE" dirty="0" smtClean="0"/>
              <a:t>passen.</a:t>
            </a:r>
            <a:endParaRPr lang="de-DE" altLang="de-DE" dirty="0"/>
          </a:p>
          <a:p>
            <a:pPr marL="342900" indent="-342900"/>
            <a:r>
              <a:rPr lang="de-DE" altLang="de-DE" dirty="0"/>
              <a:t>Zusätzlich sind Küchenutensilien und weitere Materialien für die Zubereitung </a:t>
            </a:r>
            <a:r>
              <a:rPr lang="de-DE" altLang="de-DE" dirty="0" smtClean="0"/>
              <a:t>nötig.</a:t>
            </a:r>
            <a:endParaRPr lang="de-DE" altLang="de-DE" dirty="0"/>
          </a:p>
          <a:p>
            <a:pPr marL="0" indent="0">
              <a:buNone/>
            </a:pPr>
            <a:endParaRPr lang="de-DE" altLang="de-DE" dirty="0" smtClean="0">
              <a:sym typeface="Wingdings" panose="05000000000000000000" pitchFamily="2" charset="2"/>
            </a:endParaRPr>
          </a:p>
          <a:p>
            <a:pPr marL="0" indent="0">
              <a:buNone/>
            </a:pPr>
            <a:r>
              <a:rPr lang="de-DE" altLang="de-DE" dirty="0" smtClean="0">
                <a:sym typeface="Wingdings" panose="05000000000000000000" pitchFamily="2" charset="2"/>
              </a:rPr>
              <a:t> </a:t>
            </a:r>
            <a:r>
              <a:rPr lang="de-DE" altLang="de-DE" dirty="0"/>
              <a:t>Checkliste im Handbuch</a:t>
            </a:r>
          </a:p>
        </p:txBody>
      </p:sp>
    </p:spTree>
    <p:extLst>
      <p:ext uri="{BB962C8B-B14F-4D97-AF65-F5344CB8AC3E}">
        <p14:creationId xmlns:p14="http://schemas.microsoft.com/office/powerpoint/2010/main" val="775795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a:t>Logo / Button</a:t>
            </a:r>
          </a:p>
        </p:txBody>
      </p:sp>
      <p:pic>
        <p:nvPicPr>
          <p:cNvPr id="9220" name="Grafik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4581525"/>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Grafik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3264" y="1252538"/>
            <a:ext cx="31654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040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r>
              <a:rPr lang="de-DE" altLang="de-DE"/>
              <a:t>Flyer</a:t>
            </a:r>
          </a:p>
        </p:txBody>
      </p:sp>
      <p:pic>
        <p:nvPicPr>
          <p:cNvPr id="10244" name="Grafik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90726" y="974725"/>
            <a:ext cx="3852863"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Grafik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1" y="979489"/>
            <a:ext cx="38512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428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de-DE" altLang="de-DE"/>
              <a:t>Stellwand</a:t>
            </a:r>
          </a:p>
        </p:txBody>
      </p:sp>
      <p:pic>
        <p:nvPicPr>
          <p:cNvPr id="11268" name="Grafik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1675" y="0"/>
            <a:ext cx="3081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331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de-DE" altLang="de-DE" dirty="0"/>
              <a:t>Zusätzliche Option: Aktionswoche </a:t>
            </a:r>
            <a:r>
              <a:rPr lang="de-DE" altLang="de-DE" dirty="0" smtClean="0"/>
              <a:t>Alkohol</a:t>
            </a:r>
            <a:endParaRPr lang="de-DE" altLang="de-DE" dirty="0"/>
          </a:p>
        </p:txBody>
      </p:sp>
      <p:sp>
        <p:nvSpPr>
          <p:cNvPr id="22531" name="Inhaltsplatzhalter 2"/>
          <p:cNvSpPr>
            <a:spLocks noGrp="1"/>
          </p:cNvSpPr>
          <p:nvPr>
            <p:ph idx="1"/>
          </p:nvPr>
        </p:nvSpPr>
        <p:spPr/>
        <p:txBody>
          <a:bodyPr/>
          <a:lstStyle/>
          <a:p>
            <a:endParaRPr lang="de-DE" altLang="de-DE">
              <a:hlinkClick r:id="" action="ppaction://noaction"/>
            </a:endParaRPr>
          </a:p>
          <a:p>
            <a:endParaRPr lang="de-DE" altLang="de-DE">
              <a:hlinkClick r:id="" action="ppaction://noaction"/>
            </a:endParaRPr>
          </a:p>
          <a:p>
            <a:endParaRPr lang="de-DE" altLang="de-DE">
              <a:hlinkClick r:id="" action="ppaction://noaction"/>
            </a:endParaRPr>
          </a:p>
          <a:p>
            <a:endParaRPr lang="de-DE" altLang="de-DE">
              <a:hlinkClick r:id="" action="ppaction://noaction"/>
            </a:endParaRPr>
          </a:p>
          <a:p>
            <a:r>
              <a:rPr lang="de-DE" altLang="de-DE">
                <a:hlinkClick r:id="" action="ppaction://noaction"/>
              </a:rPr>
              <a:t>http://www.aktionswoche-alkohol.de/die-aktionswoche/</a:t>
            </a:r>
            <a:r>
              <a:rPr lang="de-DE" altLang="de-DE"/>
              <a:t> </a:t>
            </a:r>
          </a:p>
          <a:p>
            <a:endParaRPr lang="de-DE" altLang="de-DE"/>
          </a:p>
          <a:p>
            <a:endParaRPr lang="de-DE" altLang="de-DE"/>
          </a:p>
        </p:txBody>
      </p:sp>
    </p:spTree>
    <p:extLst>
      <p:ext uri="{BB962C8B-B14F-4D97-AF65-F5344CB8AC3E}">
        <p14:creationId xmlns:p14="http://schemas.microsoft.com/office/powerpoint/2010/main" val="957298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de-DE" altLang="de-DE" dirty="0"/>
              <a:t>Berichte von </a:t>
            </a:r>
            <a:r>
              <a:rPr lang="de-DE" altLang="de-DE" dirty="0" err="1" smtClean="0"/>
              <a:t>Peer-Berater:innen</a:t>
            </a:r>
            <a:r>
              <a:rPr lang="de-DE" altLang="de-DE" dirty="0" smtClean="0"/>
              <a:t> (1):</a:t>
            </a:r>
            <a:endParaRPr lang="de-DE" altLang="de-DE" dirty="0"/>
          </a:p>
        </p:txBody>
      </p:sp>
      <p:sp>
        <p:nvSpPr>
          <p:cNvPr id="16387" name="Inhaltsplatzhalter 2"/>
          <p:cNvSpPr>
            <a:spLocks noGrp="1"/>
          </p:cNvSpPr>
          <p:nvPr>
            <p:ph idx="1"/>
          </p:nvPr>
        </p:nvSpPr>
        <p:spPr/>
        <p:txBody>
          <a:bodyPr/>
          <a:lstStyle/>
          <a:p>
            <a:endParaRPr lang="de-DE" altLang="de-DE"/>
          </a:p>
        </p:txBody>
      </p:sp>
      <p:pic>
        <p:nvPicPr>
          <p:cNvPr id="1638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00" y="2416175"/>
            <a:ext cx="9575800" cy="377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000" y="864000"/>
            <a:ext cx="8978900" cy="166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033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de-DE" altLang="de-DE" dirty="0"/>
              <a:t>Berichte von </a:t>
            </a:r>
            <a:r>
              <a:rPr lang="de-DE" altLang="de-DE" dirty="0" err="1" smtClean="0"/>
              <a:t>Peer-Berater:innen</a:t>
            </a:r>
            <a:r>
              <a:rPr lang="de-DE" altLang="de-DE" dirty="0" smtClean="0"/>
              <a:t> (2):</a:t>
            </a:r>
            <a:endParaRPr lang="de-DE" altLang="de-DE" dirty="0"/>
          </a:p>
        </p:txBody>
      </p:sp>
      <p:sp>
        <p:nvSpPr>
          <p:cNvPr id="17411" name="Inhaltsplatzhalter 2"/>
          <p:cNvSpPr>
            <a:spLocks noGrp="1"/>
          </p:cNvSpPr>
          <p:nvPr>
            <p:ph idx="1"/>
          </p:nvPr>
        </p:nvSpPr>
        <p:spPr/>
        <p:txBody>
          <a:bodyPr/>
          <a:lstStyle/>
          <a:p>
            <a:endParaRPr lang="de-DE" altLang="de-DE"/>
          </a:p>
        </p:txBody>
      </p:sp>
      <p:pic>
        <p:nvPicPr>
          <p:cNvPr id="174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00" y="2479212"/>
            <a:ext cx="9144000" cy="385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000" y="864000"/>
            <a:ext cx="8978900" cy="166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542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r>
              <a:rPr lang="de-DE" altLang="de-DE" dirty="0"/>
              <a:t>Berichte von </a:t>
            </a:r>
            <a:r>
              <a:rPr lang="de-DE" altLang="de-DE" dirty="0" err="1" smtClean="0"/>
              <a:t>Peer-Berater:innen</a:t>
            </a:r>
            <a:r>
              <a:rPr lang="de-DE" altLang="de-DE" dirty="0" smtClean="0"/>
              <a:t> (3): </a:t>
            </a:r>
            <a:endParaRPr lang="de-DE" altLang="de-DE" dirty="0"/>
          </a:p>
        </p:txBody>
      </p:sp>
      <p:sp>
        <p:nvSpPr>
          <p:cNvPr id="18435" name="Inhaltsplatzhalter 2"/>
          <p:cNvSpPr>
            <a:spLocks noGrp="1"/>
          </p:cNvSpPr>
          <p:nvPr>
            <p:ph idx="1"/>
          </p:nvPr>
        </p:nvSpPr>
        <p:spPr/>
        <p:txBody>
          <a:bodyPr/>
          <a:lstStyle/>
          <a:p>
            <a:endParaRPr lang="de-DE" altLang="de-DE"/>
          </a:p>
        </p:txBody>
      </p:sp>
      <p:pic>
        <p:nvPicPr>
          <p:cNvPr id="1843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000" y="832613"/>
            <a:ext cx="8978900" cy="166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000" y="2317750"/>
            <a:ext cx="9251950" cy="387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764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dirty="0"/>
              <a:t>Nüchterner bleiben</a:t>
            </a:r>
          </a:p>
        </p:txBody>
      </p:sp>
      <p:sp>
        <p:nvSpPr>
          <p:cNvPr id="3" name="Textplatzhalter 2"/>
          <p:cNvSpPr>
            <a:spLocks noGrp="1"/>
          </p:cNvSpPr>
          <p:nvPr>
            <p:ph type="body" sz="quarter" idx="32"/>
          </p:nvPr>
        </p:nvSpPr>
        <p:spPr/>
        <p:txBody>
          <a:bodyPr/>
          <a:lstStyle/>
          <a:p>
            <a:r>
              <a:rPr lang="de-DE" altLang="de-DE" b="1" kern="0" dirty="0" err="1"/>
              <a:t>Outreach</a:t>
            </a:r>
            <a:r>
              <a:rPr lang="de-DE" altLang="de-DE" b="1" kern="0" dirty="0"/>
              <a:t>-Aktionen</a:t>
            </a:r>
            <a:endParaRPr lang="de-DE" dirty="0"/>
          </a:p>
        </p:txBody>
      </p:sp>
      <p:sp>
        <p:nvSpPr>
          <p:cNvPr id="2" name="Inhaltsplatzhalter 1"/>
          <p:cNvSpPr>
            <a:spLocks noGrp="1"/>
          </p:cNvSpPr>
          <p:nvPr>
            <p:ph idx="1"/>
          </p:nvPr>
        </p:nvSpPr>
        <p:spPr/>
        <p:txBody>
          <a:bodyPr/>
          <a:lstStyle/>
          <a:p>
            <a:pPr marL="1587" indent="0">
              <a:spcBef>
                <a:spcPct val="0"/>
              </a:spcBef>
              <a:spcAft>
                <a:spcPts val="600"/>
              </a:spcAft>
              <a:buNone/>
              <a:defRPr/>
            </a:pPr>
            <a:r>
              <a:rPr lang="de-DE" dirty="0">
                <a:solidFill>
                  <a:schemeClr val="tx1">
                    <a:lumMod val="95000"/>
                    <a:lumOff val="5000"/>
                  </a:schemeClr>
                </a:solidFill>
                <a:ea typeface="Microsoft YaHei" charset="0"/>
                <a:cs typeface="Microsoft YaHei" charset="0"/>
              </a:rPr>
              <a:t>bisheriges Konzept an der Hochschule Esslingen:</a:t>
            </a:r>
          </a:p>
          <a:p>
            <a:pPr marL="1587" indent="0">
              <a:spcBef>
                <a:spcPct val="0"/>
              </a:spcBef>
              <a:spcAft>
                <a:spcPts val="600"/>
              </a:spcAft>
              <a:defRPr/>
            </a:pPr>
            <a:endParaRPr lang="de-DE" altLang="de-DE" dirty="0">
              <a:solidFill>
                <a:srgbClr val="000000"/>
              </a:solidFill>
              <a:ea typeface="Microsoft YaHei" pitchFamily="34" charset="-122"/>
            </a:endParaRPr>
          </a:p>
          <a:p>
            <a:pPr>
              <a:spcBef>
                <a:spcPct val="0"/>
              </a:spcBef>
              <a:spcAft>
                <a:spcPts val="600"/>
              </a:spcAft>
              <a:buFont typeface="Arial" charset="0"/>
              <a:buChar char="•"/>
              <a:defRPr/>
            </a:pPr>
            <a:r>
              <a:rPr lang="de-DE" altLang="de-DE" dirty="0">
                <a:solidFill>
                  <a:srgbClr val="000000"/>
                </a:solidFill>
                <a:ea typeface="Microsoft YaHei" pitchFamily="34" charset="-122"/>
              </a:rPr>
              <a:t>Planung und Durchführung von originellen und niederschwelligen Aktionen auf dem Campus zur Kommunikation des Themas und Bewerbung von </a:t>
            </a:r>
            <a:r>
              <a:rPr lang="de-DE" altLang="de-DE" dirty="0" err="1" smtClean="0">
                <a:solidFill>
                  <a:srgbClr val="000000"/>
                </a:solidFill>
                <a:ea typeface="Microsoft YaHei" pitchFamily="34" charset="-122"/>
              </a:rPr>
              <a:t>eCHUG</a:t>
            </a:r>
            <a:r>
              <a:rPr lang="de-DE" altLang="de-DE" dirty="0" smtClean="0">
                <a:solidFill>
                  <a:srgbClr val="000000"/>
                </a:solidFill>
                <a:ea typeface="Microsoft YaHei" pitchFamily="34" charset="-122"/>
              </a:rPr>
              <a:t>-D</a:t>
            </a:r>
            <a:endParaRPr lang="de-DE" altLang="de-DE" dirty="0">
              <a:solidFill>
                <a:srgbClr val="000000"/>
              </a:solidFill>
              <a:ea typeface="Microsoft YaHei" pitchFamily="34" charset="-122"/>
            </a:endParaRPr>
          </a:p>
          <a:p>
            <a:pPr>
              <a:spcBef>
                <a:spcPct val="0"/>
              </a:spcBef>
              <a:spcAft>
                <a:spcPts val="600"/>
              </a:spcAft>
              <a:buFont typeface="Arial" charset="0"/>
              <a:buChar char="•"/>
              <a:defRPr/>
            </a:pPr>
            <a:endParaRPr lang="de-DE" altLang="de-DE" dirty="0">
              <a:solidFill>
                <a:srgbClr val="000000"/>
              </a:solidFill>
              <a:ea typeface="Microsoft YaHei" pitchFamily="34" charset="-122"/>
            </a:endParaRPr>
          </a:p>
          <a:p>
            <a:pPr>
              <a:spcBef>
                <a:spcPct val="0"/>
              </a:spcBef>
              <a:spcAft>
                <a:spcPts val="600"/>
              </a:spcAft>
              <a:buFont typeface="Arial" charset="0"/>
              <a:buChar char="•"/>
              <a:defRPr/>
            </a:pPr>
            <a:r>
              <a:rPr lang="de-DE" altLang="de-DE" dirty="0">
                <a:solidFill>
                  <a:srgbClr val="000000"/>
                </a:solidFill>
                <a:ea typeface="Microsoft YaHei" pitchFamily="34" charset="-122"/>
              </a:rPr>
              <a:t>Aktive Ansprache der </a:t>
            </a:r>
            <a:r>
              <a:rPr lang="de-DE" altLang="de-DE" dirty="0" err="1" smtClean="0">
                <a:solidFill>
                  <a:srgbClr val="000000"/>
                </a:solidFill>
                <a:ea typeface="Microsoft YaHei" pitchFamily="34" charset="-122"/>
              </a:rPr>
              <a:t>Kommiliton:innen</a:t>
            </a:r>
            <a:r>
              <a:rPr lang="de-DE" altLang="de-DE" dirty="0" smtClean="0">
                <a:solidFill>
                  <a:srgbClr val="000000"/>
                </a:solidFill>
                <a:ea typeface="Microsoft YaHei" pitchFamily="34" charset="-122"/>
              </a:rPr>
              <a:t> </a:t>
            </a:r>
            <a:r>
              <a:rPr lang="de-DE" altLang="de-DE" dirty="0">
                <a:solidFill>
                  <a:srgbClr val="000000"/>
                </a:solidFill>
                <a:ea typeface="Microsoft YaHei" pitchFamily="34" charset="-122"/>
              </a:rPr>
              <a:t>(unterstützt durch Gratiscocktails, Buttons, Flyer, Stellwand etc</a:t>
            </a:r>
            <a:r>
              <a:rPr lang="de-DE" altLang="de-DE" dirty="0" smtClean="0">
                <a:solidFill>
                  <a:srgbClr val="000000"/>
                </a:solidFill>
                <a:ea typeface="Microsoft YaHei" pitchFamily="34" charset="-122"/>
              </a:rPr>
              <a:t>.)</a:t>
            </a:r>
            <a:endParaRPr lang="de-DE" altLang="de-DE" dirty="0">
              <a:solidFill>
                <a:srgbClr val="000000"/>
              </a:solidFill>
              <a:ea typeface="Microsoft YaHei" pitchFamily="34" charset="-122"/>
            </a:endParaRPr>
          </a:p>
          <a:p>
            <a:endParaRPr lang="de-DE" dirty="0"/>
          </a:p>
        </p:txBody>
      </p:sp>
      <p:pic>
        <p:nvPicPr>
          <p:cNvPr id="9" name="Grafik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1332" y="4202164"/>
            <a:ext cx="2578011" cy="171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28100" y="4192235"/>
            <a:ext cx="2647156" cy="17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5572" y="4546421"/>
            <a:ext cx="2502672" cy="166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080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altLang="de-DE"/>
              <a:t>Do´s and Dont´s - Weitere Ideensammlung</a:t>
            </a:r>
          </a:p>
        </p:txBody>
      </p:sp>
      <p:graphicFrame>
        <p:nvGraphicFramePr>
          <p:cNvPr id="5" name="Inhaltsplatzhalter 4"/>
          <p:cNvGraphicFramePr>
            <a:graphicFrameLocks noGrp="1"/>
          </p:cNvGraphicFramePr>
          <p:nvPr>
            <p:ph idx="1"/>
          </p:nvPr>
        </p:nvGraphicFramePr>
        <p:xfrm>
          <a:off x="1774825" y="1052514"/>
          <a:ext cx="8713788" cy="5184775"/>
        </p:xfrm>
        <a:graphic>
          <a:graphicData uri="http://schemas.openxmlformats.org/drawingml/2006/table">
            <a:tbl>
              <a:tblPr firstRow="1" firstCol="1" bandRow="1" bandCol="1">
                <a:tableStyleId>{5C22544A-7EE6-4342-B048-85BDC9FD1C3A}</a:tableStyleId>
              </a:tblPr>
              <a:tblGrid>
                <a:gridCol w="4352431">
                  <a:extLst>
                    <a:ext uri="{9D8B030D-6E8A-4147-A177-3AD203B41FA5}">
                      <a16:colId xmlns:a16="http://schemas.microsoft.com/office/drawing/2014/main" val="20000"/>
                    </a:ext>
                  </a:extLst>
                </a:gridCol>
                <a:gridCol w="4361357">
                  <a:extLst>
                    <a:ext uri="{9D8B030D-6E8A-4147-A177-3AD203B41FA5}">
                      <a16:colId xmlns:a16="http://schemas.microsoft.com/office/drawing/2014/main" val="20001"/>
                    </a:ext>
                  </a:extLst>
                </a:gridCol>
              </a:tblGrid>
              <a:tr h="685735">
                <a:tc>
                  <a:txBody>
                    <a:bodyPr/>
                    <a:lstStyle/>
                    <a:p>
                      <a:pPr>
                        <a:spcAft>
                          <a:spcPts val="0"/>
                        </a:spcAft>
                      </a:pPr>
                      <a:r>
                        <a:rPr lang="de-DE" sz="1400" b="1" dirty="0" err="1">
                          <a:solidFill>
                            <a:schemeClr val="tx1"/>
                          </a:solidFill>
                          <a:effectLst/>
                        </a:rPr>
                        <a:t>Do´s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400" b="1" dirty="0" err="1">
                          <a:solidFill>
                            <a:schemeClr val="tx1"/>
                          </a:solidFill>
                          <a:effectLst/>
                        </a:rPr>
                        <a:t>Dont´s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extLst>
                  <a:ext uri="{0D108BD9-81ED-4DB2-BD59-A6C34878D82A}">
                    <a16:rowId xmlns:a16="http://schemas.microsoft.com/office/drawing/2014/main" val="10000"/>
                  </a:ext>
                </a:extLst>
              </a:tr>
              <a:tr h="685735">
                <a:tc gridSpan="2">
                  <a:txBody>
                    <a:bodyPr/>
                    <a:lstStyle/>
                    <a:p>
                      <a:pPr algn="ctr">
                        <a:spcAft>
                          <a:spcPts val="0"/>
                        </a:spcAft>
                      </a:pPr>
                      <a:endParaRPr lang="de-DE" sz="1400" b="0" dirty="0">
                        <a:solidFill>
                          <a:schemeClr val="tx1"/>
                        </a:solidFill>
                        <a:effectLst/>
                      </a:endParaRPr>
                    </a:p>
                  </a:txBody>
                  <a:tcPr marL="17815" marR="17815" marT="0" marB="0" anchor="ctr">
                    <a:solidFill>
                      <a:schemeClr val="accent1">
                        <a:lumMod val="40000"/>
                        <a:lumOff val="60000"/>
                      </a:schemeClr>
                    </a:solidFill>
                  </a:tcPr>
                </a:tc>
                <a:tc hMerge="1">
                  <a:txBody>
                    <a:bodyPr/>
                    <a:lstStyle/>
                    <a:p>
                      <a:pPr>
                        <a:spcAft>
                          <a:spcPts val="0"/>
                        </a:spcAft>
                      </a:pPr>
                      <a:endParaRPr lang="de-DE" sz="1400" dirty="0">
                        <a:effectLst/>
                        <a:latin typeface="Times New Roman"/>
                        <a:ea typeface="Times New Roman"/>
                      </a:endParaRPr>
                    </a:p>
                  </a:txBody>
                  <a:tcPr marL="17813" marR="17813" marT="0" marB="0"/>
                </a:tc>
                <a:extLst>
                  <a:ext uri="{0D108BD9-81ED-4DB2-BD59-A6C34878D82A}">
                    <a16:rowId xmlns:a16="http://schemas.microsoft.com/office/drawing/2014/main" val="10001"/>
                  </a:ext>
                </a:extLst>
              </a:tr>
              <a:tr h="3813305">
                <a:tc>
                  <a:txBody>
                    <a:bodyPr/>
                    <a:lstStyle/>
                    <a:p>
                      <a:pPr>
                        <a:spcAft>
                          <a:spcPts val="0"/>
                        </a:spcAft>
                      </a:pPr>
                      <a:endParaRPr lang="de-DE" sz="1400" b="0" dirty="0">
                        <a:solidFill>
                          <a:schemeClr val="tx1"/>
                        </a:solidFill>
                        <a:effectLst/>
                      </a:endParaRPr>
                    </a:p>
                    <a:p>
                      <a:pPr>
                        <a:spcAft>
                          <a:spcPts val="0"/>
                        </a:spcAft>
                      </a:pPr>
                      <a:r>
                        <a:rPr lang="de-DE" sz="1400" b="0" dirty="0">
                          <a:solidFill>
                            <a:schemeClr val="tx1"/>
                          </a:solidFill>
                          <a:effectLst/>
                        </a:rPr>
                        <a:t> </a:t>
                      </a:r>
                    </a:p>
                    <a:p>
                      <a:pPr>
                        <a:spcAft>
                          <a:spcPts val="0"/>
                        </a:spcAft>
                      </a:pPr>
                      <a:endParaRPr lang="de-DE" sz="1400" b="0" dirty="0">
                        <a:solidFill>
                          <a:schemeClr val="tx1"/>
                        </a:solidFill>
                        <a:effectLst/>
                      </a:endParaRPr>
                    </a:p>
                  </a:txBody>
                  <a:tcPr marL="17815" marR="17815" marT="0" marB="0" anchor="ctr">
                    <a:solidFill>
                      <a:schemeClr val="accent1">
                        <a:lumMod val="40000"/>
                        <a:lumOff val="60000"/>
                      </a:schemeClr>
                    </a:solidFill>
                  </a:tcPr>
                </a:tc>
                <a:tc>
                  <a:txBody>
                    <a:bodyPr/>
                    <a:lstStyle/>
                    <a:p>
                      <a:pPr>
                        <a:spcAft>
                          <a:spcPts val="0"/>
                        </a:spcAft>
                      </a:pPr>
                      <a:r>
                        <a:rPr lang="de-DE" sz="1400" b="0" dirty="0">
                          <a:solidFill>
                            <a:schemeClr val="tx1"/>
                          </a:solidFill>
                          <a:effectLst/>
                        </a:rPr>
                        <a:t> </a:t>
                      </a:r>
                      <a:endParaRPr lang="de-DE" sz="1400" b="0" dirty="0">
                        <a:solidFill>
                          <a:schemeClr val="tx1"/>
                        </a:solidFill>
                        <a:effectLst/>
                        <a:latin typeface="Times New Roman"/>
                        <a:ea typeface="Times New Roman"/>
                      </a:endParaRPr>
                    </a:p>
                  </a:txBody>
                  <a:tcPr marL="17815" marR="17815"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30854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e-DE" altLang="de-DE" dirty="0" err="1"/>
              <a:t>Do´s</a:t>
            </a:r>
            <a:r>
              <a:rPr lang="de-DE" altLang="de-DE" dirty="0"/>
              <a:t> </a:t>
            </a:r>
            <a:r>
              <a:rPr lang="de-DE" altLang="de-DE" dirty="0" err="1"/>
              <a:t>and</a:t>
            </a:r>
            <a:r>
              <a:rPr lang="de-DE" altLang="de-DE" dirty="0"/>
              <a:t> </a:t>
            </a:r>
            <a:r>
              <a:rPr lang="de-DE" altLang="de-DE" dirty="0" err="1"/>
              <a:t>Dont´s</a:t>
            </a:r>
            <a:endParaRPr lang="de-DE" alt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2799195555"/>
              </p:ext>
            </p:extLst>
          </p:nvPr>
        </p:nvGraphicFramePr>
        <p:xfrm>
          <a:off x="863600" y="1052514"/>
          <a:ext cx="10668000" cy="4770170"/>
        </p:xfrm>
        <a:graphic>
          <a:graphicData uri="http://schemas.openxmlformats.org/drawingml/2006/table">
            <a:tbl>
              <a:tblPr firstRow="1" firstCol="1" bandRow="1" bandCol="1">
                <a:tableStyleId>{5C22544A-7EE6-4342-B048-85BDC9FD1C3A}</a:tableStyleId>
              </a:tblPr>
              <a:tblGrid>
                <a:gridCol w="5385628">
                  <a:extLst>
                    <a:ext uri="{9D8B030D-6E8A-4147-A177-3AD203B41FA5}">
                      <a16:colId xmlns:a16="http://schemas.microsoft.com/office/drawing/2014/main" val="20000"/>
                    </a:ext>
                  </a:extLst>
                </a:gridCol>
                <a:gridCol w="5282372">
                  <a:extLst>
                    <a:ext uri="{9D8B030D-6E8A-4147-A177-3AD203B41FA5}">
                      <a16:colId xmlns:a16="http://schemas.microsoft.com/office/drawing/2014/main" val="20001"/>
                    </a:ext>
                  </a:extLst>
                </a:gridCol>
              </a:tblGrid>
              <a:tr h="320090">
                <a:tc>
                  <a:txBody>
                    <a:bodyPr/>
                    <a:lstStyle/>
                    <a:p>
                      <a:pPr>
                        <a:spcAft>
                          <a:spcPts val="0"/>
                        </a:spcAft>
                      </a:pPr>
                      <a:r>
                        <a:rPr lang="de-DE" sz="1400" b="1" dirty="0" err="1">
                          <a:solidFill>
                            <a:schemeClr val="tx1"/>
                          </a:solidFill>
                          <a:effectLst/>
                        </a:rPr>
                        <a:t>Do´s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400" b="1" dirty="0" err="1">
                          <a:solidFill>
                            <a:schemeClr val="tx1"/>
                          </a:solidFill>
                          <a:effectLst/>
                        </a:rPr>
                        <a:t>Dont´s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extLst>
                  <a:ext uri="{0D108BD9-81ED-4DB2-BD59-A6C34878D82A}">
                    <a16:rowId xmlns:a16="http://schemas.microsoft.com/office/drawing/2014/main" val="10000"/>
                  </a:ext>
                </a:extLst>
              </a:tr>
              <a:tr h="32009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200" b="0" u="sng" dirty="0">
                          <a:solidFill>
                            <a:schemeClr val="tx1"/>
                          </a:solidFill>
                          <a:effectLst/>
                        </a:rPr>
                        <a:t>Haltung der </a:t>
                      </a:r>
                      <a:r>
                        <a:rPr lang="de-DE" sz="2200" b="0" u="sng" dirty="0" err="1" smtClean="0">
                          <a:solidFill>
                            <a:schemeClr val="tx1"/>
                          </a:solidFill>
                          <a:effectLst/>
                        </a:rPr>
                        <a:t>Peerberater:innen</a:t>
                      </a:r>
                      <a:endParaRPr lang="de-DE" sz="2200" b="0" u="sng" dirty="0">
                        <a:solidFill>
                          <a:schemeClr val="tx1"/>
                        </a:solidFill>
                        <a:effectLst/>
                      </a:endParaRPr>
                    </a:p>
                  </a:txBody>
                  <a:tcPr marL="17815" marR="17815" marT="0" marB="0" anchor="ctr">
                    <a:solidFill>
                      <a:schemeClr val="accent1">
                        <a:lumMod val="40000"/>
                        <a:lumOff val="60000"/>
                      </a:schemeClr>
                    </a:solidFill>
                  </a:tcPr>
                </a:tc>
                <a:tc hMerge="1">
                  <a:txBody>
                    <a:bodyPr/>
                    <a:lstStyle/>
                    <a:p>
                      <a:pPr>
                        <a:spcAft>
                          <a:spcPts val="0"/>
                        </a:spcAft>
                      </a:pPr>
                      <a:endParaRPr lang="de-DE" sz="1400" dirty="0">
                        <a:effectLst/>
                        <a:latin typeface="Times New Roman"/>
                        <a:ea typeface="Times New Roman"/>
                      </a:endParaRPr>
                    </a:p>
                  </a:txBody>
                  <a:tcPr marL="17813" marR="17813" marT="0" marB="0"/>
                </a:tc>
                <a:extLst>
                  <a:ext uri="{0D108BD9-81ED-4DB2-BD59-A6C34878D82A}">
                    <a16:rowId xmlns:a16="http://schemas.microsoft.com/office/drawing/2014/main" val="10001"/>
                  </a:ext>
                </a:extLst>
              </a:tr>
              <a:tr h="3414295">
                <a:tc>
                  <a:txBody>
                    <a:bodyPr/>
                    <a:lstStyle/>
                    <a:p>
                      <a:pPr>
                        <a:spcAft>
                          <a:spcPts val="0"/>
                        </a:spcAft>
                      </a:pPr>
                      <a:r>
                        <a:rPr lang="de-DE" sz="1800" b="0" dirty="0" smtClean="0">
                          <a:solidFill>
                            <a:schemeClr val="tx1"/>
                          </a:solidFill>
                          <a:effectLst/>
                        </a:rPr>
                        <a:t/>
                      </a:r>
                      <a:br>
                        <a:rPr lang="de-DE" sz="1800" b="0" dirty="0" smtClean="0">
                          <a:solidFill>
                            <a:schemeClr val="tx1"/>
                          </a:solidFill>
                          <a:effectLst/>
                        </a:rPr>
                      </a:br>
                      <a:r>
                        <a:rPr lang="de-DE" sz="1800" b="0" dirty="0" smtClean="0">
                          <a:solidFill>
                            <a:schemeClr val="tx1"/>
                          </a:solidFill>
                          <a:effectLst/>
                        </a:rPr>
                        <a:t>Die </a:t>
                      </a:r>
                      <a:r>
                        <a:rPr lang="de-DE" sz="1800" b="0" dirty="0" err="1" smtClean="0">
                          <a:solidFill>
                            <a:schemeClr val="tx1"/>
                          </a:solidFill>
                          <a:effectLst/>
                        </a:rPr>
                        <a:t>Peerberater:innen</a:t>
                      </a:r>
                      <a:r>
                        <a:rPr lang="de-DE" sz="1800" b="0" dirty="0" smtClean="0">
                          <a:solidFill>
                            <a:schemeClr val="tx1"/>
                          </a:solidFill>
                          <a:effectLst/>
                        </a:rPr>
                        <a:t> </a:t>
                      </a:r>
                      <a:r>
                        <a:rPr lang="de-DE" sz="1800" b="0" dirty="0">
                          <a:solidFill>
                            <a:schemeClr val="tx1"/>
                          </a:solidFill>
                          <a:effectLst/>
                        </a:rPr>
                        <a:t>müssen dem Thema Alkoholkonsum und Alkoholprävention unter Studierenden mit Ernsthaftigkeit begegnen, da diese als Vorbilder im Peeransatz fungieren. </a:t>
                      </a:r>
                    </a:p>
                    <a:p>
                      <a:pPr>
                        <a:spcAft>
                          <a:spcPts val="0"/>
                        </a:spcAft>
                      </a:pPr>
                      <a:endParaRPr lang="de-DE" sz="1800" b="0" dirty="0">
                        <a:solidFill>
                          <a:schemeClr val="tx1"/>
                        </a:solidFill>
                        <a:effectLst/>
                      </a:endParaRPr>
                    </a:p>
                    <a:p>
                      <a:pPr>
                        <a:spcAft>
                          <a:spcPts val="0"/>
                        </a:spcAft>
                      </a:pPr>
                      <a:r>
                        <a:rPr lang="de-DE" sz="1800" b="0" dirty="0">
                          <a:solidFill>
                            <a:schemeClr val="tx1"/>
                          </a:solidFill>
                          <a:effectLst/>
                        </a:rPr>
                        <a:t>Vorausgesetzt wird eine Auseinandersetzung und Reflexion der eigenen Konsummotiven und Konsumpraktiken.</a:t>
                      </a:r>
                      <a:r>
                        <a:rPr lang="de-DE" sz="1800" b="0" baseline="0" dirty="0">
                          <a:solidFill>
                            <a:schemeClr val="tx1"/>
                          </a:solidFill>
                          <a:effectLst/>
                        </a:rPr>
                        <a:t> D</a:t>
                      </a:r>
                      <a:r>
                        <a:rPr lang="de-DE" sz="1800" b="0" dirty="0">
                          <a:solidFill>
                            <a:schemeClr val="tx1"/>
                          </a:solidFill>
                          <a:effectLst/>
                        </a:rPr>
                        <a:t>er eigene Standpunkt sollte gefunden sein und nach Außen getragen werden.</a:t>
                      </a:r>
                    </a:p>
                    <a:p>
                      <a:pPr>
                        <a:spcAft>
                          <a:spcPts val="0"/>
                        </a:spcAft>
                      </a:pPr>
                      <a:r>
                        <a:rPr lang="de-DE" sz="1800" b="0" dirty="0">
                          <a:solidFill>
                            <a:schemeClr val="tx1"/>
                          </a:solidFill>
                          <a:effectLst/>
                        </a:rPr>
                        <a:t> </a:t>
                      </a:r>
                    </a:p>
                    <a:p>
                      <a:pPr>
                        <a:spcAft>
                          <a:spcPts val="0"/>
                        </a:spcAft>
                      </a:pPr>
                      <a:r>
                        <a:rPr lang="de-DE" sz="1800" b="0" dirty="0">
                          <a:solidFill>
                            <a:schemeClr val="tx1"/>
                          </a:solidFill>
                          <a:effectLst/>
                        </a:rPr>
                        <a:t>Um die Partizipation der Studierenden zu fördern, ist es notwendig, den Teilnehmenden Raum für eigene Erfahrungen und unterschiedlichen möglicherweise auch ambivalenten Meinungen </a:t>
                      </a:r>
                      <a:r>
                        <a:rPr lang="de-DE" sz="1800" b="0" dirty="0" smtClean="0">
                          <a:solidFill>
                            <a:schemeClr val="tx1"/>
                          </a:solidFill>
                          <a:effectLst/>
                        </a:rPr>
                        <a:t>zuzugestehen.</a:t>
                      </a:r>
                      <a:endParaRPr lang="de-DE" sz="1800" b="0"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800" b="0" dirty="0">
                          <a:solidFill>
                            <a:schemeClr val="tx1"/>
                          </a:solidFill>
                          <a:effectLst/>
                        </a:rPr>
                        <a:t>Demgegenüber steht, das Thema nicht ausreichend ernst zu nehmen und die Problematik ins Lächerliche zu ziehen (bspw. durch Witze oder Prahlen des letzten Vollrauschs).</a:t>
                      </a:r>
                    </a:p>
                    <a:p>
                      <a:pPr>
                        <a:spcAft>
                          <a:spcPts val="0"/>
                        </a:spcAft>
                      </a:pPr>
                      <a:r>
                        <a:rPr lang="de-DE" sz="1800" b="0" dirty="0">
                          <a:solidFill>
                            <a:schemeClr val="tx1"/>
                          </a:solidFill>
                          <a:effectLst/>
                        </a:rPr>
                        <a:t> </a:t>
                      </a:r>
                    </a:p>
                    <a:p>
                      <a:pPr>
                        <a:spcAft>
                          <a:spcPts val="0"/>
                        </a:spcAft>
                      </a:pPr>
                      <a:endParaRPr lang="de-DE" sz="1800" b="0" dirty="0">
                        <a:solidFill>
                          <a:schemeClr val="tx1"/>
                        </a:solidFill>
                        <a:effectLst/>
                      </a:endParaRPr>
                    </a:p>
                    <a:p>
                      <a:pPr>
                        <a:spcAft>
                          <a:spcPts val="0"/>
                        </a:spcAft>
                      </a:pPr>
                      <a:r>
                        <a:rPr lang="de-DE" sz="1800" b="0" dirty="0">
                          <a:solidFill>
                            <a:schemeClr val="tx1"/>
                          </a:solidFill>
                          <a:effectLst/>
                        </a:rPr>
                        <a:t>Die </a:t>
                      </a:r>
                      <a:r>
                        <a:rPr lang="de-DE" sz="1800" b="0" dirty="0" err="1" smtClean="0">
                          <a:solidFill>
                            <a:schemeClr val="tx1"/>
                          </a:solidFill>
                          <a:effectLst/>
                        </a:rPr>
                        <a:t>Peerberater:innen</a:t>
                      </a:r>
                      <a:r>
                        <a:rPr lang="de-DE" sz="1800" b="0" dirty="0" smtClean="0">
                          <a:solidFill>
                            <a:schemeClr val="tx1"/>
                          </a:solidFill>
                          <a:effectLst/>
                        </a:rPr>
                        <a:t> </a:t>
                      </a:r>
                      <a:r>
                        <a:rPr lang="de-DE" sz="1800" b="0" dirty="0">
                          <a:solidFill>
                            <a:schemeClr val="tx1"/>
                          </a:solidFill>
                          <a:effectLst/>
                        </a:rPr>
                        <a:t>haben zwar vertieftes Wissen, sind allerdings keine allwissenden </a:t>
                      </a:r>
                      <a:r>
                        <a:rPr lang="de-DE" sz="1800" b="0" dirty="0" err="1" smtClean="0">
                          <a:solidFill>
                            <a:schemeClr val="tx1"/>
                          </a:solidFill>
                          <a:effectLst/>
                        </a:rPr>
                        <a:t>Expert:innen</a:t>
                      </a:r>
                      <a:r>
                        <a:rPr lang="de-DE" sz="1800" b="0" dirty="0" smtClean="0">
                          <a:solidFill>
                            <a:schemeClr val="tx1"/>
                          </a:solidFill>
                          <a:effectLst/>
                        </a:rPr>
                        <a:t> </a:t>
                      </a:r>
                      <a:r>
                        <a:rPr lang="de-DE" sz="1800" b="0" dirty="0">
                          <a:solidFill>
                            <a:schemeClr val="tx1"/>
                          </a:solidFill>
                          <a:effectLst/>
                        </a:rPr>
                        <a:t>der Thematik. </a:t>
                      </a:r>
                      <a:r>
                        <a:rPr lang="de-DE" sz="1800" b="0" dirty="0" err="1" smtClean="0">
                          <a:solidFill>
                            <a:schemeClr val="tx1"/>
                          </a:solidFill>
                          <a:effectLst/>
                        </a:rPr>
                        <a:t>Expert:innenwissen</a:t>
                      </a:r>
                      <a:r>
                        <a:rPr lang="de-DE" sz="1800" b="0" dirty="0" smtClean="0">
                          <a:solidFill>
                            <a:schemeClr val="tx1"/>
                          </a:solidFill>
                          <a:effectLst/>
                        </a:rPr>
                        <a:t> </a:t>
                      </a:r>
                      <a:r>
                        <a:rPr lang="de-DE" sz="1800" b="0" dirty="0">
                          <a:solidFill>
                            <a:schemeClr val="tx1"/>
                          </a:solidFill>
                          <a:effectLst/>
                        </a:rPr>
                        <a:t>sollte gleichrangig mit Erfahrungswissen der Studierenden wertgeschätzt werden.</a:t>
                      </a:r>
                    </a:p>
                    <a:p>
                      <a:pPr>
                        <a:spcAft>
                          <a:spcPts val="0"/>
                        </a:spcAft>
                      </a:pPr>
                      <a:r>
                        <a:rPr lang="de-DE" sz="1400" b="0" dirty="0">
                          <a:solidFill>
                            <a:schemeClr val="tx1"/>
                          </a:solidFill>
                          <a:effectLst/>
                        </a:rPr>
                        <a:t> </a:t>
                      </a:r>
                    </a:p>
                    <a:p>
                      <a:pPr>
                        <a:spcAft>
                          <a:spcPts val="0"/>
                        </a:spcAft>
                      </a:pPr>
                      <a:r>
                        <a:rPr lang="de-DE" sz="1400" b="0" dirty="0">
                          <a:solidFill>
                            <a:schemeClr val="tx1"/>
                          </a:solidFill>
                          <a:effectLst/>
                        </a:rPr>
                        <a:t> </a:t>
                      </a:r>
                      <a:endParaRPr lang="de-DE" sz="1400" b="0" dirty="0">
                        <a:solidFill>
                          <a:schemeClr val="tx1"/>
                        </a:solidFill>
                        <a:effectLst/>
                        <a:latin typeface="Times New Roman"/>
                        <a:ea typeface="Times New Roman"/>
                      </a:endParaRPr>
                    </a:p>
                  </a:txBody>
                  <a:tcPr marL="17815" marR="17815"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41000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altLang="de-DE"/>
              <a:t>Do´s and Dont´s</a:t>
            </a:r>
          </a:p>
        </p:txBody>
      </p:sp>
      <p:graphicFrame>
        <p:nvGraphicFramePr>
          <p:cNvPr id="5" name="Inhaltsplatzhalter 4"/>
          <p:cNvGraphicFramePr>
            <a:graphicFrameLocks noGrp="1"/>
          </p:cNvGraphicFramePr>
          <p:nvPr>
            <p:ph idx="1"/>
          </p:nvPr>
        </p:nvGraphicFramePr>
        <p:xfrm>
          <a:off x="876300" y="1052513"/>
          <a:ext cx="10668000" cy="5257658"/>
        </p:xfrm>
        <a:graphic>
          <a:graphicData uri="http://schemas.openxmlformats.org/drawingml/2006/table">
            <a:tbl>
              <a:tblPr firstRow="1" firstCol="1" bandRow="1" bandCol="1">
                <a:tableStyleId>{5C22544A-7EE6-4342-B048-85BDC9FD1C3A}</a:tableStyleId>
              </a:tblPr>
              <a:tblGrid>
                <a:gridCol w="5328536">
                  <a:extLst>
                    <a:ext uri="{9D8B030D-6E8A-4147-A177-3AD203B41FA5}">
                      <a16:colId xmlns:a16="http://schemas.microsoft.com/office/drawing/2014/main" val="20000"/>
                    </a:ext>
                  </a:extLst>
                </a:gridCol>
                <a:gridCol w="5339464">
                  <a:extLst>
                    <a:ext uri="{9D8B030D-6E8A-4147-A177-3AD203B41FA5}">
                      <a16:colId xmlns:a16="http://schemas.microsoft.com/office/drawing/2014/main" val="20001"/>
                    </a:ext>
                  </a:extLst>
                </a:gridCol>
              </a:tblGrid>
              <a:tr h="319898">
                <a:tc>
                  <a:txBody>
                    <a:bodyPr/>
                    <a:lstStyle/>
                    <a:p>
                      <a:pPr>
                        <a:spcAft>
                          <a:spcPts val="0"/>
                        </a:spcAft>
                      </a:pPr>
                      <a:r>
                        <a:rPr lang="de-DE" sz="1400" b="1" dirty="0" err="1">
                          <a:solidFill>
                            <a:schemeClr val="tx1"/>
                          </a:solidFill>
                          <a:effectLst/>
                        </a:rPr>
                        <a:t>Do´s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tc>
                  <a:txBody>
                    <a:bodyPr/>
                    <a:lstStyle/>
                    <a:p>
                      <a:pPr>
                        <a:spcAft>
                          <a:spcPts val="0"/>
                        </a:spcAft>
                      </a:pPr>
                      <a:r>
                        <a:rPr lang="de-DE" sz="1400" b="1" dirty="0" err="1">
                          <a:solidFill>
                            <a:schemeClr val="tx1"/>
                          </a:solidFill>
                          <a:effectLst/>
                        </a:rPr>
                        <a:t>Dont´s</a:t>
                      </a:r>
                      <a:endParaRPr lang="de-DE" sz="1400" b="1" dirty="0">
                        <a:solidFill>
                          <a:schemeClr val="tx1"/>
                        </a:solidFill>
                        <a:effectLst/>
                        <a:latin typeface="Times New Roman"/>
                        <a:ea typeface="Times New Roman"/>
                      </a:endParaRPr>
                    </a:p>
                  </a:txBody>
                  <a:tcPr marL="17815" marR="17815" marT="0" marB="0" anchor="ctr">
                    <a:solidFill>
                      <a:schemeClr val="accent1">
                        <a:lumMod val="40000"/>
                        <a:lumOff val="60000"/>
                      </a:schemeClr>
                    </a:solidFill>
                  </a:tcPr>
                </a:tc>
                <a:extLst>
                  <a:ext uri="{0D108BD9-81ED-4DB2-BD59-A6C34878D82A}">
                    <a16:rowId xmlns:a16="http://schemas.microsoft.com/office/drawing/2014/main" val="10000"/>
                  </a:ext>
                </a:extLst>
              </a:tr>
              <a:tr h="319898">
                <a:tc gridSpan="2">
                  <a:txBody>
                    <a:bodyPr/>
                    <a:lstStyle/>
                    <a:p>
                      <a:pPr algn="ctr">
                        <a:spcAft>
                          <a:spcPts val="0"/>
                        </a:spcAft>
                      </a:pPr>
                      <a:r>
                        <a:rPr lang="de-DE" sz="2200" b="0" u="sng" dirty="0">
                          <a:solidFill>
                            <a:schemeClr val="tx1"/>
                          </a:solidFill>
                          <a:effectLst/>
                        </a:rPr>
                        <a:t>Hinweise zur Durchführung</a:t>
                      </a:r>
                    </a:p>
                  </a:txBody>
                  <a:tcPr marL="17815" marR="17815" marT="0" marB="0" anchor="ctr">
                    <a:solidFill>
                      <a:schemeClr val="accent1">
                        <a:lumMod val="40000"/>
                        <a:lumOff val="60000"/>
                      </a:schemeClr>
                    </a:solidFill>
                  </a:tcPr>
                </a:tc>
                <a:tc hMerge="1">
                  <a:txBody>
                    <a:bodyPr/>
                    <a:lstStyle/>
                    <a:p>
                      <a:pPr>
                        <a:spcAft>
                          <a:spcPts val="0"/>
                        </a:spcAft>
                      </a:pPr>
                      <a:endParaRPr lang="de-DE" sz="1400" dirty="0">
                        <a:effectLst/>
                        <a:latin typeface="Times New Roman"/>
                        <a:ea typeface="Times New Roman"/>
                      </a:endParaRPr>
                    </a:p>
                  </a:txBody>
                  <a:tcPr marL="17813" marR="17813" marT="0" marB="0"/>
                </a:tc>
                <a:extLst>
                  <a:ext uri="{0D108BD9-81ED-4DB2-BD59-A6C34878D82A}">
                    <a16:rowId xmlns:a16="http://schemas.microsoft.com/office/drawing/2014/main" val="10001"/>
                  </a:ext>
                </a:extLst>
              </a:tr>
              <a:tr h="4267167">
                <a:tc>
                  <a:txBody>
                    <a:bodyPr/>
                    <a:lstStyle/>
                    <a:p>
                      <a:pPr>
                        <a:spcAft>
                          <a:spcPts val="0"/>
                        </a:spcAft>
                      </a:pPr>
                      <a:r>
                        <a:rPr lang="de-DE" sz="1800" b="0" dirty="0">
                          <a:solidFill>
                            <a:schemeClr val="tx1"/>
                          </a:solidFill>
                          <a:effectLst/>
                        </a:rPr>
                        <a:t>Da</a:t>
                      </a:r>
                      <a:r>
                        <a:rPr lang="de-DE" sz="1800" b="0" baseline="0" dirty="0">
                          <a:solidFill>
                            <a:schemeClr val="tx1"/>
                          </a:solidFill>
                          <a:effectLst/>
                        </a:rPr>
                        <a:t> die </a:t>
                      </a:r>
                      <a:r>
                        <a:rPr lang="de-DE" sz="1800" b="0" baseline="0" dirty="0" err="1">
                          <a:solidFill>
                            <a:schemeClr val="tx1"/>
                          </a:solidFill>
                          <a:effectLst/>
                        </a:rPr>
                        <a:t>Outreachs</a:t>
                      </a:r>
                      <a:r>
                        <a:rPr lang="de-DE" sz="1800" b="0" baseline="0" dirty="0">
                          <a:solidFill>
                            <a:schemeClr val="tx1"/>
                          </a:solidFill>
                          <a:effectLst/>
                        </a:rPr>
                        <a:t> </a:t>
                      </a:r>
                      <a:r>
                        <a:rPr lang="de-DE" sz="1800" b="0" dirty="0">
                          <a:solidFill>
                            <a:schemeClr val="tx1"/>
                          </a:solidFill>
                          <a:effectLst/>
                        </a:rPr>
                        <a:t>fakultätsübergreifend angeboten werden</a:t>
                      </a:r>
                      <a:r>
                        <a:rPr lang="de-DE" sz="1800" b="0" baseline="0" dirty="0">
                          <a:solidFill>
                            <a:schemeClr val="tx1"/>
                          </a:solidFill>
                          <a:effectLst/>
                        </a:rPr>
                        <a:t> </a:t>
                      </a:r>
                      <a:r>
                        <a:rPr lang="de-DE" sz="1800" b="0" dirty="0">
                          <a:solidFill>
                            <a:schemeClr val="tx1"/>
                          </a:solidFill>
                          <a:effectLst/>
                        </a:rPr>
                        <a:t>sollte</a:t>
                      </a:r>
                      <a:r>
                        <a:rPr lang="de-DE" sz="1800" b="0" baseline="0" dirty="0">
                          <a:solidFill>
                            <a:schemeClr val="tx1"/>
                          </a:solidFill>
                          <a:effectLst/>
                        </a:rPr>
                        <a:t> darauf geachtet werden, dass, </a:t>
                      </a:r>
                      <a:r>
                        <a:rPr lang="de-DE" sz="1800" b="0" dirty="0">
                          <a:solidFill>
                            <a:schemeClr val="tx1"/>
                          </a:solidFill>
                          <a:effectLst/>
                        </a:rPr>
                        <a:t>durch das Studium bedingt</a:t>
                      </a:r>
                      <a:r>
                        <a:rPr lang="de-DE" sz="1800" b="0" baseline="0" dirty="0">
                          <a:solidFill>
                            <a:schemeClr val="tx1"/>
                          </a:solidFill>
                          <a:effectLst/>
                        </a:rPr>
                        <a:t>, unterschiedliche</a:t>
                      </a:r>
                      <a:r>
                        <a:rPr lang="de-DE" sz="1800" b="0" dirty="0">
                          <a:solidFill>
                            <a:schemeClr val="tx1"/>
                          </a:solidFill>
                          <a:effectLst/>
                        </a:rPr>
                        <a:t> Vorkenntnissen bestehen. </a:t>
                      </a:r>
                    </a:p>
                    <a:p>
                      <a:pPr>
                        <a:spcAft>
                          <a:spcPts val="0"/>
                        </a:spcAft>
                      </a:pPr>
                      <a:r>
                        <a:rPr lang="de-DE" sz="1800" b="0" dirty="0">
                          <a:solidFill>
                            <a:schemeClr val="tx1"/>
                          </a:solidFill>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effectLst/>
                        </a:rPr>
                        <a:t>Da die angesprochenen Studierenden aus unterschiedlichen Studiengängen zusammenkommen, muss</a:t>
                      </a:r>
                      <a:r>
                        <a:rPr lang="de-DE" sz="1800" b="0" baseline="0" dirty="0">
                          <a:solidFill>
                            <a:schemeClr val="tx1"/>
                          </a:solidFill>
                          <a:effectLst/>
                        </a:rPr>
                        <a:t> </a:t>
                      </a:r>
                      <a:r>
                        <a:rPr lang="de-DE" sz="1800" b="0" dirty="0">
                          <a:solidFill>
                            <a:schemeClr val="tx1"/>
                          </a:solidFill>
                          <a:effectLst/>
                        </a:rPr>
                        <a:t>ein für alle verständlicher Wortschatz gebraucht</a:t>
                      </a:r>
                      <a:r>
                        <a:rPr lang="de-DE" sz="1800" b="0" baseline="0" dirty="0">
                          <a:solidFill>
                            <a:schemeClr val="tx1"/>
                          </a:solidFill>
                          <a:effectLst/>
                        </a:rPr>
                        <a:t> werden</a:t>
                      </a:r>
                      <a:r>
                        <a:rPr lang="de-DE" sz="1800" b="0" dirty="0">
                          <a:solidFill>
                            <a:schemeClr val="tx1"/>
                          </a:solidFill>
                          <a:effectLs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b="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effectLst/>
                        </a:rPr>
                        <a:t>Allen Studierenden soll das Verständnis der Thematik gleichermaßen ermöglicht werden, ohne sie dabei zu über- oder unterfordern.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b="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effectLst/>
                        </a:rPr>
                        <a:t>Die Methoden sollten ansprechend</a:t>
                      </a:r>
                      <a:r>
                        <a:rPr lang="de-DE" sz="1800" b="0" baseline="0" dirty="0">
                          <a:solidFill>
                            <a:schemeClr val="tx1"/>
                          </a:solidFill>
                          <a:effectLst/>
                        </a:rPr>
                        <a:t> gestaltet sein, Neugierde wecken und Aufmerksamkeit erregen.</a:t>
                      </a:r>
                      <a:endParaRPr lang="de-DE" sz="1800" b="0" dirty="0">
                        <a:solidFill>
                          <a:schemeClr val="tx1"/>
                        </a:solidFill>
                        <a:effectLst/>
                      </a:endParaRPr>
                    </a:p>
                    <a:p>
                      <a:pPr>
                        <a:spcAft>
                          <a:spcPts val="0"/>
                        </a:spcAft>
                      </a:pPr>
                      <a:endParaRPr lang="de-DE" sz="1400" b="0" dirty="0">
                        <a:solidFill>
                          <a:schemeClr val="tx1"/>
                        </a:solidFill>
                        <a:effectLst/>
                      </a:endParaRPr>
                    </a:p>
                  </a:txBody>
                  <a:tcPr marL="17815" marR="17815" marT="0" marB="0" anchor="ctr">
                    <a:solidFill>
                      <a:schemeClr val="accent1">
                        <a:lumMod val="40000"/>
                        <a:lumOff val="60000"/>
                      </a:schemeClr>
                    </a:solidFill>
                  </a:tcPr>
                </a:tc>
                <a:tc>
                  <a:txBody>
                    <a:bodyPr/>
                    <a:lstStyle/>
                    <a:p>
                      <a:pPr>
                        <a:spcAft>
                          <a:spcPts val="0"/>
                        </a:spcAft>
                      </a:pPr>
                      <a:r>
                        <a:rPr lang="de-DE" sz="1800" b="0" dirty="0">
                          <a:solidFill>
                            <a:schemeClr val="tx1"/>
                          </a:solidFill>
                          <a:effectLst/>
                        </a:rPr>
                        <a:t>Fachausdrücke sollten so wenig wie möglich, jedoch nur so viel wie nötig angewandt und dabei jederzeit erklärt werden. Allen Studierenden soll das Verständnis der Thematik gleichermaßen ermöglicht werden, ohne sie dabei zu über- oder unterfordern.</a:t>
                      </a:r>
                    </a:p>
                    <a:p>
                      <a:pPr>
                        <a:spcAft>
                          <a:spcPts val="0"/>
                        </a:spcAft>
                      </a:pPr>
                      <a:r>
                        <a:rPr lang="de-DE" sz="1800" b="0" dirty="0">
                          <a:solidFill>
                            <a:schemeClr val="tx1"/>
                          </a:solidFill>
                          <a:effectLst/>
                        </a:rPr>
                        <a:t> </a:t>
                      </a:r>
                    </a:p>
                    <a:p>
                      <a:pPr>
                        <a:spcAft>
                          <a:spcPts val="0"/>
                        </a:spcAft>
                      </a:pPr>
                      <a:r>
                        <a:rPr lang="de-DE" sz="1800" b="0" dirty="0">
                          <a:solidFill>
                            <a:schemeClr val="tx1"/>
                          </a:solidFill>
                          <a:effectLst/>
                        </a:rPr>
                        <a:t> </a:t>
                      </a:r>
                    </a:p>
                    <a:p>
                      <a:pPr>
                        <a:spcAft>
                          <a:spcPts val="0"/>
                        </a:spcAft>
                      </a:pPr>
                      <a:r>
                        <a:rPr lang="de-DE" sz="1800" b="0" dirty="0">
                          <a:solidFill>
                            <a:schemeClr val="tx1"/>
                          </a:solidFill>
                          <a:effectLst/>
                        </a:rPr>
                        <a:t>Um die </a:t>
                      </a:r>
                      <a:r>
                        <a:rPr lang="de-DE" sz="1800" b="0" dirty="0" err="1">
                          <a:solidFill>
                            <a:schemeClr val="tx1"/>
                          </a:solidFill>
                          <a:effectLst/>
                        </a:rPr>
                        <a:t>Outreachs</a:t>
                      </a:r>
                      <a:r>
                        <a:rPr lang="de-DE" sz="1800" b="0" dirty="0">
                          <a:solidFill>
                            <a:schemeClr val="tx1"/>
                          </a:solidFill>
                          <a:effectLst/>
                        </a:rPr>
                        <a:t> effektiv zu gestalten sollten übermäßige</a:t>
                      </a:r>
                      <a:r>
                        <a:rPr lang="de-DE" sz="1800" b="0" baseline="0" dirty="0">
                          <a:solidFill>
                            <a:schemeClr val="tx1"/>
                          </a:solidFill>
                          <a:effectLst/>
                        </a:rPr>
                        <a:t> theoretische Inhalte</a:t>
                      </a:r>
                      <a:r>
                        <a:rPr lang="de-DE" sz="1800" b="0" dirty="0">
                          <a:solidFill>
                            <a:schemeClr val="tx1"/>
                          </a:solidFill>
                          <a:effectLst/>
                        </a:rPr>
                        <a:t>, die ermüdend wirken können, vermieden werden. </a:t>
                      </a:r>
                    </a:p>
                    <a:p>
                      <a:pPr>
                        <a:spcAft>
                          <a:spcPts val="0"/>
                        </a:spcAft>
                      </a:pPr>
                      <a:r>
                        <a:rPr lang="de-DE" sz="1400" b="0" dirty="0">
                          <a:solidFill>
                            <a:schemeClr val="tx1"/>
                          </a:solidFill>
                          <a:effectLst/>
                        </a:rPr>
                        <a:t> </a:t>
                      </a:r>
                      <a:endParaRPr lang="de-DE" sz="1400" b="0" dirty="0">
                        <a:solidFill>
                          <a:schemeClr val="tx1"/>
                        </a:solidFill>
                        <a:effectLst/>
                        <a:latin typeface="Times New Roman"/>
                        <a:ea typeface="Times New Roman"/>
                      </a:endParaRPr>
                    </a:p>
                  </a:txBody>
                  <a:tcPr marL="17815" marR="17815"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67279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dirty="0"/>
              <a:t>Planung: Ort</a:t>
            </a:r>
            <a:endParaRPr lang="de-DE" dirty="0"/>
          </a:p>
        </p:txBody>
      </p:sp>
      <p:sp>
        <p:nvSpPr>
          <p:cNvPr id="2" name="Inhaltsplatzhalter 1"/>
          <p:cNvSpPr>
            <a:spLocks noGrp="1"/>
          </p:cNvSpPr>
          <p:nvPr>
            <p:ph idx="1"/>
          </p:nvPr>
        </p:nvSpPr>
        <p:spPr/>
        <p:txBody>
          <a:bodyPr/>
          <a:lstStyle/>
          <a:p>
            <a:pPr marL="342900" indent="-342900"/>
            <a:r>
              <a:rPr lang="de-DE" altLang="de-DE" dirty="0"/>
              <a:t>Wählen eines Standortes, an dem möglichst viele Studierende erreicht werden können. Am besten eignen sich daher die (Haupt-)Eingänge oder auch das </a:t>
            </a:r>
            <a:r>
              <a:rPr lang="de-DE" altLang="de-DE" dirty="0" smtClean="0"/>
              <a:t>Foyer</a:t>
            </a:r>
            <a:endParaRPr lang="de-DE" altLang="de-DE" dirty="0"/>
          </a:p>
          <a:p>
            <a:pPr marL="342900" indent="-342900"/>
            <a:endParaRPr lang="de-DE" altLang="de-DE" dirty="0"/>
          </a:p>
          <a:p>
            <a:pPr marL="342900" indent="-342900"/>
            <a:r>
              <a:rPr lang="de-DE" altLang="de-DE" dirty="0"/>
              <a:t>Ungünstig erscheint ein Stand vor/in der Mensa, da die Studierenden dort vor allem (unter Zeitdruck) ihren Hunger stillen </a:t>
            </a:r>
            <a:r>
              <a:rPr lang="de-DE" altLang="de-DE" dirty="0" smtClean="0"/>
              <a:t>möchten</a:t>
            </a:r>
            <a:endParaRPr lang="de-DE" altLang="de-DE" dirty="0"/>
          </a:p>
          <a:p>
            <a:pPr marL="342900" indent="-342900"/>
            <a:endParaRPr lang="de-DE" altLang="de-DE" dirty="0"/>
          </a:p>
          <a:p>
            <a:pPr marL="342900" indent="-342900"/>
            <a:r>
              <a:rPr lang="de-DE" altLang="de-DE" dirty="0" smtClean="0"/>
              <a:t>Unterschiedliche </a:t>
            </a:r>
            <a:r>
              <a:rPr lang="de-DE" altLang="de-DE" dirty="0"/>
              <a:t>Aktionen sollten an unterschiedlichen Orten </a:t>
            </a:r>
            <a:r>
              <a:rPr lang="de-DE" altLang="de-DE" dirty="0" smtClean="0"/>
              <a:t>stattfinden</a:t>
            </a:r>
            <a:endParaRPr lang="de-DE" altLang="de-DE" dirty="0"/>
          </a:p>
        </p:txBody>
      </p:sp>
    </p:spTree>
    <p:extLst>
      <p:ext uri="{BB962C8B-B14F-4D97-AF65-F5344CB8AC3E}">
        <p14:creationId xmlns:p14="http://schemas.microsoft.com/office/powerpoint/2010/main" val="3055732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Anzahl der Aktionen und Daten</a:t>
            </a:r>
            <a:endParaRPr lang="de-DE" b="1" dirty="0"/>
          </a:p>
        </p:txBody>
      </p:sp>
      <p:sp>
        <p:nvSpPr>
          <p:cNvPr id="2" name="Inhaltsplatzhalter 1"/>
          <p:cNvSpPr>
            <a:spLocks noGrp="1"/>
          </p:cNvSpPr>
          <p:nvPr>
            <p:ph idx="1"/>
          </p:nvPr>
        </p:nvSpPr>
        <p:spPr/>
        <p:txBody>
          <a:bodyPr/>
          <a:lstStyle/>
          <a:p>
            <a:r>
              <a:rPr lang="de-DE" dirty="0"/>
              <a:t>Es sollten mindestens drei </a:t>
            </a:r>
            <a:r>
              <a:rPr lang="de-DE" dirty="0" err="1"/>
              <a:t>Outreach</a:t>
            </a:r>
            <a:r>
              <a:rPr lang="de-DE" dirty="0"/>
              <a:t>-Aktionen durchgeführt werden. </a:t>
            </a:r>
            <a:r>
              <a:rPr lang="de-DE" dirty="0" err="1" smtClean="0"/>
              <a:t>Jede:r</a:t>
            </a:r>
            <a:r>
              <a:rPr lang="de-DE" dirty="0" smtClean="0"/>
              <a:t> </a:t>
            </a:r>
            <a:r>
              <a:rPr lang="de-DE" dirty="0"/>
              <a:t>muss an mindestens zwei Aktionen </a:t>
            </a:r>
            <a:r>
              <a:rPr lang="de-DE" dirty="0" smtClean="0"/>
              <a:t>teilnehmen.</a:t>
            </a:r>
          </a:p>
          <a:p>
            <a:endParaRPr lang="de-DE" dirty="0"/>
          </a:p>
          <a:p>
            <a:r>
              <a:rPr lang="de-DE" dirty="0" err="1"/>
              <a:t>Outreach</a:t>
            </a:r>
            <a:r>
              <a:rPr lang="de-DE" dirty="0"/>
              <a:t>-Aktionen sollten möglichst früh im Semester stattfinden, da die Studierenden hier noch nicht in der Prüfungsvorbereitung </a:t>
            </a:r>
            <a:r>
              <a:rPr lang="de-DE" dirty="0" smtClean="0"/>
              <a:t>sind.</a:t>
            </a:r>
            <a:endParaRPr lang="de-DE" dirty="0"/>
          </a:p>
          <a:p>
            <a:endParaRPr lang="de-DE" dirty="0"/>
          </a:p>
          <a:p>
            <a:r>
              <a:rPr lang="de-DE" dirty="0"/>
              <a:t>Bei der Dauer sollte darauf geachtet werden, dass die Aktion nicht nur über ein kurzes Zeitfenster geht. Es sollten mindestens 3 Stunden einplant </a:t>
            </a:r>
            <a:r>
              <a:rPr lang="de-DE" dirty="0" smtClean="0"/>
              <a:t>werden.</a:t>
            </a:r>
            <a:endParaRPr lang="de-DE" dirty="0"/>
          </a:p>
          <a:p>
            <a:endParaRPr lang="de-DE" dirty="0"/>
          </a:p>
        </p:txBody>
      </p:sp>
    </p:spTree>
    <p:extLst>
      <p:ext uri="{BB962C8B-B14F-4D97-AF65-F5344CB8AC3E}">
        <p14:creationId xmlns:p14="http://schemas.microsoft.com/office/powerpoint/2010/main" val="2343163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Planung: Uhrzeit</a:t>
            </a:r>
            <a:endParaRPr lang="de-DE" dirty="0"/>
          </a:p>
        </p:txBody>
      </p:sp>
      <p:sp>
        <p:nvSpPr>
          <p:cNvPr id="2" name="Inhaltsplatzhalter 1"/>
          <p:cNvSpPr>
            <a:spLocks noGrp="1"/>
          </p:cNvSpPr>
          <p:nvPr>
            <p:ph idx="1"/>
          </p:nvPr>
        </p:nvSpPr>
        <p:spPr/>
        <p:txBody>
          <a:bodyPr/>
          <a:lstStyle/>
          <a:p>
            <a:r>
              <a:rPr lang="de-DE" dirty="0"/>
              <a:t>Der Zeitpunkt einer </a:t>
            </a:r>
            <a:r>
              <a:rPr lang="de-DE" dirty="0" err="1"/>
              <a:t>Outreach</a:t>
            </a:r>
            <a:r>
              <a:rPr lang="de-DE" dirty="0"/>
              <a:t>-Aktion ist entscheidend dafür, wie viele Personen angesprochen werden können und wie gut die Gespräche </a:t>
            </a:r>
            <a:r>
              <a:rPr lang="de-DE" dirty="0" smtClean="0"/>
              <a:t>verlaufen.</a:t>
            </a:r>
            <a:endParaRPr lang="de-DE" dirty="0"/>
          </a:p>
          <a:p>
            <a:r>
              <a:rPr lang="de-DE" dirty="0" smtClean="0"/>
              <a:t> </a:t>
            </a:r>
            <a:r>
              <a:rPr lang="de-DE" dirty="0"/>
              <a:t>mögliche </a:t>
            </a:r>
            <a:r>
              <a:rPr lang="de-DE" dirty="0" smtClean="0"/>
              <a:t>Zeiträume -  anzupassen auf die Pausenzeiten an der jeweiligen Hochschule:</a:t>
            </a:r>
            <a:endParaRPr lang="de-DE" dirty="0"/>
          </a:p>
          <a:p>
            <a:pPr lvl="1"/>
            <a:r>
              <a:rPr lang="de-DE" dirty="0" smtClean="0"/>
              <a:t>Beginn</a:t>
            </a:r>
            <a:r>
              <a:rPr lang="de-DE" dirty="0"/>
              <a:t>: 10:00 Uhr (Aufbau: 09:30 Uhr)</a:t>
            </a:r>
          </a:p>
          <a:p>
            <a:pPr lvl="1"/>
            <a:r>
              <a:rPr lang="de-DE" dirty="0"/>
              <a:t>Ende: 14:00 Uhr (Abbau bis 14:30 Uhr</a:t>
            </a:r>
            <a:r>
              <a:rPr lang="de-DE" dirty="0" smtClean="0"/>
              <a:t>)</a:t>
            </a:r>
          </a:p>
          <a:p>
            <a:pPr lvl="2">
              <a:buFont typeface="Wingdings" panose="05000000000000000000" pitchFamily="2" charset="2"/>
              <a:buChar char="à"/>
            </a:pPr>
            <a:r>
              <a:rPr lang="de-DE" dirty="0" smtClean="0">
                <a:sym typeface="Wingdings" panose="05000000000000000000" pitchFamily="2" charset="2"/>
              </a:rPr>
              <a:t>Da hier die Mittagszeit und die erste Pause am Vormittag abgedeckt wird, ist dies erfahrungsgemäß die beste Option</a:t>
            </a:r>
          </a:p>
          <a:p>
            <a:pPr lvl="1"/>
            <a:r>
              <a:rPr lang="de-DE" dirty="0" smtClean="0"/>
              <a:t>Beginn</a:t>
            </a:r>
            <a:r>
              <a:rPr lang="de-DE" dirty="0"/>
              <a:t>: </a:t>
            </a:r>
            <a:r>
              <a:rPr lang="de-DE" dirty="0" smtClean="0"/>
              <a:t>11:30 </a:t>
            </a:r>
            <a:r>
              <a:rPr lang="de-DE" dirty="0"/>
              <a:t>Uhr (Aufbau: </a:t>
            </a:r>
            <a:r>
              <a:rPr lang="de-DE" dirty="0" smtClean="0"/>
              <a:t>11:00 </a:t>
            </a:r>
            <a:r>
              <a:rPr lang="de-DE" dirty="0"/>
              <a:t>Uhr)</a:t>
            </a:r>
          </a:p>
          <a:p>
            <a:pPr lvl="1"/>
            <a:r>
              <a:rPr lang="de-DE" dirty="0"/>
              <a:t>Ende: </a:t>
            </a:r>
            <a:r>
              <a:rPr lang="de-DE" dirty="0" smtClean="0"/>
              <a:t>15:00 </a:t>
            </a:r>
            <a:r>
              <a:rPr lang="de-DE" dirty="0"/>
              <a:t>Uhr (Abbau bis </a:t>
            </a:r>
            <a:r>
              <a:rPr lang="de-DE" dirty="0" smtClean="0"/>
              <a:t>15:30 </a:t>
            </a:r>
            <a:r>
              <a:rPr lang="de-DE" dirty="0"/>
              <a:t>Uhr</a:t>
            </a:r>
            <a:r>
              <a:rPr lang="de-DE" dirty="0" smtClean="0"/>
              <a:t>)</a:t>
            </a:r>
          </a:p>
          <a:p>
            <a:pPr marL="533400" lvl="2" indent="0">
              <a:buNone/>
            </a:pPr>
            <a:r>
              <a:rPr lang="de-DE" dirty="0" smtClean="0">
                <a:sym typeface="Wingdings" panose="05000000000000000000" pitchFamily="2" charset="2"/>
              </a:rPr>
              <a:t> Fokus auf die Mittagszeit, erfahrungsgemäß flacht das Interesse gegen Ende ab.</a:t>
            </a:r>
            <a:endParaRPr lang="de-DE" dirty="0"/>
          </a:p>
          <a:p>
            <a:pPr lvl="1"/>
            <a:r>
              <a:rPr lang="de-DE" dirty="0"/>
              <a:t>Beginn: </a:t>
            </a:r>
            <a:r>
              <a:rPr lang="de-DE" dirty="0" smtClean="0"/>
              <a:t>09:00 </a:t>
            </a:r>
            <a:r>
              <a:rPr lang="de-DE" dirty="0"/>
              <a:t>Uhr (Aufbau: </a:t>
            </a:r>
            <a:r>
              <a:rPr lang="de-DE" dirty="0" smtClean="0"/>
              <a:t>08:30 </a:t>
            </a:r>
            <a:r>
              <a:rPr lang="de-DE" dirty="0"/>
              <a:t>Uhr)</a:t>
            </a:r>
          </a:p>
          <a:p>
            <a:pPr lvl="1"/>
            <a:r>
              <a:rPr lang="de-DE" dirty="0"/>
              <a:t>Ende: </a:t>
            </a:r>
            <a:r>
              <a:rPr lang="de-DE" dirty="0" smtClean="0"/>
              <a:t>16:00 </a:t>
            </a:r>
            <a:r>
              <a:rPr lang="de-DE" dirty="0"/>
              <a:t>Uhr (Abbau bis </a:t>
            </a:r>
            <a:r>
              <a:rPr lang="de-DE" dirty="0" smtClean="0"/>
              <a:t>16:30 </a:t>
            </a:r>
            <a:r>
              <a:rPr lang="de-DE" dirty="0"/>
              <a:t>Uhr</a:t>
            </a:r>
            <a:r>
              <a:rPr lang="de-DE" dirty="0" smtClean="0"/>
              <a:t>)</a:t>
            </a:r>
          </a:p>
          <a:p>
            <a:pPr lvl="2">
              <a:buFont typeface="Wingdings" panose="05000000000000000000" pitchFamily="2" charset="2"/>
              <a:buChar char="à"/>
            </a:pPr>
            <a:r>
              <a:rPr lang="de-DE" dirty="0" smtClean="0">
                <a:sym typeface="Wingdings" panose="05000000000000000000" pitchFamily="2" charset="2"/>
              </a:rPr>
              <a:t>„Ganztages-Aktion“, erfahrungsgemäß ist das Interesse hier zu Beginn und am Ende geringer. Vorteil: Durch die lange Präsenz können Studierende den Stand flexibel aufsuchen.</a:t>
            </a:r>
            <a:endParaRPr lang="de-DE" dirty="0"/>
          </a:p>
          <a:p>
            <a:pPr lvl="1"/>
            <a:endParaRPr lang="de-DE" dirty="0"/>
          </a:p>
          <a:p>
            <a:pPr lvl="1"/>
            <a:endParaRPr lang="de-DE" dirty="0" smtClean="0"/>
          </a:p>
          <a:p>
            <a:pPr lvl="1"/>
            <a:endParaRPr lang="de-DE" dirty="0"/>
          </a:p>
          <a:p>
            <a:endParaRPr lang="de-DE" dirty="0" smtClean="0"/>
          </a:p>
          <a:p>
            <a:pPr lvl="1"/>
            <a:endParaRPr lang="de-DE" dirty="0"/>
          </a:p>
          <a:p>
            <a:endParaRPr lang="de-DE" dirty="0"/>
          </a:p>
          <a:p>
            <a:endParaRPr lang="de-DE" dirty="0"/>
          </a:p>
        </p:txBody>
      </p:sp>
    </p:spTree>
    <p:extLst>
      <p:ext uri="{BB962C8B-B14F-4D97-AF65-F5344CB8AC3E}">
        <p14:creationId xmlns:p14="http://schemas.microsoft.com/office/powerpoint/2010/main" val="1508650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altLang="de-DE" kern="0" dirty="0" err="1"/>
              <a:t>Outreach</a:t>
            </a:r>
            <a:r>
              <a:rPr lang="de-DE" altLang="de-DE" kern="0" dirty="0"/>
              <a:t>-Aktionen</a:t>
            </a:r>
            <a:endParaRPr lang="de-DE" altLang="de-DE" dirty="0"/>
          </a:p>
        </p:txBody>
      </p:sp>
      <p:sp>
        <p:nvSpPr>
          <p:cNvPr id="3" name="Textplatzhalter 2"/>
          <p:cNvSpPr>
            <a:spLocks noGrp="1"/>
          </p:cNvSpPr>
          <p:nvPr>
            <p:ph type="body" sz="quarter" idx="32"/>
          </p:nvPr>
        </p:nvSpPr>
        <p:spPr/>
        <p:txBody>
          <a:bodyPr/>
          <a:lstStyle/>
          <a:p>
            <a:r>
              <a:rPr lang="de-DE" altLang="de-DE" b="1" kern="0" dirty="0"/>
              <a:t>Terminfindung</a:t>
            </a:r>
            <a:endParaRPr lang="de-DE" dirty="0"/>
          </a:p>
        </p:txBody>
      </p:sp>
      <p:graphicFrame>
        <p:nvGraphicFramePr>
          <p:cNvPr id="4" name="Inhaltsplatzhalter 3"/>
          <p:cNvGraphicFramePr>
            <a:graphicFrameLocks noGrp="1"/>
          </p:cNvGraphicFramePr>
          <p:nvPr>
            <p:ph idx="1"/>
            <p:extLst/>
          </p:nvPr>
        </p:nvGraphicFramePr>
        <p:xfrm>
          <a:off x="431800" y="1511300"/>
          <a:ext cx="11328402" cy="4572000"/>
        </p:xfrm>
        <a:graphic>
          <a:graphicData uri="http://schemas.openxmlformats.org/drawingml/2006/table">
            <a:tbl>
              <a:tblPr firstRow="1" bandRow="1">
                <a:tableStyleId>{21E4AEA4-8DFA-4A89-87EB-49C32662AFE0}</a:tableStyleId>
              </a:tblPr>
              <a:tblGrid>
                <a:gridCol w="1888067">
                  <a:extLst>
                    <a:ext uri="{9D8B030D-6E8A-4147-A177-3AD203B41FA5}">
                      <a16:colId xmlns:a16="http://schemas.microsoft.com/office/drawing/2014/main" val="1441559313"/>
                    </a:ext>
                  </a:extLst>
                </a:gridCol>
                <a:gridCol w="1534378">
                  <a:extLst>
                    <a:ext uri="{9D8B030D-6E8A-4147-A177-3AD203B41FA5}">
                      <a16:colId xmlns:a16="http://schemas.microsoft.com/office/drawing/2014/main" val="74037739"/>
                    </a:ext>
                  </a:extLst>
                </a:gridCol>
                <a:gridCol w="2241756">
                  <a:extLst>
                    <a:ext uri="{9D8B030D-6E8A-4147-A177-3AD203B41FA5}">
                      <a16:colId xmlns:a16="http://schemas.microsoft.com/office/drawing/2014/main" val="4235264263"/>
                    </a:ext>
                  </a:extLst>
                </a:gridCol>
                <a:gridCol w="1888067">
                  <a:extLst>
                    <a:ext uri="{9D8B030D-6E8A-4147-A177-3AD203B41FA5}">
                      <a16:colId xmlns:a16="http://schemas.microsoft.com/office/drawing/2014/main" val="3616597743"/>
                    </a:ext>
                  </a:extLst>
                </a:gridCol>
                <a:gridCol w="1888067">
                  <a:extLst>
                    <a:ext uri="{9D8B030D-6E8A-4147-A177-3AD203B41FA5}">
                      <a16:colId xmlns:a16="http://schemas.microsoft.com/office/drawing/2014/main" val="2336330026"/>
                    </a:ext>
                  </a:extLst>
                </a:gridCol>
                <a:gridCol w="1888067">
                  <a:extLst>
                    <a:ext uri="{9D8B030D-6E8A-4147-A177-3AD203B41FA5}">
                      <a16:colId xmlns:a16="http://schemas.microsoft.com/office/drawing/2014/main" val="454864065"/>
                    </a:ext>
                  </a:extLst>
                </a:gridCol>
              </a:tblGrid>
              <a:tr h="370840">
                <a:tc>
                  <a:txBody>
                    <a:bodyPr/>
                    <a:lstStyle/>
                    <a:p>
                      <a:r>
                        <a:rPr lang="de-DE" dirty="0"/>
                        <a:t>Datum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Uhrzeit</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err="1" smtClean="0"/>
                        <a:t>Haupt-verantwortliche:r</a:t>
                      </a:r>
                      <a:r>
                        <a:rPr lang="de-DE" sz="1800" dirty="0"/>
                        <a:t>)</a:t>
                      </a:r>
                      <a:endParaRPr lang="de-DE" dirty="0"/>
                    </a:p>
                  </a:txBody>
                  <a:tcPr/>
                </a:tc>
                <a:tc>
                  <a:txBody>
                    <a:bodyPr/>
                    <a:lstStyle/>
                    <a:p>
                      <a:r>
                        <a:rPr lang="de-DE" sz="1800" dirty="0"/>
                        <a:t>Schicht 1</a:t>
                      </a:r>
                    </a:p>
                    <a:p>
                      <a:r>
                        <a:rPr lang="de-DE" sz="1800" dirty="0"/>
                        <a:t>von      Uhr </a:t>
                      </a:r>
                    </a:p>
                    <a:p>
                      <a:r>
                        <a:rPr lang="de-DE" sz="1800" dirty="0"/>
                        <a:t>bis       Uhr</a:t>
                      </a:r>
                      <a:endParaRPr lang="de-DE" dirty="0"/>
                    </a:p>
                  </a:txBody>
                  <a:tcPr/>
                </a:tc>
                <a:tc>
                  <a:txBody>
                    <a:bodyPr/>
                    <a:lstStyle/>
                    <a:p>
                      <a:r>
                        <a:rPr lang="de-DE" sz="1800" dirty="0"/>
                        <a:t>Schicht 2</a:t>
                      </a:r>
                    </a:p>
                    <a:p>
                      <a:r>
                        <a:rPr lang="de-DE" sz="1800" dirty="0"/>
                        <a:t>von      Uhr </a:t>
                      </a:r>
                    </a:p>
                    <a:p>
                      <a:r>
                        <a:rPr lang="de-DE" sz="1800" dirty="0"/>
                        <a:t>bis       Uhr</a:t>
                      </a:r>
                      <a:endParaRPr lang="de-DE" dirty="0"/>
                    </a:p>
                  </a:txBody>
                  <a:tcPr/>
                </a:tc>
                <a:tc>
                  <a:txBody>
                    <a:bodyPr/>
                    <a:lstStyle/>
                    <a:p>
                      <a:r>
                        <a:rPr lang="de-DE" sz="1800" dirty="0"/>
                        <a:t>Schicht 3</a:t>
                      </a:r>
                    </a:p>
                    <a:p>
                      <a:r>
                        <a:rPr lang="de-DE" sz="1800" dirty="0"/>
                        <a:t>von      Uhr </a:t>
                      </a:r>
                    </a:p>
                    <a:p>
                      <a:r>
                        <a:rPr lang="de-DE" sz="1800" dirty="0"/>
                        <a:t>bis       Uhr</a:t>
                      </a:r>
                      <a:endParaRPr lang="de-DE" dirty="0"/>
                    </a:p>
                  </a:txBody>
                  <a:tcPr/>
                </a:tc>
                <a:extLst>
                  <a:ext uri="{0D108BD9-81ED-4DB2-BD59-A6C34878D82A}">
                    <a16:rowId xmlns:a16="http://schemas.microsoft.com/office/drawing/2014/main" val="3414732211"/>
                  </a:ext>
                </a:extLst>
              </a:tr>
              <a:tr h="370840">
                <a:tc>
                  <a:txBody>
                    <a:bodyPr/>
                    <a:lstStyle/>
                    <a:p>
                      <a:endParaRPr lang="de-DE" dirty="0"/>
                    </a:p>
                    <a:p>
                      <a:endParaRPr lang="de-DE" dirty="0"/>
                    </a:p>
                    <a:p>
                      <a:endParaRPr lang="de-DE" dirty="0"/>
                    </a:p>
                  </a:txBody>
                  <a:tcPr/>
                </a:tc>
                <a:tc>
                  <a:txBody>
                    <a:bodyPr/>
                    <a:lstStyle/>
                    <a:p>
                      <a:endParaRPr lang="de-DE"/>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407311902"/>
                  </a:ext>
                </a:extLst>
              </a:tr>
              <a:tr h="370840">
                <a:tc>
                  <a:txBody>
                    <a:bodyPr/>
                    <a:lstStyle/>
                    <a:p>
                      <a:endParaRPr lang="de-DE" dirty="0"/>
                    </a:p>
                    <a:p>
                      <a:endParaRPr lang="de-DE" dirty="0"/>
                    </a:p>
                    <a:p>
                      <a:endParaRPr lang="de-DE" dirty="0"/>
                    </a:p>
                  </a:txBody>
                  <a:tcPr/>
                </a:tc>
                <a:tc>
                  <a:txBody>
                    <a:bodyPr/>
                    <a:lstStyle/>
                    <a:p>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575119798"/>
                  </a:ext>
                </a:extLst>
              </a:tr>
              <a:tr h="370840">
                <a:tc>
                  <a:txBody>
                    <a:bodyPr/>
                    <a:lstStyle/>
                    <a:p>
                      <a:endParaRPr lang="de-DE" dirty="0"/>
                    </a:p>
                    <a:p>
                      <a:endParaRPr lang="de-DE" dirty="0"/>
                    </a:p>
                    <a:p>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347545291"/>
                  </a:ext>
                </a:extLst>
              </a:tr>
              <a:tr h="370840">
                <a:tc>
                  <a:txBody>
                    <a:bodyPr/>
                    <a:lstStyle/>
                    <a:p>
                      <a:endParaRPr lang="de-DE" dirty="0"/>
                    </a:p>
                    <a:p>
                      <a:endParaRPr lang="de-DE" dirty="0"/>
                    </a:p>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210920534"/>
                  </a:ext>
                </a:extLst>
              </a:tr>
            </a:tbl>
          </a:graphicData>
        </a:graphic>
      </p:graphicFrame>
    </p:spTree>
    <p:extLst>
      <p:ext uri="{BB962C8B-B14F-4D97-AF65-F5344CB8AC3E}">
        <p14:creationId xmlns:p14="http://schemas.microsoft.com/office/powerpoint/2010/main" val="4176439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eCHECKUP-Alkohol">
  <a:themeElements>
    <a:clrScheme name="eCHECKUPTOGO_Website">
      <a:dk1>
        <a:srgbClr val="232323"/>
      </a:dk1>
      <a:lt1>
        <a:srgbClr val="F6F7F9"/>
      </a:lt1>
      <a:dk2>
        <a:srgbClr val="950505"/>
      </a:dk2>
      <a:lt2>
        <a:srgbClr val="F6F7F9"/>
      </a:lt2>
      <a:accent1>
        <a:srgbClr val="950505"/>
      </a:accent1>
      <a:accent2>
        <a:srgbClr val="456174"/>
      </a:accent2>
      <a:accent3>
        <a:srgbClr val="5A5A5A"/>
      </a:accent3>
      <a:accent4>
        <a:srgbClr val="6F0303"/>
      </a:accent4>
      <a:accent5>
        <a:srgbClr val="F6F7F9"/>
      </a:accent5>
      <a:accent6>
        <a:srgbClr val="232323"/>
      </a:accent6>
      <a:hlink>
        <a:srgbClr val="950505"/>
      </a:hlink>
      <a:folHlink>
        <a:srgbClr val="456174"/>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HECKUPTOGO_Website">
    <a:dk1>
      <a:srgbClr val="232323"/>
    </a:dk1>
    <a:lt1>
      <a:srgbClr val="F6F7F9"/>
    </a:lt1>
    <a:dk2>
      <a:srgbClr val="950505"/>
    </a:dk2>
    <a:lt2>
      <a:srgbClr val="F6F7F9"/>
    </a:lt2>
    <a:accent1>
      <a:srgbClr val="950505"/>
    </a:accent1>
    <a:accent2>
      <a:srgbClr val="456174"/>
    </a:accent2>
    <a:accent3>
      <a:srgbClr val="5A5A5A"/>
    </a:accent3>
    <a:accent4>
      <a:srgbClr val="6F0303"/>
    </a:accent4>
    <a:accent5>
      <a:srgbClr val="F6F7F9"/>
    </a:accent5>
    <a:accent6>
      <a:srgbClr val="232323"/>
    </a:accent6>
    <a:hlink>
      <a:srgbClr val="950505"/>
    </a:hlink>
    <a:folHlink>
      <a:srgbClr val="45617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2.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90D0D0-7C1D-47FF-A2F0-9937AA567A3D}">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1012</Words>
  <Application>Microsoft Office PowerPoint</Application>
  <PresentationFormat>Breitbild</PresentationFormat>
  <Paragraphs>159</Paragraphs>
  <Slides>19</Slides>
  <Notes>19</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19</vt:i4>
      </vt:variant>
    </vt:vector>
  </HeadingPairs>
  <TitlesOfParts>
    <vt:vector size="28" baseType="lpstr">
      <vt:lpstr>Microsoft YaHei</vt:lpstr>
      <vt:lpstr>Arial</vt:lpstr>
      <vt:lpstr>Calibri</vt:lpstr>
      <vt:lpstr>Candara</vt:lpstr>
      <vt:lpstr>Corbel</vt:lpstr>
      <vt:lpstr>Times New Roman</vt:lpstr>
      <vt:lpstr>Verdana</vt:lpstr>
      <vt:lpstr>Wingdings</vt:lpstr>
      <vt:lpstr>eCHECKUP-Alkohol</vt:lpstr>
      <vt:lpstr>Peer-Aktionen auf dem Campus</vt:lpstr>
      <vt:lpstr>Nüchterner bleiben</vt:lpstr>
      <vt:lpstr>Do´s and Dont´s - Weitere Ideensammlung</vt:lpstr>
      <vt:lpstr>Do´s and Dont´s</vt:lpstr>
      <vt:lpstr>Do´s and Dont´s</vt:lpstr>
      <vt:lpstr>Outreach-Aktionen</vt:lpstr>
      <vt:lpstr>Outreach-Aktionen</vt:lpstr>
      <vt:lpstr>Outreach-Aktionen</vt:lpstr>
      <vt:lpstr>Outreach-Aktionen</vt:lpstr>
      <vt:lpstr>Outreach-Aktionen</vt:lpstr>
      <vt:lpstr>Outreach-Aktionen</vt:lpstr>
      <vt:lpstr>Outreach-Aktionen</vt:lpstr>
      <vt:lpstr>Logo / Button</vt:lpstr>
      <vt:lpstr>Flyer</vt:lpstr>
      <vt:lpstr>Stellwand</vt:lpstr>
      <vt:lpstr>Zusätzliche Option: Aktionswoche Alkohol</vt:lpstr>
      <vt:lpstr>Berichte von Peer-Berater:innen (1):</vt:lpstr>
      <vt:lpstr>Berichte von Peer-Berater:innen (2):</vt:lpstr>
      <vt:lpstr>Berichte von Peer-Berater:innen (3):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2019-06-12T11:34:52Z</dcterms:created>
  <dcterms:modified xsi:type="dcterms:W3CDTF">2023-09-06T07:58:21Z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