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 bookmarkIdSeed="2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89" r:id="rId5"/>
    <p:sldId id="291" r:id="rId6"/>
    <p:sldId id="292" r:id="rId7"/>
    <p:sldId id="295" r:id="rId8"/>
    <p:sldId id="293" r:id="rId9"/>
    <p:sldId id="296" r:id="rId10"/>
    <p:sldId id="297" r:id="rId11"/>
    <p:sldId id="298" r:id="rId12"/>
    <p:sldId id="299" r:id="rId13"/>
    <p:sldId id="301" r:id="rId14"/>
    <p:sldId id="300" r:id="rId15"/>
    <p:sldId id="302" r:id="rId16"/>
    <p:sldId id="303" r:id="rId17"/>
    <p:sldId id="304" r:id="rId18"/>
    <p:sldId id="305" r:id="rId19"/>
    <p:sldId id="306" r:id="rId20"/>
    <p:sldId id="307" r:id="rId21"/>
    <p:sldId id="311" r:id="rId22"/>
    <p:sldId id="313" r:id="rId23"/>
    <p:sldId id="625" r:id="rId24"/>
    <p:sldId id="626" r:id="rId25"/>
    <p:sldId id="315" r:id="rId26"/>
    <p:sldId id="624" r:id="rId27"/>
    <p:sldId id="627" r:id="rId28"/>
    <p:sldId id="628" r:id="rId29"/>
    <p:sldId id="433" r:id="rId30"/>
    <p:sldId id="434" r:id="rId31"/>
    <p:sldId id="43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as Online-Programm eCHECKUP TO GO-Alkohol" id="{020C1352-5EC2-4043-BB10-C14B1DE88C01}">
          <p14:sldIdLst>
            <p14:sldId id="289"/>
            <p14:sldId id="291"/>
            <p14:sldId id="292"/>
            <p14:sldId id="295"/>
            <p14:sldId id="293"/>
            <p14:sldId id="296"/>
            <p14:sldId id="297"/>
            <p14:sldId id="298"/>
            <p14:sldId id="299"/>
            <p14:sldId id="301"/>
            <p14:sldId id="300"/>
            <p14:sldId id="302"/>
            <p14:sldId id="303"/>
            <p14:sldId id="304"/>
            <p14:sldId id="305"/>
            <p14:sldId id="306"/>
            <p14:sldId id="307"/>
            <p14:sldId id="311"/>
            <p14:sldId id="313"/>
            <p14:sldId id="625"/>
            <p14:sldId id="626"/>
            <p14:sldId id="315"/>
            <p14:sldId id="624"/>
            <p14:sldId id="627"/>
            <p14:sldId id="628"/>
          </p14:sldIdLst>
        </p14:section>
        <p14:section name="Beratungsangebote an unserer Hochschul und im Umkreis" id="{6717A486-4A9C-414E-92A7-F457D3D22BB1}">
          <p14:sldIdLst>
            <p14:sldId id="433"/>
            <p14:sldId id="434"/>
            <p14:sldId id="4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47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323"/>
    <a:srgbClr val="FFFFFF"/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86" autoAdjust="0"/>
    <p:restoredTop sz="69547" autoAdjust="0"/>
  </p:normalViewPr>
  <p:slideViewPr>
    <p:cSldViewPr snapToGrid="0">
      <p:cViewPr varScale="1">
        <p:scale>
          <a:sx n="48" d="100"/>
          <a:sy n="48" d="100"/>
        </p:scale>
        <p:origin x="984" y="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777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pPr/>
              <a:t>9/6/2023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pPr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09510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pPr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6148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pPr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3313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pPr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7776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pPr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1237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pPr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8642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pPr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26100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pPr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8118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sz="1050" dirty="0" smtClean="0"/>
              <a:t>Hinweis für Lehrende</a:t>
            </a:r>
            <a:r>
              <a:rPr lang="de-DE" altLang="de-DE" sz="1050" baseline="0" dirty="0" smtClean="0"/>
              <a:t> zum </a:t>
            </a:r>
            <a:r>
              <a:rPr lang="de-DE" altLang="de-DE" sz="1050" dirty="0" err="1" smtClean="0"/>
              <a:t>Social</a:t>
            </a:r>
            <a:r>
              <a:rPr lang="de-DE" altLang="de-DE" sz="1050" dirty="0" smtClean="0"/>
              <a:t> </a:t>
            </a:r>
            <a:r>
              <a:rPr lang="de-DE" altLang="de-DE" sz="1050" dirty="0" err="1"/>
              <a:t>Norms</a:t>
            </a:r>
            <a:r>
              <a:rPr lang="de-DE" altLang="de-DE" sz="1050" dirty="0"/>
              <a:t> </a:t>
            </a:r>
            <a:r>
              <a:rPr lang="de-DE" altLang="de-DE" sz="1050" dirty="0" smtClean="0"/>
              <a:t>Approach (siehe auch Folie 51 – </a:t>
            </a:r>
            <a:r>
              <a:rPr lang="de-DE" altLang="de-DE" sz="1050" dirty="0" err="1" smtClean="0"/>
              <a:t>Social</a:t>
            </a:r>
            <a:r>
              <a:rPr lang="de-DE" altLang="de-DE" sz="1050" baseline="0" dirty="0" smtClean="0"/>
              <a:t> </a:t>
            </a:r>
            <a:r>
              <a:rPr lang="de-DE" altLang="de-DE" sz="1050" baseline="0" dirty="0" err="1" smtClean="0"/>
              <a:t>Norms</a:t>
            </a:r>
            <a:r>
              <a:rPr lang="de-DE" altLang="de-DE" sz="1050" baseline="0" dirty="0" smtClean="0"/>
              <a:t> </a:t>
            </a:r>
            <a:r>
              <a:rPr lang="de-DE" altLang="de-DE" sz="1050" baseline="0" dirty="0" err="1" smtClean="0"/>
              <a:t>Theory</a:t>
            </a:r>
            <a:r>
              <a:rPr lang="de-DE" altLang="de-DE" sz="1050" baseline="0" dirty="0" smtClean="0"/>
              <a:t>)</a:t>
            </a:r>
            <a:r>
              <a:rPr lang="de-DE" altLang="de-DE" sz="1050" dirty="0" smtClean="0"/>
              <a:t>:</a:t>
            </a:r>
            <a:endParaRPr lang="de-DE" altLang="de-DE" sz="1050" dirty="0"/>
          </a:p>
          <a:p>
            <a:r>
              <a:rPr lang="de-DE" altLang="de-DE" sz="1050" dirty="0"/>
              <a:t>Menschen passen sich dem an, was sie als normativ für sich definieren, gehen dabei aber oft von falschen Normen </a:t>
            </a:r>
            <a:r>
              <a:rPr lang="de-DE" altLang="de-DE" sz="1050" dirty="0" smtClean="0"/>
              <a:t>aus.</a:t>
            </a:r>
            <a:r>
              <a:rPr lang="de-DE" altLang="de-DE" sz="1050" baseline="0" dirty="0" smtClean="0"/>
              <a:t> </a:t>
            </a:r>
            <a:r>
              <a:rPr lang="de-DE" altLang="de-DE" sz="1050" dirty="0" smtClean="0"/>
              <a:t>Wird </a:t>
            </a:r>
            <a:r>
              <a:rPr lang="de-DE" altLang="de-DE" sz="1050" dirty="0"/>
              <a:t>diese Norm folglich korrigiert, so wird indirekt auch der Konsum geändert.</a:t>
            </a:r>
          </a:p>
          <a:p>
            <a:endParaRPr lang="de-DE" sz="105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pPr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06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pPr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8394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pPr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50978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pPr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928556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pPr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3028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pPr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35523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 smtClean="0"/>
              <a:t>Hinweis für Lehrende: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 smtClean="0"/>
              <a:t>Es wurden </a:t>
            </a:r>
            <a:r>
              <a:rPr lang="de-DE" altLang="de-DE" dirty="0"/>
              <a:t>Studierende </a:t>
            </a:r>
            <a:r>
              <a:rPr lang="de-DE" altLang="de-DE" dirty="0" smtClean="0"/>
              <a:t>mit einem riskanten</a:t>
            </a:r>
            <a:r>
              <a:rPr lang="de-DE" altLang="de-DE" baseline="0" dirty="0" smtClean="0"/>
              <a:t> Alkoholkonsum </a:t>
            </a:r>
            <a:r>
              <a:rPr lang="de-DE" altLang="de-DE" dirty="0" smtClean="0"/>
              <a:t>berücksichtigt,</a:t>
            </a:r>
            <a:r>
              <a:rPr lang="de-DE" altLang="de-DE" baseline="0" dirty="0" smtClean="0"/>
              <a:t> hierzu wurde der </a:t>
            </a:r>
            <a:r>
              <a:rPr lang="de-DE" altLang="de-DE" dirty="0" smtClean="0"/>
              <a:t>AUDIT-C  </a:t>
            </a:r>
            <a:r>
              <a:rPr lang="de-DE" altLang="de-DE" dirty="0"/>
              <a:t>wurde als Kriterium für “high-</a:t>
            </a:r>
            <a:r>
              <a:rPr lang="de-DE" altLang="de-DE" dirty="0" err="1"/>
              <a:t>risk</a:t>
            </a:r>
            <a:r>
              <a:rPr lang="de-DE" altLang="de-DE" dirty="0"/>
              <a:t>” Konsum verwendet: der Test ist positiv (Männer </a:t>
            </a:r>
            <a:r>
              <a:rPr lang="de-DE" altLang="de-DE" dirty="0" smtClean="0"/>
              <a:t>vier/ </a:t>
            </a:r>
            <a:r>
              <a:rPr lang="de-DE" altLang="de-DE" dirty="0"/>
              <a:t>Frauen drei oder mehr Punkte) im Sinn eines erhöhten Risikos für alkoholbezogene Störungen.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pPr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885855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 smtClean="0"/>
              <a:t>Hinweis für Lehrende: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 smtClean="0"/>
              <a:t>Es wurden Studierende mit einem riskanten</a:t>
            </a:r>
            <a:r>
              <a:rPr lang="de-DE" altLang="de-DE" baseline="0" dirty="0" smtClean="0"/>
              <a:t> Alkoholkonsum </a:t>
            </a:r>
            <a:r>
              <a:rPr lang="de-DE" altLang="de-DE" dirty="0" smtClean="0"/>
              <a:t>berücksichtigt,</a:t>
            </a:r>
            <a:r>
              <a:rPr lang="de-DE" altLang="de-DE" baseline="0" dirty="0" smtClean="0"/>
              <a:t> hierzu wurde der </a:t>
            </a:r>
            <a:r>
              <a:rPr lang="de-DE" altLang="de-DE" dirty="0" smtClean="0"/>
              <a:t>AUDIT-C  wurde als Kriterium für “high-</a:t>
            </a:r>
            <a:r>
              <a:rPr lang="de-DE" altLang="de-DE" dirty="0" err="1" smtClean="0"/>
              <a:t>risk</a:t>
            </a:r>
            <a:r>
              <a:rPr lang="de-DE" altLang="de-DE" dirty="0" smtClean="0"/>
              <a:t>” Konsum verwendet: der Test ist positiv (Männer vier/ Frauen drei oder mehr Punkte) im Sinn eines erhöhten Risikos für alkoholbezogene Störungen.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pPr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29767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pPr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84867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pPr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762606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Hinweis für Lehrende:</a:t>
            </a:r>
            <a:r>
              <a:rPr lang="de-DE" baseline="0" dirty="0" smtClean="0"/>
              <a:t> </a:t>
            </a:r>
          </a:p>
          <a:p>
            <a:r>
              <a:rPr lang="de-DE" baseline="0" dirty="0" smtClean="0"/>
              <a:t>Passen Sie die Beratungsangebote entsprechend auf die Angebote an Ihrer Hochschule an.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pPr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4189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pPr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247255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Hinweis für Lehrende:</a:t>
            </a:r>
            <a:r>
              <a:rPr lang="de-DE" baseline="0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Führen Sie hier und auf den folgenden Folien die entsprechenden Angebote Ihrer Hochschule auf.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Dies können u.a. nachfolgende sein:</a:t>
            </a:r>
          </a:p>
          <a:p>
            <a:pPr marL="342000" indent="-342000">
              <a:spcAft>
                <a:spcPts val="1200"/>
              </a:spcAft>
              <a:defRPr/>
            </a:pPr>
            <a:r>
              <a:rPr lang="de-DE" dirty="0" smtClean="0"/>
              <a:t>- Zentrale Studienberatung</a:t>
            </a:r>
          </a:p>
          <a:p>
            <a:pPr marL="342000" indent="-342000">
              <a:spcAft>
                <a:spcPts val="1200"/>
              </a:spcAft>
              <a:defRPr/>
            </a:pPr>
            <a:r>
              <a:rPr lang="de-DE" dirty="0" smtClean="0"/>
              <a:t>- Psychotherapeutische Beratung des Studierendenwerks</a:t>
            </a:r>
          </a:p>
          <a:p>
            <a:pPr marL="342000" indent="-342000">
              <a:spcAft>
                <a:spcPts val="1200"/>
              </a:spcAft>
              <a:defRPr/>
            </a:pPr>
            <a:r>
              <a:rPr lang="de-DE" dirty="0" smtClean="0"/>
              <a:t>- Angebote</a:t>
            </a:r>
            <a:r>
              <a:rPr lang="de-DE" baseline="0" dirty="0" smtClean="0"/>
              <a:t> des </a:t>
            </a:r>
            <a:r>
              <a:rPr lang="de-DE" dirty="0" smtClean="0"/>
              <a:t>Hochschulsports</a:t>
            </a:r>
          </a:p>
          <a:p>
            <a:pPr marL="342000" indent="-342000">
              <a:spcAft>
                <a:spcPts val="1200"/>
              </a:spcAft>
              <a:defRPr/>
            </a:pPr>
            <a:r>
              <a:rPr lang="de-DE" dirty="0" smtClean="0"/>
              <a:t>- Suchtberatungsstellen</a:t>
            </a:r>
          </a:p>
          <a:p>
            <a:pPr marL="342000" indent="-342000">
              <a:spcAft>
                <a:spcPts val="1200"/>
              </a:spcAft>
              <a:defRPr/>
            </a:pPr>
            <a:endParaRPr lang="de-D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pPr/>
              <a:t>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2336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pPr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85170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pPr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3848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pPr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2210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pPr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2038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pPr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16839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pPr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55842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Hinweis für Lehrende:</a:t>
            </a:r>
            <a:r>
              <a:rPr lang="de-DE" baseline="0" dirty="0" smtClean="0"/>
              <a:t> </a:t>
            </a:r>
          </a:p>
          <a:p>
            <a:r>
              <a:rPr lang="de-DE" baseline="0" dirty="0" smtClean="0"/>
              <a:t>Diese Ablaufskizze ist auf den folgenden beiden Folien noch größer &amp; detaillierter dargestellt.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pPr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74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äsentationstitel mit Fot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Foto</a:t>
            </a:r>
            <a:r>
              <a:rPr lang="en-US" noProof="0" dirty="0"/>
              <a:t> </a:t>
            </a:r>
            <a:r>
              <a:rPr lang="en-US" noProof="0" dirty="0" err="1"/>
              <a:t>einfügen</a:t>
            </a:r>
            <a:r>
              <a:rPr lang="en-US" noProof="0" dirty="0"/>
              <a:t> </a:t>
            </a:r>
          </a:p>
          <a:p>
            <a:r>
              <a:rPr lang="en-US" noProof="0" dirty="0"/>
              <a:t>(</a:t>
            </a:r>
            <a:r>
              <a:rPr lang="en-US" noProof="0" dirty="0" err="1"/>
              <a:t>durck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das </a:t>
            </a:r>
            <a:r>
              <a:rPr lang="en-US" noProof="0" dirty="0" err="1"/>
              <a:t>Fotosymbol</a:t>
            </a:r>
            <a:r>
              <a:rPr lang="en-US" noProof="0" dirty="0"/>
              <a:t> </a:t>
            </a:r>
          </a:p>
          <a:p>
            <a:r>
              <a:rPr lang="en-US" noProof="0" dirty="0" err="1"/>
              <a:t>oder</a:t>
            </a:r>
            <a:r>
              <a:rPr lang="en-US" noProof="0" dirty="0"/>
              <a:t> per Drag &amp; Drop)</a:t>
            </a:r>
          </a:p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000" b="1" spc="-300" baseline="0" dirty="0"/>
            </a:lvl1pPr>
          </a:lstStyle>
          <a:p>
            <a:pPr lvl="0" algn="r"/>
            <a:r>
              <a:rPr lang="de-DE" noProof="0" dirty="0"/>
              <a:t>Hier klicken, um  Präsentationstitel einzufügen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sz="20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klicken, um den/die Namen der Vortragenden einzufügen</a:t>
            </a:r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3182" y="4149190"/>
            <a:ext cx="1686223" cy="45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seite rechtbündig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Foto</a:t>
            </a:r>
            <a:r>
              <a:rPr lang="en-US" noProof="0" dirty="0"/>
              <a:t> </a:t>
            </a:r>
            <a:r>
              <a:rPr lang="en-US" noProof="0" dirty="0" err="1"/>
              <a:t>einfügen</a:t>
            </a:r>
            <a:r>
              <a:rPr lang="en-US" noProof="0" dirty="0"/>
              <a:t> </a:t>
            </a:r>
          </a:p>
          <a:p>
            <a:r>
              <a:rPr lang="en-US" noProof="0" dirty="0"/>
              <a:t>(</a:t>
            </a:r>
            <a:r>
              <a:rPr lang="en-US" noProof="0" dirty="0" err="1"/>
              <a:t>durck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das </a:t>
            </a:r>
            <a:r>
              <a:rPr lang="en-US" noProof="0" dirty="0" err="1"/>
              <a:t>Fotosymbol</a:t>
            </a:r>
            <a:r>
              <a:rPr lang="en-US" noProof="0" dirty="0"/>
              <a:t> </a:t>
            </a:r>
          </a:p>
          <a:p>
            <a:r>
              <a:rPr lang="en-US" noProof="0" dirty="0" err="1"/>
              <a:t>oder</a:t>
            </a:r>
            <a:r>
              <a:rPr lang="en-US" noProof="0" dirty="0"/>
              <a:t> per Drag &amp; Drop)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10425" y="2798354"/>
            <a:ext cx="4981575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 dirty="0" err="1"/>
              <a:t>Vielen</a:t>
            </a:r>
            <a:r>
              <a:rPr lang="en-US" noProof="0" dirty="0"/>
              <a:t> Dank!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900" y="3933825"/>
            <a:ext cx="4167642" cy="655005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de-DE" dirty="0"/>
              <a:t>Hier Klicken, um Namen der Vortragenden einzutragen</a:t>
            </a:r>
            <a:endParaRPr lang="en-US" noProof="0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621047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 err="1"/>
              <a:t>Telefon</a:t>
            </a:r>
            <a:endParaRPr lang="en-US" noProof="0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970064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E-Mail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319081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6" name="Graphic 7" descr="User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45452" y="4336053"/>
            <a:ext cx="218900" cy="218900"/>
          </a:xfrm>
          <a:prstGeom prst="rect">
            <a:avLst/>
          </a:prstGeom>
        </p:spPr>
      </p:pic>
      <p:pic>
        <p:nvPicPr>
          <p:cNvPr id="17" name="Graphic 9" descr="Smart Phone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45452" y="4684501"/>
            <a:ext cx="218900" cy="218900"/>
          </a:xfrm>
          <a:prstGeom prst="rect">
            <a:avLst/>
          </a:prstGeom>
        </p:spPr>
      </p:pic>
      <p:pic>
        <p:nvPicPr>
          <p:cNvPr id="18" name="Graphic 8" descr="Envelope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445452" y="5032949"/>
            <a:ext cx="218900" cy="218900"/>
          </a:xfrm>
          <a:prstGeom prst="rect">
            <a:avLst/>
          </a:prstGeom>
        </p:spPr>
      </p:pic>
      <p:pic>
        <p:nvPicPr>
          <p:cNvPr id="19" name="Graphic 10" descr="Link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432509" y="5370161"/>
            <a:ext cx="244786" cy="244786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439820"/>
            <a:ext cx="5664000" cy="295062"/>
          </a:xfrm>
        </p:spPr>
        <p:txBody>
          <a:bodyPr/>
          <a:lstStyle/>
          <a:p>
            <a:r>
              <a:rPr lang="de-DE" dirty="0"/>
              <a:t>eCHECKUP - Prävention des riskanten Alkoholkonsums bei Studierenden</a:t>
            </a:r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lussseite linksbündig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898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Foto</a:t>
            </a:r>
            <a:r>
              <a:rPr lang="en-US" noProof="0" dirty="0"/>
              <a:t> </a:t>
            </a:r>
            <a:r>
              <a:rPr lang="en-US" noProof="0" dirty="0" err="1"/>
              <a:t>einfügen</a:t>
            </a:r>
            <a:r>
              <a:rPr lang="en-US" noProof="0" dirty="0"/>
              <a:t> </a:t>
            </a:r>
          </a:p>
          <a:p>
            <a:r>
              <a:rPr lang="en-US" noProof="0" dirty="0"/>
              <a:t>(</a:t>
            </a:r>
            <a:r>
              <a:rPr lang="en-US" noProof="0" dirty="0" err="1"/>
              <a:t>durck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das </a:t>
            </a:r>
            <a:r>
              <a:rPr lang="en-US" noProof="0" dirty="0" err="1"/>
              <a:t>Fotosymbol</a:t>
            </a:r>
            <a:r>
              <a:rPr lang="en-US" noProof="0" dirty="0"/>
              <a:t> </a:t>
            </a:r>
          </a:p>
          <a:p>
            <a:r>
              <a:rPr lang="en-US" noProof="0" dirty="0" err="1"/>
              <a:t>oder</a:t>
            </a:r>
            <a:r>
              <a:rPr lang="en-US" noProof="0" dirty="0"/>
              <a:t> per Drag &amp; Drop)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9525" y="2798354"/>
            <a:ext cx="4981575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 dirty="0" err="1"/>
              <a:t>Vielen</a:t>
            </a:r>
            <a:r>
              <a:rPr lang="en-US" noProof="0" dirty="0"/>
              <a:t> Dank!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100" y="3933825"/>
            <a:ext cx="4167642" cy="655005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de-DE" dirty="0"/>
              <a:t>Hier Klicken, um Namen der Vortragenden einzutragen</a:t>
            </a:r>
            <a:endParaRPr lang="en-US" noProof="0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0100" y="4621047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 err="1"/>
              <a:t>Telefon</a:t>
            </a:r>
            <a:endParaRPr lang="en-US" noProof="0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100" y="4970064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E-Mail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100" y="5319081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6" name="Graphic 7" descr="User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2652" y="4336053"/>
            <a:ext cx="218900" cy="218900"/>
          </a:xfrm>
          <a:prstGeom prst="rect">
            <a:avLst/>
          </a:prstGeom>
        </p:spPr>
      </p:pic>
      <p:pic>
        <p:nvPicPr>
          <p:cNvPr id="17" name="Graphic 9" descr="Smart Phone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72652" y="4684501"/>
            <a:ext cx="218900" cy="218900"/>
          </a:xfrm>
          <a:prstGeom prst="rect">
            <a:avLst/>
          </a:prstGeom>
        </p:spPr>
      </p:pic>
      <p:pic>
        <p:nvPicPr>
          <p:cNvPr id="18" name="Graphic 8" descr="Envelope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72652" y="5032949"/>
            <a:ext cx="218900" cy="218900"/>
          </a:xfrm>
          <a:prstGeom prst="rect">
            <a:avLst/>
          </a:prstGeom>
        </p:spPr>
      </p:pic>
      <p:pic>
        <p:nvPicPr>
          <p:cNvPr id="19" name="Graphic 10" descr="Link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59709" y="5370161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16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heading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</a:t>
            </a:r>
            <a:r>
              <a:rPr lang="en-US" noProof="0" dirty="0" err="1"/>
              <a:t>Seitentitel</a:t>
            </a:r>
            <a:r>
              <a:rPr lang="en-US" noProof="0" dirty="0"/>
              <a:t>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Subheading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eCHECKUP - Prävention des riskanten Alkoholkonsums bei Studierenden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3" hasCustomPrompt="1"/>
          </p:nvPr>
        </p:nvSpPr>
        <p:spPr>
          <a:xfrm>
            <a:off x="2832100" y="5988326"/>
            <a:ext cx="8939213" cy="346924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de-DE" dirty="0" smtClean="0"/>
              <a:t>Quelle(n)</a:t>
            </a:r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</a:t>
            </a:r>
            <a:r>
              <a:rPr lang="en-US" noProof="0" dirty="0" err="1"/>
              <a:t>Seitentitel</a:t>
            </a:r>
            <a:r>
              <a:rPr lang="en-US" noProof="0" dirty="0"/>
              <a:t>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eCHECKUP - Prävention des riskanten Alkoholkonsums bei Studierenden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33" hasCustomPrompt="1"/>
          </p:nvPr>
        </p:nvSpPr>
        <p:spPr>
          <a:xfrm>
            <a:off x="2844800" y="5988325"/>
            <a:ext cx="8926514" cy="38302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de-DE" dirty="0" smtClean="0"/>
              <a:t>Quelle(n)</a:t>
            </a:r>
          </a:p>
        </p:txBody>
      </p:sp>
    </p:spTree>
    <p:extLst>
      <p:ext uri="{BB962C8B-B14F-4D97-AF65-F5344CB8AC3E}">
        <p14:creationId xmlns:p14="http://schemas.microsoft.com/office/powerpoint/2010/main" val="976207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</a:t>
            </a:r>
            <a:r>
              <a:rPr lang="en-US" noProof="0" dirty="0" err="1"/>
              <a:t>Seitentitel</a:t>
            </a:r>
            <a:r>
              <a:rPr lang="en-US" noProof="0" dirty="0"/>
              <a:t>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eCHECKUP - Prävention des riskanten Alkoholkonsums bei Studierenden</a:t>
            </a:r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US" noProof="0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33" hasCustomPrompt="1"/>
          </p:nvPr>
        </p:nvSpPr>
        <p:spPr>
          <a:xfrm>
            <a:off x="2806700" y="5988326"/>
            <a:ext cx="8964614" cy="390962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de-DE" dirty="0" smtClean="0"/>
              <a:t>Quelle(n)</a:t>
            </a:r>
          </a:p>
        </p:txBody>
      </p:sp>
    </p:spTree>
    <p:extLst>
      <p:ext uri="{BB962C8B-B14F-4D97-AF65-F5344CB8AC3E}">
        <p14:creationId xmlns:p14="http://schemas.microsoft.com/office/powerpoint/2010/main" val="80143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Spalten ohne Subheading und Spaltenüberschri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</a:t>
            </a:r>
            <a:r>
              <a:rPr lang="en-US" noProof="0" dirty="0" err="1"/>
              <a:t>Seitentitel</a:t>
            </a:r>
            <a:r>
              <a:rPr lang="en-US" noProof="0" dirty="0"/>
              <a:t>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eCHECKUP - Prävention des riskanten Alkoholkonsums bei Studierenden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007250"/>
            <a:ext cx="5460114" cy="5169713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007250"/>
            <a:ext cx="5448115" cy="5169713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33" hasCustomPrompt="1"/>
          </p:nvPr>
        </p:nvSpPr>
        <p:spPr>
          <a:xfrm>
            <a:off x="6312573" y="5974039"/>
            <a:ext cx="5459427" cy="188637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de-DE" dirty="0" smtClean="0"/>
              <a:t>Quelle(n)</a:t>
            </a: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34" hasCustomPrompt="1"/>
          </p:nvPr>
        </p:nvSpPr>
        <p:spPr>
          <a:xfrm>
            <a:off x="431999" y="5974039"/>
            <a:ext cx="5448115" cy="202924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de-DE" dirty="0" smtClean="0"/>
              <a:t>Quelle(n)</a:t>
            </a:r>
          </a:p>
        </p:txBody>
      </p:sp>
    </p:spTree>
    <p:extLst>
      <p:ext uri="{BB962C8B-B14F-4D97-AF65-F5344CB8AC3E}">
        <p14:creationId xmlns:p14="http://schemas.microsoft.com/office/powerpoint/2010/main" val="615553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Spalten mit Subheading und Spalt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</a:t>
            </a:r>
            <a:r>
              <a:rPr lang="en-US" noProof="0" dirty="0" err="1"/>
              <a:t>Seitentitel</a:t>
            </a:r>
            <a:r>
              <a:rPr lang="en-US" noProof="0" dirty="0"/>
              <a:t>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 baseline="0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Subheading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1800" y="1740534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Überschrift Spalte 1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310849"/>
            <a:ext cx="5472000" cy="3881152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noProof="0" dirty="0"/>
              <a:t>Erste Listenebene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US" noProof="0" dirty="0"/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1216" y="1734156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 noProof="0" dirty="0"/>
              <a:t>Überschrift Spalte 2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310849"/>
            <a:ext cx="5472113" cy="3880401"/>
          </a:xfrm>
        </p:spPr>
        <p:txBody>
          <a:bodyPr/>
          <a:lstStyle/>
          <a:p>
            <a:pPr lvl="0"/>
            <a:r>
              <a:rPr lang="de-DE" noProof="0" dirty="0"/>
              <a:t>Erste Listenebene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/>
              <a:t>eCHECKUP - Prävention des riskanten Alkoholkonsums bei Studierenden</a:t>
            </a:r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1800" y="1557890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291216" y="1581756"/>
            <a:ext cx="1984175" cy="1148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5988326"/>
            <a:ext cx="5472200" cy="1524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de-DE" dirty="0" smtClean="0"/>
              <a:t>Quelle(n)</a:t>
            </a:r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34" hasCustomPrompt="1"/>
          </p:nvPr>
        </p:nvSpPr>
        <p:spPr>
          <a:xfrm>
            <a:off x="6291217" y="5988326"/>
            <a:ext cx="5472000" cy="202924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de-DE" dirty="0" smtClean="0"/>
              <a:t>Quelle(n)</a:t>
            </a:r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Spalten mit Spaltenüberschrift (kein Subhea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</a:t>
            </a:r>
            <a:r>
              <a:rPr lang="en-US" noProof="0" dirty="0" err="1"/>
              <a:t>Seitentitel</a:t>
            </a:r>
            <a:r>
              <a:rPr lang="en-US" noProof="0" dirty="0"/>
              <a:t>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eCHECKUP - Prävention des riskanten Alkoholkonsums bei Studierenden</a:t>
            </a:r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:a16="http://schemas.microsoft.com/office/drawing/2014/main" id="{3E8A46E0-47C2-4441-B7DD-F621A80F1F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02C307-6561-4E11-9899-1F34830AE8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1800" y="1224128"/>
            <a:ext cx="54481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 smtClean="0"/>
              <a:t>Überschrift Spalte 1</a:t>
            </a:r>
            <a:endParaRPr lang="de-DE" noProof="0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73439B-6B1B-47C5-B2B0-409015FB339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12086" y="1224128"/>
            <a:ext cx="5447914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 smtClean="0"/>
              <a:t>Überschrift Spalte 2</a:t>
            </a:r>
            <a:endParaRPr lang="de-DE" noProof="0" dirty="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1955731"/>
            <a:ext cx="5447914" cy="4233932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943031"/>
            <a:ext cx="5447914" cy="4246632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33" hasCustomPrompt="1"/>
          </p:nvPr>
        </p:nvSpPr>
        <p:spPr>
          <a:xfrm>
            <a:off x="6299885" y="5986739"/>
            <a:ext cx="5447915" cy="202923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de-DE" dirty="0" smtClean="0"/>
              <a:t>Quelle(n)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34" hasCustomPrompt="1"/>
          </p:nvPr>
        </p:nvSpPr>
        <p:spPr>
          <a:xfrm>
            <a:off x="431801" y="5979353"/>
            <a:ext cx="5447914" cy="210309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de-DE" dirty="0" smtClean="0"/>
              <a:t>Quelle(n)</a:t>
            </a:r>
          </a:p>
        </p:txBody>
      </p:sp>
    </p:spTree>
    <p:extLst>
      <p:ext uri="{BB962C8B-B14F-4D97-AF65-F5344CB8AC3E}">
        <p14:creationId xmlns:p14="http://schemas.microsoft.com/office/powerpoint/2010/main" val="3625315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Spalten, Subheading, keine Spalt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</a:t>
            </a:r>
            <a:r>
              <a:rPr lang="en-US" noProof="0" dirty="0" err="1"/>
              <a:t>Seitentitel</a:t>
            </a:r>
            <a:r>
              <a:rPr lang="en-US" noProof="0" dirty="0"/>
              <a:t>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Subheading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eCHECKUP - Prävention des riskanten Alkoholkonsums bei Studierenden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33" hasCustomPrompt="1"/>
          </p:nvPr>
        </p:nvSpPr>
        <p:spPr>
          <a:xfrm>
            <a:off x="6304281" y="5988326"/>
            <a:ext cx="5458936" cy="202924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de-DE" dirty="0" smtClean="0"/>
              <a:t>Quelle(n)</a:t>
            </a:r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34" hasCustomPrompt="1"/>
          </p:nvPr>
        </p:nvSpPr>
        <p:spPr>
          <a:xfrm>
            <a:off x="431801" y="5988326"/>
            <a:ext cx="5476592" cy="202924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de-DE" dirty="0" smtClean="0"/>
              <a:t>Quelle(n)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heading und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</a:t>
            </a:r>
            <a:r>
              <a:rPr lang="en-US" noProof="0" dirty="0" err="1"/>
              <a:t>Seitentitel</a:t>
            </a:r>
            <a:r>
              <a:rPr lang="en-US" noProof="0" dirty="0"/>
              <a:t>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Subheading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US" noProof="0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/>
              <a:t>eCHECKUP - Prävention des riskanten Alkoholkonsums bei Studierenden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33" hasCustomPrompt="1"/>
          </p:nvPr>
        </p:nvSpPr>
        <p:spPr>
          <a:xfrm>
            <a:off x="431801" y="5987801"/>
            <a:ext cx="3600200" cy="202924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de-DE" dirty="0" smtClean="0"/>
              <a:t>Quelle(n)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34" hasCustomPrompt="1"/>
          </p:nvPr>
        </p:nvSpPr>
        <p:spPr>
          <a:xfrm>
            <a:off x="4301549" y="5971842"/>
            <a:ext cx="3600451" cy="202924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de-DE" dirty="0" smtClean="0"/>
              <a:t>Quelle(n)</a:t>
            </a: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35" hasCustomPrompt="1"/>
          </p:nvPr>
        </p:nvSpPr>
        <p:spPr>
          <a:xfrm>
            <a:off x="8171551" y="5987801"/>
            <a:ext cx="3591666" cy="202924"/>
          </a:xfrm>
        </p:spPr>
        <p:txBody>
          <a:bodyPr/>
          <a:lstStyle>
            <a:lvl1pPr marL="0" indent="0" algn="r">
              <a:buNone/>
              <a:defRPr lang="de-DE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dirty="0" smtClean="0"/>
              <a:t>Quelle(n)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Fot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000" b="1" spc="-300" dirty="0"/>
            </a:lvl1pPr>
          </a:lstStyle>
          <a:p>
            <a:pPr lvl="0" algn="r"/>
            <a:r>
              <a:rPr lang="de-DE" noProof="0" dirty="0"/>
              <a:t>Hier klicken, um  Präsentationstitel einzufügen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klicken, um den/die Namen der Vortragenden einzufügen</a:t>
            </a:r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3182" y="4149190"/>
            <a:ext cx="1686223" cy="45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60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</a:t>
            </a:r>
            <a:r>
              <a:rPr lang="en-US" noProof="0" dirty="0" err="1"/>
              <a:t>Seitentitel</a:t>
            </a:r>
            <a:r>
              <a:rPr lang="en-US" noProof="0" dirty="0"/>
              <a:t>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16001"/>
            <a:ext cx="3600000" cy="5175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016002"/>
            <a:ext cx="3600450" cy="5174724"/>
          </a:xfrm>
        </p:spPr>
        <p:txBody>
          <a:bodyPr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US" noProof="0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044626"/>
            <a:ext cx="3600450" cy="5146099"/>
          </a:xfrm>
        </p:spPr>
        <p:txBody>
          <a:bodyPr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/>
              <a:t>eCHECKUP - Prävention des riskanten Alkoholkonsums bei Studierenden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33" hasCustomPrompt="1"/>
          </p:nvPr>
        </p:nvSpPr>
        <p:spPr>
          <a:xfrm>
            <a:off x="431801" y="5987801"/>
            <a:ext cx="3600200" cy="202924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de-DE" dirty="0" smtClean="0"/>
              <a:t>Quelle(n)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34" hasCustomPrompt="1"/>
          </p:nvPr>
        </p:nvSpPr>
        <p:spPr>
          <a:xfrm>
            <a:off x="4301549" y="5971842"/>
            <a:ext cx="3600451" cy="202924"/>
          </a:xfrm>
        </p:spPr>
        <p:txBody>
          <a:bodyPr/>
          <a:lstStyle>
            <a:lvl1pPr marL="0" indent="0" algn="r">
              <a:buNone/>
              <a:defRPr lang="de-DE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dirty="0" smtClean="0"/>
              <a:t>Quelle(n)</a:t>
            </a: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35" hasCustomPrompt="1"/>
          </p:nvPr>
        </p:nvSpPr>
        <p:spPr>
          <a:xfrm>
            <a:off x="8171551" y="5987801"/>
            <a:ext cx="3591666" cy="202924"/>
          </a:xfrm>
        </p:spPr>
        <p:txBody>
          <a:bodyPr/>
          <a:lstStyle>
            <a:lvl1pPr marL="0" indent="0" algn="r">
              <a:buNone/>
              <a:defRPr lang="de-DE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dirty="0" smtClean="0"/>
              <a:t>Quelle(n)</a:t>
            </a:r>
          </a:p>
        </p:txBody>
      </p:sp>
    </p:spTree>
    <p:extLst>
      <p:ext uri="{BB962C8B-B14F-4D97-AF65-F5344CB8AC3E}">
        <p14:creationId xmlns:p14="http://schemas.microsoft.com/office/powerpoint/2010/main" val="289780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heading und 5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</a:t>
            </a:r>
            <a:r>
              <a:rPr lang="en-US" noProof="0" dirty="0" err="1"/>
              <a:t>Seitentitel</a:t>
            </a:r>
            <a:r>
              <a:rPr lang="en-US" noProof="0" dirty="0"/>
              <a:t>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Subheading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eCHECKUP - Prävention des riskanten Alkoholkonsums bei Studierenden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33" hasCustomPrompt="1"/>
          </p:nvPr>
        </p:nvSpPr>
        <p:spPr>
          <a:xfrm>
            <a:off x="277425" y="5983861"/>
            <a:ext cx="2314575" cy="202924"/>
          </a:xfrm>
        </p:spPr>
        <p:txBody>
          <a:bodyPr/>
          <a:lstStyle>
            <a:lvl1pPr marL="0" indent="0" algn="r">
              <a:buNone/>
              <a:defRPr lang="de-DE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dirty="0" smtClean="0"/>
              <a:t>Quelle(n)</a:t>
            </a: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34" hasCustomPrompt="1"/>
          </p:nvPr>
        </p:nvSpPr>
        <p:spPr>
          <a:xfrm>
            <a:off x="2572425" y="5990559"/>
            <a:ext cx="2314575" cy="202924"/>
          </a:xfrm>
        </p:spPr>
        <p:txBody>
          <a:bodyPr/>
          <a:lstStyle>
            <a:lvl1pPr marL="0" indent="0" algn="r">
              <a:buNone/>
              <a:defRPr lang="de-DE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dirty="0" smtClean="0"/>
              <a:t>Quelle(n)</a:t>
            </a:r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35" hasCustomPrompt="1"/>
          </p:nvPr>
        </p:nvSpPr>
        <p:spPr>
          <a:xfrm>
            <a:off x="7162425" y="5983861"/>
            <a:ext cx="2314575" cy="202924"/>
          </a:xfrm>
        </p:spPr>
        <p:txBody>
          <a:bodyPr/>
          <a:lstStyle>
            <a:lvl1pPr marL="0" indent="0" algn="r">
              <a:buNone/>
              <a:defRPr lang="de-DE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dirty="0" smtClean="0"/>
              <a:t>Quelle(n)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36" hasCustomPrompt="1"/>
          </p:nvPr>
        </p:nvSpPr>
        <p:spPr>
          <a:xfrm>
            <a:off x="4847850" y="5979396"/>
            <a:ext cx="2314575" cy="202924"/>
          </a:xfrm>
        </p:spPr>
        <p:txBody>
          <a:bodyPr/>
          <a:lstStyle>
            <a:lvl1pPr marL="0" indent="0" algn="r">
              <a:buNone/>
              <a:defRPr lang="de-DE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dirty="0" smtClean="0"/>
              <a:t>Quelle(n)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37" hasCustomPrompt="1"/>
          </p:nvPr>
        </p:nvSpPr>
        <p:spPr>
          <a:xfrm>
            <a:off x="9448641" y="5991063"/>
            <a:ext cx="2314575" cy="202924"/>
          </a:xfrm>
        </p:spPr>
        <p:txBody>
          <a:bodyPr/>
          <a:lstStyle>
            <a:lvl1pPr marL="0" indent="0" algn="r">
              <a:buNone/>
              <a:defRPr lang="de-DE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dirty="0" smtClean="0"/>
              <a:t>Quelle(n)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</a:t>
            </a:r>
            <a:r>
              <a:rPr lang="en-US" noProof="0" dirty="0" err="1"/>
              <a:t>Seitentitel</a:t>
            </a:r>
            <a:r>
              <a:rPr lang="en-US" noProof="0" dirty="0"/>
              <a:t>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Subheading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eCHECKUP - Prävention des riskanten Alkoholkonsums bei Studierenden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33" hasCustomPrompt="1"/>
          </p:nvPr>
        </p:nvSpPr>
        <p:spPr>
          <a:xfrm>
            <a:off x="2273301" y="5978385"/>
            <a:ext cx="9486700" cy="3929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de-DE" dirty="0" smtClean="0"/>
              <a:t>Quelle(n)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eCHECKUP - Prävention des riskanten Alkoholkonsums bei Studierenden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</a:t>
            </a:r>
            <a:r>
              <a:rPr lang="en-US" noProof="0" dirty="0" err="1"/>
              <a:t>Seitentitel</a:t>
            </a:r>
            <a:r>
              <a:rPr lang="en-US" noProof="0" dirty="0"/>
              <a:t>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3" hasCustomPrompt="1"/>
          </p:nvPr>
        </p:nvSpPr>
        <p:spPr>
          <a:xfrm>
            <a:off x="2806701" y="5978385"/>
            <a:ext cx="8953300" cy="3929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de-DE" dirty="0" smtClean="0"/>
              <a:t>Quelle(n)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eCHECKUP - Prävention des riskanten Alkoholkonsums bei Studierenden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33" hasCustomPrompt="1"/>
          </p:nvPr>
        </p:nvSpPr>
        <p:spPr>
          <a:xfrm>
            <a:off x="2832101" y="5978385"/>
            <a:ext cx="8927900" cy="3929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de-DE" dirty="0" smtClean="0"/>
              <a:t>Quelle(n)</a:t>
            </a:r>
          </a:p>
        </p:txBody>
      </p:sp>
    </p:spTree>
    <p:extLst>
      <p:ext uri="{BB962C8B-B14F-4D97-AF65-F5344CB8AC3E}">
        <p14:creationId xmlns:p14="http://schemas.microsoft.com/office/powerpoint/2010/main" val="3900433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e weiß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12281836" cy="6949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10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 mit 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Foto</a:t>
            </a:r>
            <a:r>
              <a:rPr lang="en-US" noProof="0" dirty="0"/>
              <a:t> </a:t>
            </a:r>
            <a:r>
              <a:rPr lang="en-US" noProof="0" dirty="0" err="1"/>
              <a:t>einfügen</a:t>
            </a:r>
            <a:r>
              <a:rPr lang="en-US" noProof="0" dirty="0"/>
              <a:t> </a:t>
            </a:r>
          </a:p>
          <a:p>
            <a:r>
              <a:rPr lang="en-US" noProof="0" dirty="0"/>
              <a:t>(</a:t>
            </a:r>
            <a:r>
              <a:rPr lang="en-US" noProof="0" dirty="0" err="1"/>
              <a:t>durck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das </a:t>
            </a:r>
            <a:r>
              <a:rPr lang="en-US" noProof="0" dirty="0" err="1"/>
              <a:t>Fotosymbol</a:t>
            </a:r>
            <a:r>
              <a:rPr lang="en-US" noProof="0" dirty="0"/>
              <a:t> </a:t>
            </a:r>
          </a:p>
          <a:p>
            <a:r>
              <a:rPr lang="en-US" noProof="0" dirty="0" err="1"/>
              <a:t>oder</a:t>
            </a:r>
            <a:r>
              <a:rPr lang="en-US" noProof="0" dirty="0"/>
              <a:t> per Drag &amp; Drop)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4000" b="1" spc="-3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</a:t>
            </a:r>
            <a:r>
              <a:rPr lang="en-US" noProof="0" dirty="0" err="1"/>
              <a:t>Seitentitel</a:t>
            </a:r>
            <a:r>
              <a:rPr lang="en-US" noProof="0" dirty="0"/>
              <a:t>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Subheading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eCHECKUP - Prävention des riskanten Alkoholkonsums bei Studierenden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 mit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Foto</a:t>
            </a:r>
            <a:r>
              <a:rPr lang="en-US" noProof="0" dirty="0"/>
              <a:t> </a:t>
            </a:r>
            <a:r>
              <a:rPr lang="en-US" noProof="0" dirty="0" err="1"/>
              <a:t>einfügen</a:t>
            </a:r>
            <a:r>
              <a:rPr lang="en-US" noProof="0" dirty="0"/>
              <a:t> </a:t>
            </a:r>
          </a:p>
          <a:p>
            <a:r>
              <a:rPr lang="en-US" noProof="0" dirty="0"/>
              <a:t>(</a:t>
            </a:r>
            <a:r>
              <a:rPr lang="en-US" noProof="0" dirty="0" err="1"/>
              <a:t>durck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das </a:t>
            </a:r>
            <a:r>
              <a:rPr lang="en-US" noProof="0" dirty="0" err="1"/>
              <a:t>Fotosymbol</a:t>
            </a:r>
            <a:r>
              <a:rPr lang="en-US" noProof="0" dirty="0"/>
              <a:t> </a:t>
            </a:r>
          </a:p>
          <a:p>
            <a:r>
              <a:rPr lang="en-US" noProof="0" dirty="0" err="1"/>
              <a:t>oder</a:t>
            </a:r>
            <a:r>
              <a:rPr lang="en-US" noProof="0" dirty="0"/>
              <a:t> per Drag &amp; Drop)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54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</a:t>
            </a:r>
            <a:r>
              <a:rPr lang="en-US" noProof="0" dirty="0" err="1"/>
              <a:t>Seitentitel</a:t>
            </a:r>
            <a:r>
              <a:rPr lang="en-US" noProof="0" dirty="0"/>
              <a:t>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Subheading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noProof="0" dirty="0"/>
              <a:t>Erste Listenebene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eCHECKUP - Prävention des riskanten Alkoholkonsums bei Studierenden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überschrift mit Foto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Foto</a:t>
            </a:r>
            <a:r>
              <a:rPr lang="en-US" noProof="0" dirty="0"/>
              <a:t> </a:t>
            </a:r>
            <a:r>
              <a:rPr lang="en-US" noProof="0" dirty="0" err="1"/>
              <a:t>einfügen</a:t>
            </a:r>
            <a:r>
              <a:rPr lang="en-US" noProof="0" dirty="0"/>
              <a:t> </a:t>
            </a:r>
          </a:p>
          <a:p>
            <a:r>
              <a:rPr lang="en-US" noProof="0" dirty="0"/>
              <a:t>(</a:t>
            </a:r>
            <a:r>
              <a:rPr lang="en-US" noProof="0" dirty="0" err="1"/>
              <a:t>durck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das </a:t>
            </a:r>
            <a:r>
              <a:rPr lang="en-US" noProof="0" dirty="0" err="1"/>
              <a:t>Fotosymbol</a:t>
            </a:r>
            <a:r>
              <a:rPr lang="en-US" noProof="0" dirty="0"/>
              <a:t> </a:t>
            </a:r>
          </a:p>
          <a:p>
            <a:r>
              <a:rPr lang="en-US" noProof="0" dirty="0" err="1"/>
              <a:t>oder</a:t>
            </a:r>
            <a:r>
              <a:rPr lang="en-US" noProof="0" dirty="0"/>
              <a:t> per Drag &amp; Drop)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400" b="1" spc="-300" baseline="0" dirty="0"/>
            </a:lvl1pPr>
          </a:lstStyle>
          <a:p>
            <a:pPr lvl="0" algn="r"/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</a:t>
            </a:r>
            <a:r>
              <a:rPr lang="en-US" noProof="0" dirty="0" err="1"/>
              <a:t>Zwischenüberschrift</a:t>
            </a:r>
            <a:r>
              <a:rPr lang="en-US" noProof="0" dirty="0"/>
              <a:t> 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Subheading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2000" y="6439820"/>
            <a:ext cx="5664000" cy="295062"/>
          </a:xfrm>
        </p:spPr>
        <p:txBody>
          <a:bodyPr/>
          <a:lstStyle/>
          <a:p>
            <a:r>
              <a:rPr lang="de-DE" dirty="0"/>
              <a:t>eCHECKUP - Prävention des riskanten Alkoholkonsums bei Studierenden</a:t>
            </a:r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überschrift mit Foto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Foto</a:t>
            </a:r>
            <a:r>
              <a:rPr lang="en-US" noProof="0" dirty="0"/>
              <a:t> </a:t>
            </a:r>
            <a:r>
              <a:rPr lang="en-US" noProof="0" dirty="0" err="1"/>
              <a:t>einfügen</a:t>
            </a:r>
            <a:r>
              <a:rPr lang="en-US" noProof="0" dirty="0"/>
              <a:t> </a:t>
            </a:r>
          </a:p>
          <a:p>
            <a:r>
              <a:rPr lang="en-US" noProof="0" dirty="0"/>
              <a:t>(</a:t>
            </a:r>
            <a:r>
              <a:rPr lang="en-US" noProof="0" dirty="0" err="1"/>
              <a:t>durck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das </a:t>
            </a:r>
            <a:r>
              <a:rPr lang="en-US" noProof="0" dirty="0" err="1"/>
              <a:t>Fotosymbol</a:t>
            </a:r>
            <a:r>
              <a:rPr lang="en-US" noProof="0" dirty="0"/>
              <a:t> </a:t>
            </a:r>
          </a:p>
          <a:p>
            <a:r>
              <a:rPr lang="en-US" noProof="0" dirty="0" err="1"/>
              <a:t>oder</a:t>
            </a:r>
            <a:r>
              <a:rPr lang="en-US" noProof="0" dirty="0"/>
              <a:t> per Drag &amp; Drop)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</a:t>
            </a:r>
            <a:r>
              <a:rPr lang="en-US" noProof="0" dirty="0" err="1"/>
              <a:t>Zwischenüberschrift</a:t>
            </a:r>
            <a:r>
              <a:rPr lang="en-US" noProof="0" dirty="0"/>
              <a:t> 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Subheading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eCHECKUP - Prävention des riskanten Alkoholkonsums bei Studierenden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 ohne Foto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</a:t>
            </a:r>
            <a:r>
              <a:rPr lang="en-US" noProof="0" dirty="0" err="1"/>
              <a:t>Zwischenüberschrift</a:t>
            </a:r>
            <a:r>
              <a:rPr lang="en-US" noProof="0" dirty="0"/>
              <a:t> 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eCHECKUP - Prävention des riskanten Alkoholkonsums bei Studierenden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4114627"/>
            <a:ext cx="5956300" cy="1095056"/>
          </a:xfr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Subheading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2563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zseitig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Foto</a:t>
            </a:r>
            <a:r>
              <a:rPr lang="en-US" noProof="0" dirty="0"/>
              <a:t> </a:t>
            </a:r>
            <a:r>
              <a:rPr lang="en-US" noProof="0" dirty="0" err="1"/>
              <a:t>einfügen</a:t>
            </a:r>
            <a:r>
              <a:rPr lang="en-US" noProof="0" dirty="0"/>
              <a:t> </a:t>
            </a:r>
          </a:p>
          <a:p>
            <a:r>
              <a:rPr lang="en-US" noProof="0" dirty="0"/>
              <a:t>(</a:t>
            </a:r>
            <a:r>
              <a:rPr lang="en-US" noProof="0" dirty="0" err="1"/>
              <a:t>durck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das </a:t>
            </a:r>
            <a:r>
              <a:rPr lang="en-US" noProof="0" dirty="0" err="1"/>
              <a:t>Fotosymbol</a:t>
            </a:r>
            <a:r>
              <a:rPr lang="en-US" noProof="0" dirty="0"/>
              <a:t> </a:t>
            </a:r>
          </a:p>
          <a:p>
            <a:r>
              <a:rPr lang="en-US" noProof="0" dirty="0" err="1"/>
              <a:t>oder</a:t>
            </a:r>
            <a:r>
              <a:rPr lang="en-US" noProof="0" dirty="0"/>
              <a:t> per Drag &amp; Drop)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</a:t>
            </a:r>
            <a:r>
              <a:rPr lang="en-US" noProof="0" dirty="0" err="1"/>
              <a:t>Bildunterschrift</a:t>
            </a:r>
            <a:r>
              <a:rPr lang="en-US" noProof="0" dirty="0"/>
              <a:t>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eCHECKUP - Prävention des riskanten Alkoholkonsums bei Studierenden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</a:t>
            </a:r>
            <a:r>
              <a:rPr lang="en-US" noProof="0" dirty="0" err="1"/>
              <a:t>Bildüberschrift</a:t>
            </a:r>
            <a:r>
              <a:rPr lang="en-US" noProof="0" dirty="0"/>
              <a:t>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</a:t>
            </a:r>
            <a:r>
              <a:rPr lang="en-US" noProof="0" dirty="0" err="1"/>
              <a:t>Seitentitel</a:t>
            </a:r>
            <a:r>
              <a:rPr lang="en-US" noProof="0" dirty="0"/>
              <a:t> </a:t>
            </a:r>
            <a:r>
              <a:rPr lang="en-US" noProof="0" dirty="0" err="1"/>
              <a:t>einzufügen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eCHECKUP - Prävention des riskanten Alkoholkonsums bei Studierenden</a:t>
            </a:r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3216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063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/>
        </p:nvSpPr>
        <p:spPr>
          <a:xfrm>
            <a:off x="9780101" y="6371350"/>
            <a:ext cx="1979897" cy="486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/>
        </p:nvCxnSpPr>
        <p:spPr>
          <a:xfrm flipH="1">
            <a:off x="1078397" y="5183625"/>
            <a:ext cx="12191999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769" y="6396571"/>
            <a:ext cx="1420563" cy="38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8" r:id="rId3"/>
    <p:sldLayoutId id="2147483666" r:id="rId4"/>
    <p:sldLayoutId id="2147483662" r:id="rId5"/>
    <p:sldLayoutId id="2147483663" r:id="rId6"/>
    <p:sldLayoutId id="2147483668" r:id="rId7"/>
    <p:sldLayoutId id="2147483660" r:id="rId8"/>
    <p:sldLayoutId id="2147483674" r:id="rId9"/>
    <p:sldLayoutId id="2147483664" r:id="rId10"/>
    <p:sldLayoutId id="2147483675" r:id="rId11"/>
    <p:sldLayoutId id="2147483650" r:id="rId12"/>
    <p:sldLayoutId id="2147483669" r:id="rId13"/>
    <p:sldLayoutId id="2147483673" r:id="rId14"/>
    <p:sldLayoutId id="2147483670" r:id="rId15"/>
    <p:sldLayoutId id="2147483659" r:id="rId16"/>
    <p:sldLayoutId id="2147483671" r:id="rId17"/>
    <p:sldLayoutId id="2147483652" r:id="rId18"/>
    <p:sldLayoutId id="2147483656" r:id="rId19"/>
    <p:sldLayoutId id="2147483680" r:id="rId20"/>
    <p:sldLayoutId id="2147483657" r:id="rId21"/>
    <p:sldLayoutId id="2147483654" r:id="rId22"/>
    <p:sldLayoutId id="2147483655" r:id="rId23"/>
    <p:sldLayoutId id="2147483672" r:id="rId24"/>
    <p:sldLayoutId id="2147483681" r:id="rId2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6630" y="1"/>
            <a:ext cx="10903733" cy="6371350"/>
          </a:xfr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-1701" y="2648196"/>
            <a:ext cx="6770635" cy="1466429"/>
          </a:xfrm>
        </p:spPr>
        <p:txBody>
          <a:bodyPr/>
          <a:lstStyle/>
          <a:p>
            <a:r>
              <a:rPr lang="de-DE" altLang="de-DE" dirty="0" err="1" smtClean="0"/>
              <a:t>eCHECKUP</a:t>
            </a:r>
            <a:r>
              <a:rPr lang="de-DE" altLang="de-DE" dirty="0" smtClean="0"/>
              <a:t> </a:t>
            </a:r>
            <a:r>
              <a:rPr lang="de-DE" altLang="de-DE" dirty="0"/>
              <a:t>TO GO-Alkohol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0" y="4110760"/>
            <a:ext cx="6768934" cy="1100565"/>
          </a:xfrm>
        </p:spPr>
        <p:txBody>
          <a:bodyPr/>
          <a:lstStyle/>
          <a:p>
            <a:r>
              <a:rPr lang="de-DE" altLang="de-DE" dirty="0" smtClean="0"/>
              <a:t>Webbasiertes Programm zur Prävention </a:t>
            </a:r>
            <a:r>
              <a:rPr lang="de-DE" altLang="de-DE" dirty="0"/>
              <a:t>von riskantem Alkoholkonsum bei Studierenden</a:t>
            </a:r>
            <a:endParaRPr lang="de-DE" dirty="0">
              <a:effectLst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175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Inhaltsplatzhalter 2"/>
          <p:cNvSpPr>
            <a:spLocks noGrp="1"/>
          </p:cNvSpPr>
          <p:nvPr>
            <p:ph idx="4294967295"/>
          </p:nvPr>
        </p:nvSpPr>
        <p:spPr>
          <a:xfrm>
            <a:off x="0" y="1008063"/>
            <a:ext cx="11328400" cy="5183187"/>
          </a:xfrm>
        </p:spPr>
        <p:txBody>
          <a:bodyPr/>
          <a:lstStyle/>
          <a:p>
            <a:pPr>
              <a:defRPr/>
            </a:pPr>
            <a:endParaRPr lang="de-DE" dirty="0"/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</a:pPr>
            <a:endParaRPr lang="de-DE" altLang="de-DE" dirty="0"/>
          </a:p>
        </p:txBody>
      </p:sp>
      <p:sp>
        <p:nvSpPr>
          <p:cNvPr id="34820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0" y="6440488"/>
            <a:ext cx="5664200" cy="293687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rgbClr val="D40032"/>
              </a:buClr>
              <a:buFont typeface="Verdana" pitchFamily="34" charset="0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Verdana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40032"/>
              </a:buClr>
              <a:buFont typeface="Verdana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40032"/>
              </a:buClr>
              <a:buFont typeface="Verdana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Verdana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900">
                <a:solidFill>
                  <a:schemeClr val="bg1"/>
                </a:solidFill>
              </a:rPr>
              <a:t/>
            </a:r>
            <a:br>
              <a:rPr lang="de-DE" altLang="de-DE" sz="900">
                <a:solidFill>
                  <a:schemeClr val="bg1"/>
                </a:solidFill>
              </a:rPr>
            </a:br>
            <a:r>
              <a:rPr lang="en-US" altLang="de-DE" sz="900">
                <a:solidFill>
                  <a:schemeClr val="bg1"/>
                </a:solidFill>
              </a:rPr>
              <a:t>Hochschule Esslingen</a:t>
            </a:r>
          </a:p>
        </p:txBody>
      </p:sp>
      <p:pic>
        <p:nvPicPr>
          <p:cNvPr id="7" name="Inhaltsplatzhalter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3568" y="0"/>
            <a:ext cx="10947200" cy="75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9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</a:pPr>
            <a:endParaRPr lang="de-DE" altLang="de-DE" dirty="0"/>
          </a:p>
        </p:txBody>
      </p:sp>
      <p:sp>
        <p:nvSpPr>
          <p:cNvPr id="34820" name="Fußzeilenplatzhalter 3"/>
          <p:cNvSpPr>
            <a:spLocks noGrp="1"/>
          </p:cNvSpPr>
          <p:nvPr>
            <p:ph type="ftr" sz="quarter" idx="1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rgbClr val="D40032"/>
              </a:buClr>
              <a:buFont typeface="Verdana" pitchFamily="34" charset="0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Verdana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40032"/>
              </a:buClr>
              <a:buFont typeface="Verdana" pitchFamily="34" charset="0"/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40032"/>
              </a:buClr>
              <a:buFont typeface="Verdana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Verdana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900">
                <a:solidFill>
                  <a:schemeClr val="bg1"/>
                </a:solidFill>
              </a:rPr>
              <a:t/>
            </a:r>
            <a:br>
              <a:rPr lang="de-DE" altLang="de-DE" sz="900">
                <a:solidFill>
                  <a:schemeClr val="bg1"/>
                </a:solidFill>
              </a:rPr>
            </a:br>
            <a:r>
              <a:rPr lang="en-US" altLang="de-DE" sz="900">
                <a:solidFill>
                  <a:schemeClr val="bg1"/>
                </a:solidFill>
              </a:rPr>
              <a:t>Hochschule Esslingen</a:t>
            </a:r>
          </a:p>
        </p:txBody>
      </p:sp>
      <p:pic>
        <p:nvPicPr>
          <p:cNvPr id="5" name="Picture 3" descr="W:\Faculty-SAGP\eCHUG\eCTG-Bund (BARMER-Projekt)\Akquise &amp; Marketing\Logos\Hochschule Esslingen Logo\HE_Logo_rgb_300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342129"/>
            <a:ext cx="1917700" cy="43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nhaltsplatzhalter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09"/>
          <a:stretch/>
        </p:blipFill>
        <p:spPr bwMode="auto">
          <a:xfrm>
            <a:off x="0" y="0"/>
            <a:ext cx="12446000" cy="753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08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Inhalte von </a:t>
            </a:r>
            <a:r>
              <a:rPr lang="de-DE" altLang="de-DE" dirty="0" err="1"/>
              <a:t>eCHECKUP</a:t>
            </a:r>
            <a:r>
              <a:rPr lang="de-DE" altLang="de-DE" dirty="0"/>
              <a:t> </a:t>
            </a:r>
            <a:r>
              <a:rPr lang="de-DE" altLang="de-DE" dirty="0" smtClean="0"/>
              <a:t> TO  GO </a:t>
            </a:r>
            <a:endParaRPr lang="de-DE" alt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dirty="0"/>
              <a:t>Besonderheiten</a:t>
            </a:r>
          </a:p>
        </p:txBody>
      </p:sp>
      <p:sp>
        <p:nvSpPr>
          <p:cNvPr id="3481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In </a:t>
            </a:r>
            <a:r>
              <a:rPr lang="de-DE" dirty="0"/>
              <a:t>sich abgeschlossenes Präventionsprogramm</a:t>
            </a:r>
          </a:p>
          <a:p>
            <a:pPr>
              <a:defRPr/>
            </a:pPr>
            <a:r>
              <a:rPr lang="de-DE" dirty="0"/>
              <a:t>Übermittlung eines automatischen, personalisierten Feedbacks</a:t>
            </a:r>
          </a:p>
          <a:p>
            <a:pPr>
              <a:defRPr/>
            </a:pPr>
            <a:r>
              <a:rPr lang="de-DE" sz="2200" dirty="0" smtClean="0"/>
              <a:t>Anonym </a:t>
            </a:r>
            <a:r>
              <a:rPr lang="de-DE" sz="2200" dirty="0"/>
              <a:t>durchführbar (mittels zufälliger ID</a:t>
            </a:r>
            <a:r>
              <a:rPr lang="de-DE" sz="2200" dirty="0" smtClean="0"/>
              <a:t>)</a:t>
            </a:r>
          </a:p>
          <a:p>
            <a:pPr>
              <a:defRPr/>
            </a:pPr>
            <a:r>
              <a:rPr lang="de-DE" sz="2200" dirty="0" smtClean="0"/>
              <a:t>Befragung kann über </a:t>
            </a:r>
            <a:r>
              <a:rPr lang="de-DE" sz="2200" dirty="0"/>
              <a:t>die ID </a:t>
            </a:r>
            <a:r>
              <a:rPr lang="de-DE" sz="2200" dirty="0" smtClean="0"/>
              <a:t>erneut </a:t>
            </a:r>
            <a:r>
              <a:rPr lang="de-DE" sz="2200" dirty="0"/>
              <a:t>aufgerufen </a:t>
            </a:r>
            <a:r>
              <a:rPr lang="de-DE" sz="2200" dirty="0" smtClean="0"/>
              <a:t>werden, wodurch </a:t>
            </a:r>
            <a:r>
              <a:rPr lang="de-DE" sz="2200" dirty="0" err="1" smtClean="0"/>
              <a:t>Nutzer:innen</a:t>
            </a:r>
            <a:endParaRPr lang="de-DE" sz="2200" dirty="0"/>
          </a:p>
          <a:p>
            <a:pPr lvl="1">
              <a:defRPr/>
            </a:pPr>
            <a:r>
              <a:rPr lang="de-DE" dirty="0" smtClean="0"/>
              <a:t>…eCHECKUP TO GO </a:t>
            </a:r>
            <a:r>
              <a:rPr lang="de-DE" dirty="0"/>
              <a:t>mehrmals </a:t>
            </a:r>
            <a:r>
              <a:rPr lang="de-DE" dirty="0" smtClean="0"/>
              <a:t>ausführen können.</a:t>
            </a:r>
            <a:endParaRPr lang="de-DE" dirty="0"/>
          </a:p>
          <a:p>
            <a:pPr lvl="1">
              <a:defRPr/>
            </a:pPr>
            <a:r>
              <a:rPr lang="de-DE" dirty="0" smtClean="0"/>
              <a:t>…Ihre </a:t>
            </a:r>
            <a:r>
              <a:rPr lang="de-DE" dirty="0"/>
              <a:t>Entwicklungen </a:t>
            </a:r>
            <a:r>
              <a:rPr lang="de-DE" dirty="0" smtClean="0"/>
              <a:t>nachvollziehen können.</a:t>
            </a:r>
            <a:endParaRPr lang="de-DE" dirty="0"/>
          </a:p>
          <a:p>
            <a:pPr>
              <a:defRPr/>
            </a:pPr>
            <a:r>
              <a:rPr lang="de-DE" sz="2200" dirty="0" smtClean="0"/>
              <a:t>Gezielte </a:t>
            </a:r>
            <a:r>
              <a:rPr lang="de-DE" sz="2200" dirty="0"/>
              <a:t>Nennung lokaler Beratungsangebote</a:t>
            </a:r>
          </a:p>
          <a:p>
            <a:pPr>
              <a:defRPr/>
            </a:pPr>
            <a:r>
              <a:rPr lang="de-DE" sz="2200" dirty="0"/>
              <a:t>Jede lizenzierte Hochschule kann </a:t>
            </a:r>
            <a:r>
              <a:rPr lang="de-DE" sz="2200" dirty="0" smtClean="0"/>
              <a:t>eCHECKUP TO GO anpassen </a:t>
            </a:r>
          </a:p>
          <a:p>
            <a:pPr lvl="1">
              <a:defRPr/>
            </a:pPr>
            <a:r>
              <a:rPr lang="de-DE" dirty="0" smtClean="0"/>
              <a:t>Hochschullayout</a:t>
            </a:r>
            <a:endParaRPr lang="de-DE" dirty="0"/>
          </a:p>
          <a:p>
            <a:pPr lvl="1">
              <a:defRPr/>
            </a:pPr>
            <a:r>
              <a:rPr lang="de-DE" dirty="0"/>
              <a:t>Beratungsnetzwerk und Ansprechpartner</a:t>
            </a:r>
          </a:p>
          <a:p>
            <a:pPr lvl="1">
              <a:defRPr/>
            </a:pPr>
            <a:r>
              <a:rPr lang="de-DE" dirty="0"/>
              <a:t>Trinknormen</a:t>
            </a:r>
          </a:p>
          <a:p>
            <a:pPr>
              <a:defRPr/>
            </a:pPr>
            <a:endParaRPr lang="de-DE" dirty="0"/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65633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 smtClean="0"/>
              <a:t>eCHECKUP</a:t>
            </a:r>
            <a:r>
              <a:rPr lang="de-DE" altLang="de-DE" dirty="0" smtClean="0"/>
              <a:t>  TO GO - Deutschland</a:t>
            </a:r>
            <a:endParaRPr lang="de-DE" alt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altLang="de-DE" dirty="0"/>
              <a:t>Eine Adaptation des amerikanischen </a:t>
            </a:r>
            <a:r>
              <a:rPr lang="de-DE" altLang="de-DE" dirty="0" smtClean="0"/>
              <a:t>eCHECKUP TO GO</a:t>
            </a:r>
            <a:endParaRPr lang="de-DE" dirty="0"/>
          </a:p>
        </p:txBody>
      </p:sp>
      <p:sp>
        <p:nvSpPr>
          <p:cNvPr id="3481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de-DE" sz="2200" dirty="0"/>
              <a:t>Die Adaptation von </a:t>
            </a:r>
            <a:r>
              <a:rPr lang="de-DE" sz="2200" dirty="0" smtClean="0"/>
              <a:t>eCHECKUP TO GO </a:t>
            </a:r>
            <a:r>
              <a:rPr lang="de-DE" sz="2200" dirty="0"/>
              <a:t>meint nicht nur </a:t>
            </a:r>
            <a:r>
              <a:rPr lang="de-DE" sz="2200" dirty="0" smtClean="0"/>
              <a:t>eine reine </a:t>
            </a:r>
            <a:r>
              <a:rPr lang="de-DE" sz="2200" dirty="0"/>
              <a:t>Übersetzung </a:t>
            </a:r>
            <a:r>
              <a:rPr lang="de-DE" sz="2200" dirty="0" smtClean="0"/>
              <a:t>ins Deutsche, sondern eine</a:t>
            </a:r>
            <a:endParaRPr lang="de-DE" sz="2200" dirty="0"/>
          </a:p>
          <a:p>
            <a:pPr>
              <a:defRPr/>
            </a:pPr>
            <a:endParaRPr lang="de-DE" sz="2200" dirty="0"/>
          </a:p>
          <a:p>
            <a:pPr>
              <a:defRPr/>
            </a:pPr>
            <a:r>
              <a:rPr lang="de-DE" sz="2200" dirty="0" smtClean="0"/>
              <a:t>Anpassung der Inhalte</a:t>
            </a:r>
            <a:r>
              <a:rPr lang="de-DE" sz="2200" dirty="0"/>
              <a:t>: </a:t>
            </a:r>
            <a:endParaRPr lang="de-DE" sz="2200" dirty="0" smtClean="0"/>
          </a:p>
          <a:p>
            <a:pPr lvl="1">
              <a:defRPr/>
            </a:pPr>
            <a:r>
              <a:rPr lang="de-DE" dirty="0"/>
              <a:t>eCHECKUP TO GO</a:t>
            </a:r>
            <a:r>
              <a:rPr lang="de-DE" dirty="0" smtClean="0"/>
              <a:t> muss </a:t>
            </a:r>
            <a:r>
              <a:rPr lang="de-DE" dirty="0"/>
              <a:t>zur Lebenswelt deutschsprachiger </a:t>
            </a:r>
            <a:r>
              <a:rPr lang="de-DE" dirty="0" smtClean="0"/>
              <a:t>Studierender passen.</a:t>
            </a:r>
          </a:p>
          <a:p>
            <a:pPr lvl="1">
              <a:defRPr/>
            </a:pPr>
            <a:r>
              <a:rPr lang="de-DE" dirty="0" smtClean="0"/>
              <a:t>Das Programm ging von der amerikanischen Lebenswelt aus, wie z. B. Alkoholverbot bis 21 Jahre.</a:t>
            </a:r>
            <a:endParaRPr lang="de-DE" dirty="0"/>
          </a:p>
          <a:p>
            <a:pPr>
              <a:defRPr/>
            </a:pPr>
            <a:endParaRPr lang="de-DE" sz="2200" dirty="0"/>
          </a:p>
          <a:p>
            <a:pPr>
              <a:defRPr/>
            </a:pPr>
            <a:r>
              <a:rPr lang="de-DE" sz="2200" dirty="0" smtClean="0"/>
              <a:t>Anpassung an unterschiedliche Settings:</a:t>
            </a:r>
            <a:endParaRPr lang="de-DE" sz="2200" dirty="0"/>
          </a:p>
          <a:p>
            <a:pPr lvl="1">
              <a:lnSpc>
                <a:spcPct val="100000"/>
              </a:lnSpc>
              <a:defRPr/>
            </a:pPr>
            <a:r>
              <a:rPr lang="de-DE" dirty="0"/>
              <a:t>Zugang / Bewerbung: Im Gegensatz zur teilweise verpflichtenden Durchführung (San Diego) müssen neue Wege </a:t>
            </a:r>
            <a:r>
              <a:rPr lang="de-DE" dirty="0" smtClean="0"/>
              <a:t>zur Bekanntmachung entwickelt </a:t>
            </a:r>
            <a:r>
              <a:rPr lang="de-DE" dirty="0"/>
              <a:t>werden </a:t>
            </a:r>
            <a:r>
              <a:rPr lang="de-DE" dirty="0" smtClean="0"/>
              <a:t>(aktive </a:t>
            </a:r>
            <a:r>
              <a:rPr lang="de-DE" dirty="0"/>
              <a:t>Ansprache der Studierenden).</a:t>
            </a:r>
          </a:p>
          <a:p>
            <a:pPr lvl="1">
              <a:lnSpc>
                <a:spcPct val="100000"/>
              </a:lnSpc>
              <a:defRPr/>
            </a:pPr>
            <a:r>
              <a:rPr lang="de-DE" dirty="0" smtClean="0"/>
              <a:t>Anknüpfung: </a:t>
            </a:r>
            <a:r>
              <a:rPr lang="de-DE" dirty="0"/>
              <a:t>Das </a:t>
            </a:r>
            <a:r>
              <a:rPr lang="de-DE" dirty="0" smtClean="0"/>
              <a:t>(verlinkte) </a:t>
            </a:r>
            <a:r>
              <a:rPr lang="de-DE" dirty="0"/>
              <a:t>Beratungsnetzwerk ist auf die </a:t>
            </a:r>
            <a:r>
              <a:rPr lang="de-DE" dirty="0" smtClean="0"/>
              <a:t>Angebote vor Ort abzustimmen</a:t>
            </a:r>
            <a:r>
              <a:rPr lang="de-DE" dirty="0"/>
              <a:t>.</a:t>
            </a:r>
          </a:p>
          <a:p>
            <a:pPr>
              <a:defRPr/>
            </a:pPr>
            <a:endParaRPr lang="de-DE" dirty="0"/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</a:pPr>
            <a:endParaRPr lang="de-DE" alt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de-DE" dirty="0"/>
              <a:t>Braun et al., </a:t>
            </a:r>
            <a:r>
              <a:rPr lang="de-DE" dirty="0" smtClean="0"/>
              <a:t>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82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 smtClean="0"/>
              <a:t>eCHECKUP</a:t>
            </a:r>
            <a:r>
              <a:rPr lang="de-DE" altLang="de-DE" dirty="0" smtClean="0"/>
              <a:t>  </a:t>
            </a:r>
            <a:r>
              <a:rPr lang="de-DE" altLang="de-DE" dirty="0"/>
              <a:t>TO </a:t>
            </a:r>
            <a:r>
              <a:rPr lang="de-DE" altLang="de-DE" dirty="0" smtClean="0"/>
              <a:t>GO-Deutschland</a:t>
            </a:r>
            <a:endParaRPr lang="de-DE" alt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altLang="de-DE" dirty="0"/>
              <a:t>Eine Adaptation des amerikanischen eCHECKUP TO GO </a:t>
            </a:r>
            <a:endParaRPr lang="de-DE" dirty="0"/>
          </a:p>
        </p:txBody>
      </p:sp>
      <p:sp>
        <p:nvSpPr>
          <p:cNvPr id="3481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sz="2200" dirty="0"/>
              <a:t>1 zu 1 Übersetzung ins </a:t>
            </a:r>
            <a:r>
              <a:rPr lang="de-DE" sz="2200" dirty="0" smtClean="0"/>
              <a:t>Deutsche</a:t>
            </a:r>
            <a:endParaRPr lang="de-DE" sz="2200" dirty="0"/>
          </a:p>
          <a:p>
            <a:pPr>
              <a:defRPr/>
            </a:pPr>
            <a:r>
              <a:rPr lang="de-DE" sz="2200" dirty="0"/>
              <a:t>Anpassung von </a:t>
            </a:r>
            <a:r>
              <a:rPr lang="de-DE" sz="2200" dirty="0" smtClean="0"/>
              <a:t>Maßeinheiten</a:t>
            </a:r>
            <a:endParaRPr lang="de-DE" sz="2200" dirty="0"/>
          </a:p>
          <a:p>
            <a:pPr>
              <a:defRPr/>
            </a:pPr>
            <a:r>
              <a:rPr lang="de-DE" sz="2200" dirty="0"/>
              <a:t>Video- und Sprachsequenzen neu </a:t>
            </a:r>
            <a:r>
              <a:rPr lang="de-DE" sz="2200" dirty="0" smtClean="0"/>
              <a:t>erstellen</a:t>
            </a:r>
            <a:endParaRPr lang="de-DE" sz="2200" dirty="0"/>
          </a:p>
          <a:p>
            <a:pPr>
              <a:defRPr/>
            </a:pPr>
            <a:r>
              <a:rPr lang="de-DE" sz="2200" dirty="0"/>
              <a:t>Inhaltlich: </a:t>
            </a:r>
          </a:p>
          <a:p>
            <a:pPr lvl="1">
              <a:defRPr/>
            </a:pPr>
            <a:r>
              <a:rPr lang="de-DE" dirty="0"/>
              <a:t>Berechnungen überprüfen (Standarddrinks variieren)</a:t>
            </a:r>
          </a:p>
          <a:p>
            <a:pPr lvl="1">
              <a:defRPr/>
            </a:pPr>
            <a:r>
              <a:rPr lang="de-DE" dirty="0"/>
              <a:t>Lokale/ nationale Normwerte hinterlegen (erheben)</a:t>
            </a:r>
          </a:p>
          <a:p>
            <a:pPr lvl="1">
              <a:defRPr/>
            </a:pPr>
            <a:r>
              <a:rPr lang="de-DE" dirty="0"/>
              <a:t>R</a:t>
            </a:r>
            <a:r>
              <a:rPr lang="de-DE" dirty="0" smtClean="0"/>
              <a:t>echtliche </a:t>
            </a:r>
            <a:r>
              <a:rPr lang="de-DE" dirty="0"/>
              <a:t>Gegebenheiten ändern (</a:t>
            </a:r>
            <a:r>
              <a:rPr lang="de-DE" dirty="0" err="1"/>
              <a:t>drink</a:t>
            </a:r>
            <a:r>
              <a:rPr lang="de-DE" dirty="0"/>
              <a:t> &amp; </a:t>
            </a:r>
            <a:r>
              <a:rPr lang="de-DE" dirty="0" err="1"/>
              <a:t>drive</a:t>
            </a:r>
            <a:r>
              <a:rPr lang="de-DE" dirty="0"/>
              <a:t>)</a:t>
            </a:r>
          </a:p>
          <a:p>
            <a:pPr lvl="1">
              <a:defRPr/>
            </a:pPr>
            <a:r>
              <a:rPr lang="de-DE" dirty="0" smtClean="0"/>
              <a:t>Wechselwirkungen </a:t>
            </a:r>
            <a:r>
              <a:rPr lang="de-DE" dirty="0"/>
              <a:t>mit Medikamenten </a:t>
            </a:r>
            <a:r>
              <a:rPr lang="de-DE" dirty="0" smtClean="0"/>
              <a:t>anpassen </a:t>
            </a:r>
          </a:p>
          <a:p>
            <a:pPr lvl="1">
              <a:defRPr/>
            </a:pPr>
            <a:r>
              <a:rPr lang="de-DE" dirty="0" smtClean="0"/>
              <a:t>Amerikanische </a:t>
            </a:r>
            <a:r>
              <a:rPr lang="de-DE" dirty="0"/>
              <a:t>Studien durch </a:t>
            </a:r>
            <a:r>
              <a:rPr lang="de-DE" dirty="0" smtClean="0"/>
              <a:t>deutsche </a:t>
            </a:r>
            <a:r>
              <a:rPr lang="de-DE" dirty="0"/>
              <a:t>(europäische) Quellen </a:t>
            </a:r>
            <a:r>
              <a:rPr lang="de-DE" dirty="0" smtClean="0"/>
              <a:t>ersetzen (</a:t>
            </a:r>
            <a:r>
              <a:rPr lang="de-DE" dirty="0"/>
              <a:t>recherchieren</a:t>
            </a:r>
            <a:r>
              <a:rPr lang="de-DE" dirty="0" smtClean="0"/>
              <a:t>)</a:t>
            </a:r>
            <a:endParaRPr lang="de-DE" dirty="0"/>
          </a:p>
          <a:p>
            <a:pPr lvl="1">
              <a:defRPr/>
            </a:pPr>
            <a:r>
              <a:rPr lang="de-DE" dirty="0"/>
              <a:t>Beratungsnetzwerk an Esslingen (Deutschland) anpassen</a:t>
            </a:r>
          </a:p>
          <a:p>
            <a:pPr>
              <a:defRPr/>
            </a:pPr>
            <a:endParaRPr lang="de-DE" dirty="0"/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</a:pPr>
            <a:endParaRPr lang="de-DE" alt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de-DE" dirty="0"/>
              <a:t>Braun et al., 2020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240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 smtClean="0"/>
              <a:t>eCHECKUP</a:t>
            </a:r>
            <a:r>
              <a:rPr lang="de-DE" altLang="de-DE" dirty="0" smtClean="0"/>
              <a:t>  TO GO-Deutschland</a:t>
            </a:r>
            <a:endParaRPr lang="de-DE" alt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altLang="de-DE" dirty="0" smtClean="0"/>
              <a:t>Überprüfung in Fokusgruppen</a:t>
            </a:r>
            <a:endParaRPr lang="de-DE" dirty="0"/>
          </a:p>
        </p:txBody>
      </p:sp>
      <p:sp>
        <p:nvSpPr>
          <p:cNvPr id="3481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Bildung von Fokusgruppen</a:t>
            </a:r>
          </a:p>
          <a:p>
            <a:pPr lvl="1">
              <a:defRPr/>
            </a:pPr>
            <a:r>
              <a:rPr lang="de-DE" dirty="0" smtClean="0"/>
              <a:t>zur Überprüfung der Übernahme eines Präventionsprogrammes aus anderem Kulturkreis</a:t>
            </a:r>
          </a:p>
          <a:p>
            <a:pPr lvl="1">
              <a:defRPr/>
            </a:pPr>
            <a:r>
              <a:rPr lang="de-DE" dirty="0" smtClean="0"/>
              <a:t>Bestehend aus: 22 Studierenden</a:t>
            </a:r>
          </a:p>
          <a:p>
            <a:pPr lvl="1">
              <a:defRPr/>
            </a:pPr>
            <a:endParaRPr lang="de-DE" dirty="0" smtClean="0"/>
          </a:p>
          <a:p>
            <a:pPr>
              <a:defRPr/>
            </a:pPr>
            <a:r>
              <a:rPr lang="de-DE" sz="2200" dirty="0" smtClean="0"/>
              <a:t>Diskussionspunkte und </a:t>
            </a:r>
            <a:r>
              <a:rPr lang="de-DE" sz="2400" dirty="0" smtClean="0">
                <a:solidFill>
                  <a:srgbClr val="00B050"/>
                </a:solidFill>
              </a:rPr>
              <a:t>Resultate </a:t>
            </a:r>
            <a:r>
              <a:rPr lang="de-DE" sz="2200" dirty="0" smtClean="0"/>
              <a:t>aus den Fokusgruppen: </a:t>
            </a:r>
          </a:p>
          <a:p>
            <a:pPr lvl="1">
              <a:defRPr/>
            </a:pPr>
            <a:r>
              <a:rPr lang="de-DE" dirty="0" smtClean="0"/>
              <a:t>Die </a:t>
            </a:r>
            <a:r>
              <a:rPr lang="de-DE" dirty="0"/>
              <a:t>Angabe einer typischen Trinkwoche fällt Studierenden schwer. Das Feedback (aufs Jahr bezogen) verliert an Glaubwürdigkeit. </a:t>
            </a:r>
          </a:p>
          <a:p>
            <a:pPr lvl="2">
              <a:defRPr/>
            </a:pPr>
            <a:r>
              <a:rPr lang="de-DE" dirty="0">
                <a:solidFill>
                  <a:srgbClr val="00B050"/>
                </a:solidFill>
              </a:rPr>
              <a:t>Diskussion alternativer Erfassungsmethoden in weiteren </a:t>
            </a:r>
            <a:r>
              <a:rPr lang="de-DE" dirty="0" smtClean="0">
                <a:solidFill>
                  <a:srgbClr val="00B050"/>
                </a:solidFill>
              </a:rPr>
              <a:t>Fokusgruppen</a:t>
            </a:r>
            <a:endParaRPr lang="de-DE" dirty="0">
              <a:solidFill>
                <a:srgbClr val="00B050"/>
              </a:solidFill>
            </a:endParaRPr>
          </a:p>
          <a:p>
            <a:pPr lvl="1">
              <a:defRPr/>
            </a:pPr>
            <a:r>
              <a:rPr lang="de-DE" dirty="0" smtClean="0"/>
              <a:t>Wenig-Trinkende </a:t>
            </a:r>
            <a:r>
              <a:rPr lang="de-DE" dirty="0"/>
              <a:t>wurden in ihrem Verhalten nicht ausreichend bestärkt</a:t>
            </a:r>
          </a:p>
          <a:p>
            <a:pPr lvl="2">
              <a:defRPr/>
            </a:pPr>
            <a:r>
              <a:rPr lang="de-DE" dirty="0">
                <a:solidFill>
                  <a:srgbClr val="00B050"/>
                </a:solidFill>
              </a:rPr>
              <a:t>Anpassung der Cut-Off </a:t>
            </a:r>
            <a:r>
              <a:rPr lang="de-DE" dirty="0" smtClean="0">
                <a:solidFill>
                  <a:srgbClr val="00B050"/>
                </a:solidFill>
              </a:rPr>
              <a:t>Werte</a:t>
            </a:r>
            <a:endParaRPr lang="de-DE" dirty="0">
              <a:solidFill>
                <a:srgbClr val="00B050"/>
              </a:solidFill>
            </a:endParaRPr>
          </a:p>
          <a:p>
            <a:pPr lvl="1">
              <a:defRPr/>
            </a:pPr>
            <a:r>
              <a:rPr lang="de-DE" dirty="0" err="1" smtClean="0"/>
              <a:t>eCHUG</a:t>
            </a:r>
            <a:r>
              <a:rPr lang="de-DE" dirty="0" smtClean="0"/>
              <a:t> </a:t>
            </a:r>
            <a:r>
              <a:rPr lang="de-DE" dirty="0"/>
              <a:t>wurde teils als zu „amerikanisch-abschreckend“ wahrgenommen; einige Informationen werden ohne Quelle gegeben</a:t>
            </a:r>
          </a:p>
          <a:p>
            <a:pPr lvl="2">
              <a:defRPr/>
            </a:pPr>
            <a:r>
              <a:rPr lang="de-DE" dirty="0">
                <a:solidFill>
                  <a:srgbClr val="00B050"/>
                </a:solidFill>
              </a:rPr>
              <a:t>Erhöhung der Transparenz (Quellen ergänzen)</a:t>
            </a:r>
          </a:p>
          <a:p>
            <a:pPr>
              <a:defRPr/>
            </a:pPr>
            <a:endParaRPr lang="de-DE" dirty="0"/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</a:pPr>
            <a:endParaRPr lang="de-DE" alt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de-DE" dirty="0" smtClean="0"/>
              <a:t>Braun et al.,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77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/>
              <a:t>eCHECKUP</a:t>
            </a:r>
            <a:r>
              <a:rPr lang="de-DE" altLang="de-DE" dirty="0"/>
              <a:t> </a:t>
            </a:r>
            <a:r>
              <a:rPr lang="de-DE" altLang="de-DE" dirty="0" smtClean="0"/>
              <a:t> TO GO-Deutschland</a:t>
            </a:r>
            <a:endParaRPr lang="de-DE" alt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altLang="de-DE" dirty="0"/>
              <a:t>Überprüfung in </a:t>
            </a:r>
            <a:r>
              <a:rPr lang="de-DE" altLang="de-DE" dirty="0" smtClean="0"/>
              <a:t>Fokusgruppen: Beispiel einer resultierten Anpassung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de-DE" dirty="0"/>
              <a:t>Braun et al., </a:t>
            </a:r>
            <a:r>
              <a:rPr lang="de-DE" dirty="0" smtClean="0"/>
              <a:t>2020</a:t>
            </a:r>
            <a:endParaRPr lang="de-DE" dirty="0"/>
          </a:p>
        </p:txBody>
      </p:sp>
      <p:pic>
        <p:nvPicPr>
          <p:cNvPr id="7" name="Inhaltsplatzhalt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60951" y="1368000"/>
            <a:ext cx="7270097" cy="486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9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/>
              <a:t>eCHECKUP</a:t>
            </a:r>
            <a:r>
              <a:rPr lang="de-DE" altLang="de-DE" dirty="0"/>
              <a:t> </a:t>
            </a:r>
            <a:r>
              <a:rPr lang="de-DE" altLang="de-DE" dirty="0" smtClean="0"/>
              <a:t> TO GO-Deutschland</a:t>
            </a:r>
            <a:endParaRPr lang="de-DE" alt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altLang="de-DE" dirty="0"/>
              <a:t>Überprüfung in </a:t>
            </a:r>
            <a:r>
              <a:rPr lang="de-DE" altLang="de-DE" dirty="0" smtClean="0"/>
              <a:t>Fokusgruppen </a:t>
            </a:r>
            <a:r>
              <a:rPr lang="de-DE" altLang="de-DE" sz="1600" dirty="0"/>
              <a:t>(insg. 22 </a:t>
            </a:r>
            <a:r>
              <a:rPr lang="de-DE" altLang="de-DE" sz="1600" dirty="0" smtClean="0"/>
              <a:t>TN)</a:t>
            </a:r>
            <a:endParaRPr lang="de-DE" dirty="0"/>
          </a:p>
        </p:txBody>
      </p:sp>
      <p:sp>
        <p:nvSpPr>
          <p:cNvPr id="3481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Weitere Diskussionspunkte </a:t>
            </a:r>
            <a:r>
              <a:rPr lang="de-DE" dirty="0"/>
              <a:t>und </a:t>
            </a:r>
            <a:r>
              <a:rPr lang="de-DE" sz="2400" dirty="0">
                <a:solidFill>
                  <a:srgbClr val="00B050"/>
                </a:solidFill>
              </a:rPr>
              <a:t>Resultate </a:t>
            </a:r>
            <a:r>
              <a:rPr lang="de-DE" dirty="0"/>
              <a:t>aus den Fokusgruppen: </a:t>
            </a:r>
          </a:p>
          <a:p>
            <a:pPr>
              <a:defRPr/>
            </a:pPr>
            <a:endParaRPr lang="de-DE" sz="2200" dirty="0" smtClean="0"/>
          </a:p>
          <a:p>
            <a:pPr lvl="1">
              <a:defRPr/>
            </a:pPr>
            <a:r>
              <a:rPr lang="de-DE" dirty="0" smtClean="0"/>
              <a:t>Zweifel </a:t>
            </a:r>
            <a:r>
              <a:rPr lang="de-DE" dirty="0"/>
              <a:t>an der Durchführungsmotivation von Studierenden aufgrund der Dauer des Programms</a:t>
            </a:r>
          </a:p>
          <a:p>
            <a:pPr lvl="2">
              <a:defRPr/>
            </a:pPr>
            <a:r>
              <a:rPr lang="de-DE" dirty="0">
                <a:solidFill>
                  <a:srgbClr val="00B050"/>
                </a:solidFill>
              </a:rPr>
              <a:t>Kürzung des Programms</a:t>
            </a:r>
          </a:p>
          <a:p>
            <a:pPr lvl="2">
              <a:defRPr/>
            </a:pPr>
            <a:r>
              <a:rPr lang="de-DE" dirty="0" err="1" smtClean="0">
                <a:solidFill>
                  <a:srgbClr val="00B050"/>
                </a:solidFill>
              </a:rPr>
              <a:t>Peerberater:innen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>
                <a:solidFill>
                  <a:srgbClr val="00B050"/>
                </a:solidFill>
              </a:rPr>
              <a:t>müssen den Nutzen des Programms für Studierende herausstellen können (Inhalt der </a:t>
            </a:r>
            <a:r>
              <a:rPr lang="de-DE" dirty="0" err="1" smtClean="0">
                <a:solidFill>
                  <a:srgbClr val="00B050"/>
                </a:solidFill>
              </a:rPr>
              <a:t>Peerberater:innen-Ausbildung</a:t>
            </a:r>
            <a:r>
              <a:rPr lang="de-DE" dirty="0" smtClean="0">
                <a:solidFill>
                  <a:srgbClr val="00B050"/>
                </a:solidFill>
              </a:rPr>
              <a:t>)</a:t>
            </a:r>
          </a:p>
          <a:p>
            <a:pPr lvl="1">
              <a:defRPr/>
            </a:pPr>
            <a:endParaRPr lang="de-DE" sz="1800" dirty="0">
              <a:solidFill>
                <a:srgbClr val="00B050"/>
              </a:solidFill>
            </a:endParaRPr>
          </a:p>
          <a:p>
            <a:pPr lvl="1">
              <a:defRPr/>
            </a:pPr>
            <a:r>
              <a:rPr lang="de-DE" dirty="0" smtClean="0"/>
              <a:t>Der </a:t>
            </a:r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Norms</a:t>
            </a:r>
            <a:r>
              <a:rPr lang="de-DE" dirty="0"/>
              <a:t> Approach wurde als </a:t>
            </a:r>
            <a:r>
              <a:rPr lang="de-DE" dirty="0" smtClean="0"/>
              <a:t>interessantes </a:t>
            </a:r>
            <a:r>
              <a:rPr lang="de-DE" dirty="0"/>
              <a:t>Element von </a:t>
            </a:r>
            <a:r>
              <a:rPr lang="de-DE" dirty="0" err="1" smtClean="0"/>
              <a:t>eCHECKUP</a:t>
            </a:r>
            <a:r>
              <a:rPr lang="de-DE" dirty="0" smtClean="0"/>
              <a:t> TO GO-Alkohol </a:t>
            </a:r>
            <a:r>
              <a:rPr lang="de-DE" dirty="0"/>
              <a:t>erlebt</a:t>
            </a:r>
          </a:p>
          <a:p>
            <a:pPr lvl="2">
              <a:defRPr/>
            </a:pPr>
            <a:r>
              <a:rPr lang="de-DE" dirty="0">
                <a:solidFill>
                  <a:srgbClr val="00B050"/>
                </a:solidFill>
              </a:rPr>
              <a:t>attraktiver Inhalt für das Bewerben von </a:t>
            </a:r>
            <a:r>
              <a:rPr lang="de-DE" dirty="0" err="1">
                <a:solidFill>
                  <a:srgbClr val="00B050"/>
                </a:solidFill>
              </a:rPr>
              <a:t>eCHECKUP</a:t>
            </a:r>
            <a:r>
              <a:rPr lang="de-DE" dirty="0">
                <a:solidFill>
                  <a:srgbClr val="00B050"/>
                </a:solidFill>
              </a:rPr>
              <a:t> TO </a:t>
            </a:r>
            <a:r>
              <a:rPr lang="de-DE" dirty="0" smtClean="0">
                <a:solidFill>
                  <a:srgbClr val="00B050"/>
                </a:solidFill>
              </a:rPr>
              <a:t>GO-Alkohol</a:t>
            </a:r>
            <a:endParaRPr lang="de-DE" dirty="0">
              <a:solidFill>
                <a:srgbClr val="00B050"/>
              </a:solidFill>
            </a:endParaRPr>
          </a:p>
          <a:p>
            <a:pPr lvl="2">
              <a:defRPr/>
            </a:pPr>
            <a:r>
              <a:rPr lang="de-DE" dirty="0">
                <a:solidFill>
                  <a:srgbClr val="00B050"/>
                </a:solidFill>
              </a:rPr>
              <a:t>Daten müssen von Hochschulen erfasst werden</a:t>
            </a:r>
          </a:p>
          <a:p>
            <a:pPr lvl="1">
              <a:defRPr/>
            </a:pPr>
            <a:endParaRPr lang="de-DE" sz="1800" dirty="0">
              <a:solidFill>
                <a:srgbClr val="00B050"/>
              </a:solidFill>
            </a:endParaRPr>
          </a:p>
          <a:p>
            <a:pPr>
              <a:defRPr/>
            </a:pPr>
            <a:endParaRPr lang="de-DE" dirty="0"/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</a:pPr>
            <a:endParaRPr lang="de-DE" alt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de-DE" dirty="0"/>
              <a:t>Braun et al., </a:t>
            </a:r>
            <a:r>
              <a:rPr lang="de-DE" dirty="0" smtClean="0"/>
              <a:t>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602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Darstellung der </a:t>
            </a:r>
            <a:r>
              <a:rPr lang="de-DE" altLang="de-DE" dirty="0" err="1" smtClean="0"/>
              <a:t>Social</a:t>
            </a:r>
            <a:r>
              <a:rPr lang="de-DE" altLang="de-DE" dirty="0" smtClean="0"/>
              <a:t> </a:t>
            </a:r>
            <a:r>
              <a:rPr lang="de-DE" altLang="de-DE" dirty="0" err="1"/>
              <a:t>Norms</a:t>
            </a:r>
            <a:r>
              <a:rPr lang="de-DE" altLang="de-DE" dirty="0"/>
              <a:t> in </a:t>
            </a:r>
            <a:r>
              <a:rPr lang="de-DE" altLang="de-DE" dirty="0" err="1" smtClean="0"/>
              <a:t>eCHECKUP</a:t>
            </a:r>
            <a:r>
              <a:rPr lang="de-DE" altLang="de-DE" dirty="0" smtClean="0"/>
              <a:t>  TO  GO</a:t>
            </a:r>
            <a:endParaRPr lang="de-DE" alt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Inhaltsplatzhalter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7128" y="1008000"/>
            <a:ext cx="5377744" cy="520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6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-1700" y="2351314"/>
            <a:ext cx="6841887" cy="1763312"/>
          </a:xfrm>
        </p:spPr>
        <p:txBody>
          <a:bodyPr/>
          <a:lstStyle/>
          <a:p>
            <a:r>
              <a:rPr lang="de-DE" dirty="0" smtClean="0"/>
              <a:t>Wirksamkeit </a:t>
            </a:r>
            <a:r>
              <a:rPr lang="de-DE" dirty="0"/>
              <a:t>von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eCHECKUP</a:t>
            </a:r>
            <a:r>
              <a:rPr lang="de-DE" dirty="0" smtClean="0"/>
              <a:t>  TO  GO-Alkohol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0" y="4110760"/>
            <a:ext cx="6840187" cy="110056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347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Durchführung von </a:t>
            </a:r>
            <a:r>
              <a:rPr lang="de-DE" altLang="de-DE" dirty="0" err="1"/>
              <a:t>eCHECKUP</a:t>
            </a:r>
            <a:r>
              <a:rPr lang="de-DE" altLang="de-DE" dirty="0"/>
              <a:t> TO GO-Alkohol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481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sz="2200" dirty="0" smtClean="0"/>
              <a:t>Diskussion:</a:t>
            </a:r>
          </a:p>
          <a:p>
            <a:pPr>
              <a:defRPr/>
            </a:pPr>
            <a:endParaRPr lang="de-DE" sz="2200" dirty="0" smtClean="0"/>
          </a:p>
          <a:p>
            <a:pPr lvl="1">
              <a:defRPr/>
            </a:pPr>
            <a:r>
              <a:rPr lang="de-DE" dirty="0" smtClean="0"/>
              <a:t>Was sind positive </a:t>
            </a:r>
            <a:r>
              <a:rPr lang="de-DE" dirty="0"/>
              <a:t>und negative Aspekte von </a:t>
            </a:r>
            <a:r>
              <a:rPr lang="de-DE" dirty="0" err="1"/>
              <a:t>eCHECKUP</a:t>
            </a:r>
            <a:r>
              <a:rPr lang="de-DE" dirty="0"/>
              <a:t> TO GO-Alkohol</a:t>
            </a:r>
            <a:r>
              <a:rPr lang="de-DE" dirty="0" smtClean="0"/>
              <a:t>?</a:t>
            </a:r>
          </a:p>
          <a:p>
            <a:pPr lvl="1">
              <a:defRPr/>
            </a:pPr>
            <a:endParaRPr lang="de-DE" dirty="0"/>
          </a:p>
          <a:p>
            <a:pPr lvl="1">
              <a:defRPr/>
            </a:pPr>
            <a:r>
              <a:rPr lang="de-DE" dirty="0" smtClean="0"/>
              <a:t>Welche </a:t>
            </a:r>
            <a:r>
              <a:rPr lang="de-DE" dirty="0"/>
              <a:t>Fragen könnten bei Studierenden aufkommen?</a:t>
            </a:r>
          </a:p>
          <a:p>
            <a:pPr>
              <a:defRPr/>
            </a:pPr>
            <a:endParaRPr lang="de-DE" sz="2200" dirty="0"/>
          </a:p>
          <a:p>
            <a:pPr>
              <a:defRPr/>
            </a:pPr>
            <a:endParaRPr lang="de-DE" sz="2200" dirty="0"/>
          </a:p>
          <a:p>
            <a:pPr marL="0" indent="0">
              <a:buNone/>
            </a:pPr>
            <a:endParaRPr lang="de-DE" altLang="de-DE" dirty="0"/>
          </a:p>
        </p:txBody>
      </p:sp>
      <p:pic>
        <p:nvPicPr>
          <p:cNvPr id="7" name="Grafi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463"/>
          <a:stretch>
            <a:fillRect/>
          </a:stretch>
        </p:blipFill>
        <p:spPr bwMode="auto">
          <a:xfrm>
            <a:off x="3264077" y="5066636"/>
            <a:ext cx="512286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21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wurde die Wirksamkeit von </a:t>
            </a:r>
            <a:r>
              <a:rPr lang="de-DE" dirty="0" err="1" smtClean="0"/>
              <a:t>eCHECKUP</a:t>
            </a:r>
            <a:r>
              <a:rPr lang="de-DE" dirty="0"/>
              <a:t> </a:t>
            </a:r>
            <a:r>
              <a:rPr lang="de-DE" dirty="0" smtClean="0"/>
              <a:t>TO GO-Alkohol überprüft?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Es </a:t>
            </a:r>
            <a:r>
              <a:rPr lang="de-DE" sz="2400" dirty="0"/>
              <a:t>wurde eine randomisierte kontrollierte Studie mit 981 teilnehmenden Studierenden </a:t>
            </a:r>
            <a:r>
              <a:rPr lang="de-DE" sz="2400" dirty="0" smtClean="0"/>
              <a:t>zur </a:t>
            </a:r>
            <a:r>
              <a:rPr lang="de-DE" sz="2400" dirty="0"/>
              <a:t>Evaluation von eCHECKUP  TO  GO-Alkohol an drei Universitäten aus Baden-Württemberg durchgeführt. </a:t>
            </a:r>
            <a:endParaRPr lang="de-DE" dirty="0"/>
          </a:p>
          <a:p>
            <a:r>
              <a:rPr lang="de-DE" sz="2400" dirty="0" smtClean="0"/>
              <a:t>Es wurde untersucht, ob </a:t>
            </a:r>
            <a:r>
              <a:rPr lang="de-DE" sz="2400" dirty="0"/>
              <a:t>der riskante Alkoholkonsum – gemessen durch die Menge alkoholischer </a:t>
            </a:r>
            <a:r>
              <a:rPr lang="de-DE" sz="2400" dirty="0" smtClean="0"/>
              <a:t>Getränke </a:t>
            </a:r>
            <a:r>
              <a:rPr lang="de-DE" sz="2400" dirty="0"/>
              <a:t>und der maximal erreichten Rauschintensität – bei Studierenden durch das Onlinepräventionsprogramm eCHECKUP TO GO reduziert werden kann. </a:t>
            </a:r>
            <a:endParaRPr lang="de-DE" sz="2400" dirty="0" smtClean="0"/>
          </a:p>
          <a:p>
            <a:endParaRPr lang="de-DE" sz="2400" dirty="0" smtClean="0"/>
          </a:p>
          <a:p>
            <a:r>
              <a:rPr lang="de-DE" sz="2400" dirty="0" smtClean="0"/>
              <a:t>Die </a:t>
            </a:r>
            <a:r>
              <a:rPr lang="de-DE" sz="2400" dirty="0"/>
              <a:t>Teilnehmenden wurden zufällig einer von zwei Gruppen zugelost:</a:t>
            </a:r>
          </a:p>
          <a:p>
            <a:pPr lvl="1"/>
            <a:r>
              <a:rPr lang="de-DE" sz="2400" dirty="0"/>
              <a:t>Gruppe 1: Kontrollgruppe (</a:t>
            </a:r>
            <a:r>
              <a:rPr lang="de-DE" sz="2400" dirty="0" err="1"/>
              <a:t>assessment-only</a:t>
            </a:r>
            <a:r>
              <a:rPr lang="de-DE" sz="2400" dirty="0"/>
              <a:t>) </a:t>
            </a:r>
          </a:p>
          <a:p>
            <a:pPr lvl="1"/>
            <a:r>
              <a:rPr lang="de-DE" sz="2400" dirty="0"/>
              <a:t>Gruppe 2: Interventionsgruppe (</a:t>
            </a:r>
            <a:r>
              <a:rPr lang="de-DE" altLang="de-DE" sz="2400" dirty="0"/>
              <a:t>eCHECKUP  TO  GO-Alkohol</a:t>
            </a:r>
            <a:r>
              <a:rPr lang="de-DE" sz="2400" dirty="0" smtClean="0"/>
              <a:t>)</a:t>
            </a:r>
            <a:endParaRPr lang="de-DE" sz="2400" dirty="0"/>
          </a:p>
          <a:p>
            <a:r>
              <a:rPr lang="de-DE" sz="2400" dirty="0" smtClean="0"/>
              <a:t>Die </a:t>
            </a:r>
            <a:r>
              <a:rPr lang="de-DE" sz="2400" dirty="0"/>
              <a:t>Studierenden wurden zu drei Zeitpunkten (zu Beginn, nach drei Monaten, nach sechs Monaten) nach ihrem Trinkverhalten gefragt. </a:t>
            </a:r>
            <a:endParaRPr lang="de-DE" sz="24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eCHECKUP - Prävention des riskanten Alkoholkonsums bei Studierenden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20</a:t>
            </a:fld>
            <a:endParaRPr lang="en-US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de-DE" baseline="30000" dirty="0"/>
              <a:t>1 </a:t>
            </a:r>
            <a:r>
              <a:rPr lang="de-DE" dirty="0"/>
              <a:t>Ganz et al., 2018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323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wurde die Wirksamkeit von </a:t>
            </a:r>
            <a:r>
              <a:rPr lang="de-DE" dirty="0" err="1" smtClean="0"/>
              <a:t>eCHECKUP</a:t>
            </a:r>
            <a:r>
              <a:rPr lang="de-DE" dirty="0" smtClean="0"/>
              <a:t> TO GO-Alkohol überprüft?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2400" dirty="0" smtClean="0"/>
          </a:p>
          <a:p>
            <a:r>
              <a:rPr lang="de-DE" sz="2400" dirty="0" smtClean="0"/>
              <a:t>Dabei </a:t>
            </a:r>
            <a:r>
              <a:rPr lang="de-DE" sz="2400" dirty="0"/>
              <a:t>wurde jeweils erhoben</a:t>
            </a:r>
          </a:p>
          <a:p>
            <a:pPr lvl="1"/>
            <a:r>
              <a:rPr lang="de-DE" sz="2400" dirty="0"/>
              <a:t>wie viel Alkohol die Studierenden in den letzten vier Wochen getrunken haben und </a:t>
            </a:r>
          </a:p>
          <a:p>
            <a:pPr lvl="1"/>
            <a:r>
              <a:rPr lang="de-DE" sz="2400" dirty="0"/>
              <a:t>wie viel Alkohol sie dabei maximal bei einer Trinkgelegenheit getrunken haben. </a:t>
            </a:r>
          </a:p>
          <a:p>
            <a:endParaRPr lang="de-DE" sz="2400" dirty="0" smtClean="0"/>
          </a:p>
          <a:p>
            <a:r>
              <a:rPr lang="de-DE" sz="2400" dirty="0" smtClean="0"/>
              <a:t>Diese </a:t>
            </a:r>
            <a:r>
              <a:rPr lang="de-DE" sz="2400" dirty="0"/>
              <a:t>Fragen wurden allen teilnehmenden Studierenden gestellt. </a:t>
            </a:r>
          </a:p>
          <a:p>
            <a:endParaRPr lang="de-DE" sz="2400" dirty="0" smtClean="0"/>
          </a:p>
          <a:p>
            <a:r>
              <a:rPr lang="de-DE" sz="2400" dirty="0" smtClean="0"/>
              <a:t>Studierende, </a:t>
            </a:r>
            <a:r>
              <a:rPr lang="de-DE" sz="2400" dirty="0"/>
              <a:t>die der ersten Gruppe zugelost wurden, führten zudem </a:t>
            </a:r>
            <a:r>
              <a:rPr lang="de-DE" sz="2400" dirty="0" smtClean="0"/>
              <a:t>zu Beginn der Studie das </a:t>
            </a:r>
            <a:r>
              <a:rPr lang="de-DE" sz="2400" dirty="0"/>
              <a:t>Alkoholpräventionsprogramm eCHECKUP TO GO durch.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eCHECKUP - Prävention des riskanten Alkoholkonsums bei Studierenden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21</a:t>
            </a:fld>
            <a:endParaRPr lang="en-US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de-DE" baseline="30000" dirty="0"/>
              <a:t>1 </a:t>
            </a:r>
            <a:r>
              <a:rPr lang="de-DE" dirty="0"/>
              <a:t>Ganz et al., 2018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716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Wirksamkeit von eCHECKUP TO GO-Alkohol</a:t>
            </a:r>
            <a:endParaRPr lang="de-DE" alt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/>
              <a:t>Die Ergebnisse </a:t>
            </a:r>
            <a:r>
              <a:rPr lang="de-DE" sz="2400" dirty="0" smtClean="0"/>
              <a:t>der </a:t>
            </a:r>
            <a:r>
              <a:rPr lang="de-DE" sz="2400" dirty="0"/>
              <a:t>randomisiert-kontrollierten Studie</a:t>
            </a:r>
            <a:r>
              <a:rPr lang="de-DE" sz="2400" baseline="30000" dirty="0"/>
              <a:t>1</a:t>
            </a:r>
            <a:r>
              <a:rPr lang="de-DE" sz="2400" dirty="0"/>
              <a:t> zeigen, dass der Alkoholkonsum bei </a:t>
            </a:r>
            <a:r>
              <a:rPr lang="de-DE" sz="2400" dirty="0" smtClean="0"/>
              <a:t>Studierenden </a:t>
            </a:r>
            <a:r>
              <a:rPr lang="de-DE" sz="2400" dirty="0"/>
              <a:t>mit einem riskanten Alkoholkonsum, die eCHECKUP TO GO-Alkohol durchgeführt haben, stärker abnahm als bei </a:t>
            </a:r>
            <a:r>
              <a:rPr lang="de-DE" sz="2400" dirty="0" smtClean="0"/>
              <a:t>Studierenden </a:t>
            </a:r>
            <a:r>
              <a:rPr lang="de-DE" sz="2400" dirty="0"/>
              <a:t>der Kontrollgruppe, die eCHECKUP TO GO-Alkohol nicht absolvierten.</a:t>
            </a:r>
          </a:p>
          <a:p>
            <a:pPr marL="0" indent="0">
              <a:buNone/>
            </a:pPr>
            <a:r>
              <a:rPr lang="de-DE" sz="2400" dirty="0"/>
              <a:t>Die </a:t>
            </a:r>
            <a:r>
              <a:rPr lang="de-DE" sz="2400" u="sng" dirty="0"/>
              <a:t>einmalige Durchführung</a:t>
            </a:r>
            <a:r>
              <a:rPr lang="de-DE" sz="2400" dirty="0"/>
              <a:t> von eCHECKUP TO GO-Alkohol führte dazu, dass diese Studierenden – im Vergleich zur Kontrollgruppe – berichteten, in den letzten vier Wochen:</a:t>
            </a:r>
          </a:p>
          <a:p>
            <a:pPr marL="0" indent="0">
              <a:buNone/>
            </a:pPr>
            <a:endParaRPr lang="de-DE" sz="600" dirty="0"/>
          </a:p>
          <a:p>
            <a:pPr marL="0" indent="0">
              <a:buNone/>
            </a:pPr>
            <a:r>
              <a:rPr lang="de-DE" sz="2400" b="1" dirty="0"/>
              <a:t>signifikant weniger alkoholische Getränke getrunken </a:t>
            </a:r>
            <a:r>
              <a:rPr lang="de-DE" sz="2400" dirty="0"/>
              <a:t>zu haben: </a:t>
            </a:r>
          </a:p>
          <a:p>
            <a:pPr lvl="1"/>
            <a:r>
              <a:rPr lang="de-DE" sz="2400" dirty="0"/>
              <a:t>nach 3 Monaten: 4,11 alkoholische Getränke weniger</a:t>
            </a:r>
          </a:p>
          <a:p>
            <a:pPr lvl="1"/>
            <a:r>
              <a:rPr lang="de-DE" sz="2400" dirty="0"/>
              <a:t>nach 6 Monaten: 4,78 alkoholische Getränke weniger</a:t>
            </a:r>
          </a:p>
          <a:p>
            <a:pPr marL="0" indent="0">
              <a:buNone/>
            </a:pPr>
            <a:endParaRPr lang="de-DE" sz="600" b="1" dirty="0"/>
          </a:p>
          <a:p>
            <a:pPr marL="0" indent="0">
              <a:buNone/>
            </a:pPr>
            <a:r>
              <a:rPr lang="de-DE" sz="2400" b="1" dirty="0"/>
              <a:t>sich signifikant weniger berauscht </a:t>
            </a:r>
            <a:r>
              <a:rPr lang="de-DE" sz="2400" dirty="0"/>
              <a:t>zu haben: </a:t>
            </a:r>
          </a:p>
          <a:p>
            <a:pPr lvl="1"/>
            <a:r>
              <a:rPr lang="de-DE" sz="2400" dirty="0"/>
              <a:t>nach 3 Monaten: um 0,21 Promille weniger</a:t>
            </a:r>
            <a:r>
              <a:rPr lang="de-DE" sz="2400" baseline="30000" dirty="0"/>
              <a:t>1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 marL="542925" lvl="2" indent="0" algn="r">
              <a:buNone/>
            </a:pPr>
            <a:r>
              <a:rPr lang="de-DE" sz="1400" baseline="30000" dirty="0"/>
              <a:t>1</a:t>
            </a:r>
            <a:r>
              <a:rPr lang="de-DE" sz="1400" dirty="0"/>
              <a:t>Ganz et al., 2018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573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Wirksamkeit von eCHECKUP TO GO-Alkohol</a:t>
            </a:r>
            <a:endParaRPr lang="de-DE" alt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Abnahme der konsumierten alkoholischen Getränke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Abnahme der maximal erreichten Blutalkoholkonzentration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2454" y="2580265"/>
            <a:ext cx="5428527" cy="326406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00" y="2580265"/>
            <a:ext cx="5416952" cy="3264060"/>
          </a:xfrm>
          <a:prstGeom prst="rect">
            <a:avLst/>
          </a:prstGeom>
        </p:spPr>
      </p:pic>
      <p:sp>
        <p:nvSpPr>
          <p:cNvPr id="18" name="Textplatzhalter 17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pPr marL="542925" lvl="2" indent="0" algn="r">
              <a:buNone/>
            </a:pPr>
            <a:r>
              <a:rPr lang="de-DE" sz="1400" baseline="30000" dirty="0"/>
              <a:t>1</a:t>
            </a:r>
            <a:r>
              <a:rPr lang="de-DE" sz="1400" dirty="0"/>
              <a:t>Ganz et al., 2018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05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Wirksamkeit von eCHECKUP TO GO-Alkohol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2193549"/>
          </a:xfrm>
        </p:spPr>
        <p:txBody>
          <a:bodyPr/>
          <a:lstStyle/>
          <a:p>
            <a:r>
              <a:rPr lang="de-DE" sz="2800" dirty="0" smtClean="0"/>
              <a:t>Es </a:t>
            </a:r>
            <a:r>
              <a:rPr lang="de-DE" sz="2800" dirty="0"/>
              <a:t>wurde </a:t>
            </a:r>
            <a:r>
              <a:rPr lang="de-DE" sz="2800" dirty="0" smtClean="0"/>
              <a:t>jeweils analysiert</a:t>
            </a:r>
            <a:r>
              <a:rPr lang="de-DE" sz="2800" dirty="0"/>
              <a:t>, inwiefern sich die Veränderung des Alkoholkonsums zwischen den beiden Gruppen unterscheidet. </a:t>
            </a:r>
            <a:endParaRPr lang="de-DE" sz="2800" dirty="0" smtClean="0"/>
          </a:p>
          <a:p>
            <a:r>
              <a:rPr lang="de-DE" sz="2800" dirty="0" smtClean="0"/>
              <a:t>So </a:t>
            </a:r>
            <a:r>
              <a:rPr lang="de-DE" sz="2800" dirty="0"/>
              <a:t>reduzierten </a:t>
            </a:r>
            <a:r>
              <a:rPr lang="de-DE" sz="2800" dirty="0" smtClean="0"/>
              <a:t>bspw. beide </a:t>
            </a:r>
            <a:r>
              <a:rPr lang="de-DE" sz="2800" dirty="0"/>
              <a:t>Gruppen den generellen Alkoholkonsum nach drei Monaten: </a:t>
            </a:r>
            <a:endParaRPr lang="de-DE" sz="2800" dirty="0" smtClean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eCHECKUP - Prävention des riskanten Alkoholkonsums bei Studierenden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24</a:t>
            </a:fld>
            <a:endParaRPr lang="en-US" noProof="0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 marL="542925" lvl="2" indent="0" algn="r">
              <a:buNone/>
            </a:pPr>
            <a:r>
              <a:rPr lang="de-DE" sz="1400" baseline="30000" dirty="0"/>
              <a:t>1</a:t>
            </a:r>
            <a:r>
              <a:rPr lang="de-DE" sz="1400" dirty="0"/>
              <a:t>Ganz et al., 2018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20" name="Inhaltsplatzhalter 19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8399" y="3291600"/>
            <a:ext cx="4327525" cy="2606675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432000" y="2731625"/>
            <a:ext cx="712639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Gruppe 1 reduzierte den Konsum um 7,15 Getränke (22,16 – 15,01), </a:t>
            </a:r>
            <a:endParaRPr lang="de-DE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Gruppe 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um 3,04 Getränke (22,75 – 19,71). </a:t>
            </a:r>
            <a:endParaRPr lang="de-DE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Studierende, die das 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eCHECKUP TO GO durchgeführt 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haben (Gruppe 1), reduzierten ihren 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Alkoholkonsum um 4,11 Getränke (7,15 – 3,04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mehr 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als 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Studierende, die 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das eCHECKUP TO GO nicht 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absolvierten (Gruppe 2). </a:t>
            </a:r>
            <a:endParaRPr lang="de-D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6700" lvl="1" indent="0">
              <a:buNone/>
            </a:pPr>
            <a:endParaRPr lang="de-DE" sz="2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177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Literatur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eCHECKUP - Prävention des riskanten Alkoholkonsums bei Studierenden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25</a:t>
            </a:fld>
            <a:endParaRPr lang="en-US" noProof="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4883514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Braun, M., Ganz, T., Heidenreich, T., Laging, M. (2020). </a:t>
            </a:r>
            <a:r>
              <a:rPr lang="de-DE" dirty="0" err="1"/>
              <a:t>Adapting</a:t>
            </a:r>
            <a:r>
              <a:rPr lang="de-DE" dirty="0"/>
              <a:t> an Online </a:t>
            </a:r>
            <a:r>
              <a:rPr lang="de-DE" dirty="0" err="1"/>
              <a:t>Prevention</a:t>
            </a:r>
            <a:r>
              <a:rPr lang="de-DE" dirty="0"/>
              <a:t> </a:t>
            </a:r>
            <a:r>
              <a:rPr lang="de-DE" dirty="0" err="1"/>
              <a:t>Program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Higher Education Area in Germany. Research on </a:t>
            </a:r>
            <a:r>
              <a:rPr lang="de-DE" dirty="0" err="1"/>
              <a:t>Social</a:t>
            </a:r>
            <a:r>
              <a:rPr lang="de-DE" dirty="0"/>
              <a:t> Work Practice 30, 496-504.</a:t>
            </a:r>
          </a:p>
          <a:p>
            <a:pPr marL="0" indent="0">
              <a:buNone/>
            </a:pPr>
            <a:r>
              <a:rPr lang="de-DE" dirty="0" smtClean="0"/>
              <a:t>Ganz</a:t>
            </a:r>
            <a:r>
              <a:rPr lang="de-DE" dirty="0"/>
              <a:t>, T., Braun, M., Laging, M., </a:t>
            </a:r>
            <a:r>
              <a:rPr lang="de-DE" dirty="0" err="1"/>
              <a:t>Schermelleh</a:t>
            </a:r>
            <a:r>
              <a:rPr lang="de-DE" dirty="0"/>
              <a:t>-Engel, K., </a:t>
            </a:r>
            <a:r>
              <a:rPr lang="de-DE" dirty="0" err="1"/>
              <a:t>Michalak</a:t>
            </a:r>
            <a:r>
              <a:rPr lang="de-DE" dirty="0"/>
              <a:t>, J. &amp; Heidenreich, T. (2018). </a:t>
            </a:r>
            <a:r>
              <a:rPr lang="de-DE" dirty="0" err="1"/>
              <a:t>Effects</a:t>
            </a:r>
            <a:r>
              <a:rPr lang="de-DE" dirty="0"/>
              <a:t> of a stand-</a:t>
            </a:r>
            <a:r>
              <a:rPr lang="de-DE" dirty="0" err="1"/>
              <a:t>alone</a:t>
            </a:r>
            <a:r>
              <a:rPr lang="de-DE" dirty="0"/>
              <a:t> web-</a:t>
            </a:r>
            <a:r>
              <a:rPr lang="de-DE" dirty="0" err="1"/>
              <a:t>based</a:t>
            </a:r>
            <a:r>
              <a:rPr lang="de-DE" dirty="0"/>
              <a:t> electronic </a:t>
            </a:r>
            <a:r>
              <a:rPr lang="de-DE" dirty="0" err="1"/>
              <a:t>screening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brief</a:t>
            </a:r>
            <a:r>
              <a:rPr lang="de-DE" dirty="0"/>
              <a:t> </a:t>
            </a:r>
            <a:r>
              <a:rPr lang="de-DE" dirty="0" err="1"/>
              <a:t>intervention</a:t>
            </a:r>
            <a:r>
              <a:rPr lang="de-DE" dirty="0"/>
              <a:t> </a:t>
            </a:r>
            <a:r>
              <a:rPr lang="de-DE" dirty="0" err="1"/>
              <a:t>targeting</a:t>
            </a:r>
            <a:r>
              <a:rPr lang="de-DE" dirty="0"/>
              <a:t> </a:t>
            </a:r>
            <a:r>
              <a:rPr lang="de-DE" dirty="0" err="1"/>
              <a:t>alcohol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in </a:t>
            </a:r>
            <a:r>
              <a:rPr lang="de-DE" dirty="0" err="1"/>
              <a:t>university</a:t>
            </a:r>
            <a:r>
              <a:rPr lang="de-DE" dirty="0"/>
              <a:t> </a:t>
            </a:r>
            <a:r>
              <a:rPr lang="de-DE" dirty="0" err="1"/>
              <a:t>students</a:t>
            </a:r>
            <a:r>
              <a:rPr lang="de-DE" dirty="0"/>
              <a:t> of legal </a:t>
            </a:r>
            <a:r>
              <a:rPr lang="de-DE" dirty="0" err="1"/>
              <a:t>drinking</a:t>
            </a:r>
            <a:r>
              <a:rPr lang="de-DE" dirty="0"/>
              <a:t> </a:t>
            </a:r>
            <a:r>
              <a:rPr lang="de-DE" dirty="0" err="1"/>
              <a:t>age</a:t>
            </a:r>
            <a:r>
              <a:rPr lang="de-DE" dirty="0"/>
              <a:t>: A </a:t>
            </a:r>
            <a:r>
              <a:rPr lang="de-DE" dirty="0" err="1"/>
              <a:t>randomized</a:t>
            </a:r>
            <a:r>
              <a:rPr lang="de-DE" dirty="0"/>
              <a:t> </a:t>
            </a:r>
            <a:r>
              <a:rPr lang="de-DE" dirty="0" err="1"/>
              <a:t>controlled</a:t>
            </a:r>
            <a:r>
              <a:rPr lang="de-DE" dirty="0"/>
              <a:t> </a:t>
            </a:r>
            <a:r>
              <a:rPr lang="de-DE" dirty="0" err="1"/>
              <a:t>trial</a:t>
            </a:r>
            <a:r>
              <a:rPr lang="de-DE" dirty="0"/>
              <a:t>. </a:t>
            </a:r>
            <a:r>
              <a:rPr lang="de-DE" dirty="0" err="1"/>
              <a:t>Addictive</a:t>
            </a:r>
            <a:r>
              <a:rPr lang="de-DE" dirty="0"/>
              <a:t> </a:t>
            </a:r>
            <a:r>
              <a:rPr lang="de-DE" dirty="0" err="1"/>
              <a:t>Behaviors</a:t>
            </a:r>
            <a:r>
              <a:rPr lang="de-DE" dirty="0"/>
              <a:t> 77, 81-88. 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55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074" name="Titel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l"/>
            <a:r>
              <a:rPr lang="de-DE" altLang="de-DE" dirty="0"/>
              <a:t>Beratungsangebote an der Hochschule </a:t>
            </a:r>
            <a:r>
              <a:rPr lang="de-DE" altLang="de-DE" dirty="0" smtClean="0"/>
              <a:t>und </a:t>
            </a:r>
            <a:r>
              <a:rPr lang="de-DE" altLang="de-DE" dirty="0"/>
              <a:t>im Umkreis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967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Beratungsangebote an </a:t>
            </a:r>
            <a:r>
              <a:rPr lang="de-DE" altLang="de-DE" dirty="0" smtClean="0"/>
              <a:t>unserer Hochschule und </a:t>
            </a:r>
            <a:r>
              <a:rPr lang="de-DE" altLang="de-DE" dirty="0"/>
              <a:t>im Umkreis</a:t>
            </a:r>
            <a:endParaRPr lang="de-DE" dirty="0"/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altLang="de-DE" dirty="0" smtClean="0"/>
          </a:p>
          <a:p>
            <a:r>
              <a:rPr lang="de-DE" altLang="de-DE" dirty="0" smtClean="0"/>
              <a:t>Welche </a:t>
            </a:r>
            <a:r>
              <a:rPr lang="de-DE" altLang="de-DE" dirty="0"/>
              <a:t>Beratungsangebote zum Thema Alkohol gibt es für Studierende der Hochschule Esslingen (sowohl hochschuleigene als auch externe Angebote)?</a:t>
            </a:r>
          </a:p>
          <a:p>
            <a:endParaRPr lang="de-DE" altLang="de-DE" dirty="0"/>
          </a:p>
          <a:p>
            <a:r>
              <a:rPr lang="de-DE" altLang="de-DE" dirty="0"/>
              <a:t>Welche Angebote sprechen Sie mehr, welche sprechen Sie weniger an? Warum?</a:t>
            </a:r>
          </a:p>
          <a:p>
            <a:endParaRPr lang="de-DE" altLang="de-DE" dirty="0"/>
          </a:p>
          <a:p>
            <a:r>
              <a:rPr lang="de-DE" altLang="de-DE" dirty="0"/>
              <a:t>Welche Angebote würden Sie Studierenden der Hochschule Esslingen, die Ihnen von einen problematischen Alkoholkonsum berichten, empfehlen?</a:t>
            </a:r>
          </a:p>
          <a:p>
            <a:endParaRPr lang="de-DE" altLang="de-DE" dirty="0"/>
          </a:p>
          <a:p>
            <a:endParaRPr lang="de-DE" altLang="de-DE" dirty="0"/>
          </a:p>
          <a:p>
            <a:endParaRPr lang="de-DE" alt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08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Beratungsangebote an </a:t>
            </a:r>
            <a:r>
              <a:rPr lang="de-DE" altLang="de-DE" dirty="0" smtClean="0"/>
              <a:t>unserer Hochschule und </a:t>
            </a:r>
            <a:r>
              <a:rPr lang="de-DE" altLang="de-DE" dirty="0"/>
              <a:t>im Umkreis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  <a:defRPr/>
            </a:pPr>
            <a:endParaRPr lang="de-DE" dirty="0" smtClean="0"/>
          </a:p>
          <a:p>
            <a:pPr marL="342900" indent="-342900">
              <a:buFontTx/>
              <a:buChar char="-"/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734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lvl="1" indent="0" algn="l" rtl="0">
              <a:lnSpc>
                <a:spcPct val="90000"/>
              </a:lnSpc>
              <a:spcBef>
                <a:spcPct val="0"/>
              </a:spcBef>
            </a:pPr>
            <a:r>
              <a:rPr lang="en-US" altLang="de-DE" dirty="0" smtClean="0"/>
              <a:t/>
            </a:r>
            <a:br>
              <a:rPr lang="en-US" altLang="de-DE" dirty="0" smtClean="0"/>
            </a:br>
            <a:r>
              <a:rPr lang="en-US" altLang="de-DE" dirty="0" smtClean="0"/>
              <a:t/>
            </a:r>
            <a:br>
              <a:rPr lang="en-US" altLang="de-DE" dirty="0" smtClean="0"/>
            </a:br>
            <a:r>
              <a:rPr lang="en-US" altLang="de-DE" dirty="0" smtClean="0"/>
              <a:t/>
            </a:r>
            <a:br>
              <a:rPr lang="en-US" altLang="de-DE" dirty="0" smtClean="0"/>
            </a:br>
            <a:r>
              <a:rPr lang="de-DE" altLang="de-DE" sz="3200" b="1" kern="12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Entwicklung und Adaptation von eCHECKUP </a:t>
            </a:r>
            <a:r>
              <a:rPr lang="de-DE" altLang="de-DE" sz="3200" b="1" kern="1200" spc="-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TO  GO-Alkohol </a:t>
            </a:r>
            <a:endParaRPr lang="de-DE" sz="3200" b="1" kern="1200" spc="-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248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1. Entwicklung von </a:t>
            </a:r>
            <a:r>
              <a:rPr lang="de-DE" altLang="de-DE" dirty="0" err="1" smtClean="0"/>
              <a:t>eCHECKUP</a:t>
            </a:r>
            <a:r>
              <a:rPr lang="de-DE" altLang="de-DE" dirty="0" smtClean="0"/>
              <a:t>  TO  GO</a:t>
            </a:r>
            <a:endParaRPr lang="de-DE" alt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Das </a:t>
            </a:r>
            <a:r>
              <a:rPr lang="de-DE" altLang="de-DE" dirty="0" smtClean="0"/>
              <a:t>webbasierte Präventionsprogramm </a:t>
            </a:r>
            <a:endParaRPr lang="de-DE" altLang="de-DE" dirty="0"/>
          </a:p>
        </p:txBody>
      </p:sp>
      <p:sp>
        <p:nvSpPr>
          <p:cNvPr id="3481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eaLnBrk="1" hangingPunct="1">
              <a:buClr>
                <a:srgbClr val="D40032"/>
              </a:buClr>
              <a:buFont typeface="Verdana" pitchFamily="34" charset="0"/>
              <a:buNone/>
            </a:pPr>
            <a:endParaRPr lang="en-US" altLang="de-DE" dirty="0"/>
          </a:p>
          <a:p>
            <a:pPr>
              <a:defRPr/>
            </a:pPr>
            <a:r>
              <a:rPr lang="de-DE" sz="2200" dirty="0"/>
              <a:t>wurde von der San Diego State University Research </a:t>
            </a:r>
            <a:r>
              <a:rPr lang="de-DE" sz="2200" dirty="0" err="1"/>
              <a:t>Foundation</a:t>
            </a:r>
            <a:r>
              <a:rPr lang="de-DE" sz="2200" dirty="0"/>
              <a:t> entwickelt und wird von dieser betreut.</a:t>
            </a:r>
          </a:p>
          <a:p>
            <a:pPr>
              <a:defRPr/>
            </a:pPr>
            <a:endParaRPr lang="de-DE" sz="2200" dirty="0"/>
          </a:p>
          <a:p>
            <a:pPr>
              <a:defRPr/>
            </a:pPr>
            <a:r>
              <a:rPr lang="de-DE" sz="2200" dirty="0"/>
              <a:t>wird in den USA an mehr als 600 Institutionen eingesetzt und stand seit Projektbeginn in der englischen Version zur Verfügung.</a:t>
            </a:r>
          </a:p>
          <a:p>
            <a:pPr>
              <a:defRPr/>
            </a:pPr>
            <a:endParaRPr lang="de-DE" dirty="0"/>
          </a:p>
          <a:p>
            <a:pPr marL="0" indent="0">
              <a:buNone/>
            </a:pPr>
            <a:endParaRPr lang="de-DE" altLang="de-DE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337" y="4196788"/>
            <a:ext cx="3971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9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Anwendung von eCHECKUP  TO  GO in den USA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Das Setting der San Diego State University</a:t>
            </a:r>
          </a:p>
        </p:txBody>
      </p:sp>
      <p:sp>
        <p:nvSpPr>
          <p:cNvPr id="3481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Clr>
                <a:srgbClr val="D40032"/>
              </a:buClr>
              <a:buNone/>
            </a:pPr>
            <a:r>
              <a:rPr lang="de-DE" altLang="de-DE" sz="2200" dirty="0" smtClean="0"/>
              <a:t>Der Einsatz </a:t>
            </a:r>
            <a:r>
              <a:rPr lang="de-DE" altLang="de-DE" sz="2200" dirty="0"/>
              <a:t>und Anwendungskontext ist ein ganz anderer als in Deutschland möglich und denkbar: </a:t>
            </a:r>
            <a:endParaRPr lang="de-DE" altLang="de-DE" sz="2200" dirty="0" smtClean="0"/>
          </a:p>
          <a:p>
            <a:pPr marL="0" lvl="1" indent="0">
              <a:buClr>
                <a:srgbClr val="D40032"/>
              </a:buClr>
              <a:buNone/>
            </a:pPr>
            <a:endParaRPr lang="en-US" altLang="de-DE" sz="2200" dirty="0"/>
          </a:p>
          <a:p>
            <a:pPr>
              <a:defRPr/>
            </a:pPr>
            <a:r>
              <a:rPr lang="de-DE" dirty="0"/>
              <a:t>Alkoholkonsum unter 21 Jahren ist in den USA verboten.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Größtenteils leben die Studierenden auf dem Campus (verpflichtend für Studierende in den ersten Semestern)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Verstöße gegen die Hausordnung werden von der Campus-Police verfolgt.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Die Universität ist verantwortlich und übernimmt eine fürsorgende Rolle gegenüber ihren Studierenden.</a:t>
            </a:r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865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Anwendung von </a:t>
            </a:r>
            <a:r>
              <a:rPr lang="de-DE" altLang="de-DE" dirty="0" err="1" smtClean="0"/>
              <a:t>eCHECKUP</a:t>
            </a:r>
            <a:r>
              <a:rPr lang="de-DE" altLang="de-DE" dirty="0" smtClean="0"/>
              <a:t>  TO  GO </a:t>
            </a:r>
            <a:r>
              <a:rPr lang="de-DE" altLang="de-DE" dirty="0"/>
              <a:t>in den USA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Das Setting der San Diego State University</a:t>
            </a:r>
          </a:p>
        </p:txBody>
      </p:sp>
      <p:sp>
        <p:nvSpPr>
          <p:cNvPr id="3481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Clr>
                <a:srgbClr val="D40032"/>
              </a:buClr>
              <a:buNone/>
            </a:pPr>
            <a:r>
              <a:rPr lang="de-DE" altLang="de-DE" sz="2200" dirty="0"/>
              <a:t>Der Einsatz und Anwendungskontext ist ein ganz anderer als in Deutschland möglich und denkbar: </a:t>
            </a:r>
          </a:p>
          <a:p>
            <a:pPr marL="0" lvl="1" indent="0" eaLnBrk="1" hangingPunct="1">
              <a:buClr>
                <a:srgbClr val="D40032"/>
              </a:buClr>
              <a:buFont typeface="Verdana" pitchFamily="34" charset="0"/>
              <a:buNone/>
            </a:pPr>
            <a:endParaRPr lang="en-US" altLang="de-DE" sz="2200" dirty="0"/>
          </a:p>
          <a:p>
            <a:pPr>
              <a:defRPr/>
            </a:pPr>
            <a:r>
              <a:rPr lang="de-DE" dirty="0"/>
              <a:t>Für alle Probleme der Studierenden stehen mehrere psychologische </a:t>
            </a:r>
            <a:r>
              <a:rPr lang="de-DE" dirty="0" err="1" smtClean="0"/>
              <a:t>PsychoTherapeut:inen</a:t>
            </a:r>
            <a:r>
              <a:rPr lang="de-DE" dirty="0" smtClean="0"/>
              <a:t> </a:t>
            </a:r>
            <a:r>
              <a:rPr lang="de-DE" dirty="0"/>
              <a:t>zur telefonischen Beratung zur Verfügung.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Die Feedbackberichte von </a:t>
            </a:r>
            <a:r>
              <a:rPr lang="de-DE" dirty="0" smtClean="0"/>
              <a:t>eCHECKUP TO GO </a:t>
            </a:r>
            <a:r>
              <a:rPr lang="de-DE" dirty="0"/>
              <a:t>werden ggf. in Einzel- bzw. Gruppensitzungen besprochen.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Für Erstsemester und Studierende mit Auflage ist eine Durchführung von </a:t>
            </a:r>
            <a:r>
              <a:rPr lang="de-DE" dirty="0" smtClean="0"/>
              <a:t>eCHECKUP TO GO </a:t>
            </a:r>
            <a:r>
              <a:rPr lang="de-DE" dirty="0"/>
              <a:t>verpflichtend.</a:t>
            </a:r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949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Inhalte von eCHECKUP  TO  GO </a:t>
            </a:r>
          </a:p>
        </p:txBody>
      </p:sp>
      <p:sp>
        <p:nvSpPr>
          <p:cNvPr id="3481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sz="2200" dirty="0"/>
              <a:t>Personalisiertes Feedback</a:t>
            </a:r>
          </a:p>
          <a:p>
            <a:pPr lvl="1">
              <a:defRPr/>
            </a:pPr>
            <a:r>
              <a:rPr lang="de-DE" sz="2000" dirty="0"/>
              <a:t>Quantität des Alkoholkonsums (typische Woche &amp; Monat)</a:t>
            </a:r>
          </a:p>
          <a:p>
            <a:pPr lvl="1">
              <a:defRPr/>
            </a:pPr>
            <a:r>
              <a:rPr lang="de-DE" sz="2000" dirty="0" smtClean="0"/>
              <a:t>Blutalkoholkonzentration, BAK </a:t>
            </a:r>
            <a:r>
              <a:rPr lang="de-DE" sz="2000" dirty="0"/>
              <a:t>(maximale und durchschnittliche)</a:t>
            </a:r>
          </a:p>
          <a:p>
            <a:pPr lvl="1">
              <a:defRPr/>
            </a:pPr>
            <a:r>
              <a:rPr lang="de-DE" sz="2000" dirty="0" smtClean="0"/>
              <a:t>Ausgaben </a:t>
            </a:r>
            <a:r>
              <a:rPr lang="de-DE" sz="2000" dirty="0"/>
              <a:t>für Alkohol im Jahr</a:t>
            </a:r>
          </a:p>
          <a:p>
            <a:pPr lvl="1">
              <a:defRPr/>
            </a:pPr>
            <a:r>
              <a:rPr lang="de-DE" sz="2000" dirty="0"/>
              <a:t>Aufnahme an Kalorien durch alkoholische Getränke</a:t>
            </a:r>
          </a:p>
          <a:p>
            <a:pPr lvl="1">
              <a:defRPr/>
            </a:pPr>
            <a:r>
              <a:rPr lang="de-DE" sz="2000" dirty="0"/>
              <a:t>Tabakkonsum </a:t>
            </a:r>
            <a:r>
              <a:rPr lang="de-DE" sz="2000" dirty="0" smtClean="0"/>
              <a:t>und </a:t>
            </a:r>
            <a:r>
              <a:rPr lang="de-DE" sz="2000" dirty="0"/>
              <a:t>Risiko der Wechselwirkung von Alkohol und Medikamenten 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sz="2200" dirty="0"/>
              <a:t>Gegenüberstellung des eigenen Alkoholkonsums mit durchschnittlichen Trinknormen</a:t>
            </a:r>
          </a:p>
          <a:p>
            <a:pPr>
              <a:defRPr/>
            </a:pPr>
            <a:r>
              <a:rPr lang="de-DE" sz="2200" dirty="0"/>
              <a:t>Strategievermittlung zur Konsumreduktion</a:t>
            </a:r>
          </a:p>
          <a:p>
            <a:pPr>
              <a:defRPr/>
            </a:pPr>
            <a:r>
              <a:rPr lang="de-DE" sz="2200" dirty="0"/>
              <a:t>Gegenüberstellung von Lebenszielen und negativen Erfahrungen mit Alkohol</a:t>
            </a:r>
          </a:p>
          <a:p>
            <a:pPr>
              <a:defRPr/>
            </a:pPr>
            <a:endParaRPr lang="de-DE" dirty="0"/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</a:pPr>
            <a:endParaRPr lang="de-DE" alt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8704161" y="432000"/>
            <a:ext cx="3148314" cy="1861089"/>
            <a:chOff x="9509760" y="561704"/>
            <a:chExt cx="2225041" cy="949598"/>
          </a:xfrm>
        </p:grpSpPr>
        <p:sp>
          <p:nvSpPr>
            <p:cNvPr id="5" name="Abgerundetes Rechteck 4"/>
            <p:cNvSpPr/>
            <p:nvPr/>
          </p:nvSpPr>
          <p:spPr>
            <a:xfrm rot="605396">
              <a:off x="9509760" y="561704"/>
              <a:ext cx="2225041" cy="94959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Interaktive Schaltfläche: Informationen 5">
              <a:hlinkClick r:id="" action="ppaction://noaction" highlightClick="1"/>
            </p:cNvPr>
            <p:cNvSpPr/>
            <p:nvPr/>
          </p:nvSpPr>
          <p:spPr>
            <a:xfrm rot="605396">
              <a:off x="9614262" y="654013"/>
              <a:ext cx="535577" cy="504000"/>
            </a:xfrm>
            <a:prstGeom prst="actionButtonInformati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Textfeld 6"/>
            <p:cNvSpPr txBox="1"/>
            <p:nvPr/>
          </p:nvSpPr>
          <p:spPr>
            <a:xfrm rot="605396">
              <a:off x="10066530" y="676376"/>
              <a:ext cx="1664113" cy="80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chemeClr val="bg2"/>
                  </a:solidFill>
                </a:rPr>
                <a:t>Alkoholmenge im Blut</a:t>
              </a:r>
            </a:p>
            <a:p>
              <a:pPr algn="ctr"/>
              <a:r>
                <a:rPr lang="de-DE" sz="1600" b="1" dirty="0" smtClean="0">
                  <a:solidFill>
                    <a:schemeClr val="bg2"/>
                  </a:solidFill>
                </a:rPr>
                <a:t>BAK</a:t>
              </a:r>
              <a:r>
                <a:rPr lang="de-DE" sz="1600" dirty="0" smtClean="0">
                  <a:solidFill>
                    <a:schemeClr val="bg2"/>
                  </a:solidFill>
                </a:rPr>
                <a:t> = </a:t>
              </a:r>
            </a:p>
            <a:p>
              <a:pPr algn="ctr"/>
              <a:r>
                <a:rPr lang="de-DE" sz="1600" i="1" dirty="0" smtClean="0">
                  <a:solidFill>
                    <a:schemeClr val="bg2"/>
                  </a:solidFill>
                </a:rPr>
                <a:t>Getrunkener Alkohol </a:t>
              </a:r>
              <a:r>
                <a:rPr lang="de-DE" sz="1600" i="1" dirty="0" err="1" smtClean="0">
                  <a:solidFill>
                    <a:schemeClr val="bg2"/>
                  </a:solidFill>
                </a:rPr>
                <a:t>ín</a:t>
              </a:r>
              <a:r>
                <a:rPr lang="de-DE" sz="1600" i="1" dirty="0" smtClean="0">
                  <a:solidFill>
                    <a:schemeClr val="bg2"/>
                  </a:solidFill>
                </a:rPr>
                <a:t> g / (Körpergewicht in kg x Anteil Körperflüssigkeit [0,55 w oder 0,68 m])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881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Inhalte von </a:t>
            </a:r>
            <a:r>
              <a:rPr lang="de-DE" altLang="de-DE" dirty="0" err="1"/>
              <a:t>eCHECKUP</a:t>
            </a:r>
            <a:r>
              <a:rPr lang="de-DE" altLang="de-DE" dirty="0"/>
              <a:t> </a:t>
            </a:r>
            <a:r>
              <a:rPr lang="de-DE" altLang="de-DE" dirty="0" smtClean="0"/>
              <a:t> TO  GO </a:t>
            </a:r>
            <a:endParaRPr lang="de-DE" alt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altLang="de-DE" dirty="0"/>
              <a:t>Ein Beispiel des personalisierten Feedbacks von eCHECKUP TO GO </a:t>
            </a:r>
            <a:endParaRPr lang="de-DE" dirty="0"/>
          </a:p>
        </p:txBody>
      </p:sp>
      <p:sp>
        <p:nvSpPr>
          <p:cNvPr id="3481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Wie </a:t>
            </a:r>
            <a:r>
              <a:rPr lang="de-DE" b="1" dirty="0"/>
              <a:t>wichtig</a:t>
            </a:r>
            <a:r>
              <a:rPr lang="de-DE" dirty="0"/>
              <a:t> ist es Ihnen, irgendetwas an Ihrem Alkoholkonsum zu verändern?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Wie </a:t>
            </a:r>
            <a:r>
              <a:rPr lang="de-DE" b="1" dirty="0"/>
              <a:t>zuversichtlich</a:t>
            </a:r>
            <a:r>
              <a:rPr lang="de-DE" dirty="0"/>
              <a:t> sind Sie, dass Sie in der Lage sind, irgendetwas an Ihrem Alkoholkonsum zu verändern?</a:t>
            </a:r>
          </a:p>
          <a:p>
            <a:pPr>
              <a:defRPr/>
            </a:pPr>
            <a:endParaRPr lang="de-DE" dirty="0"/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</a:pPr>
            <a:endParaRPr lang="de-DE" altLang="de-DE" dirty="0"/>
          </a:p>
        </p:txBody>
      </p:sp>
      <p:pic>
        <p:nvPicPr>
          <p:cNvPr id="7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2776538"/>
            <a:ext cx="3627437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35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Wie ist die Funktionsweise von </a:t>
            </a:r>
            <a:r>
              <a:rPr lang="de-DE" altLang="de-DE" dirty="0" err="1"/>
              <a:t>eCHECKUP</a:t>
            </a:r>
            <a:r>
              <a:rPr lang="de-DE" altLang="de-DE" dirty="0"/>
              <a:t> </a:t>
            </a:r>
            <a:r>
              <a:rPr lang="de-DE" altLang="de-DE" dirty="0" smtClean="0"/>
              <a:t> TO  </a:t>
            </a:r>
            <a:r>
              <a:rPr lang="de-DE" altLang="de-DE" dirty="0"/>
              <a:t>GO ?</a:t>
            </a:r>
          </a:p>
        </p:txBody>
      </p:sp>
      <p:sp>
        <p:nvSpPr>
          <p:cNvPr id="3481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</a:pPr>
            <a:endParaRPr lang="de-DE" altLang="de-DE" dirty="0"/>
          </a:p>
        </p:txBody>
      </p:sp>
      <p:pic>
        <p:nvPicPr>
          <p:cNvPr id="6" name="Picture 2" descr="W:\Faculty-SAGP\eCHUG\eCHECKUP to go\Funktionsweise\Funktionsweise eCHUG_rudimentä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000" y="1231861"/>
            <a:ext cx="11149914" cy="495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32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HECKUP-Alkohol">
  <a:themeElements>
    <a:clrScheme name="eCHECKUPTOGO_Website">
      <a:dk1>
        <a:srgbClr val="232323"/>
      </a:dk1>
      <a:lt1>
        <a:srgbClr val="F6F7F9"/>
      </a:lt1>
      <a:dk2>
        <a:srgbClr val="950505"/>
      </a:dk2>
      <a:lt2>
        <a:srgbClr val="F6F7F9"/>
      </a:lt2>
      <a:accent1>
        <a:srgbClr val="950505"/>
      </a:accent1>
      <a:accent2>
        <a:srgbClr val="456174"/>
      </a:accent2>
      <a:accent3>
        <a:srgbClr val="5A5A5A"/>
      </a:accent3>
      <a:accent4>
        <a:srgbClr val="6F0303"/>
      </a:accent4>
      <a:accent5>
        <a:srgbClr val="F6F7F9"/>
      </a:accent5>
      <a:accent6>
        <a:srgbClr val="232323"/>
      </a:accent6>
      <a:hlink>
        <a:srgbClr val="950505"/>
      </a:hlink>
      <a:folHlink>
        <a:srgbClr val="456174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0_Bright business presentation_AAS_v3" id="{57D58BC9-3F05-45D4-81CD-7BA898B4CAAD}" vid="{0F92AA19-00D6-4C71-B13F-219D7994A0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EDB5DD7-8DCC-4069-9EB3-5D09818665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E15EA0-2F38-456B-B156-038699A5D1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90D0D0-7C1D-47FF-A2F0-9937AA567A3D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purl.org/dc/terms/"/>
    <ds:schemaRef ds:uri="http://schemas.microsoft.com/office/infopath/2007/PartnerControls"/>
    <ds:schemaRef ds:uri="http://schemas.microsoft.com/office/2006/documentManagement/type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1762</Words>
  <Application>Microsoft Office PowerPoint</Application>
  <PresentationFormat>Breitbild</PresentationFormat>
  <Paragraphs>252</Paragraphs>
  <Slides>28</Slides>
  <Notes>28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6" baseType="lpstr">
      <vt:lpstr>Arial</vt:lpstr>
      <vt:lpstr>Calibri</vt:lpstr>
      <vt:lpstr>Candara</vt:lpstr>
      <vt:lpstr>Corbel</vt:lpstr>
      <vt:lpstr>Times New Roman</vt:lpstr>
      <vt:lpstr>Verdana</vt:lpstr>
      <vt:lpstr>Wingdings</vt:lpstr>
      <vt:lpstr>eCHECKUP-Alkohol</vt:lpstr>
      <vt:lpstr>eCHECKUP TO GO-Alkohol</vt:lpstr>
      <vt:lpstr>Durchführung von eCHECKUP TO GO-Alkohol</vt:lpstr>
      <vt:lpstr>   Entwicklung und Adaptation von eCHECKUP  TO  GO-Alkohol </vt:lpstr>
      <vt:lpstr>1. Entwicklung von eCHECKUP  TO  GO</vt:lpstr>
      <vt:lpstr>Anwendung von eCHECKUP  TO  GO in den USA</vt:lpstr>
      <vt:lpstr>Anwendung von eCHECKUP  TO  GO in den USA</vt:lpstr>
      <vt:lpstr>Inhalte von eCHECKUP  TO  GO </vt:lpstr>
      <vt:lpstr>Inhalte von eCHECKUP  TO  GO </vt:lpstr>
      <vt:lpstr>Wie ist die Funktionsweise von eCHECKUP  TO  GO ?</vt:lpstr>
      <vt:lpstr>PowerPoint-Präsentation</vt:lpstr>
      <vt:lpstr>PowerPoint-Präsentation</vt:lpstr>
      <vt:lpstr>Inhalte von eCHECKUP  TO  GO </vt:lpstr>
      <vt:lpstr>eCHECKUP  TO GO - Deutschland</vt:lpstr>
      <vt:lpstr>eCHECKUP  TO GO-Deutschland</vt:lpstr>
      <vt:lpstr>eCHECKUP  TO GO-Deutschland</vt:lpstr>
      <vt:lpstr>eCHECKUP  TO GO-Deutschland</vt:lpstr>
      <vt:lpstr>eCHECKUP  TO GO-Deutschland</vt:lpstr>
      <vt:lpstr>Darstellung der Social Norms in eCHECKUP  TO  GO</vt:lpstr>
      <vt:lpstr>Wirksamkeit von  eCHECKUP  TO  GO-Alkohol</vt:lpstr>
      <vt:lpstr>Wie wurde die Wirksamkeit von eCHECKUP TO GO-Alkohol überprüft?</vt:lpstr>
      <vt:lpstr>Wie wurde die Wirksamkeit von eCHECKUP TO GO-Alkohol überprüft?</vt:lpstr>
      <vt:lpstr>Wirksamkeit von eCHECKUP TO GO-Alkohol</vt:lpstr>
      <vt:lpstr>Wirksamkeit von eCHECKUP TO GO-Alkohol</vt:lpstr>
      <vt:lpstr>Wirksamkeit von eCHECKUP TO GO-Alkohol</vt:lpstr>
      <vt:lpstr>Literatur</vt:lpstr>
      <vt:lpstr>Beratungsangebote an der Hochschule und im Umkreis</vt:lpstr>
      <vt:lpstr>Beratungsangebote an unserer Hochschule und im Umkreis</vt:lpstr>
      <vt:lpstr>Beratungsangebote an unserer Hochschule und im Umkreis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2019-06-12T11:34:52Z</dcterms:created>
  <dcterms:modified xsi:type="dcterms:W3CDTF">2023-09-06T07:53:49Z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