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theme/themeOverride1.xml" ContentType="application/vnd.openxmlformats-officedocument.themeOverr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3.xml" ContentType="application/vnd.openxmlformats-officedocument.presentationml.notesSlide+xml"/>
  <Override PartName="/ppt/notesSlides/notesSlide2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48" r:id="rId4"/>
    <p:sldMasterId id="2147483683" r:id="rId5"/>
  </p:sldMasterIdLst>
  <p:notesMasterIdLst>
    <p:notesMasterId r:id="rId280"/>
  </p:notesMasterIdLst>
  <p:handoutMasterIdLst>
    <p:handoutMasterId r:id="rId281"/>
  </p:handoutMasterIdLst>
  <p:sldIdLst>
    <p:sldId id="256" r:id="rId6"/>
    <p:sldId id="516" r:id="rId7"/>
    <p:sldId id="261" r:id="rId8"/>
    <p:sldId id="257" r:id="rId9"/>
    <p:sldId id="260" r:id="rId10"/>
    <p:sldId id="263" r:id="rId11"/>
    <p:sldId id="264" r:id="rId12"/>
    <p:sldId id="619" r:id="rId13"/>
    <p:sldId id="822" r:id="rId14"/>
    <p:sldId id="265" r:id="rId15"/>
    <p:sldId id="266" r:id="rId16"/>
    <p:sldId id="267" r:id="rId17"/>
    <p:sldId id="268" r:id="rId18"/>
    <p:sldId id="269" r:id="rId19"/>
    <p:sldId id="618" r:id="rId20"/>
    <p:sldId id="270" r:id="rId21"/>
    <p:sldId id="271" r:id="rId22"/>
    <p:sldId id="272" r:id="rId23"/>
    <p:sldId id="273" r:id="rId24"/>
    <p:sldId id="274" r:id="rId25"/>
    <p:sldId id="503" r:id="rId26"/>
    <p:sldId id="506" r:id="rId27"/>
    <p:sldId id="276" r:id="rId28"/>
    <p:sldId id="277" r:id="rId29"/>
    <p:sldId id="278" r:id="rId30"/>
    <p:sldId id="279" r:id="rId31"/>
    <p:sldId id="280" r:id="rId32"/>
    <p:sldId id="824" r:id="rId33"/>
    <p:sldId id="617" r:id="rId34"/>
    <p:sldId id="826" r:id="rId35"/>
    <p:sldId id="460" r:id="rId36"/>
    <p:sldId id="709" r:id="rId37"/>
    <p:sldId id="721" r:id="rId38"/>
    <p:sldId id="723" r:id="rId39"/>
    <p:sldId id="722" r:id="rId40"/>
    <p:sldId id="724" r:id="rId41"/>
    <p:sldId id="725" r:id="rId42"/>
    <p:sldId id="726" r:id="rId43"/>
    <p:sldId id="512" r:id="rId44"/>
    <p:sldId id="511" r:id="rId45"/>
    <p:sldId id="727" r:id="rId46"/>
    <p:sldId id="719" r:id="rId47"/>
    <p:sldId id="717" r:id="rId48"/>
    <p:sldId id="716" r:id="rId49"/>
    <p:sldId id="457" r:id="rId50"/>
    <p:sldId id="720" r:id="rId51"/>
    <p:sldId id="515" r:id="rId52"/>
    <p:sldId id="718" r:id="rId53"/>
    <p:sldId id="462" r:id="rId54"/>
    <p:sldId id="283" r:id="rId55"/>
    <p:sldId id="461" r:id="rId56"/>
    <p:sldId id="284" r:id="rId57"/>
    <p:sldId id="518" r:id="rId58"/>
    <p:sldId id="519" r:id="rId59"/>
    <p:sldId id="728" r:id="rId60"/>
    <p:sldId id="287" r:id="rId61"/>
    <p:sldId id="567" r:id="rId62"/>
    <p:sldId id="568" r:id="rId63"/>
    <p:sldId id="569" r:id="rId64"/>
    <p:sldId id="570" r:id="rId65"/>
    <p:sldId id="571" r:id="rId66"/>
    <p:sldId id="620" r:id="rId67"/>
    <p:sldId id="621" r:id="rId68"/>
    <p:sldId id="623" r:id="rId69"/>
    <p:sldId id="572" r:id="rId70"/>
    <p:sldId id="573" r:id="rId71"/>
    <p:sldId id="622" r:id="rId72"/>
    <p:sldId id="827" r:id="rId73"/>
    <p:sldId id="289" r:id="rId74"/>
    <p:sldId id="291" r:id="rId75"/>
    <p:sldId id="292" r:id="rId76"/>
    <p:sldId id="295" r:id="rId77"/>
    <p:sldId id="293" r:id="rId78"/>
    <p:sldId id="296" r:id="rId79"/>
    <p:sldId id="297" r:id="rId80"/>
    <p:sldId id="298" r:id="rId81"/>
    <p:sldId id="299" r:id="rId82"/>
    <p:sldId id="301" r:id="rId83"/>
    <p:sldId id="300" r:id="rId84"/>
    <p:sldId id="302" r:id="rId85"/>
    <p:sldId id="303" r:id="rId86"/>
    <p:sldId id="304" r:id="rId87"/>
    <p:sldId id="305" r:id="rId88"/>
    <p:sldId id="306" r:id="rId89"/>
    <p:sldId id="307" r:id="rId90"/>
    <p:sldId id="311" r:id="rId91"/>
    <p:sldId id="313" r:id="rId92"/>
    <p:sldId id="625" r:id="rId93"/>
    <p:sldId id="626" r:id="rId94"/>
    <p:sldId id="315" r:id="rId95"/>
    <p:sldId id="624" r:id="rId96"/>
    <p:sldId id="627" r:id="rId97"/>
    <p:sldId id="628" r:id="rId98"/>
    <p:sldId id="574" r:id="rId99"/>
    <p:sldId id="575" r:id="rId100"/>
    <p:sldId id="577" r:id="rId101"/>
    <p:sldId id="578" r:id="rId102"/>
    <p:sldId id="579" r:id="rId103"/>
    <p:sldId id="580" r:id="rId104"/>
    <p:sldId id="581" r:id="rId105"/>
    <p:sldId id="582" r:id="rId106"/>
    <p:sldId id="583" r:id="rId107"/>
    <p:sldId id="584" r:id="rId108"/>
    <p:sldId id="585" r:id="rId109"/>
    <p:sldId id="586" r:id="rId110"/>
    <p:sldId id="832" r:id="rId111"/>
    <p:sldId id="587" r:id="rId112"/>
    <p:sldId id="588" r:id="rId113"/>
    <p:sldId id="589" r:id="rId114"/>
    <p:sldId id="590" r:id="rId115"/>
    <p:sldId id="591" r:id="rId116"/>
    <p:sldId id="592" r:id="rId117"/>
    <p:sldId id="830" r:id="rId118"/>
    <p:sldId id="828" r:id="rId119"/>
    <p:sldId id="829" r:id="rId120"/>
    <p:sldId id="831" r:id="rId121"/>
    <p:sldId id="593" r:id="rId122"/>
    <p:sldId id="352" r:id="rId123"/>
    <p:sldId id="353" r:id="rId124"/>
    <p:sldId id="354" r:id="rId125"/>
    <p:sldId id="355" r:id="rId126"/>
    <p:sldId id="357" r:id="rId127"/>
    <p:sldId id="358" r:id="rId128"/>
    <p:sldId id="359" r:id="rId129"/>
    <p:sldId id="360" r:id="rId130"/>
    <p:sldId id="361" r:id="rId131"/>
    <p:sldId id="362" r:id="rId132"/>
    <p:sldId id="363" r:id="rId133"/>
    <p:sldId id="364" r:id="rId134"/>
    <p:sldId id="365" r:id="rId135"/>
    <p:sldId id="366" r:id="rId136"/>
    <p:sldId id="367" r:id="rId137"/>
    <p:sldId id="368" r:id="rId138"/>
    <p:sldId id="369" r:id="rId139"/>
    <p:sldId id="370" r:id="rId140"/>
    <p:sldId id="371" r:id="rId141"/>
    <p:sldId id="372" r:id="rId142"/>
    <p:sldId id="732" r:id="rId143"/>
    <p:sldId id="402" r:id="rId144"/>
    <p:sldId id="472" r:id="rId145"/>
    <p:sldId id="473" r:id="rId146"/>
    <p:sldId id="475" r:id="rId147"/>
    <p:sldId id="634" r:id="rId148"/>
    <p:sldId id="633" r:id="rId149"/>
    <p:sldId id="476" r:id="rId150"/>
    <p:sldId id="640" r:id="rId151"/>
    <p:sldId id="482" r:id="rId152"/>
    <p:sldId id="646" r:id="rId153"/>
    <p:sldId id="647" r:id="rId154"/>
    <p:sldId id="648" r:id="rId155"/>
    <p:sldId id="664" r:id="rId156"/>
    <p:sldId id="486" r:id="rId157"/>
    <p:sldId id="665" r:id="rId158"/>
    <p:sldId id="488" r:id="rId159"/>
    <p:sldId id="490" r:id="rId160"/>
    <p:sldId id="491" r:id="rId161"/>
    <p:sldId id="594" r:id="rId162"/>
    <p:sldId id="595" r:id="rId163"/>
    <p:sldId id="651" r:id="rId164"/>
    <p:sldId id="493" r:id="rId165"/>
    <p:sldId id="666" r:id="rId166"/>
    <p:sldId id="649" r:id="rId167"/>
    <p:sldId id="662" r:id="rId168"/>
    <p:sldId id="745" r:id="rId169"/>
    <p:sldId id="667" r:id="rId170"/>
    <p:sldId id="656" r:id="rId171"/>
    <p:sldId id="658" r:id="rId172"/>
    <p:sldId id="659" r:id="rId173"/>
    <p:sldId id="660" r:id="rId174"/>
    <p:sldId id="668" r:id="rId175"/>
    <p:sldId id="663" r:id="rId176"/>
    <p:sldId id="669" r:id="rId177"/>
    <p:sldId id="484" r:id="rId178"/>
    <p:sldId id="496" r:id="rId179"/>
    <p:sldId id="670" r:id="rId180"/>
    <p:sldId id="431" r:id="rId181"/>
    <p:sldId id="374" r:id="rId182"/>
    <p:sldId id="375" r:id="rId183"/>
    <p:sldId id="752" r:id="rId184"/>
    <p:sldId id="377" r:id="rId185"/>
    <p:sldId id="746" r:id="rId186"/>
    <p:sldId id="532" r:id="rId187"/>
    <p:sldId id="531" r:id="rId188"/>
    <p:sldId id="756" r:id="rId189"/>
    <p:sldId id="761" r:id="rId190"/>
    <p:sldId id="762" r:id="rId191"/>
    <p:sldId id="759" r:id="rId192"/>
    <p:sldId id="760" r:id="rId193"/>
    <p:sldId id="763" r:id="rId194"/>
    <p:sldId id="764" r:id="rId195"/>
    <p:sldId id="765" r:id="rId196"/>
    <p:sldId id="766" r:id="rId197"/>
    <p:sldId id="767" r:id="rId198"/>
    <p:sldId id="769" r:id="rId199"/>
    <p:sldId id="770" r:id="rId200"/>
    <p:sldId id="768" r:id="rId201"/>
    <p:sldId id="771" r:id="rId202"/>
    <p:sldId id="772" r:id="rId203"/>
    <p:sldId id="773" r:id="rId204"/>
    <p:sldId id="774" r:id="rId205"/>
    <p:sldId id="775" r:id="rId206"/>
    <p:sldId id="776" r:id="rId207"/>
    <p:sldId id="777" r:id="rId208"/>
    <p:sldId id="778" r:id="rId209"/>
    <p:sldId id="835" r:id="rId210"/>
    <p:sldId id="833" r:id="rId211"/>
    <p:sldId id="834" r:id="rId212"/>
    <p:sldId id="812" r:id="rId213"/>
    <p:sldId id="779" r:id="rId214"/>
    <p:sldId id="780" r:id="rId215"/>
    <p:sldId id="781" r:id="rId216"/>
    <p:sldId id="782" r:id="rId217"/>
    <p:sldId id="783" r:id="rId218"/>
    <p:sldId id="811" r:id="rId219"/>
    <p:sldId id="784" r:id="rId220"/>
    <p:sldId id="818" r:id="rId221"/>
    <p:sldId id="785" r:id="rId222"/>
    <p:sldId id="786" r:id="rId223"/>
    <p:sldId id="787" r:id="rId224"/>
    <p:sldId id="788" r:id="rId225"/>
    <p:sldId id="789" r:id="rId226"/>
    <p:sldId id="790" r:id="rId227"/>
    <p:sldId id="791" r:id="rId228"/>
    <p:sldId id="792" r:id="rId229"/>
    <p:sldId id="793" r:id="rId230"/>
    <p:sldId id="794" r:id="rId231"/>
    <p:sldId id="795" r:id="rId232"/>
    <p:sldId id="815" r:id="rId233"/>
    <p:sldId id="816" r:id="rId234"/>
    <p:sldId id="813" r:id="rId235"/>
    <p:sldId id="796" r:id="rId236"/>
    <p:sldId id="797" r:id="rId237"/>
    <p:sldId id="798" r:id="rId238"/>
    <p:sldId id="799" r:id="rId239"/>
    <p:sldId id="800" r:id="rId240"/>
    <p:sldId id="814" r:id="rId241"/>
    <p:sldId id="801" r:id="rId242"/>
    <p:sldId id="802" r:id="rId243"/>
    <p:sldId id="803" r:id="rId244"/>
    <p:sldId id="804" r:id="rId245"/>
    <p:sldId id="819" r:id="rId246"/>
    <p:sldId id="805" r:id="rId247"/>
    <p:sldId id="820" r:id="rId248"/>
    <p:sldId id="806" r:id="rId249"/>
    <p:sldId id="807" r:id="rId250"/>
    <p:sldId id="808" r:id="rId251"/>
    <p:sldId id="380" r:id="rId252"/>
    <p:sldId id="809" r:id="rId253"/>
    <p:sldId id="400" r:id="rId254"/>
    <p:sldId id="523" r:id="rId255"/>
    <p:sldId id="603" r:id="rId256"/>
    <p:sldId id="604" r:id="rId257"/>
    <p:sldId id="605" r:id="rId258"/>
    <p:sldId id="526" r:id="rId259"/>
    <p:sldId id="615" r:id="rId260"/>
    <p:sldId id="527" r:id="rId261"/>
    <p:sldId id="528" r:id="rId262"/>
    <p:sldId id="530" r:id="rId263"/>
    <p:sldId id="529" r:id="rId264"/>
    <p:sldId id="612" r:id="rId265"/>
    <p:sldId id="729" r:id="rId266"/>
    <p:sldId id="730" r:id="rId267"/>
    <p:sldId id="731" r:id="rId268"/>
    <p:sldId id="608" r:id="rId269"/>
    <p:sldId id="753" r:id="rId270"/>
    <p:sldId id="754" r:id="rId271"/>
    <p:sldId id="755" r:id="rId272"/>
    <p:sldId id="433" r:id="rId273"/>
    <p:sldId id="434" r:id="rId274"/>
    <p:sldId id="435" r:id="rId275"/>
    <p:sldId id="444" r:id="rId276"/>
    <p:sldId id="733" r:id="rId277"/>
    <p:sldId id="448" r:id="rId278"/>
    <p:sldId id="451" r:id="rId2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leitung" id="{9AAD4880-38F2-488B-8EEB-2A53B4C9023E}">
          <p14:sldIdLst>
            <p14:sldId id="256"/>
            <p14:sldId id="516"/>
            <p14:sldId id="261"/>
            <p14:sldId id="257"/>
            <p14:sldId id="260"/>
          </p14:sldIdLst>
        </p14:section>
        <p14:section name="Alkohol als gesellschaftsfähige Droge" id="{5D2CE78A-CCDD-4F4B-975A-F97CFFB01A35}">
          <p14:sldIdLst>
            <p14:sldId id="263"/>
            <p14:sldId id="264"/>
            <p14:sldId id="619"/>
            <p14:sldId id="822"/>
            <p14:sldId id="265"/>
            <p14:sldId id="266"/>
            <p14:sldId id="267"/>
            <p14:sldId id="268"/>
            <p14:sldId id="269"/>
            <p14:sldId id="618"/>
            <p14:sldId id="270"/>
            <p14:sldId id="271"/>
            <p14:sldId id="272"/>
            <p14:sldId id="273"/>
            <p14:sldId id="274"/>
            <p14:sldId id="503"/>
            <p14:sldId id="506"/>
            <p14:sldId id="276"/>
            <p14:sldId id="277"/>
            <p14:sldId id="278"/>
            <p14:sldId id="279"/>
            <p14:sldId id="280"/>
            <p14:sldId id="824"/>
            <p14:sldId id="617"/>
            <p14:sldId id="826"/>
          </p14:sldIdLst>
        </p14:section>
        <p14:section name="Möglichkeiten der Prävention des riskanten Alkoholkonsums bei Studierenden" id="{06C63E9C-6C71-4ABD-8026-17F1479AF61F}">
          <p14:sldIdLst>
            <p14:sldId id="460"/>
            <p14:sldId id="709"/>
            <p14:sldId id="721"/>
            <p14:sldId id="723"/>
            <p14:sldId id="722"/>
            <p14:sldId id="724"/>
            <p14:sldId id="725"/>
            <p14:sldId id="726"/>
            <p14:sldId id="512"/>
            <p14:sldId id="511"/>
            <p14:sldId id="727"/>
            <p14:sldId id="719"/>
            <p14:sldId id="717"/>
            <p14:sldId id="716"/>
            <p14:sldId id="457"/>
            <p14:sldId id="720"/>
            <p14:sldId id="515"/>
            <p14:sldId id="718"/>
            <p14:sldId id="462"/>
            <p14:sldId id="283"/>
            <p14:sldId id="461"/>
            <p14:sldId id="284"/>
            <p14:sldId id="518"/>
            <p14:sldId id="519"/>
            <p14:sldId id="728"/>
            <p14:sldId id="287"/>
          </p14:sldIdLst>
        </p14:section>
        <p14:section name="Riskanter Alkoholkonsum - Wie viel ist zu viel?" id="{4ECFFD6D-FCC3-43A3-A8E8-E7F783D693DE}">
          <p14:sldIdLst>
            <p14:sldId id="567"/>
            <p14:sldId id="568"/>
            <p14:sldId id="569"/>
            <p14:sldId id="570"/>
            <p14:sldId id="571"/>
            <p14:sldId id="620"/>
            <p14:sldId id="621"/>
            <p14:sldId id="623"/>
            <p14:sldId id="572"/>
            <p14:sldId id="573"/>
            <p14:sldId id="622"/>
            <p14:sldId id="827"/>
          </p14:sldIdLst>
        </p14:section>
        <p14:section name="Das Online-Programm eCHECKUP TO GO-Alkohol" id="{020C1352-5EC2-4043-BB10-C14B1DE88C01}">
          <p14:sldIdLst>
            <p14:sldId id="289"/>
            <p14:sldId id="291"/>
            <p14:sldId id="292"/>
            <p14:sldId id="295"/>
            <p14:sldId id="293"/>
            <p14:sldId id="296"/>
            <p14:sldId id="297"/>
            <p14:sldId id="298"/>
            <p14:sldId id="299"/>
            <p14:sldId id="301"/>
            <p14:sldId id="300"/>
            <p14:sldId id="302"/>
            <p14:sldId id="303"/>
            <p14:sldId id="304"/>
            <p14:sldId id="305"/>
            <p14:sldId id="306"/>
            <p14:sldId id="307"/>
            <p14:sldId id="311"/>
            <p14:sldId id="313"/>
            <p14:sldId id="625"/>
            <p14:sldId id="626"/>
            <p14:sldId id="315"/>
            <p14:sldId id="624"/>
            <p14:sldId id="627"/>
            <p14:sldId id="628"/>
          </p14:sldIdLst>
        </p14:section>
        <p14:section name="Psychosoziale &amp; physische Auswirkungen von Alkohol." id="{766E81CA-8B3A-4183-8AAD-A792B7841B91}">
          <p14:sldIdLst>
            <p14:sldId id="574"/>
            <p14:sldId id="575"/>
            <p14:sldId id="577"/>
            <p14:sldId id="578"/>
            <p14:sldId id="579"/>
            <p14:sldId id="580"/>
            <p14:sldId id="581"/>
            <p14:sldId id="582"/>
            <p14:sldId id="583"/>
            <p14:sldId id="584"/>
            <p14:sldId id="585"/>
            <p14:sldId id="586"/>
            <p14:sldId id="832"/>
            <p14:sldId id="587"/>
            <p14:sldId id="588"/>
            <p14:sldId id="589"/>
            <p14:sldId id="590"/>
            <p14:sldId id="591"/>
            <p14:sldId id="592"/>
            <p14:sldId id="830"/>
            <p14:sldId id="828"/>
            <p14:sldId id="829"/>
            <p14:sldId id="831"/>
            <p14:sldId id="593"/>
          </p14:sldIdLst>
        </p14:section>
        <p14:section name="Das transtheoretische Modell der Verhaltensänderung (TTM)" id="{8459DFA6-8593-4C44-AF82-01AA1BE49AB4}">
          <p14:sldIdLst>
            <p14:sldId id="352"/>
            <p14:sldId id="353"/>
            <p14:sldId id="354"/>
            <p14:sldId id="355"/>
            <p14:sldId id="357"/>
            <p14:sldId id="358"/>
            <p14:sldId id="359"/>
            <p14:sldId id="360"/>
            <p14:sldId id="361"/>
            <p14:sldId id="362"/>
            <p14:sldId id="363"/>
            <p14:sldId id="364"/>
            <p14:sldId id="365"/>
            <p14:sldId id="366"/>
            <p14:sldId id="367"/>
            <p14:sldId id="368"/>
            <p14:sldId id="369"/>
            <p14:sldId id="370"/>
            <p14:sldId id="371"/>
            <p14:sldId id="372"/>
            <p14:sldId id="732"/>
          </p14:sldIdLst>
        </p14:section>
        <p14:section name="Motivierende Gesprächsführung" id="{8788D88A-F410-4A64-B86E-7C86BC40FD67}">
          <p14:sldIdLst>
            <p14:sldId id="402"/>
            <p14:sldId id="472"/>
            <p14:sldId id="473"/>
            <p14:sldId id="475"/>
            <p14:sldId id="634"/>
            <p14:sldId id="633"/>
            <p14:sldId id="476"/>
            <p14:sldId id="640"/>
            <p14:sldId id="482"/>
            <p14:sldId id="646"/>
            <p14:sldId id="647"/>
            <p14:sldId id="648"/>
            <p14:sldId id="664"/>
            <p14:sldId id="486"/>
            <p14:sldId id="665"/>
            <p14:sldId id="488"/>
            <p14:sldId id="490"/>
            <p14:sldId id="491"/>
            <p14:sldId id="594"/>
            <p14:sldId id="595"/>
            <p14:sldId id="651"/>
            <p14:sldId id="493"/>
            <p14:sldId id="666"/>
            <p14:sldId id="649"/>
            <p14:sldId id="662"/>
            <p14:sldId id="745"/>
            <p14:sldId id="667"/>
            <p14:sldId id="656"/>
            <p14:sldId id="658"/>
            <p14:sldId id="659"/>
            <p14:sldId id="660"/>
            <p14:sldId id="668"/>
            <p14:sldId id="663"/>
            <p14:sldId id="669"/>
            <p14:sldId id="484"/>
            <p14:sldId id="496"/>
            <p14:sldId id="670"/>
            <p14:sldId id="431"/>
          </p14:sldIdLst>
        </p14:section>
        <p14:section name="Der Peer-Education-Ansatz" id="{328C2F2A-4238-42D1-8D24-59081BE5BBAA}">
          <p14:sldIdLst>
            <p14:sldId id="374"/>
            <p14:sldId id="375"/>
            <p14:sldId id="752"/>
            <p14:sldId id="377"/>
            <p14:sldId id="746"/>
            <p14:sldId id="532"/>
            <p14:sldId id="531"/>
            <p14:sldId id="756"/>
            <p14:sldId id="761"/>
            <p14:sldId id="762"/>
            <p14:sldId id="759"/>
            <p14:sldId id="760"/>
            <p14:sldId id="763"/>
          </p14:sldIdLst>
        </p14:section>
        <p14:section name="Peer-Aktionen - Online" id="{3F35A470-5673-4F42-B4B6-DE070B94AD3F}">
          <p14:sldIdLst>
            <p14:sldId id="764"/>
            <p14:sldId id="765"/>
            <p14:sldId id="766"/>
            <p14:sldId id="767"/>
            <p14:sldId id="769"/>
            <p14:sldId id="770"/>
            <p14:sldId id="768"/>
            <p14:sldId id="771"/>
            <p14:sldId id="772"/>
            <p14:sldId id="773"/>
            <p14:sldId id="774"/>
            <p14:sldId id="775"/>
            <p14:sldId id="776"/>
            <p14:sldId id="777"/>
            <p14:sldId id="778"/>
            <p14:sldId id="835"/>
            <p14:sldId id="833"/>
            <p14:sldId id="834"/>
            <p14:sldId id="812"/>
            <p14:sldId id="779"/>
            <p14:sldId id="780"/>
            <p14:sldId id="781"/>
            <p14:sldId id="782"/>
            <p14:sldId id="783"/>
            <p14:sldId id="811"/>
            <p14:sldId id="784"/>
            <p14:sldId id="818"/>
            <p14:sldId id="785"/>
            <p14:sldId id="786"/>
            <p14:sldId id="787"/>
            <p14:sldId id="788"/>
            <p14:sldId id="789"/>
            <p14:sldId id="790"/>
            <p14:sldId id="791"/>
            <p14:sldId id="792"/>
            <p14:sldId id="793"/>
            <p14:sldId id="794"/>
            <p14:sldId id="795"/>
            <p14:sldId id="815"/>
            <p14:sldId id="816"/>
            <p14:sldId id="813"/>
            <p14:sldId id="796"/>
            <p14:sldId id="797"/>
            <p14:sldId id="798"/>
            <p14:sldId id="799"/>
            <p14:sldId id="800"/>
            <p14:sldId id="814"/>
            <p14:sldId id="801"/>
            <p14:sldId id="802"/>
            <p14:sldId id="803"/>
            <p14:sldId id="804"/>
            <p14:sldId id="819"/>
            <p14:sldId id="805"/>
            <p14:sldId id="820"/>
            <p14:sldId id="806"/>
            <p14:sldId id="807"/>
            <p14:sldId id="808"/>
            <p14:sldId id="380"/>
            <p14:sldId id="809"/>
            <p14:sldId id="400"/>
          </p14:sldIdLst>
        </p14:section>
        <p14:section name="Peer-Aktionen - Offline" id="{77657A8C-DA5A-42AB-A8D6-6284B6E9AC7B}">
          <p14:sldIdLst>
            <p14:sldId id="523"/>
            <p14:sldId id="603"/>
            <p14:sldId id="604"/>
            <p14:sldId id="605"/>
            <p14:sldId id="526"/>
            <p14:sldId id="615"/>
            <p14:sldId id="527"/>
            <p14:sldId id="528"/>
            <p14:sldId id="530"/>
            <p14:sldId id="529"/>
            <p14:sldId id="612"/>
            <p14:sldId id="729"/>
            <p14:sldId id="730"/>
            <p14:sldId id="731"/>
            <p14:sldId id="608"/>
            <p14:sldId id="753"/>
            <p14:sldId id="754"/>
            <p14:sldId id="755"/>
          </p14:sldIdLst>
        </p14:section>
        <p14:section name="Beratungsangebote an unserer Hochschul und im Umkreis" id="{0B283896-4586-42F5-BEB9-289C1CDA1204}">
          <p14:sldIdLst>
            <p14:sldId id="433"/>
            <p14:sldId id="434"/>
            <p14:sldId id="435"/>
          </p14:sldIdLst>
        </p14:section>
        <p14:section name="Evaluation" id="{FC342A9A-8293-4347-8809-6BC0FA3AAF39}">
          <p14:sldIdLst>
            <p14:sldId id="444"/>
            <p14:sldId id="733"/>
            <p14:sldId id="448"/>
            <p14:sldId id="45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323"/>
    <a:srgbClr val="FFFFFF"/>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86" autoAdjust="0"/>
    <p:restoredTop sz="69547" autoAdjust="0"/>
  </p:normalViewPr>
  <p:slideViewPr>
    <p:cSldViewPr snapToGrid="0">
      <p:cViewPr varScale="1">
        <p:scale>
          <a:sx n="48" d="100"/>
          <a:sy n="48" d="100"/>
        </p:scale>
        <p:origin x="984" y="28"/>
      </p:cViewPr>
      <p:guideLst>
        <p:guide orient="horz" pos="2160"/>
        <p:guide pos="3840"/>
      </p:guideLst>
    </p:cSldViewPr>
  </p:slideViewPr>
  <p:outlineViewPr>
    <p:cViewPr>
      <p:scale>
        <a:sx n="33" d="100"/>
        <a:sy n="33" d="100"/>
      </p:scale>
      <p:origin x="0" y="-57776"/>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slide" Target="slides/slide274.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notesMaster" Target="notesMasters/notesMaster1.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260" Type="http://schemas.openxmlformats.org/officeDocument/2006/relationships/slide" Target="slides/slide255.xml"/><Relationship Id="rId265" Type="http://schemas.openxmlformats.org/officeDocument/2006/relationships/slide" Target="slides/slide260.xml"/><Relationship Id="rId281" Type="http://schemas.openxmlformats.org/officeDocument/2006/relationships/handoutMaster" Target="handoutMasters/handoutMaster1.xml"/><Relationship Id="rId286"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customXml" Target="../customXml/item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slide" Target="slides/slide250.xml"/><Relationship Id="rId271" Type="http://schemas.openxmlformats.org/officeDocument/2006/relationships/slide" Target="slides/slide266.xml"/><Relationship Id="rId276" Type="http://schemas.openxmlformats.org/officeDocument/2006/relationships/slide" Target="slides/slide271.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slide" Target="slides/slide26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282"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77" Type="http://schemas.openxmlformats.org/officeDocument/2006/relationships/slide" Target="slides/slide272.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72" Type="http://schemas.openxmlformats.org/officeDocument/2006/relationships/slide" Target="slides/slide26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slide" Target="slides/slide262.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283"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viewProps" Target="viewProp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theme" Target="theme/theme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1" Type="http://schemas.openxmlformats.org/officeDocument/2006/relationships/oleObject" Target="file:///\\FILER1\work\Faculty-SAGP\eCHUG\Studien\Umfrage%20Stresserleben\StressbelastungundLeistungsdruck.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FILER1\work\Faculty-SAGP\eCHUG\Studien\Umfrage%20Stresserleben\Trinkmotiv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ILER1\work\Faculty-SAGP\eCHUG\Studien\Umfrage%20Stresserleben\Trinkmotive.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FILER1\work\Faculty-SAGP\eCHUG\Studien\Umfrage%20Stresserleben\Trinkmotiv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Tabelle1!$B$1</c:f>
              <c:strCache>
                <c:ptCount val="1"/>
                <c:pt idx="0">
                  <c:v>Welches Geschlecht haben Sie?</c:v>
                </c:pt>
              </c:strCache>
            </c:strRef>
          </c:tx>
          <c:dLbls>
            <c:dLbl>
              <c:idx val="0"/>
              <c:layout>
                <c:manualLayout>
                  <c:x val="-1.2638504755171075E-2"/>
                  <c:y val="1.495236333196057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664D-4B2B-B60B-F310FCDE7972}"/>
                </c:ext>
              </c:extLst>
            </c:dLbl>
            <c:dLbl>
              <c:idx val="1"/>
              <c:layout>
                <c:manualLayout>
                  <c:x val="6.2140849414961457E-3"/>
                  <c:y val="7.282370888836151E-2"/>
                </c:manualLayout>
              </c:layout>
              <c:tx>
                <c:rich>
                  <a:bodyPr/>
                  <a:lstStyle/>
                  <a:p>
                    <a:r>
                      <a:rPr lang="en-US" sz="1600" dirty="0"/>
                      <a:t>43,30%</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64D-4B2B-B60B-F310FCDE7972}"/>
                </c:ext>
              </c:extLst>
            </c:dLbl>
            <c:dLbl>
              <c:idx val="2"/>
              <c:layout>
                <c:manualLayout>
                  <c:x val="3.2048449370598851E-3"/>
                  <c:y val="2.225043681939503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64D-4B2B-B60B-F310FCDE7972}"/>
                </c:ext>
              </c:extLst>
            </c:dLbl>
            <c:numFmt formatCode="0.00%" sourceLinked="0"/>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Tabelle1!$A$2:$A$4</c:f>
              <c:strCache>
                <c:ptCount val="3"/>
                <c:pt idx="0">
                  <c:v>weiblich</c:v>
                </c:pt>
                <c:pt idx="1">
                  <c:v>männlich</c:v>
                </c:pt>
                <c:pt idx="2">
                  <c:v>transgender</c:v>
                </c:pt>
              </c:strCache>
            </c:strRef>
          </c:cat>
          <c:val>
            <c:numRef>
              <c:f>Tabelle1!$B$2:$B$4</c:f>
              <c:numCache>
                <c:formatCode>0.00%</c:formatCode>
                <c:ptCount val="3"/>
                <c:pt idx="0">
                  <c:v>0.56499999999999995</c:v>
                </c:pt>
                <c:pt idx="1">
                  <c:v>0.43300000000000038</c:v>
                </c:pt>
                <c:pt idx="2">
                  <c:v>2.0000000000000031E-3</c:v>
                </c:pt>
              </c:numCache>
            </c:numRef>
          </c:val>
          <c:extLst>
            <c:ext xmlns:c16="http://schemas.microsoft.com/office/drawing/2014/chart" uri="{C3380CC4-5D6E-409C-BE32-E72D297353CC}">
              <c16:uniqueId val="{00000003-664D-4B2B-B60B-F310FCDE7972}"/>
            </c:ext>
          </c:extLst>
        </c:ser>
        <c:dLbls>
          <c:showLegendKey val="0"/>
          <c:showVal val="0"/>
          <c:showCatName val="0"/>
          <c:showSerName val="0"/>
          <c:showPercent val="1"/>
          <c:showBubbleSize val="0"/>
          <c:showLeaderLines val="1"/>
        </c:dLbls>
        <c:firstSliceAng val="0"/>
      </c:pieChart>
    </c:plotArea>
    <c:legend>
      <c:legendPos val="t"/>
      <c:overlay val="0"/>
    </c:legend>
    <c:plotVisOnly val="1"/>
    <c:dispBlanksAs val="zero"/>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de-DE" dirty="0"/>
              <a:t>Wie oft trinken Sie 6 oder mehr Gläser Alkohol (= Standardgetränk) bei einer Gelegenheit?</a:t>
            </a:r>
          </a:p>
          <a:p>
            <a:pPr>
              <a:defRPr/>
            </a:pPr>
            <a:endParaRPr lang="de-DE" dirty="0"/>
          </a:p>
        </c:rich>
      </c:tx>
      <c:overlay val="0"/>
    </c:title>
    <c:autoTitleDeleted val="0"/>
    <c:plotArea>
      <c:layout/>
      <c:barChart>
        <c:barDir val="col"/>
        <c:grouping val="clustered"/>
        <c:varyColors val="0"/>
        <c:ser>
          <c:idx val="0"/>
          <c:order val="0"/>
          <c:tx>
            <c:strRef>
              <c:f>Tabelle1!$A$1131</c:f>
              <c:strCache>
                <c:ptCount val="1"/>
                <c:pt idx="0">
                  <c:v>Wie oft trinken Sie 6 oder mehr Gläser Alkohol (= Standardgetränk) bei einer Gelegenheit?</c:v>
                </c:pt>
              </c:strCache>
            </c:strRef>
          </c:tx>
          <c:invertIfNegative val="0"/>
          <c:dLbls>
            <c:numFmt formatCode="0.0\ %" sourceLinked="0"/>
            <c:spPr>
              <a:noFill/>
              <a:ln>
                <a:noFill/>
              </a:ln>
              <a:effectLst/>
            </c:spPr>
            <c:txPr>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Tabelle1!$B$1133:$B$1137</c:f>
              <c:strCache>
                <c:ptCount val="5"/>
                <c:pt idx="0">
                  <c:v>nie</c:v>
                </c:pt>
                <c:pt idx="1">
                  <c:v>seltener als einmal im Monat</c:v>
                </c:pt>
                <c:pt idx="2">
                  <c:v>einmal im Monat</c:v>
                </c:pt>
                <c:pt idx="3">
                  <c:v>einmal pro Woche</c:v>
                </c:pt>
                <c:pt idx="4">
                  <c:v>täglich oder fast täglich</c:v>
                </c:pt>
              </c:strCache>
            </c:strRef>
          </c:cat>
          <c:val>
            <c:numRef>
              <c:f>Tabelle1!$E$1133:$E$1137</c:f>
              <c:numCache>
                <c:formatCode>0.00%</c:formatCode>
                <c:ptCount val="5"/>
                <c:pt idx="0">
                  <c:v>0.30164765525982301</c:v>
                </c:pt>
                <c:pt idx="1">
                  <c:v>0.33840304182509551</c:v>
                </c:pt>
                <c:pt idx="2">
                  <c:v>0.23320659062103929</c:v>
                </c:pt>
                <c:pt idx="3">
                  <c:v>0.11406844106463897</c:v>
                </c:pt>
                <c:pt idx="4">
                  <c:v>1.2674271229404321E-2</c:v>
                </c:pt>
              </c:numCache>
            </c:numRef>
          </c:val>
          <c:extLst>
            <c:ext xmlns:c16="http://schemas.microsoft.com/office/drawing/2014/chart" uri="{C3380CC4-5D6E-409C-BE32-E72D297353CC}">
              <c16:uniqueId val="{00000000-7ACF-490B-99F9-7E468A7FFD81}"/>
            </c:ext>
          </c:extLst>
        </c:ser>
        <c:dLbls>
          <c:showLegendKey val="0"/>
          <c:showVal val="0"/>
          <c:showCatName val="0"/>
          <c:showSerName val="0"/>
          <c:showPercent val="0"/>
          <c:showBubbleSize val="0"/>
        </c:dLbls>
        <c:gapWidth val="150"/>
        <c:axId val="225992704"/>
        <c:axId val="225994240"/>
      </c:barChart>
      <c:catAx>
        <c:axId val="225992704"/>
        <c:scaling>
          <c:orientation val="minMax"/>
        </c:scaling>
        <c:delete val="0"/>
        <c:axPos val="b"/>
        <c:numFmt formatCode="General" sourceLinked="0"/>
        <c:majorTickMark val="out"/>
        <c:minorTickMark val="none"/>
        <c:tickLblPos val="nextTo"/>
        <c:txPr>
          <a:bodyPr/>
          <a:lstStyle/>
          <a:p>
            <a:pPr>
              <a:defRPr sz="1400"/>
            </a:pPr>
            <a:endParaRPr lang="de-DE"/>
          </a:p>
        </c:txPr>
        <c:crossAx val="225994240"/>
        <c:crosses val="autoZero"/>
        <c:auto val="1"/>
        <c:lblAlgn val="ctr"/>
        <c:lblOffset val="100"/>
        <c:noMultiLvlLbl val="0"/>
      </c:catAx>
      <c:valAx>
        <c:axId val="225994240"/>
        <c:scaling>
          <c:orientation val="minMax"/>
        </c:scaling>
        <c:delete val="1"/>
        <c:axPos val="l"/>
        <c:majorGridlines/>
        <c:numFmt formatCode="0\ %" sourceLinked="0"/>
        <c:majorTickMark val="out"/>
        <c:minorTickMark val="none"/>
        <c:tickLblPos val="none"/>
        <c:crossAx val="225992704"/>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a:t>Wann trinken Sie 5 oder mehr Standarddrinks bei einer Trinkgelegenheit?</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de-DE"/>
        </a:p>
      </c:txPr>
    </c:title>
    <c:autoTitleDeleted val="0"/>
    <c:plotArea>
      <c:layout/>
      <c:barChart>
        <c:barDir val="bar"/>
        <c:grouping val="percentStacked"/>
        <c:varyColors val="0"/>
        <c:ser>
          <c:idx val="0"/>
          <c:order val="0"/>
          <c:tx>
            <c:strRef>
              <c:f>Tabelle1!$J$536</c:f>
              <c:strCache>
                <c:ptCount val="1"/>
                <c:pt idx="0">
                  <c:v>Immer</c:v>
                </c:pt>
              </c:strCache>
            </c:strRef>
          </c:tx>
          <c:spPr>
            <a:solidFill>
              <a:schemeClr val="accent1"/>
            </a:solidFill>
            <a:ln w="6350" cap="flat" cmpd="sng" algn="ctr">
              <a:solidFill>
                <a:schemeClr val="lt1"/>
              </a:solidFill>
              <a:prstDash val="solid"/>
              <a:round/>
            </a:ln>
            <a:effectLst/>
          </c:spPr>
          <c:invertIfNegative val="0"/>
          <c:cat>
            <c:strRef>
              <c:f>Tabelle1!$K$535:$U$535</c:f>
              <c:strCache>
                <c:ptCount val="11"/>
                <c:pt idx="0">
                  <c:v>Unter der Woche</c:v>
                </c:pt>
                <c:pt idx="1">
                  <c:v>Am Wochenende</c:v>
                </c:pt>
                <c:pt idx="2">
                  <c:v>Wenn ich am nächsten Tag frei habe</c:v>
                </c:pt>
                <c:pt idx="3">
                  <c:v>Wenn ich am nächsten Tag eine Vorlesung/ ein Seminar habe, bei der/ dem Anwesenheitspflicht besteht</c:v>
                </c:pt>
                <c:pt idx="4">
                  <c:v>Wenn ich am nächsten Tag eine Vorlesung/ eine Seminar habe, bei der/ dem keine Anwesenheitspflicht besteht</c:v>
                </c:pt>
                <c:pt idx="5">
                  <c:v>Wenn ich am nächsten Tag arbeiten muss</c:v>
                </c:pt>
                <c:pt idx="6">
                  <c:v>In der Prüfungs/ -vorbereitungszeit</c:v>
                </c:pt>
                <c:pt idx="7">
                  <c:v>Vor Prüfungen</c:v>
                </c:pt>
                <c:pt idx="8">
                  <c:v>Nach Prüfungen</c:v>
                </c:pt>
                <c:pt idx="9">
                  <c:v>Auf Studentenpartys</c:v>
                </c:pt>
                <c:pt idx="10">
                  <c:v>Wenn ich alleine bin</c:v>
                </c:pt>
              </c:strCache>
            </c:strRef>
          </c:cat>
          <c:val>
            <c:numRef>
              <c:f>Tabelle1!$K$536:$U$536</c:f>
              <c:numCache>
                <c:formatCode>###0.0</c:formatCode>
                <c:ptCount val="11"/>
                <c:pt idx="0">
                  <c:v>1.0256410256410255</c:v>
                </c:pt>
                <c:pt idx="1">
                  <c:v>4.6035805626598387</c:v>
                </c:pt>
                <c:pt idx="2">
                  <c:v>1.153846153846154</c:v>
                </c:pt>
                <c:pt idx="3" formatCode="####.0">
                  <c:v>0.25608194622279135</c:v>
                </c:pt>
                <c:pt idx="4" formatCode="####.0">
                  <c:v>0.38560411311053988</c:v>
                </c:pt>
                <c:pt idx="5" formatCode="####.0">
                  <c:v>0.12820512820512819</c:v>
                </c:pt>
                <c:pt idx="6" formatCode="####.0">
                  <c:v>0.51480051480051481</c:v>
                </c:pt>
                <c:pt idx="7" formatCode="####.0">
                  <c:v>0.51746442432082751</c:v>
                </c:pt>
                <c:pt idx="8">
                  <c:v>11.597938144329897</c:v>
                </c:pt>
                <c:pt idx="9">
                  <c:v>13.161290322580646</c:v>
                </c:pt>
                <c:pt idx="10" formatCode="####.0">
                  <c:v>0.64599483204134533</c:v>
                </c:pt>
              </c:numCache>
            </c:numRef>
          </c:val>
          <c:extLst>
            <c:ext xmlns:c16="http://schemas.microsoft.com/office/drawing/2014/chart" uri="{C3380CC4-5D6E-409C-BE32-E72D297353CC}">
              <c16:uniqueId val="{00000000-2200-4801-BC2B-0896AD53FF21}"/>
            </c:ext>
          </c:extLst>
        </c:ser>
        <c:ser>
          <c:idx val="1"/>
          <c:order val="1"/>
          <c:tx>
            <c:strRef>
              <c:f>Tabelle1!$J$537</c:f>
              <c:strCache>
                <c:ptCount val="1"/>
                <c:pt idx="0">
                  <c:v>Sehr oft</c:v>
                </c:pt>
              </c:strCache>
            </c:strRef>
          </c:tx>
          <c:spPr>
            <a:solidFill>
              <a:schemeClr val="accent2"/>
            </a:solidFill>
            <a:ln w="6350" cap="flat" cmpd="sng" algn="ctr">
              <a:solidFill>
                <a:schemeClr val="lt1"/>
              </a:solidFill>
              <a:prstDash val="solid"/>
              <a:round/>
            </a:ln>
            <a:effectLst/>
          </c:spPr>
          <c:invertIfNegative val="0"/>
          <c:cat>
            <c:strRef>
              <c:f>Tabelle1!$K$535:$U$535</c:f>
              <c:strCache>
                <c:ptCount val="11"/>
                <c:pt idx="0">
                  <c:v>Unter der Woche</c:v>
                </c:pt>
                <c:pt idx="1">
                  <c:v>Am Wochenende</c:v>
                </c:pt>
                <c:pt idx="2">
                  <c:v>Wenn ich am nächsten Tag frei habe</c:v>
                </c:pt>
                <c:pt idx="3">
                  <c:v>Wenn ich am nächsten Tag eine Vorlesung/ ein Seminar habe, bei der/ dem Anwesenheitspflicht besteht</c:v>
                </c:pt>
                <c:pt idx="4">
                  <c:v>Wenn ich am nächsten Tag eine Vorlesung/ eine Seminar habe, bei der/ dem keine Anwesenheitspflicht besteht</c:v>
                </c:pt>
                <c:pt idx="5">
                  <c:v>Wenn ich am nächsten Tag arbeiten muss</c:v>
                </c:pt>
                <c:pt idx="6">
                  <c:v>In der Prüfungs/ -vorbereitungszeit</c:v>
                </c:pt>
                <c:pt idx="7">
                  <c:v>Vor Prüfungen</c:v>
                </c:pt>
                <c:pt idx="8">
                  <c:v>Nach Prüfungen</c:v>
                </c:pt>
                <c:pt idx="9">
                  <c:v>Auf Studentenpartys</c:v>
                </c:pt>
                <c:pt idx="10">
                  <c:v>Wenn ich alleine bin</c:v>
                </c:pt>
              </c:strCache>
            </c:strRef>
          </c:cat>
          <c:val>
            <c:numRef>
              <c:f>Tabelle1!$K$537:$U$537</c:f>
              <c:numCache>
                <c:formatCode>###0.0</c:formatCode>
                <c:ptCount val="11"/>
                <c:pt idx="0">
                  <c:v>1.2820512820512819</c:v>
                </c:pt>
                <c:pt idx="1">
                  <c:v>11.76470588235294</c:v>
                </c:pt>
                <c:pt idx="2">
                  <c:v>7.3076923076923084</c:v>
                </c:pt>
                <c:pt idx="3" formatCode="####.0">
                  <c:v>0.51216389244558358</c:v>
                </c:pt>
                <c:pt idx="4" formatCode="####.0">
                  <c:v>0.6426735218509001</c:v>
                </c:pt>
                <c:pt idx="5" formatCode="####.0">
                  <c:v>0.51282051282051355</c:v>
                </c:pt>
                <c:pt idx="6">
                  <c:v>1.0296010296010301</c:v>
                </c:pt>
                <c:pt idx="7" formatCode="####.0">
                  <c:v>0.64683053040103577</c:v>
                </c:pt>
                <c:pt idx="8">
                  <c:v>16.108247422680435</c:v>
                </c:pt>
                <c:pt idx="9">
                  <c:v>17.419354838709676</c:v>
                </c:pt>
                <c:pt idx="10">
                  <c:v>1.2919896640826858</c:v>
                </c:pt>
              </c:numCache>
            </c:numRef>
          </c:val>
          <c:extLst>
            <c:ext xmlns:c16="http://schemas.microsoft.com/office/drawing/2014/chart" uri="{C3380CC4-5D6E-409C-BE32-E72D297353CC}">
              <c16:uniqueId val="{00000001-2200-4801-BC2B-0896AD53FF21}"/>
            </c:ext>
          </c:extLst>
        </c:ser>
        <c:ser>
          <c:idx val="2"/>
          <c:order val="2"/>
          <c:tx>
            <c:strRef>
              <c:f>Tabelle1!$J$538</c:f>
              <c:strCache>
                <c:ptCount val="1"/>
                <c:pt idx="0">
                  <c:v>Häufig</c:v>
                </c:pt>
              </c:strCache>
            </c:strRef>
          </c:tx>
          <c:spPr>
            <a:solidFill>
              <a:schemeClr val="accent3"/>
            </a:solidFill>
            <a:ln w="6350" cap="flat" cmpd="sng" algn="ctr">
              <a:solidFill>
                <a:schemeClr val="lt1"/>
              </a:solidFill>
              <a:prstDash val="solid"/>
              <a:round/>
            </a:ln>
            <a:effectLst/>
          </c:spPr>
          <c:invertIfNegative val="0"/>
          <c:cat>
            <c:strRef>
              <c:f>Tabelle1!$K$535:$U$535</c:f>
              <c:strCache>
                <c:ptCount val="11"/>
                <c:pt idx="0">
                  <c:v>Unter der Woche</c:v>
                </c:pt>
                <c:pt idx="1">
                  <c:v>Am Wochenende</c:v>
                </c:pt>
                <c:pt idx="2">
                  <c:v>Wenn ich am nächsten Tag frei habe</c:v>
                </c:pt>
                <c:pt idx="3">
                  <c:v>Wenn ich am nächsten Tag eine Vorlesung/ ein Seminar habe, bei der/ dem Anwesenheitspflicht besteht</c:v>
                </c:pt>
                <c:pt idx="4">
                  <c:v>Wenn ich am nächsten Tag eine Vorlesung/ eine Seminar habe, bei der/ dem keine Anwesenheitspflicht besteht</c:v>
                </c:pt>
                <c:pt idx="5">
                  <c:v>Wenn ich am nächsten Tag arbeiten muss</c:v>
                </c:pt>
                <c:pt idx="6">
                  <c:v>In der Prüfungs/ -vorbereitungszeit</c:v>
                </c:pt>
                <c:pt idx="7">
                  <c:v>Vor Prüfungen</c:v>
                </c:pt>
                <c:pt idx="8">
                  <c:v>Nach Prüfungen</c:v>
                </c:pt>
                <c:pt idx="9">
                  <c:v>Auf Studentenpartys</c:v>
                </c:pt>
                <c:pt idx="10">
                  <c:v>Wenn ich alleine bin</c:v>
                </c:pt>
              </c:strCache>
            </c:strRef>
          </c:cat>
          <c:val>
            <c:numRef>
              <c:f>Tabelle1!$K$538:$U$538</c:f>
              <c:numCache>
                <c:formatCode>###0.0</c:formatCode>
                <c:ptCount val="11"/>
                <c:pt idx="0">
                  <c:v>4.2307692307692371</c:v>
                </c:pt>
                <c:pt idx="1">
                  <c:v>24.680306905370809</c:v>
                </c:pt>
                <c:pt idx="2">
                  <c:v>20.641025641025639</c:v>
                </c:pt>
                <c:pt idx="3">
                  <c:v>1.9206145966709345</c:v>
                </c:pt>
                <c:pt idx="4">
                  <c:v>4.3701799485861175</c:v>
                </c:pt>
                <c:pt idx="5">
                  <c:v>1.5384615384615385</c:v>
                </c:pt>
                <c:pt idx="6">
                  <c:v>2.574002574002574</c:v>
                </c:pt>
                <c:pt idx="7">
                  <c:v>1.0349288486416559</c:v>
                </c:pt>
                <c:pt idx="8">
                  <c:v>28.608247422680435</c:v>
                </c:pt>
                <c:pt idx="9">
                  <c:v>26.322580645161242</c:v>
                </c:pt>
                <c:pt idx="10">
                  <c:v>2.9715762273901807</c:v>
                </c:pt>
              </c:numCache>
            </c:numRef>
          </c:val>
          <c:extLst>
            <c:ext xmlns:c16="http://schemas.microsoft.com/office/drawing/2014/chart" uri="{C3380CC4-5D6E-409C-BE32-E72D297353CC}">
              <c16:uniqueId val="{00000002-2200-4801-BC2B-0896AD53FF21}"/>
            </c:ext>
          </c:extLst>
        </c:ser>
        <c:ser>
          <c:idx val="3"/>
          <c:order val="3"/>
          <c:tx>
            <c:strRef>
              <c:f>Tabelle1!$J$539</c:f>
              <c:strCache>
                <c:ptCount val="1"/>
                <c:pt idx="0">
                  <c:v>Selten</c:v>
                </c:pt>
              </c:strCache>
            </c:strRef>
          </c:tx>
          <c:spPr>
            <a:solidFill>
              <a:schemeClr val="accent4"/>
            </a:solidFill>
            <a:ln w="6350" cap="flat" cmpd="sng" algn="ctr">
              <a:solidFill>
                <a:schemeClr val="lt1"/>
              </a:solidFill>
              <a:prstDash val="solid"/>
              <a:round/>
            </a:ln>
            <a:effectLst/>
          </c:spPr>
          <c:invertIfNegative val="0"/>
          <c:cat>
            <c:strRef>
              <c:f>Tabelle1!$K$535:$U$535</c:f>
              <c:strCache>
                <c:ptCount val="11"/>
                <c:pt idx="0">
                  <c:v>Unter der Woche</c:v>
                </c:pt>
                <c:pt idx="1">
                  <c:v>Am Wochenende</c:v>
                </c:pt>
                <c:pt idx="2">
                  <c:v>Wenn ich am nächsten Tag frei habe</c:v>
                </c:pt>
                <c:pt idx="3">
                  <c:v>Wenn ich am nächsten Tag eine Vorlesung/ ein Seminar habe, bei der/ dem Anwesenheitspflicht besteht</c:v>
                </c:pt>
                <c:pt idx="4">
                  <c:v>Wenn ich am nächsten Tag eine Vorlesung/ eine Seminar habe, bei der/ dem keine Anwesenheitspflicht besteht</c:v>
                </c:pt>
                <c:pt idx="5">
                  <c:v>Wenn ich am nächsten Tag arbeiten muss</c:v>
                </c:pt>
                <c:pt idx="6">
                  <c:v>In der Prüfungs/ -vorbereitungszeit</c:v>
                </c:pt>
                <c:pt idx="7">
                  <c:v>Vor Prüfungen</c:v>
                </c:pt>
                <c:pt idx="8">
                  <c:v>Nach Prüfungen</c:v>
                </c:pt>
                <c:pt idx="9">
                  <c:v>Auf Studentenpartys</c:v>
                </c:pt>
                <c:pt idx="10">
                  <c:v>Wenn ich alleine bin</c:v>
                </c:pt>
              </c:strCache>
            </c:strRef>
          </c:cat>
          <c:val>
            <c:numRef>
              <c:f>Tabelle1!$K$539:$U$539</c:f>
              <c:numCache>
                <c:formatCode>###0.0</c:formatCode>
                <c:ptCount val="11"/>
                <c:pt idx="0">
                  <c:v>39.358974358974358</c:v>
                </c:pt>
                <c:pt idx="1">
                  <c:v>41.56010230179028</c:v>
                </c:pt>
                <c:pt idx="2">
                  <c:v>47.692307692307693</c:v>
                </c:pt>
                <c:pt idx="3">
                  <c:v>27.144686299615877</c:v>
                </c:pt>
                <c:pt idx="4">
                  <c:v>40.745501285347025</c:v>
                </c:pt>
                <c:pt idx="5">
                  <c:v>31.538461538461529</c:v>
                </c:pt>
                <c:pt idx="6">
                  <c:v>26.126126126126124</c:v>
                </c:pt>
                <c:pt idx="7">
                  <c:v>10.996119016817596</c:v>
                </c:pt>
                <c:pt idx="8">
                  <c:v>22.680412371133972</c:v>
                </c:pt>
                <c:pt idx="9">
                  <c:v>21.677419354838708</c:v>
                </c:pt>
                <c:pt idx="10">
                  <c:v>14.599483204134376</c:v>
                </c:pt>
              </c:numCache>
            </c:numRef>
          </c:val>
          <c:extLst>
            <c:ext xmlns:c16="http://schemas.microsoft.com/office/drawing/2014/chart" uri="{C3380CC4-5D6E-409C-BE32-E72D297353CC}">
              <c16:uniqueId val="{00000003-2200-4801-BC2B-0896AD53FF21}"/>
            </c:ext>
          </c:extLst>
        </c:ser>
        <c:ser>
          <c:idx val="4"/>
          <c:order val="4"/>
          <c:tx>
            <c:strRef>
              <c:f>Tabelle1!$J$540</c:f>
              <c:strCache>
                <c:ptCount val="1"/>
                <c:pt idx="0">
                  <c:v>Nie</c:v>
                </c:pt>
              </c:strCache>
            </c:strRef>
          </c:tx>
          <c:spPr>
            <a:solidFill>
              <a:schemeClr val="accent6">
                <a:lumMod val="25000"/>
                <a:lumOff val="75000"/>
              </a:schemeClr>
            </a:solidFill>
            <a:ln w="6350" cap="flat" cmpd="sng" algn="ctr">
              <a:solidFill>
                <a:schemeClr val="lt1"/>
              </a:solidFill>
              <a:prstDash val="solid"/>
              <a:round/>
            </a:ln>
            <a:effectLst/>
          </c:spPr>
          <c:invertIfNegative val="0"/>
          <c:cat>
            <c:strRef>
              <c:f>Tabelle1!$K$535:$U$535</c:f>
              <c:strCache>
                <c:ptCount val="11"/>
                <c:pt idx="0">
                  <c:v>Unter der Woche</c:v>
                </c:pt>
                <c:pt idx="1">
                  <c:v>Am Wochenende</c:v>
                </c:pt>
                <c:pt idx="2">
                  <c:v>Wenn ich am nächsten Tag frei habe</c:v>
                </c:pt>
                <c:pt idx="3">
                  <c:v>Wenn ich am nächsten Tag eine Vorlesung/ ein Seminar habe, bei der/ dem Anwesenheitspflicht besteht</c:v>
                </c:pt>
                <c:pt idx="4">
                  <c:v>Wenn ich am nächsten Tag eine Vorlesung/ eine Seminar habe, bei der/ dem keine Anwesenheitspflicht besteht</c:v>
                </c:pt>
                <c:pt idx="5">
                  <c:v>Wenn ich am nächsten Tag arbeiten muss</c:v>
                </c:pt>
                <c:pt idx="6">
                  <c:v>In der Prüfungs/ -vorbereitungszeit</c:v>
                </c:pt>
                <c:pt idx="7">
                  <c:v>Vor Prüfungen</c:v>
                </c:pt>
                <c:pt idx="8">
                  <c:v>Nach Prüfungen</c:v>
                </c:pt>
                <c:pt idx="9">
                  <c:v>Auf Studentenpartys</c:v>
                </c:pt>
                <c:pt idx="10">
                  <c:v>Wenn ich alleine bin</c:v>
                </c:pt>
              </c:strCache>
            </c:strRef>
          </c:cat>
          <c:val>
            <c:numRef>
              <c:f>Tabelle1!$K$540:$U$540</c:f>
              <c:numCache>
                <c:formatCode>###0.0</c:formatCode>
                <c:ptCount val="11"/>
                <c:pt idx="0">
                  <c:v>54.102564102564102</c:v>
                </c:pt>
                <c:pt idx="1">
                  <c:v>17.39130434782609</c:v>
                </c:pt>
                <c:pt idx="2">
                  <c:v>23.205128205128169</c:v>
                </c:pt>
                <c:pt idx="3">
                  <c:v>70.166453265044822</c:v>
                </c:pt>
                <c:pt idx="4">
                  <c:v>53.85604113110535</c:v>
                </c:pt>
                <c:pt idx="5">
                  <c:v>66.282051282051185</c:v>
                </c:pt>
                <c:pt idx="6">
                  <c:v>69.755469755469719</c:v>
                </c:pt>
                <c:pt idx="7">
                  <c:v>86.804657179818904</c:v>
                </c:pt>
                <c:pt idx="8">
                  <c:v>21.005154639175224</c:v>
                </c:pt>
                <c:pt idx="9">
                  <c:v>21.41935483870968</c:v>
                </c:pt>
                <c:pt idx="10">
                  <c:v>80.490956072351409</c:v>
                </c:pt>
              </c:numCache>
            </c:numRef>
          </c:val>
          <c:extLst>
            <c:ext xmlns:c16="http://schemas.microsoft.com/office/drawing/2014/chart" uri="{C3380CC4-5D6E-409C-BE32-E72D297353CC}">
              <c16:uniqueId val="{00000004-2200-4801-BC2B-0896AD53FF21}"/>
            </c:ext>
          </c:extLst>
        </c:ser>
        <c:dLbls>
          <c:showLegendKey val="0"/>
          <c:showVal val="0"/>
          <c:showCatName val="0"/>
          <c:showSerName val="0"/>
          <c:showPercent val="0"/>
          <c:showBubbleSize val="0"/>
        </c:dLbls>
        <c:gapWidth val="150"/>
        <c:overlap val="100"/>
        <c:axId val="225102848"/>
        <c:axId val="225108736"/>
      </c:barChart>
      <c:catAx>
        <c:axId val="225102848"/>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1100" b="0" i="0" u="none" strike="noStrike" kern="1200" baseline="0">
                <a:solidFill>
                  <a:schemeClr val="tx1"/>
                </a:solidFill>
                <a:latin typeface="+mn-lt"/>
                <a:ea typeface="+mn-ea"/>
                <a:cs typeface="+mn-cs"/>
              </a:defRPr>
            </a:pPr>
            <a:endParaRPr lang="de-DE"/>
          </a:p>
        </c:txPr>
        <c:crossAx val="225108736"/>
        <c:crosses val="autoZero"/>
        <c:auto val="1"/>
        <c:lblAlgn val="ctr"/>
        <c:lblOffset val="100"/>
        <c:noMultiLvlLbl val="0"/>
      </c:catAx>
      <c:valAx>
        <c:axId val="225108736"/>
        <c:scaling>
          <c:orientation val="minMax"/>
        </c:scaling>
        <c:delete val="0"/>
        <c:axPos val="b"/>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e-DE"/>
          </a:p>
        </c:txPr>
        <c:crossAx val="2251028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e-DE"/>
        </a:p>
      </c:txPr>
    </c:legend>
    <c:plotVisOnly val="1"/>
    <c:dispBlanksAs val="gap"/>
    <c:showDLblsOverMax val="0"/>
  </c:chart>
  <c:spPr>
    <a:noFill/>
    <a:ln w="6350" cap="flat" cmpd="sng" algn="ctr">
      <a:noFill/>
      <a:prstDash val="solid"/>
      <a:miter lim="800000"/>
    </a:ln>
    <a:effectLst/>
  </c:spPr>
  <c:txPr>
    <a:bodyPr/>
    <a:lstStyle/>
    <a:p>
      <a:pPr>
        <a:defRPr sz="1800"/>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Trinkmenge: Bringen Sie nachfolgende Zeitabschnitte in die entsprechende Reihenfolge:</a:t>
            </a:r>
          </a:p>
        </c:rich>
      </c:tx>
      <c:overlay val="0"/>
    </c:title>
    <c:autoTitleDeleted val="0"/>
    <c:plotArea>
      <c:layout/>
      <c:barChart>
        <c:barDir val="bar"/>
        <c:grouping val="percentStacked"/>
        <c:varyColors val="0"/>
        <c:ser>
          <c:idx val="0"/>
          <c:order val="0"/>
          <c:tx>
            <c:strRef>
              <c:f>Tabelle1!$H$401</c:f>
              <c:strCache>
                <c:ptCount val="1"/>
                <c:pt idx="0">
                  <c:v>am meißten </c:v>
                </c:pt>
              </c:strCache>
            </c:strRef>
          </c:tx>
          <c:invertIfNegative val="0"/>
          <c:dLbls>
            <c:dLbl>
              <c:idx val="0"/>
              <c:layout>
                <c:manualLayout>
                  <c:x val="-4.4092323075213867E-3"/>
                  <c:y val="1.85651954480187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59-46E0-B8AA-1F22542C5822}"/>
                </c:ext>
              </c:extLst>
            </c:dLbl>
            <c:dLbl>
              <c:idx val="1"/>
              <c:layout>
                <c:manualLayout>
                  <c:x val="1.1021344850571755E-3"/>
                  <c:y val="2.7847793172028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59-46E0-B8AA-1F22542C5822}"/>
                </c:ext>
              </c:extLst>
            </c:dLbl>
            <c:dLbl>
              <c:idx val="2"/>
              <c:layout>
                <c:manualLayout>
                  <c:x val="2.2045293578491685E-3"/>
                  <c:y val="2.3206494310023414E-2"/>
                </c:manualLayout>
              </c:layout>
              <c:tx>
                <c:rich>
                  <a:bodyPr/>
                  <a:lstStyle/>
                  <a:p>
                    <a:r>
                      <a:rPr lang="en-US" sz="1500" dirty="0"/>
                      <a:t>7</a:t>
                    </a:r>
                    <a:r>
                      <a:rPr lang="en-US" sz="1600" dirty="0"/>
                      <a:t>,9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59-46E0-B8AA-1F22542C5822}"/>
                </c:ext>
              </c:extLst>
            </c:dLbl>
            <c:dLbl>
              <c:idx val="3"/>
              <c:layout>
                <c:manualLayout>
                  <c:x val="-1.1023080768803467E-3"/>
                  <c:y val="2.7847793172028013E-2"/>
                </c:manualLayout>
              </c:layout>
              <c:tx>
                <c:rich>
                  <a:bodyPr/>
                  <a:lstStyle/>
                  <a:p>
                    <a:r>
                      <a:rPr lang="en-US" sz="1600" dirty="0"/>
                      <a:t>50,5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59-46E0-B8AA-1F22542C5822}"/>
                </c:ext>
              </c:extLst>
            </c:dLbl>
            <c:dLbl>
              <c:idx val="4"/>
              <c:layout>
                <c:manualLayout>
                  <c:x val="1.1023080768803466E-2"/>
                  <c:y val="3.2489092034032781E-2"/>
                </c:manualLayout>
              </c:layout>
              <c:tx>
                <c:rich>
                  <a:bodyPr/>
                  <a:lstStyle/>
                  <a:p>
                    <a:r>
                      <a:rPr lang="en-US" sz="1600" dirty="0"/>
                      <a:t>23,4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59-46E0-B8AA-1F22542C5822}"/>
                </c:ext>
              </c:extLst>
            </c:dLbl>
            <c:spPr>
              <a:noFill/>
              <a:ln>
                <a:noFill/>
              </a:ln>
              <a:effectLst/>
            </c:spPr>
            <c:txPr>
              <a:bodyPr wrap="square" lIns="38100" tIns="19050" rIns="38100" bIns="19050" anchor="ctr">
                <a:spAutoFit/>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Tabelle1!$I$400:$M$400</c:f>
              <c:strCache>
                <c:ptCount val="5"/>
                <c:pt idx="0">
                  <c:v>Semesterbeginn</c:v>
                </c:pt>
                <c:pt idx="1">
                  <c:v>Semestermitte</c:v>
                </c:pt>
                <c:pt idx="2">
                  <c:v>Prüfungszeit</c:v>
                </c:pt>
                <c:pt idx="3">
                  <c:v>Semesterende, direkt nach den Prüfungen</c:v>
                </c:pt>
                <c:pt idx="4">
                  <c:v>Semesterferien</c:v>
                </c:pt>
              </c:strCache>
            </c:strRef>
          </c:cat>
          <c:val>
            <c:numRef>
              <c:f>Tabelle1!$I$401:$M$401</c:f>
              <c:numCache>
                <c:formatCode>###0.0</c:formatCode>
                <c:ptCount val="5"/>
                <c:pt idx="0">
                  <c:v>15.32033426183845</c:v>
                </c:pt>
                <c:pt idx="1">
                  <c:v>4.3356643356643438</c:v>
                </c:pt>
                <c:pt idx="2">
                  <c:v>7.9497907949790925</c:v>
                </c:pt>
                <c:pt idx="3">
                  <c:v>50.489510489510494</c:v>
                </c:pt>
                <c:pt idx="4">
                  <c:v>23.422159887798006</c:v>
                </c:pt>
              </c:numCache>
            </c:numRef>
          </c:val>
          <c:extLst>
            <c:ext xmlns:c16="http://schemas.microsoft.com/office/drawing/2014/chart" uri="{C3380CC4-5D6E-409C-BE32-E72D297353CC}">
              <c16:uniqueId val="{00000000-35E0-43BA-A35E-3378178EF356}"/>
            </c:ext>
          </c:extLst>
        </c:ser>
        <c:ser>
          <c:idx val="1"/>
          <c:order val="1"/>
          <c:tx>
            <c:strRef>
              <c:f>Tabelle1!$H$402</c:f>
              <c:strCache>
                <c:ptCount val="1"/>
                <c:pt idx="0">
                  <c:v>2</c:v>
                </c:pt>
              </c:strCache>
            </c:strRef>
          </c:tx>
          <c:invertIfNegative val="0"/>
          <c:cat>
            <c:strRef>
              <c:f>Tabelle1!$I$400:$M$400</c:f>
              <c:strCache>
                <c:ptCount val="5"/>
                <c:pt idx="0">
                  <c:v>Semesterbeginn</c:v>
                </c:pt>
                <c:pt idx="1">
                  <c:v>Semestermitte</c:v>
                </c:pt>
                <c:pt idx="2">
                  <c:v>Prüfungszeit</c:v>
                </c:pt>
                <c:pt idx="3">
                  <c:v>Semesterende, direkt nach den Prüfungen</c:v>
                </c:pt>
                <c:pt idx="4">
                  <c:v>Semesterferien</c:v>
                </c:pt>
              </c:strCache>
            </c:strRef>
          </c:cat>
          <c:val>
            <c:numRef>
              <c:f>Tabelle1!$I$402:$M$402</c:f>
              <c:numCache>
                <c:formatCode>###0.0</c:formatCode>
                <c:ptCount val="5"/>
                <c:pt idx="0">
                  <c:v>16.43454038997211</c:v>
                </c:pt>
                <c:pt idx="1">
                  <c:v>11.188811188811162</c:v>
                </c:pt>
                <c:pt idx="2">
                  <c:v>1.6736401673640167</c:v>
                </c:pt>
                <c:pt idx="3">
                  <c:v>21.118881118881152</c:v>
                </c:pt>
                <c:pt idx="4">
                  <c:v>31.977559607293127</c:v>
                </c:pt>
              </c:numCache>
            </c:numRef>
          </c:val>
          <c:extLst>
            <c:ext xmlns:c16="http://schemas.microsoft.com/office/drawing/2014/chart" uri="{C3380CC4-5D6E-409C-BE32-E72D297353CC}">
              <c16:uniqueId val="{00000001-35E0-43BA-A35E-3378178EF356}"/>
            </c:ext>
          </c:extLst>
        </c:ser>
        <c:ser>
          <c:idx val="2"/>
          <c:order val="2"/>
          <c:tx>
            <c:strRef>
              <c:f>Tabelle1!$H$403</c:f>
              <c:strCache>
                <c:ptCount val="1"/>
                <c:pt idx="0">
                  <c:v>3</c:v>
                </c:pt>
              </c:strCache>
            </c:strRef>
          </c:tx>
          <c:invertIfNegative val="0"/>
          <c:cat>
            <c:strRef>
              <c:f>Tabelle1!$I$400:$M$400</c:f>
              <c:strCache>
                <c:ptCount val="5"/>
                <c:pt idx="0">
                  <c:v>Semesterbeginn</c:v>
                </c:pt>
                <c:pt idx="1">
                  <c:v>Semestermitte</c:v>
                </c:pt>
                <c:pt idx="2">
                  <c:v>Prüfungszeit</c:v>
                </c:pt>
                <c:pt idx="3">
                  <c:v>Semesterende, direkt nach den Prüfungen</c:v>
                </c:pt>
                <c:pt idx="4">
                  <c:v>Semesterferien</c:v>
                </c:pt>
              </c:strCache>
            </c:strRef>
          </c:cat>
          <c:val>
            <c:numRef>
              <c:f>Tabelle1!$I$403:$M$403</c:f>
              <c:numCache>
                <c:formatCode>###0.0</c:formatCode>
                <c:ptCount val="5"/>
                <c:pt idx="0">
                  <c:v>34.540389972144851</c:v>
                </c:pt>
                <c:pt idx="1">
                  <c:v>26.433566433566426</c:v>
                </c:pt>
                <c:pt idx="2">
                  <c:v>4.8814504881450489</c:v>
                </c:pt>
                <c:pt idx="3">
                  <c:v>7.5524475524475463</c:v>
                </c:pt>
                <c:pt idx="4">
                  <c:v>17.952314165497896</c:v>
                </c:pt>
              </c:numCache>
            </c:numRef>
          </c:val>
          <c:extLst>
            <c:ext xmlns:c16="http://schemas.microsoft.com/office/drawing/2014/chart" uri="{C3380CC4-5D6E-409C-BE32-E72D297353CC}">
              <c16:uniqueId val="{00000002-35E0-43BA-A35E-3378178EF356}"/>
            </c:ext>
          </c:extLst>
        </c:ser>
        <c:ser>
          <c:idx val="3"/>
          <c:order val="3"/>
          <c:tx>
            <c:strRef>
              <c:f>Tabelle1!$H$404</c:f>
              <c:strCache>
                <c:ptCount val="1"/>
                <c:pt idx="0">
                  <c:v>4</c:v>
                </c:pt>
              </c:strCache>
            </c:strRef>
          </c:tx>
          <c:invertIfNegative val="0"/>
          <c:cat>
            <c:strRef>
              <c:f>Tabelle1!$I$400:$M$400</c:f>
              <c:strCache>
                <c:ptCount val="5"/>
                <c:pt idx="0">
                  <c:v>Semesterbeginn</c:v>
                </c:pt>
                <c:pt idx="1">
                  <c:v>Semestermitte</c:v>
                </c:pt>
                <c:pt idx="2">
                  <c:v>Prüfungszeit</c:v>
                </c:pt>
                <c:pt idx="3">
                  <c:v>Semesterende, direkt nach den Prüfungen</c:v>
                </c:pt>
                <c:pt idx="4">
                  <c:v>Semesterferien</c:v>
                </c:pt>
              </c:strCache>
            </c:strRef>
          </c:cat>
          <c:val>
            <c:numRef>
              <c:f>Tabelle1!$I$404:$M$404</c:f>
              <c:numCache>
                <c:formatCode>###0.0</c:formatCode>
                <c:ptCount val="5"/>
                <c:pt idx="0">
                  <c:v>14.484679665738161</c:v>
                </c:pt>
                <c:pt idx="1">
                  <c:v>41.67832167832168</c:v>
                </c:pt>
                <c:pt idx="2">
                  <c:v>6.4156206415620716</c:v>
                </c:pt>
                <c:pt idx="3">
                  <c:v>7.2727272727272725</c:v>
                </c:pt>
                <c:pt idx="4">
                  <c:v>13.464235624123422</c:v>
                </c:pt>
              </c:numCache>
            </c:numRef>
          </c:val>
          <c:extLst>
            <c:ext xmlns:c16="http://schemas.microsoft.com/office/drawing/2014/chart" uri="{C3380CC4-5D6E-409C-BE32-E72D297353CC}">
              <c16:uniqueId val="{00000003-35E0-43BA-A35E-3378178EF356}"/>
            </c:ext>
          </c:extLst>
        </c:ser>
        <c:ser>
          <c:idx val="4"/>
          <c:order val="4"/>
          <c:tx>
            <c:strRef>
              <c:f>Tabelle1!$H$405</c:f>
              <c:strCache>
                <c:ptCount val="1"/>
                <c:pt idx="0">
                  <c:v>am wenigsten</c:v>
                </c:pt>
              </c:strCache>
            </c:strRef>
          </c:tx>
          <c:spPr>
            <a:solidFill>
              <a:schemeClr val="accent6">
                <a:lumMod val="25000"/>
                <a:lumOff val="75000"/>
              </a:schemeClr>
            </a:solidFill>
          </c:spPr>
          <c:invertIfNegative val="0"/>
          <c:cat>
            <c:strRef>
              <c:f>Tabelle1!$I$400:$M$400</c:f>
              <c:strCache>
                <c:ptCount val="5"/>
                <c:pt idx="0">
                  <c:v>Semesterbeginn</c:v>
                </c:pt>
                <c:pt idx="1">
                  <c:v>Semestermitte</c:v>
                </c:pt>
                <c:pt idx="2">
                  <c:v>Prüfungszeit</c:v>
                </c:pt>
                <c:pt idx="3">
                  <c:v>Semesterende, direkt nach den Prüfungen</c:v>
                </c:pt>
                <c:pt idx="4">
                  <c:v>Semesterferien</c:v>
                </c:pt>
              </c:strCache>
            </c:strRef>
          </c:cat>
          <c:val>
            <c:numRef>
              <c:f>Tabelle1!$I$405:$M$405</c:f>
              <c:numCache>
                <c:formatCode>###0.0</c:formatCode>
                <c:ptCount val="5"/>
                <c:pt idx="0">
                  <c:v>19.22005571030644</c:v>
                </c:pt>
                <c:pt idx="1">
                  <c:v>16.363636363636338</c:v>
                </c:pt>
                <c:pt idx="2">
                  <c:v>79.079497907949758</c:v>
                </c:pt>
                <c:pt idx="3">
                  <c:v>13.56643356643357</c:v>
                </c:pt>
                <c:pt idx="4">
                  <c:v>13.18373071528752</c:v>
                </c:pt>
              </c:numCache>
            </c:numRef>
          </c:val>
          <c:extLst>
            <c:ext xmlns:c16="http://schemas.microsoft.com/office/drawing/2014/chart" uri="{C3380CC4-5D6E-409C-BE32-E72D297353CC}">
              <c16:uniqueId val="{00000004-35E0-43BA-A35E-3378178EF356}"/>
            </c:ext>
          </c:extLst>
        </c:ser>
        <c:dLbls>
          <c:showLegendKey val="0"/>
          <c:showVal val="0"/>
          <c:showCatName val="0"/>
          <c:showSerName val="0"/>
          <c:showPercent val="0"/>
          <c:showBubbleSize val="0"/>
        </c:dLbls>
        <c:gapWidth val="150"/>
        <c:overlap val="100"/>
        <c:axId val="225275904"/>
        <c:axId val="225277440"/>
      </c:barChart>
      <c:catAx>
        <c:axId val="225275904"/>
        <c:scaling>
          <c:orientation val="minMax"/>
        </c:scaling>
        <c:delete val="0"/>
        <c:axPos val="l"/>
        <c:numFmt formatCode="General" sourceLinked="0"/>
        <c:majorTickMark val="out"/>
        <c:minorTickMark val="none"/>
        <c:tickLblPos val="nextTo"/>
        <c:txPr>
          <a:bodyPr/>
          <a:lstStyle/>
          <a:p>
            <a:pPr>
              <a:defRPr sz="1400"/>
            </a:pPr>
            <a:endParaRPr lang="de-DE"/>
          </a:p>
        </c:txPr>
        <c:crossAx val="225277440"/>
        <c:crosses val="autoZero"/>
        <c:auto val="1"/>
        <c:lblAlgn val="ctr"/>
        <c:lblOffset val="100"/>
        <c:noMultiLvlLbl val="0"/>
      </c:catAx>
      <c:valAx>
        <c:axId val="225277440"/>
        <c:scaling>
          <c:orientation val="minMax"/>
          <c:max val="0.9"/>
        </c:scaling>
        <c:delete val="0"/>
        <c:axPos val="b"/>
        <c:majorGridlines/>
        <c:numFmt formatCode="0%" sourceLinked="1"/>
        <c:majorTickMark val="out"/>
        <c:minorTickMark val="none"/>
        <c:tickLblPos val="nextTo"/>
        <c:crossAx val="225275904"/>
        <c:crosses val="autoZero"/>
        <c:crossBetween val="between"/>
      </c:valAx>
    </c:plotArea>
    <c:legend>
      <c:legendPos val="r"/>
      <c:overlay val="0"/>
      <c:txPr>
        <a:bodyPr/>
        <a:lstStyle/>
        <a:p>
          <a:pPr>
            <a:defRPr sz="1400"/>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Trinktage: Bringen Sie nachfolgende Zeitabschnitte in die entsprechende Reihenfolge:</a:t>
            </a:r>
          </a:p>
        </c:rich>
      </c:tx>
      <c:overlay val="0"/>
    </c:title>
    <c:autoTitleDeleted val="0"/>
    <c:plotArea>
      <c:layout/>
      <c:barChart>
        <c:barDir val="bar"/>
        <c:grouping val="percentStacked"/>
        <c:varyColors val="0"/>
        <c:ser>
          <c:idx val="0"/>
          <c:order val="0"/>
          <c:tx>
            <c:strRef>
              <c:f>Tabelle1!$H$456</c:f>
              <c:strCache>
                <c:ptCount val="1"/>
                <c:pt idx="0">
                  <c:v>am häufigsten</c:v>
                </c:pt>
              </c:strCache>
            </c:strRef>
          </c:tx>
          <c:invertIfNegative val="0"/>
          <c:dLbls>
            <c:dLbl>
              <c:idx val="0"/>
              <c:layout>
                <c:manualLayout>
                  <c:x val="1.1023080768803489E-3"/>
                  <c:y val="4.0325685477117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2F-46C7-9CAF-F03D7125F5FD}"/>
                </c:ext>
              </c:extLst>
            </c:dLbl>
            <c:dLbl>
              <c:idx val="1"/>
              <c:layout>
                <c:manualLayout>
                  <c:x val="2.2046161537606968E-3"/>
                  <c:y val="3.5284974792477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2F-46C7-9CAF-F03D7125F5FD}"/>
                </c:ext>
              </c:extLst>
            </c:dLbl>
            <c:dLbl>
              <c:idx val="2"/>
              <c:layout>
                <c:manualLayout>
                  <c:x val="-3.3069242306410398E-3"/>
                  <c:y val="4.0325883930293717E-2"/>
                </c:manualLayout>
              </c:layout>
              <c:showLegendKey val="0"/>
              <c:showVal val="1"/>
              <c:showCatName val="0"/>
              <c:showSerName val="0"/>
              <c:showPercent val="0"/>
              <c:showBubbleSize val="0"/>
              <c:extLst>
                <c:ext xmlns:c15="http://schemas.microsoft.com/office/drawing/2012/chart" uri="{CE6537A1-D6FC-4f65-9D91-7224C49458BB}">
                  <c15:layout>
                    <c:manualLayout>
                      <c:w val="2.8907985918231308E-2"/>
                      <c:h val="0.11356721172493117"/>
                    </c:manualLayout>
                  </c15:layout>
                </c:ext>
                <c:ext xmlns:c16="http://schemas.microsoft.com/office/drawing/2014/chart" uri="{C3380CC4-5D6E-409C-BE32-E72D297353CC}">
                  <c16:uniqueId val="{00000002-0E2F-46C7-9CAF-F03D7125F5FD}"/>
                </c:ext>
              </c:extLst>
            </c:dLbl>
            <c:dLbl>
              <c:idx val="3"/>
              <c:layout>
                <c:manualLayout>
                  <c:x val="2.8660009998889013E-2"/>
                  <c:y val="2.01628427385585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2F-46C7-9CAF-F03D7125F5FD}"/>
                </c:ext>
              </c:extLst>
            </c:dLbl>
            <c:dLbl>
              <c:idx val="4"/>
              <c:layout>
                <c:manualLayout>
                  <c:x val="5.5115403844017332E-3"/>
                  <c:y val="4.032568547711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2F-46C7-9CAF-F03D7125F5FD}"/>
                </c:ext>
              </c:extLst>
            </c:dLbl>
            <c:spPr>
              <a:noFill/>
              <a:ln>
                <a:noFill/>
              </a:ln>
              <a:effectLst/>
            </c:spPr>
            <c:txPr>
              <a:bodyPr wrap="square" lIns="38100" tIns="19050" rIns="38100" bIns="19050" anchor="ctr">
                <a:spAutoFit/>
              </a:bodyPr>
              <a:lstStyle/>
              <a:p>
                <a:pPr>
                  <a:defRPr sz="16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Tabelle1!$I$455:$M$455</c:f>
              <c:strCache>
                <c:ptCount val="5"/>
                <c:pt idx="0">
                  <c:v>Semesterbeginn</c:v>
                </c:pt>
                <c:pt idx="1">
                  <c:v>Semestermitte</c:v>
                </c:pt>
                <c:pt idx="2">
                  <c:v>Prüfungszeit</c:v>
                </c:pt>
                <c:pt idx="3">
                  <c:v>Semesterende, direkt nach den Prüfungen</c:v>
                </c:pt>
                <c:pt idx="4">
                  <c:v>Semesterferien</c:v>
                </c:pt>
              </c:strCache>
            </c:strRef>
          </c:cat>
          <c:val>
            <c:numRef>
              <c:f>Tabelle1!$I$456:$M$456</c:f>
              <c:numCache>
                <c:formatCode>###0.0</c:formatCode>
                <c:ptCount val="5"/>
                <c:pt idx="0">
                  <c:v>15.796897038081806</c:v>
                </c:pt>
                <c:pt idx="1">
                  <c:v>4.5261669024045323</c:v>
                </c:pt>
                <c:pt idx="2">
                  <c:v>8.1805359661495061</c:v>
                </c:pt>
                <c:pt idx="3">
                  <c:v>40.793201133144471</c:v>
                </c:pt>
                <c:pt idx="4">
                  <c:v>28.999999999999989</c:v>
                </c:pt>
              </c:numCache>
            </c:numRef>
          </c:val>
          <c:extLst>
            <c:ext xmlns:c16="http://schemas.microsoft.com/office/drawing/2014/chart" uri="{C3380CC4-5D6E-409C-BE32-E72D297353CC}">
              <c16:uniqueId val="{00000000-499F-4A82-9DC0-6D6429EBEE1D}"/>
            </c:ext>
          </c:extLst>
        </c:ser>
        <c:ser>
          <c:idx val="1"/>
          <c:order val="1"/>
          <c:tx>
            <c:strRef>
              <c:f>Tabelle1!$H$457</c:f>
              <c:strCache>
                <c:ptCount val="1"/>
                <c:pt idx="0">
                  <c:v>2</c:v>
                </c:pt>
              </c:strCache>
            </c:strRef>
          </c:tx>
          <c:invertIfNegative val="0"/>
          <c:cat>
            <c:strRef>
              <c:f>Tabelle1!$I$455:$M$455</c:f>
              <c:strCache>
                <c:ptCount val="5"/>
                <c:pt idx="0">
                  <c:v>Semesterbeginn</c:v>
                </c:pt>
                <c:pt idx="1">
                  <c:v>Semestermitte</c:v>
                </c:pt>
                <c:pt idx="2">
                  <c:v>Prüfungszeit</c:v>
                </c:pt>
                <c:pt idx="3">
                  <c:v>Semesterende, direkt nach den Prüfungen</c:v>
                </c:pt>
                <c:pt idx="4">
                  <c:v>Semesterferien</c:v>
                </c:pt>
              </c:strCache>
            </c:strRef>
          </c:cat>
          <c:val>
            <c:numRef>
              <c:f>Tabelle1!$I$457:$M$457</c:f>
              <c:numCache>
                <c:formatCode>###0.0</c:formatCode>
                <c:ptCount val="5"/>
                <c:pt idx="0">
                  <c:v>15.373765867418916</c:v>
                </c:pt>
                <c:pt idx="1">
                  <c:v>12.022630834512038</c:v>
                </c:pt>
                <c:pt idx="2">
                  <c:v>2.2566995768688267</c:v>
                </c:pt>
                <c:pt idx="3">
                  <c:v>24.645892351274785</c:v>
                </c:pt>
                <c:pt idx="4">
                  <c:v>30.142857142857167</c:v>
                </c:pt>
              </c:numCache>
            </c:numRef>
          </c:val>
          <c:extLst>
            <c:ext xmlns:c16="http://schemas.microsoft.com/office/drawing/2014/chart" uri="{C3380CC4-5D6E-409C-BE32-E72D297353CC}">
              <c16:uniqueId val="{00000001-499F-4A82-9DC0-6D6429EBEE1D}"/>
            </c:ext>
          </c:extLst>
        </c:ser>
        <c:ser>
          <c:idx val="2"/>
          <c:order val="2"/>
          <c:tx>
            <c:strRef>
              <c:f>Tabelle1!$H$458</c:f>
              <c:strCache>
                <c:ptCount val="1"/>
                <c:pt idx="0">
                  <c:v>3</c:v>
                </c:pt>
              </c:strCache>
            </c:strRef>
          </c:tx>
          <c:invertIfNegative val="0"/>
          <c:cat>
            <c:strRef>
              <c:f>Tabelle1!$I$455:$M$455</c:f>
              <c:strCache>
                <c:ptCount val="5"/>
                <c:pt idx="0">
                  <c:v>Semesterbeginn</c:v>
                </c:pt>
                <c:pt idx="1">
                  <c:v>Semestermitte</c:v>
                </c:pt>
                <c:pt idx="2">
                  <c:v>Prüfungszeit</c:v>
                </c:pt>
                <c:pt idx="3">
                  <c:v>Semesterende, direkt nach den Prüfungen</c:v>
                </c:pt>
                <c:pt idx="4">
                  <c:v>Semesterferien</c:v>
                </c:pt>
              </c:strCache>
            </c:strRef>
          </c:cat>
          <c:val>
            <c:numRef>
              <c:f>Tabelle1!$I$458:$M$458</c:f>
              <c:numCache>
                <c:formatCode>###0.0</c:formatCode>
                <c:ptCount val="5"/>
                <c:pt idx="0">
                  <c:v>35.684062059238265</c:v>
                </c:pt>
                <c:pt idx="1">
                  <c:v>24.186704384724163</c:v>
                </c:pt>
                <c:pt idx="2">
                  <c:v>5.0775740479548661</c:v>
                </c:pt>
                <c:pt idx="3">
                  <c:v>10.623229461756358</c:v>
                </c:pt>
                <c:pt idx="4">
                  <c:v>16</c:v>
                </c:pt>
              </c:numCache>
            </c:numRef>
          </c:val>
          <c:extLst>
            <c:ext xmlns:c16="http://schemas.microsoft.com/office/drawing/2014/chart" uri="{C3380CC4-5D6E-409C-BE32-E72D297353CC}">
              <c16:uniqueId val="{00000002-499F-4A82-9DC0-6D6429EBEE1D}"/>
            </c:ext>
          </c:extLst>
        </c:ser>
        <c:ser>
          <c:idx val="3"/>
          <c:order val="3"/>
          <c:tx>
            <c:strRef>
              <c:f>Tabelle1!$H$459</c:f>
              <c:strCache>
                <c:ptCount val="1"/>
                <c:pt idx="0">
                  <c:v>4</c:v>
                </c:pt>
              </c:strCache>
            </c:strRef>
          </c:tx>
          <c:invertIfNegative val="0"/>
          <c:cat>
            <c:strRef>
              <c:f>Tabelle1!$I$455:$M$455</c:f>
              <c:strCache>
                <c:ptCount val="5"/>
                <c:pt idx="0">
                  <c:v>Semesterbeginn</c:v>
                </c:pt>
                <c:pt idx="1">
                  <c:v>Semestermitte</c:v>
                </c:pt>
                <c:pt idx="2">
                  <c:v>Prüfungszeit</c:v>
                </c:pt>
                <c:pt idx="3">
                  <c:v>Semesterende, direkt nach den Prüfungen</c:v>
                </c:pt>
                <c:pt idx="4">
                  <c:v>Semesterferien</c:v>
                </c:pt>
              </c:strCache>
            </c:strRef>
          </c:cat>
          <c:val>
            <c:numRef>
              <c:f>Tabelle1!$I$459:$M$459</c:f>
              <c:numCache>
                <c:formatCode>###0.0</c:formatCode>
                <c:ptCount val="5"/>
                <c:pt idx="0">
                  <c:v>14.386459802538807</c:v>
                </c:pt>
                <c:pt idx="1">
                  <c:v>42.008486562941997</c:v>
                </c:pt>
                <c:pt idx="2">
                  <c:v>5.9238363892806793</c:v>
                </c:pt>
                <c:pt idx="3">
                  <c:v>9.6317280453257599</c:v>
                </c:pt>
                <c:pt idx="4">
                  <c:v>11.142857142857141</c:v>
                </c:pt>
              </c:numCache>
            </c:numRef>
          </c:val>
          <c:extLst>
            <c:ext xmlns:c16="http://schemas.microsoft.com/office/drawing/2014/chart" uri="{C3380CC4-5D6E-409C-BE32-E72D297353CC}">
              <c16:uniqueId val="{00000003-499F-4A82-9DC0-6D6429EBEE1D}"/>
            </c:ext>
          </c:extLst>
        </c:ser>
        <c:ser>
          <c:idx val="4"/>
          <c:order val="4"/>
          <c:tx>
            <c:strRef>
              <c:f>Tabelle1!$H$460</c:f>
              <c:strCache>
                <c:ptCount val="1"/>
                <c:pt idx="0">
                  <c:v>am seltensten</c:v>
                </c:pt>
              </c:strCache>
            </c:strRef>
          </c:tx>
          <c:spPr>
            <a:solidFill>
              <a:schemeClr val="accent6">
                <a:lumMod val="25000"/>
                <a:lumOff val="75000"/>
              </a:schemeClr>
            </a:solidFill>
          </c:spPr>
          <c:invertIfNegative val="0"/>
          <c:cat>
            <c:strRef>
              <c:f>Tabelle1!$I$455:$M$455</c:f>
              <c:strCache>
                <c:ptCount val="5"/>
                <c:pt idx="0">
                  <c:v>Semesterbeginn</c:v>
                </c:pt>
                <c:pt idx="1">
                  <c:v>Semestermitte</c:v>
                </c:pt>
                <c:pt idx="2">
                  <c:v>Prüfungszeit</c:v>
                </c:pt>
                <c:pt idx="3">
                  <c:v>Semesterende, direkt nach den Prüfungen</c:v>
                </c:pt>
                <c:pt idx="4">
                  <c:v>Semesterferien</c:v>
                </c:pt>
              </c:strCache>
            </c:strRef>
          </c:cat>
          <c:val>
            <c:numRef>
              <c:f>Tabelle1!$I$460:$M$460</c:f>
              <c:numCache>
                <c:formatCode>###0.0</c:formatCode>
                <c:ptCount val="5"/>
                <c:pt idx="0">
                  <c:v>18.758815232722117</c:v>
                </c:pt>
                <c:pt idx="1">
                  <c:v>17.256011315417254</c:v>
                </c:pt>
                <c:pt idx="2">
                  <c:v>78.561354019746133</c:v>
                </c:pt>
                <c:pt idx="3">
                  <c:v>14.305949008498596</c:v>
                </c:pt>
                <c:pt idx="4">
                  <c:v>13.714285714285715</c:v>
                </c:pt>
              </c:numCache>
            </c:numRef>
          </c:val>
          <c:extLst>
            <c:ext xmlns:c16="http://schemas.microsoft.com/office/drawing/2014/chart" uri="{C3380CC4-5D6E-409C-BE32-E72D297353CC}">
              <c16:uniqueId val="{00000004-499F-4A82-9DC0-6D6429EBEE1D}"/>
            </c:ext>
          </c:extLst>
        </c:ser>
        <c:dLbls>
          <c:showLegendKey val="0"/>
          <c:showVal val="0"/>
          <c:showCatName val="0"/>
          <c:showSerName val="0"/>
          <c:showPercent val="0"/>
          <c:showBubbleSize val="0"/>
        </c:dLbls>
        <c:gapWidth val="150"/>
        <c:overlap val="100"/>
        <c:axId val="226706944"/>
        <c:axId val="226708480"/>
      </c:barChart>
      <c:catAx>
        <c:axId val="226706944"/>
        <c:scaling>
          <c:orientation val="minMax"/>
        </c:scaling>
        <c:delete val="0"/>
        <c:axPos val="l"/>
        <c:numFmt formatCode="General" sourceLinked="0"/>
        <c:majorTickMark val="out"/>
        <c:minorTickMark val="none"/>
        <c:tickLblPos val="nextTo"/>
        <c:txPr>
          <a:bodyPr/>
          <a:lstStyle/>
          <a:p>
            <a:pPr>
              <a:defRPr sz="1400"/>
            </a:pPr>
            <a:endParaRPr lang="de-DE"/>
          </a:p>
        </c:txPr>
        <c:crossAx val="226708480"/>
        <c:crosses val="autoZero"/>
        <c:auto val="1"/>
        <c:lblAlgn val="ctr"/>
        <c:lblOffset val="100"/>
        <c:noMultiLvlLbl val="0"/>
      </c:catAx>
      <c:valAx>
        <c:axId val="226708480"/>
        <c:scaling>
          <c:orientation val="minMax"/>
          <c:max val="0.9"/>
        </c:scaling>
        <c:delete val="0"/>
        <c:axPos val="b"/>
        <c:majorGridlines/>
        <c:numFmt formatCode="0%" sourceLinked="1"/>
        <c:majorTickMark val="out"/>
        <c:minorTickMark val="none"/>
        <c:tickLblPos val="nextTo"/>
        <c:crossAx val="226706944"/>
        <c:crosses val="autoZero"/>
        <c:crossBetween val="between"/>
      </c:valAx>
    </c:plotArea>
    <c:legend>
      <c:legendPos val="r"/>
      <c:overlay val="0"/>
      <c:txPr>
        <a:bodyPr/>
        <a:lstStyle/>
        <a:p>
          <a:pPr>
            <a:defRPr sz="1400"/>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34A37-31AF-492C-A172-4270A57A8A59}" type="doc">
      <dgm:prSet loTypeId="urn:microsoft.com/office/officeart/2008/layout/RadialCluster" loCatId="cycle" qsTypeId="urn:microsoft.com/office/officeart/2005/8/quickstyle/simple1" qsCatId="simple" csTypeId="urn:microsoft.com/office/officeart/2005/8/colors/accent1_2" csCatId="accent1" phldr="1"/>
      <dgm:spPr/>
    </dgm:pt>
    <dgm:pt modelId="{B016A735-9788-4559-9833-1C4D924E9C5F}">
      <dgm:prSet phldrT="[Text]" custT="1"/>
      <dgm:spPr/>
      <dgm:t>
        <a:bodyPr/>
        <a:lstStyle/>
        <a:p>
          <a:r>
            <a:rPr lang="de-DE" sz="1800" b="1" dirty="0"/>
            <a:t>Studentische</a:t>
          </a:r>
          <a:r>
            <a:rPr lang="de-DE" sz="1100" b="1" dirty="0"/>
            <a:t> </a:t>
          </a:r>
          <a:r>
            <a:rPr lang="de-DE" sz="1800" b="1" dirty="0"/>
            <a:t>Gesundheits-förderung</a:t>
          </a:r>
        </a:p>
      </dgm:t>
    </dgm:pt>
    <dgm:pt modelId="{C41A49EF-E384-4911-A829-4ED9B70C21C4}" type="parTrans" cxnId="{5EAA632C-AF4C-4BC8-B497-3103DEDC606F}">
      <dgm:prSet/>
      <dgm:spPr/>
      <dgm:t>
        <a:bodyPr/>
        <a:lstStyle/>
        <a:p>
          <a:endParaRPr lang="de-DE"/>
        </a:p>
      </dgm:t>
    </dgm:pt>
    <dgm:pt modelId="{F0A87AD8-2B21-4DEE-A8F3-1E5F43B7C360}" type="sibTrans" cxnId="{5EAA632C-AF4C-4BC8-B497-3103DEDC606F}">
      <dgm:prSet/>
      <dgm:spPr/>
      <dgm:t>
        <a:bodyPr/>
        <a:lstStyle/>
        <a:p>
          <a:endParaRPr lang="de-DE"/>
        </a:p>
      </dgm:t>
    </dgm:pt>
    <dgm:pt modelId="{EEEEB974-D478-42C4-B98F-316F5531478B}">
      <dgm:prSet phldrT="[Text]" custT="1"/>
      <dgm:spPr/>
      <dgm:t>
        <a:bodyPr/>
        <a:lstStyle/>
        <a:p>
          <a:r>
            <a:rPr lang="de-DE" sz="1400" dirty="0"/>
            <a:t>z. B. Sucht-prävention</a:t>
          </a:r>
        </a:p>
      </dgm:t>
    </dgm:pt>
    <dgm:pt modelId="{B86D7648-23B8-43CA-9A7E-9EA9B8577B74}" type="parTrans" cxnId="{81A61D0E-B5E3-4EA6-9B52-137736A873AF}">
      <dgm:prSet/>
      <dgm:spPr/>
      <dgm:t>
        <a:bodyPr/>
        <a:lstStyle/>
        <a:p>
          <a:endParaRPr lang="de-DE"/>
        </a:p>
      </dgm:t>
    </dgm:pt>
    <dgm:pt modelId="{0E896879-8B0B-4524-B1AF-0C52872E896C}" type="sibTrans" cxnId="{81A61D0E-B5E3-4EA6-9B52-137736A873AF}">
      <dgm:prSet/>
      <dgm:spPr/>
      <dgm:t>
        <a:bodyPr/>
        <a:lstStyle/>
        <a:p>
          <a:endParaRPr lang="de-DE"/>
        </a:p>
      </dgm:t>
    </dgm:pt>
    <dgm:pt modelId="{1D9630CA-27FC-49DF-9F8F-E1E504DDAE0F}">
      <dgm:prSet phldrT="[Text]"/>
      <dgm:spPr>
        <a:ln>
          <a:solidFill>
            <a:srgbClr val="232323"/>
          </a:solidFill>
        </a:ln>
      </dgm:spPr>
      <dgm:t>
        <a:bodyPr/>
        <a:lstStyle/>
        <a:p>
          <a:r>
            <a:rPr lang="de-DE" b="1" dirty="0"/>
            <a:t>eCHECKUP-Alkohol</a:t>
          </a:r>
        </a:p>
      </dgm:t>
    </dgm:pt>
    <dgm:pt modelId="{F1F840E5-EED1-407E-8BC4-D891FFDDC4A6}" type="parTrans" cxnId="{3D69191A-3CB0-48A0-A25E-E568F35774C5}">
      <dgm:prSet/>
      <dgm:spPr/>
      <dgm:t>
        <a:bodyPr/>
        <a:lstStyle/>
        <a:p>
          <a:endParaRPr lang="de-DE"/>
        </a:p>
      </dgm:t>
    </dgm:pt>
    <dgm:pt modelId="{B18DF225-A143-46D0-A45E-1A566B719038}" type="sibTrans" cxnId="{3D69191A-3CB0-48A0-A25E-E568F35774C5}">
      <dgm:prSet/>
      <dgm:spPr/>
      <dgm:t>
        <a:bodyPr/>
        <a:lstStyle/>
        <a:p>
          <a:endParaRPr lang="de-DE"/>
        </a:p>
      </dgm:t>
    </dgm:pt>
    <dgm:pt modelId="{9D0973E1-D7DD-43F2-B1F0-BDA605898814}">
      <dgm:prSet phldrT="[Text]" custT="1"/>
      <dgm:spPr/>
      <dgm:t>
        <a:bodyPr/>
        <a:lstStyle/>
        <a:p>
          <a:r>
            <a:rPr lang="de-DE" sz="1400" dirty="0"/>
            <a:t>z. B. Bewegung</a:t>
          </a:r>
        </a:p>
      </dgm:t>
    </dgm:pt>
    <dgm:pt modelId="{74B67046-5F89-4531-A556-ED82266FE98C}" type="parTrans" cxnId="{4098A4BC-9395-472E-96B6-9E97D333C156}">
      <dgm:prSet/>
      <dgm:spPr/>
      <dgm:t>
        <a:bodyPr/>
        <a:lstStyle/>
        <a:p>
          <a:endParaRPr lang="de-DE"/>
        </a:p>
      </dgm:t>
    </dgm:pt>
    <dgm:pt modelId="{E9D6A8F6-7A9C-4D34-B70A-DDCC039F0700}" type="sibTrans" cxnId="{4098A4BC-9395-472E-96B6-9E97D333C156}">
      <dgm:prSet/>
      <dgm:spPr/>
      <dgm:t>
        <a:bodyPr/>
        <a:lstStyle/>
        <a:p>
          <a:endParaRPr lang="de-DE"/>
        </a:p>
      </dgm:t>
    </dgm:pt>
    <dgm:pt modelId="{28B6613B-8BE2-40F4-BFBB-4EB9B4442715}">
      <dgm:prSet phldrT="[Text]" custT="1"/>
      <dgm:spPr/>
      <dgm:t>
        <a:bodyPr/>
        <a:lstStyle/>
        <a:p>
          <a:r>
            <a:rPr lang="de-DE" sz="1400" dirty="0"/>
            <a:t>z. B. Stress-regulation</a:t>
          </a:r>
        </a:p>
      </dgm:t>
    </dgm:pt>
    <dgm:pt modelId="{5BD17D51-01B9-45E6-8A5B-EE35A20629C3}" type="parTrans" cxnId="{127E0CCA-A42E-405D-BB51-B043C56741CC}">
      <dgm:prSet/>
      <dgm:spPr/>
      <dgm:t>
        <a:bodyPr/>
        <a:lstStyle/>
        <a:p>
          <a:endParaRPr lang="de-DE"/>
        </a:p>
      </dgm:t>
    </dgm:pt>
    <dgm:pt modelId="{FC218A18-D0F3-4651-B21E-1BB60508116E}" type="sibTrans" cxnId="{127E0CCA-A42E-405D-BB51-B043C56741CC}">
      <dgm:prSet/>
      <dgm:spPr/>
      <dgm:t>
        <a:bodyPr/>
        <a:lstStyle/>
        <a:p>
          <a:endParaRPr lang="de-DE"/>
        </a:p>
      </dgm:t>
    </dgm:pt>
    <dgm:pt modelId="{49C4E7B6-AD6D-469E-A887-D7D9C1E3C4E1}">
      <dgm:prSet phldrT="[Text]" custT="1"/>
      <dgm:spPr/>
      <dgm:t>
        <a:bodyPr/>
        <a:lstStyle/>
        <a:p>
          <a:r>
            <a:rPr lang="de-DE" sz="1400" dirty="0"/>
            <a:t>z. B. Ernährung</a:t>
          </a:r>
        </a:p>
      </dgm:t>
    </dgm:pt>
    <dgm:pt modelId="{4AF59183-BB8B-48BA-8C66-F90904B2AA11}" type="parTrans" cxnId="{B5CA3368-6FAD-4580-A766-3DB42141B289}">
      <dgm:prSet/>
      <dgm:spPr/>
      <dgm:t>
        <a:bodyPr/>
        <a:lstStyle/>
        <a:p>
          <a:endParaRPr lang="de-DE"/>
        </a:p>
      </dgm:t>
    </dgm:pt>
    <dgm:pt modelId="{BC8DDB79-C662-4848-B911-CECBB1B19ED3}" type="sibTrans" cxnId="{B5CA3368-6FAD-4580-A766-3DB42141B289}">
      <dgm:prSet/>
      <dgm:spPr/>
      <dgm:t>
        <a:bodyPr/>
        <a:lstStyle/>
        <a:p>
          <a:endParaRPr lang="de-DE"/>
        </a:p>
      </dgm:t>
    </dgm:pt>
    <dgm:pt modelId="{1E155A20-F6B7-4A3D-B3B7-CAAD35E2B544}">
      <dgm:prSet phldrT="[Text]" custT="1"/>
      <dgm:spPr/>
      <dgm:t>
        <a:bodyPr/>
        <a:lstStyle/>
        <a:p>
          <a:r>
            <a:rPr lang="de-DE" sz="1400" dirty="0"/>
            <a:t>z. B. Sozial-kompetenz</a:t>
          </a:r>
        </a:p>
      </dgm:t>
    </dgm:pt>
    <dgm:pt modelId="{C81AD0DC-CA3E-47FC-8922-D7479425F4AF}" type="parTrans" cxnId="{04101272-B51B-4F47-9EC6-1033E29CD68E}">
      <dgm:prSet/>
      <dgm:spPr/>
      <dgm:t>
        <a:bodyPr/>
        <a:lstStyle/>
        <a:p>
          <a:endParaRPr lang="de-DE"/>
        </a:p>
      </dgm:t>
    </dgm:pt>
    <dgm:pt modelId="{118DDB86-A1B4-42F4-802D-FE7FCDD3D749}" type="sibTrans" cxnId="{04101272-B51B-4F47-9EC6-1033E29CD68E}">
      <dgm:prSet/>
      <dgm:spPr/>
      <dgm:t>
        <a:bodyPr/>
        <a:lstStyle/>
        <a:p>
          <a:endParaRPr lang="de-DE"/>
        </a:p>
      </dgm:t>
    </dgm:pt>
    <dgm:pt modelId="{2E30884E-D451-441A-9F33-F91A300AD743}" type="pres">
      <dgm:prSet presAssocID="{97034A37-31AF-492C-A172-4270A57A8A59}" presName="Name0" presStyleCnt="0">
        <dgm:presLayoutVars>
          <dgm:chMax val="1"/>
          <dgm:chPref val="1"/>
          <dgm:dir/>
          <dgm:animOne val="branch"/>
          <dgm:animLvl val="lvl"/>
        </dgm:presLayoutVars>
      </dgm:prSet>
      <dgm:spPr/>
    </dgm:pt>
    <dgm:pt modelId="{3F66AED3-C94F-4389-8EB3-271286F5AEBD}" type="pres">
      <dgm:prSet presAssocID="{B016A735-9788-4559-9833-1C4D924E9C5F}" presName="textCenter" presStyleLbl="node1" presStyleIdx="0" presStyleCnt="7" custScaleX="133100" custScaleY="133100"/>
      <dgm:spPr/>
      <dgm:t>
        <a:bodyPr/>
        <a:lstStyle/>
        <a:p>
          <a:endParaRPr lang="de-DE"/>
        </a:p>
      </dgm:t>
    </dgm:pt>
    <dgm:pt modelId="{204CF3C3-BC10-472B-92ED-3831F6B8BDBE}" type="pres">
      <dgm:prSet presAssocID="{B016A735-9788-4559-9833-1C4D924E9C5F}" presName="cycle_1" presStyleCnt="0"/>
      <dgm:spPr/>
    </dgm:pt>
    <dgm:pt modelId="{DFDE54BE-9A54-48C7-B2E2-F22A193FBD28}" type="pres">
      <dgm:prSet presAssocID="{9D0973E1-D7DD-43F2-B1F0-BDA605898814}" presName="childCenter1" presStyleLbl="node1" presStyleIdx="1" presStyleCnt="7" custScaleX="133100" custScaleY="133100"/>
      <dgm:spPr/>
      <dgm:t>
        <a:bodyPr/>
        <a:lstStyle/>
        <a:p>
          <a:endParaRPr lang="de-DE"/>
        </a:p>
      </dgm:t>
    </dgm:pt>
    <dgm:pt modelId="{75DA9195-F2F0-409D-A225-BF38C9BF0406}" type="pres">
      <dgm:prSet presAssocID="{74B67046-5F89-4531-A556-ED82266FE98C}" presName="Name144" presStyleLbl="parChTrans1D2" presStyleIdx="0" presStyleCnt="5"/>
      <dgm:spPr/>
      <dgm:t>
        <a:bodyPr/>
        <a:lstStyle/>
        <a:p>
          <a:endParaRPr lang="de-DE"/>
        </a:p>
      </dgm:t>
    </dgm:pt>
    <dgm:pt modelId="{3430BB8C-63AE-4B89-B641-E298194B5AAA}" type="pres">
      <dgm:prSet presAssocID="{B016A735-9788-4559-9833-1C4D924E9C5F}" presName="cycle_2" presStyleCnt="0"/>
      <dgm:spPr/>
    </dgm:pt>
    <dgm:pt modelId="{756FF2EE-15FC-44C8-8C9A-4A23B94CC1D6}" type="pres">
      <dgm:prSet presAssocID="{28B6613B-8BE2-40F4-BFBB-4EB9B4442715}" presName="childCenter2" presStyleLbl="node1" presStyleIdx="2" presStyleCnt="7" custScaleX="133100" custScaleY="133100"/>
      <dgm:spPr/>
      <dgm:t>
        <a:bodyPr/>
        <a:lstStyle/>
        <a:p>
          <a:endParaRPr lang="de-DE"/>
        </a:p>
      </dgm:t>
    </dgm:pt>
    <dgm:pt modelId="{06327A2F-16E9-401B-B841-7D9CADA9EB9F}" type="pres">
      <dgm:prSet presAssocID="{5BD17D51-01B9-45E6-8A5B-EE35A20629C3}" presName="Name221" presStyleLbl="parChTrans1D2" presStyleIdx="1" presStyleCnt="5"/>
      <dgm:spPr/>
      <dgm:t>
        <a:bodyPr/>
        <a:lstStyle/>
        <a:p>
          <a:endParaRPr lang="de-DE"/>
        </a:p>
      </dgm:t>
    </dgm:pt>
    <dgm:pt modelId="{8BD3558B-B5B3-4167-899F-A7441758BD34}" type="pres">
      <dgm:prSet presAssocID="{B016A735-9788-4559-9833-1C4D924E9C5F}" presName="cycle_3" presStyleCnt="0"/>
      <dgm:spPr/>
    </dgm:pt>
    <dgm:pt modelId="{A5DB5577-3DCA-4DDB-8568-A416198E1088}" type="pres">
      <dgm:prSet presAssocID="{49C4E7B6-AD6D-469E-A887-D7D9C1E3C4E1}" presName="childCenter3" presStyleLbl="node1" presStyleIdx="3" presStyleCnt="7" custScaleX="133100" custScaleY="133100"/>
      <dgm:spPr/>
      <dgm:t>
        <a:bodyPr/>
        <a:lstStyle/>
        <a:p>
          <a:endParaRPr lang="de-DE"/>
        </a:p>
      </dgm:t>
    </dgm:pt>
    <dgm:pt modelId="{9B45B1B9-8063-4331-A37E-C921E6FD3154}" type="pres">
      <dgm:prSet presAssocID="{4AF59183-BB8B-48BA-8C66-F90904B2AA11}" presName="Name288" presStyleLbl="parChTrans1D2" presStyleIdx="2" presStyleCnt="5"/>
      <dgm:spPr/>
      <dgm:t>
        <a:bodyPr/>
        <a:lstStyle/>
        <a:p>
          <a:endParaRPr lang="de-DE"/>
        </a:p>
      </dgm:t>
    </dgm:pt>
    <dgm:pt modelId="{88E596B7-EBFF-4FB1-AD61-6F3F8CBA84B6}" type="pres">
      <dgm:prSet presAssocID="{B016A735-9788-4559-9833-1C4D924E9C5F}" presName="cycle_4" presStyleCnt="0"/>
      <dgm:spPr/>
    </dgm:pt>
    <dgm:pt modelId="{56FA2DCB-EAD2-4A47-813E-7569D5D5A24B}" type="pres">
      <dgm:prSet presAssocID="{1E155A20-F6B7-4A3D-B3B7-CAAD35E2B544}" presName="childCenter4" presStyleLbl="node1" presStyleIdx="4" presStyleCnt="7" custScaleX="133100" custScaleY="133100"/>
      <dgm:spPr/>
      <dgm:t>
        <a:bodyPr/>
        <a:lstStyle/>
        <a:p>
          <a:endParaRPr lang="de-DE"/>
        </a:p>
      </dgm:t>
    </dgm:pt>
    <dgm:pt modelId="{0BC6506E-9315-410A-B9C2-CD5EB0C9E59E}" type="pres">
      <dgm:prSet presAssocID="{C81AD0DC-CA3E-47FC-8922-D7479425F4AF}" presName="Name345" presStyleLbl="parChTrans1D2" presStyleIdx="3" presStyleCnt="5"/>
      <dgm:spPr/>
      <dgm:t>
        <a:bodyPr/>
        <a:lstStyle/>
        <a:p>
          <a:endParaRPr lang="de-DE"/>
        </a:p>
      </dgm:t>
    </dgm:pt>
    <dgm:pt modelId="{757CA2F9-D7AA-4EF1-95D2-765644077B3D}" type="pres">
      <dgm:prSet presAssocID="{B016A735-9788-4559-9833-1C4D924E9C5F}" presName="cycle_5" presStyleCnt="0"/>
      <dgm:spPr/>
    </dgm:pt>
    <dgm:pt modelId="{7DE23EDD-932C-4B10-8E33-AA2D6428CD75}" type="pres">
      <dgm:prSet presAssocID="{EEEEB974-D478-42C4-B98F-316F5531478B}" presName="childCenter5" presStyleLbl="node1" presStyleIdx="5" presStyleCnt="7" custScaleX="133100" custScaleY="133100"/>
      <dgm:spPr/>
      <dgm:t>
        <a:bodyPr/>
        <a:lstStyle/>
        <a:p>
          <a:endParaRPr lang="de-DE"/>
        </a:p>
      </dgm:t>
    </dgm:pt>
    <dgm:pt modelId="{D4808052-AB78-4CF8-A98E-802197C8778A}" type="pres">
      <dgm:prSet presAssocID="{F1F840E5-EED1-407E-8BC4-D891FFDDC4A6}" presName="Name389" presStyleLbl="parChTrans1D3" presStyleIdx="0" presStyleCnt="1"/>
      <dgm:spPr/>
      <dgm:t>
        <a:bodyPr/>
        <a:lstStyle/>
        <a:p>
          <a:endParaRPr lang="de-DE"/>
        </a:p>
      </dgm:t>
    </dgm:pt>
    <dgm:pt modelId="{8F48FB8F-996D-4C71-98B8-527584F81A75}" type="pres">
      <dgm:prSet presAssocID="{1D9630CA-27FC-49DF-9F8F-E1E504DDAE0F}" presName="text5" presStyleLbl="node1" presStyleIdx="6" presStyleCnt="7" custScaleX="133100" custScaleY="133100">
        <dgm:presLayoutVars>
          <dgm:bulletEnabled val="1"/>
        </dgm:presLayoutVars>
      </dgm:prSet>
      <dgm:spPr/>
      <dgm:t>
        <a:bodyPr/>
        <a:lstStyle/>
        <a:p>
          <a:endParaRPr lang="de-DE"/>
        </a:p>
      </dgm:t>
    </dgm:pt>
    <dgm:pt modelId="{A3790B74-521C-4748-85E5-49C2FBE83DD7}" type="pres">
      <dgm:prSet presAssocID="{B86D7648-23B8-43CA-9A7E-9EA9B8577B74}" presName="Name392" presStyleLbl="parChTrans1D2" presStyleIdx="4" presStyleCnt="5"/>
      <dgm:spPr/>
      <dgm:t>
        <a:bodyPr/>
        <a:lstStyle/>
        <a:p>
          <a:endParaRPr lang="de-DE"/>
        </a:p>
      </dgm:t>
    </dgm:pt>
  </dgm:ptLst>
  <dgm:cxnLst>
    <dgm:cxn modelId="{127E0CCA-A42E-405D-BB51-B043C56741CC}" srcId="{B016A735-9788-4559-9833-1C4D924E9C5F}" destId="{28B6613B-8BE2-40F4-BFBB-4EB9B4442715}" srcOrd="1" destOrd="0" parTransId="{5BD17D51-01B9-45E6-8A5B-EE35A20629C3}" sibTransId="{FC218A18-D0F3-4651-B21E-1BB60508116E}"/>
    <dgm:cxn modelId="{4098A4BC-9395-472E-96B6-9E97D333C156}" srcId="{B016A735-9788-4559-9833-1C4D924E9C5F}" destId="{9D0973E1-D7DD-43F2-B1F0-BDA605898814}" srcOrd="0" destOrd="0" parTransId="{74B67046-5F89-4531-A556-ED82266FE98C}" sibTransId="{E9D6A8F6-7A9C-4D34-B70A-DDCC039F0700}"/>
    <dgm:cxn modelId="{64764F81-5168-410E-BF51-EB43F9EB9FA2}" type="presOf" srcId="{5BD17D51-01B9-45E6-8A5B-EE35A20629C3}" destId="{06327A2F-16E9-401B-B841-7D9CADA9EB9F}" srcOrd="0" destOrd="0" presId="urn:microsoft.com/office/officeart/2008/layout/RadialCluster"/>
    <dgm:cxn modelId="{04101272-B51B-4F47-9EC6-1033E29CD68E}" srcId="{B016A735-9788-4559-9833-1C4D924E9C5F}" destId="{1E155A20-F6B7-4A3D-B3B7-CAAD35E2B544}" srcOrd="3" destOrd="0" parTransId="{C81AD0DC-CA3E-47FC-8922-D7479425F4AF}" sibTransId="{118DDB86-A1B4-42F4-802D-FE7FCDD3D749}"/>
    <dgm:cxn modelId="{1AC03A26-8F69-45AB-8317-28FBDFEC24BF}" type="presOf" srcId="{B016A735-9788-4559-9833-1C4D924E9C5F}" destId="{3F66AED3-C94F-4389-8EB3-271286F5AEBD}" srcOrd="0" destOrd="0" presId="urn:microsoft.com/office/officeart/2008/layout/RadialCluster"/>
    <dgm:cxn modelId="{3D69191A-3CB0-48A0-A25E-E568F35774C5}" srcId="{EEEEB974-D478-42C4-B98F-316F5531478B}" destId="{1D9630CA-27FC-49DF-9F8F-E1E504DDAE0F}" srcOrd="0" destOrd="0" parTransId="{F1F840E5-EED1-407E-8BC4-D891FFDDC4A6}" sibTransId="{B18DF225-A143-46D0-A45E-1A566B719038}"/>
    <dgm:cxn modelId="{480FBC20-FA29-4802-AFC9-29E0598C4F66}" type="presOf" srcId="{B86D7648-23B8-43CA-9A7E-9EA9B8577B74}" destId="{A3790B74-521C-4748-85E5-49C2FBE83DD7}" srcOrd="0" destOrd="0" presId="urn:microsoft.com/office/officeart/2008/layout/RadialCluster"/>
    <dgm:cxn modelId="{522720A0-530A-473D-B28E-628B8B4A5D9F}" type="presOf" srcId="{1D9630CA-27FC-49DF-9F8F-E1E504DDAE0F}" destId="{8F48FB8F-996D-4C71-98B8-527584F81A75}" srcOrd="0" destOrd="0" presId="urn:microsoft.com/office/officeart/2008/layout/RadialCluster"/>
    <dgm:cxn modelId="{036612C9-B359-4F42-B725-464CF134510A}" type="presOf" srcId="{1E155A20-F6B7-4A3D-B3B7-CAAD35E2B544}" destId="{56FA2DCB-EAD2-4A47-813E-7569D5D5A24B}" srcOrd="0" destOrd="0" presId="urn:microsoft.com/office/officeart/2008/layout/RadialCluster"/>
    <dgm:cxn modelId="{5EAA632C-AF4C-4BC8-B497-3103DEDC606F}" srcId="{97034A37-31AF-492C-A172-4270A57A8A59}" destId="{B016A735-9788-4559-9833-1C4D924E9C5F}" srcOrd="0" destOrd="0" parTransId="{C41A49EF-E384-4911-A829-4ED9B70C21C4}" sibTransId="{F0A87AD8-2B21-4DEE-A8F3-1E5F43B7C360}"/>
    <dgm:cxn modelId="{3244611D-C392-4287-ADEA-E7BC47EE706D}" type="presOf" srcId="{97034A37-31AF-492C-A172-4270A57A8A59}" destId="{2E30884E-D451-441A-9F33-F91A300AD743}" srcOrd="0" destOrd="0" presId="urn:microsoft.com/office/officeart/2008/layout/RadialCluster"/>
    <dgm:cxn modelId="{B5CA3368-6FAD-4580-A766-3DB42141B289}" srcId="{B016A735-9788-4559-9833-1C4D924E9C5F}" destId="{49C4E7B6-AD6D-469E-A887-D7D9C1E3C4E1}" srcOrd="2" destOrd="0" parTransId="{4AF59183-BB8B-48BA-8C66-F90904B2AA11}" sibTransId="{BC8DDB79-C662-4848-B911-CECBB1B19ED3}"/>
    <dgm:cxn modelId="{422BB834-5817-4739-963A-FC44E67C2CD4}" type="presOf" srcId="{EEEEB974-D478-42C4-B98F-316F5531478B}" destId="{7DE23EDD-932C-4B10-8E33-AA2D6428CD75}" srcOrd="0" destOrd="0" presId="urn:microsoft.com/office/officeart/2008/layout/RadialCluster"/>
    <dgm:cxn modelId="{EF5513A6-AE66-4758-A791-255C7E1EAB98}" type="presOf" srcId="{49C4E7B6-AD6D-469E-A887-D7D9C1E3C4E1}" destId="{A5DB5577-3DCA-4DDB-8568-A416198E1088}" srcOrd="0" destOrd="0" presId="urn:microsoft.com/office/officeart/2008/layout/RadialCluster"/>
    <dgm:cxn modelId="{F6D3A39A-2FFD-4485-BB69-D03864FFA69C}" type="presOf" srcId="{4AF59183-BB8B-48BA-8C66-F90904B2AA11}" destId="{9B45B1B9-8063-4331-A37E-C921E6FD3154}" srcOrd="0" destOrd="0" presId="urn:microsoft.com/office/officeart/2008/layout/RadialCluster"/>
    <dgm:cxn modelId="{A3390DA1-D00E-40EA-BB86-10370CBE9E34}" type="presOf" srcId="{C81AD0DC-CA3E-47FC-8922-D7479425F4AF}" destId="{0BC6506E-9315-410A-B9C2-CD5EB0C9E59E}" srcOrd="0" destOrd="0" presId="urn:microsoft.com/office/officeart/2008/layout/RadialCluster"/>
    <dgm:cxn modelId="{7E64F15B-70C6-43D0-8036-5848C202325C}" type="presOf" srcId="{74B67046-5F89-4531-A556-ED82266FE98C}" destId="{75DA9195-F2F0-409D-A225-BF38C9BF0406}" srcOrd="0" destOrd="0" presId="urn:microsoft.com/office/officeart/2008/layout/RadialCluster"/>
    <dgm:cxn modelId="{81A61D0E-B5E3-4EA6-9B52-137736A873AF}" srcId="{B016A735-9788-4559-9833-1C4D924E9C5F}" destId="{EEEEB974-D478-42C4-B98F-316F5531478B}" srcOrd="4" destOrd="0" parTransId="{B86D7648-23B8-43CA-9A7E-9EA9B8577B74}" sibTransId="{0E896879-8B0B-4524-B1AF-0C52872E896C}"/>
    <dgm:cxn modelId="{5FE81B52-9C65-48F0-BA0E-9150289C95F6}" type="presOf" srcId="{9D0973E1-D7DD-43F2-B1F0-BDA605898814}" destId="{DFDE54BE-9A54-48C7-B2E2-F22A193FBD28}" srcOrd="0" destOrd="0" presId="urn:microsoft.com/office/officeart/2008/layout/RadialCluster"/>
    <dgm:cxn modelId="{0DF72CED-4493-4919-8675-474EB4DA25EA}" type="presOf" srcId="{28B6613B-8BE2-40F4-BFBB-4EB9B4442715}" destId="{756FF2EE-15FC-44C8-8C9A-4A23B94CC1D6}" srcOrd="0" destOrd="0" presId="urn:microsoft.com/office/officeart/2008/layout/RadialCluster"/>
    <dgm:cxn modelId="{2EEC5BDF-ED0A-4EC1-A256-044A792490F5}" type="presOf" srcId="{F1F840E5-EED1-407E-8BC4-D891FFDDC4A6}" destId="{D4808052-AB78-4CF8-A98E-802197C8778A}" srcOrd="0" destOrd="0" presId="urn:microsoft.com/office/officeart/2008/layout/RadialCluster"/>
    <dgm:cxn modelId="{51B2D115-0930-41B2-A37F-C6DA56187B36}" type="presParOf" srcId="{2E30884E-D451-441A-9F33-F91A300AD743}" destId="{3F66AED3-C94F-4389-8EB3-271286F5AEBD}" srcOrd="0" destOrd="0" presId="urn:microsoft.com/office/officeart/2008/layout/RadialCluster"/>
    <dgm:cxn modelId="{E3FB4F37-B117-44A1-9CBF-C8B5168708CF}" type="presParOf" srcId="{2E30884E-D451-441A-9F33-F91A300AD743}" destId="{204CF3C3-BC10-472B-92ED-3831F6B8BDBE}" srcOrd="1" destOrd="0" presId="urn:microsoft.com/office/officeart/2008/layout/RadialCluster"/>
    <dgm:cxn modelId="{1A979850-4E89-453A-8F0F-6FE104123C1B}" type="presParOf" srcId="{204CF3C3-BC10-472B-92ED-3831F6B8BDBE}" destId="{DFDE54BE-9A54-48C7-B2E2-F22A193FBD28}" srcOrd="0" destOrd="0" presId="urn:microsoft.com/office/officeart/2008/layout/RadialCluster"/>
    <dgm:cxn modelId="{A80FD332-BB77-4C94-B59E-86C9C7A84CD9}" type="presParOf" srcId="{2E30884E-D451-441A-9F33-F91A300AD743}" destId="{75DA9195-F2F0-409D-A225-BF38C9BF0406}" srcOrd="2" destOrd="0" presId="urn:microsoft.com/office/officeart/2008/layout/RadialCluster"/>
    <dgm:cxn modelId="{12A748A2-269F-4FEA-B98B-0E68B0640F3F}" type="presParOf" srcId="{2E30884E-D451-441A-9F33-F91A300AD743}" destId="{3430BB8C-63AE-4B89-B641-E298194B5AAA}" srcOrd="3" destOrd="0" presId="urn:microsoft.com/office/officeart/2008/layout/RadialCluster"/>
    <dgm:cxn modelId="{90D72F60-BD09-4F8B-BF7A-E3132208F2D9}" type="presParOf" srcId="{3430BB8C-63AE-4B89-B641-E298194B5AAA}" destId="{756FF2EE-15FC-44C8-8C9A-4A23B94CC1D6}" srcOrd="0" destOrd="0" presId="urn:microsoft.com/office/officeart/2008/layout/RadialCluster"/>
    <dgm:cxn modelId="{178B0F7F-7E7E-493C-A8C1-8EE0B823523E}" type="presParOf" srcId="{2E30884E-D451-441A-9F33-F91A300AD743}" destId="{06327A2F-16E9-401B-B841-7D9CADA9EB9F}" srcOrd="4" destOrd="0" presId="urn:microsoft.com/office/officeart/2008/layout/RadialCluster"/>
    <dgm:cxn modelId="{E217076F-818C-4CAC-9EE2-5C0822256E9C}" type="presParOf" srcId="{2E30884E-D451-441A-9F33-F91A300AD743}" destId="{8BD3558B-B5B3-4167-899F-A7441758BD34}" srcOrd="5" destOrd="0" presId="urn:microsoft.com/office/officeart/2008/layout/RadialCluster"/>
    <dgm:cxn modelId="{9DF3D708-BB3F-4DE1-A131-DB047622175D}" type="presParOf" srcId="{8BD3558B-B5B3-4167-899F-A7441758BD34}" destId="{A5DB5577-3DCA-4DDB-8568-A416198E1088}" srcOrd="0" destOrd="0" presId="urn:microsoft.com/office/officeart/2008/layout/RadialCluster"/>
    <dgm:cxn modelId="{9E11DCD9-C077-4C0D-8116-2A37FACC6BB0}" type="presParOf" srcId="{2E30884E-D451-441A-9F33-F91A300AD743}" destId="{9B45B1B9-8063-4331-A37E-C921E6FD3154}" srcOrd="6" destOrd="0" presId="urn:microsoft.com/office/officeart/2008/layout/RadialCluster"/>
    <dgm:cxn modelId="{A5315972-AE02-4964-80F3-6DC43C36E4E5}" type="presParOf" srcId="{2E30884E-D451-441A-9F33-F91A300AD743}" destId="{88E596B7-EBFF-4FB1-AD61-6F3F8CBA84B6}" srcOrd="7" destOrd="0" presId="urn:microsoft.com/office/officeart/2008/layout/RadialCluster"/>
    <dgm:cxn modelId="{7C666F7C-277D-4D08-B9D4-36CC1E0F6465}" type="presParOf" srcId="{88E596B7-EBFF-4FB1-AD61-6F3F8CBA84B6}" destId="{56FA2DCB-EAD2-4A47-813E-7569D5D5A24B}" srcOrd="0" destOrd="0" presId="urn:microsoft.com/office/officeart/2008/layout/RadialCluster"/>
    <dgm:cxn modelId="{241B2EA9-B95D-44A5-B04C-B648277CF9C8}" type="presParOf" srcId="{2E30884E-D451-441A-9F33-F91A300AD743}" destId="{0BC6506E-9315-410A-B9C2-CD5EB0C9E59E}" srcOrd="8" destOrd="0" presId="urn:microsoft.com/office/officeart/2008/layout/RadialCluster"/>
    <dgm:cxn modelId="{440BACE9-B349-419B-A482-F0F115FAA65A}" type="presParOf" srcId="{2E30884E-D451-441A-9F33-F91A300AD743}" destId="{757CA2F9-D7AA-4EF1-95D2-765644077B3D}" srcOrd="9" destOrd="0" presId="urn:microsoft.com/office/officeart/2008/layout/RadialCluster"/>
    <dgm:cxn modelId="{5D455A41-5ECE-4DD4-9265-CA82A0A4D4A5}" type="presParOf" srcId="{757CA2F9-D7AA-4EF1-95D2-765644077B3D}" destId="{7DE23EDD-932C-4B10-8E33-AA2D6428CD75}" srcOrd="0" destOrd="0" presId="urn:microsoft.com/office/officeart/2008/layout/RadialCluster"/>
    <dgm:cxn modelId="{BBEFF594-0E20-4145-AAAC-42F771CA68AC}" type="presParOf" srcId="{757CA2F9-D7AA-4EF1-95D2-765644077B3D}" destId="{D4808052-AB78-4CF8-A98E-802197C8778A}" srcOrd="1" destOrd="0" presId="urn:microsoft.com/office/officeart/2008/layout/RadialCluster"/>
    <dgm:cxn modelId="{C58215A3-D1EA-4A27-A9C8-82028A889519}" type="presParOf" srcId="{757CA2F9-D7AA-4EF1-95D2-765644077B3D}" destId="{8F48FB8F-996D-4C71-98B8-527584F81A75}" srcOrd="2" destOrd="0" presId="urn:microsoft.com/office/officeart/2008/layout/RadialCluster"/>
    <dgm:cxn modelId="{344664DC-8973-4E0B-80B6-46AB0400AF8C}" type="presParOf" srcId="{2E30884E-D451-441A-9F33-F91A300AD743}" destId="{A3790B74-521C-4748-85E5-49C2FBE83DD7}"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30E991-9FFB-425F-B393-97B4A056D594}" type="doc">
      <dgm:prSet loTypeId="urn:microsoft.com/office/officeart/2005/8/layout/pyramid1" loCatId="pyramid" qsTypeId="urn:microsoft.com/office/officeart/2005/8/quickstyle/simple1" qsCatId="simple" csTypeId="urn:microsoft.com/office/officeart/2005/8/colors/accent0_2" csCatId="mainScheme" phldr="1"/>
      <dgm:spPr/>
      <dgm:t>
        <a:bodyPr/>
        <a:lstStyle/>
        <a:p>
          <a:endParaRPr lang="de-DE"/>
        </a:p>
      </dgm:t>
    </dgm:pt>
    <dgm:pt modelId="{5CC8A04F-927C-41A1-85C1-1FC9EE61D375}">
      <dgm:prSet phldrT="[Text]" custT="1"/>
      <dgm:spPr/>
      <dgm:t>
        <a:bodyPr/>
        <a:lstStyle/>
        <a:p>
          <a:endParaRPr lang="de-DE" sz="2000" dirty="0" smtClean="0"/>
        </a:p>
        <a:p>
          <a:endParaRPr lang="de-DE" sz="2000" dirty="0" smtClean="0"/>
        </a:p>
        <a:p>
          <a:r>
            <a:rPr lang="de-DE" sz="2000" b="1" dirty="0" smtClean="0"/>
            <a:t>Leitziele</a:t>
          </a:r>
          <a:r>
            <a:rPr lang="de-DE" sz="2000" dirty="0" smtClean="0"/>
            <a:t> </a:t>
          </a:r>
          <a:r>
            <a:rPr lang="de-DE" sz="2000" dirty="0"/>
            <a:t>(langfristig)</a:t>
          </a:r>
        </a:p>
      </dgm:t>
    </dgm:pt>
    <dgm:pt modelId="{8D3E8EEB-1699-438B-833F-B0CA77C8A9C9}" type="parTrans" cxnId="{9CD06280-6113-4B84-8BB4-5BA6FB3C97D1}">
      <dgm:prSet/>
      <dgm:spPr/>
      <dgm:t>
        <a:bodyPr/>
        <a:lstStyle/>
        <a:p>
          <a:endParaRPr lang="de-DE"/>
        </a:p>
      </dgm:t>
    </dgm:pt>
    <dgm:pt modelId="{81BEE04F-6B82-4C50-A7D2-F9E2F9FED5C4}" type="sibTrans" cxnId="{9CD06280-6113-4B84-8BB4-5BA6FB3C97D1}">
      <dgm:prSet/>
      <dgm:spPr/>
      <dgm:t>
        <a:bodyPr/>
        <a:lstStyle/>
        <a:p>
          <a:endParaRPr lang="de-DE"/>
        </a:p>
      </dgm:t>
    </dgm:pt>
    <dgm:pt modelId="{C16E1625-8121-412E-B8EE-6CC801A98E57}">
      <dgm:prSet phldrT="[Text]" custT="1"/>
      <dgm:spPr/>
      <dgm:t>
        <a:bodyPr/>
        <a:lstStyle/>
        <a:p>
          <a:r>
            <a:rPr lang="de-DE" sz="2000" b="1" dirty="0"/>
            <a:t>Mittlerziele </a:t>
          </a:r>
          <a:r>
            <a:rPr lang="de-DE" sz="2000" dirty="0"/>
            <a:t>(mittelfristig)</a:t>
          </a:r>
        </a:p>
      </dgm:t>
    </dgm:pt>
    <dgm:pt modelId="{64D9AE00-1B7E-47C9-A078-8CF54F13D613}" type="parTrans" cxnId="{2677D5A0-2D4A-414A-830F-0AF6012AB993}">
      <dgm:prSet/>
      <dgm:spPr/>
      <dgm:t>
        <a:bodyPr/>
        <a:lstStyle/>
        <a:p>
          <a:endParaRPr lang="de-DE"/>
        </a:p>
      </dgm:t>
    </dgm:pt>
    <dgm:pt modelId="{28C2816D-371B-41FA-B705-70A15B810966}" type="sibTrans" cxnId="{2677D5A0-2D4A-414A-830F-0AF6012AB993}">
      <dgm:prSet/>
      <dgm:spPr/>
      <dgm:t>
        <a:bodyPr/>
        <a:lstStyle/>
        <a:p>
          <a:endParaRPr lang="de-DE"/>
        </a:p>
      </dgm:t>
    </dgm:pt>
    <dgm:pt modelId="{0115B788-8CE9-4A9C-8C82-921C791157DC}">
      <dgm:prSet phldrT="[Text]" custT="1"/>
      <dgm:spPr/>
      <dgm:t>
        <a:bodyPr/>
        <a:lstStyle/>
        <a:p>
          <a:r>
            <a:rPr lang="de-DE" sz="2000" b="1" dirty="0"/>
            <a:t>Handlungsziele</a:t>
          </a:r>
          <a:r>
            <a:rPr lang="de-DE" sz="2000" dirty="0"/>
            <a:t> </a:t>
          </a:r>
          <a:endParaRPr lang="de-DE" sz="2000" dirty="0" smtClean="0"/>
        </a:p>
        <a:p>
          <a:r>
            <a:rPr lang="de-DE" sz="2000" dirty="0" smtClean="0"/>
            <a:t>(</a:t>
          </a:r>
          <a:r>
            <a:rPr lang="de-DE" sz="2000" dirty="0"/>
            <a:t>kurzfristig)</a:t>
          </a:r>
        </a:p>
      </dgm:t>
    </dgm:pt>
    <dgm:pt modelId="{40B07B8C-2C54-47F9-BBB9-A8F86001F0A2}" type="parTrans" cxnId="{5A335D21-AA45-4373-B7D4-7F6E3B3DADCE}">
      <dgm:prSet/>
      <dgm:spPr/>
      <dgm:t>
        <a:bodyPr/>
        <a:lstStyle/>
        <a:p>
          <a:endParaRPr lang="de-DE"/>
        </a:p>
      </dgm:t>
    </dgm:pt>
    <dgm:pt modelId="{95350475-D879-42B1-B86D-017801AD2598}" type="sibTrans" cxnId="{5A335D21-AA45-4373-B7D4-7F6E3B3DADCE}">
      <dgm:prSet/>
      <dgm:spPr/>
      <dgm:t>
        <a:bodyPr/>
        <a:lstStyle/>
        <a:p>
          <a:endParaRPr lang="de-DE"/>
        </a:p>
      </dgm:t>
    </dgm:pt>
    <dgm:pt modelId="{30AF83A1-FD7A-480A-B212-A1E9EEF81287}">
      <dgm:prSet phldrT="[Text]" custT="1"/>
      <dgm:spPr/>
      <dgm:t>
        <a:bodyPr/>
        <a:lstStyle/>
        <a:p>
          <a:r>
            <a:rPr lang="de-DE" sz="1200" dirty="0"/>
            <a:t> </a:t>
          </a:r>
          <a:r>
            <a:rPr lang="de-DE" sz="1500" b="1" dirty="0" smtClean="0"/>
            <a:t>Strategien/ Maßnahmen</a:t>
          </a:r>
          <a:endParaRPr lang="de-DE" sz="1500" b="1" dirty="0"/>
        </a:p>
      </dgm:t>
    </dgm:pt>
    <dgm:pt modelId="{472FE934-3DD7-4D83-9423-6063C2B098B8}" type="parTrans" cxnId="{7B6270AC-6FA5-451F-A453-90F789ADD56E}">
      <dgm:prSet/>
      <dgm:spPr/>
      <dgm:t>
        <a:bodyPr/>
        <a:lstStyle/>
        <a:p>
          <a:endParaRPr lang="de-DE"/>
        </a:p>
      </dgm:t>
    </dgm:pt>
    <dgm:pt modelId="{6D2B4113-D71F-4C0A-956C-D611F089DF12}" type="sibTrans" cxnId="{7B6270AC-6FA5-451F-A453-90F789ADD56E}">
      <dgm:prSet/>
      <dgm:spPr/>
      <dgm:t>
        <a:bodyPr/>
        <a:lstStyle/>
        <a:p>
          <a:endParaRPr lang="de-DE"/>
        </a:p>
      </dgm:t>
    </dgm:pt>
    <dgm:pt modelId="{C708B58C-4CCA-4321-9FCD-50D027BC57B6}">
      <dgm:prSet phldrT="[Text]" custT="1"/>
      <dgm:spPr/>
      <dgm:t>
        <a:bodyPr/>
        <a:lstStyle/>
        <a:p>
          <a:r>
            <a:rPr lang="de-DE" sz="1200" b="1" dirty="0" smtClean="0"/>
            <a:t>Handlungsschritte</a:t>
          </a:r>
          <a:endParaRPr lang="de-DE" sz="1200" b="1" dirty="0"/>
        </a:p>
      </dgm:t>
    </dgm:pt>
    <dgm:pt modelId="{C9D5D81B-DE6B-4133-AD18-15E28504B9F6}" type="parTrans" cxnId="{CAB32CA0-B9FB-47CE-84D4-297FCD714696}">
      <dgm:prSet/>
      <dgm:spPr/>
      <dgm:t>
        <a:bodyPr/>
        <a:lstStyle/>
        <a:p>
          <a:endParaRPr lang="de-DE"/>
        </a:p>
      </dgm:t>
    </dgm:pt>
    <dgm:pt modelId="{B5DD631E-7B05-4BED-83E7-546C9E5934DC}" type="sibTrans" cxnId="{CAB32CA0-B9FB-47CE-84D4-297FCD714696}">
      <dgm:prSet/>
      <dgm:spPr/>
      <dgm:t>
        <a:bodyPr/>
        <a:lstStyle/>
        <a:p>
          <a:endParaRPr lang="de-DE"/>
        </a:p>
      </dgm:t>
    </dgm:pt>
    <dgm:pt modelId="{B5F53819-7BC1-4BE2-A011-C5BC8040AEAA}">
      <dgm:prSet phldrT="[Text]" custT="1"/>
      <dgm:spPr/>
      <dgm:t>
        <a:bodyPr/>
        <a:lstStyle/>
        <a:p>
          <a:r>
            <a:rPr lang="de-DE" sz="1200" dirty="0" smtClean="0"/>
            <a:t> </a:t>
          </a:r>
          <a:r>
            <a:rPr lang="de-DE" sz="1500" b="1" dirty="0" smtClean="0"/>
            <a:t>Vision/ Zukunft</a:t>
          </a:r>
          <a:endParaRPr lang="de-DE" sz="1500" b="1" dirty="0"/>
        </a:p>
      </dgm:t>
    </dgm:pt>
    <dgm:pt modelId="{E1D45491-2C81-4416-88A5-0B4BB72D95AF}" type="sibTrans" cxnId="{33EBD72E-1878-43F0-A727-5F561DACFA8F}">
      <dgm:prSet/>
      <dgm:spPr/>
      <dgm:t>
        <a:bodyPr/>
        <a:lstStyle/>
        <a:p>
          <a:endParaRPr lang="de-DE"/>
        </a:p>
      </dgm:t>
    </dgm:pt>
    <dgm:pt modelId="{FD7B7A82-9D71-4F5B-80E0-3820B9DD2699}" type="parTrans" cxnId="{33EBD72E-1878-43F0-A727-5F561DACFA8F}">
      <dgm:prSet/>
      <dgm:spPr/>
      <dgm:t>
        <a:bodyPr/>
        <a:lstStyle/>
        <a:p>
          <a:endParaRPr lang="de-DE"/>
        </a:p>
      </dgm:t>
    </dgm:pt>
    <dgm:pt modelId="{4C15552F-215E-4B95-AD97-9D7E0CF4CF12}">
      <dgm:prSet phldrT="[Text]"/>
      <dgm:spPr/>
      <dgm:t>
        <a:bodyPr/>
        <a:lstStyle/>
        <a:p>
          <a:endParaRPr lang="de-DE" sz="1200" dirty="0"/>
        </a:p>
      </dgm:t>
    </dgm:pt>
    <dgm:pt modelId="{8FD7CF3A-EC77-464A-93A9-E075C1AF2297}" type="parTrans" cxnId="{5AE68D28-594F-48E9-B440-E0B770FEA744}">
      <dgm:prSet/>
      <dgm:spPr/>
      <dgm:t>
        <a:bodyPr/>
        <a:lstStyle/>
        <a:p>
          <a:endParaRPr lang="de-DE"/>
        </a:p>
      </dgm:t>
    </dgm:pt>
    <dgm:pt modelId="{59041C46-80AD-4D25-BBAE-1C431F9557EB}" type="sibTrans" cxnId="{5AE68D28-594F-48E9-B440-E0B770FEA744}">
      <dgm:prSet/>
      <dgm:spPr/>
      <dgm:t>
        <a:bodyPr/>
        <a:lstStyle/>
        <a:p>
          <a:endParaRPr lang="de-DE"/>
        </a:p>
      </dgm:t>
    </dgm:pt>
    <dgm:pt modelId="{1221D90F-D974-43D0-ADBA-DADFD5F5F7DE}">
      <dgm:prSet phldrT="[Text]" custT="1"/>
      <dgm:spPr/>
      <dgm:t>
        <a:bodyPr/>
        <a:lstStyle/>
        <a:p>
          <a:endParaRPr lang="de-DE" sz="1050" dirty="0"/>
        </a:p>
      </dgm:t>
    </dgm:pt>
    <dgm:pt modelId="{8AEB21CD-A07E-4DBB-BFBF-7E8E159CDE6E}" type="parTrans" cxnId="{B847022E-4E0C-465D-A2ED-526B2A0B3BBC}">
      <dgm:prSet/>
      <dgm:spPr/>
      <dgm:t>
        <a:bodyPr/>
        <a:lstStyle/>
        <a:p>
          <a:endParaRPr lang="de-DE"/>
        </a:p>
      </dgm:t>
    </dgm:pt>
    <dgm:pt modelId="{A6A85ABE-B7F2-4E7B-98C4-200578EFE3CF}" type="sibTrans" cxnId="{B847022E-4E0C-465D-A2ED-526B2A0B3BBC}">
      <dgm:prSet/>
      <dgm:spPr/>
      <dgm:t>
        <a:bodyPr/>
        <a:lstStyle/>
        <a:p>
          <a:endParaRPr lang="de-DE"/>
        </a:p>
      </dgm:t>
    </dgm:pt>
    <dgm:pt modelId="{A822BEF1-75A9-4EC8-A949-2D4D0344E0D6}">
      <dgm:prSet phldrT="[Text]" custT="1"/>
      <dgm:spPr/>
      <dgm:t>
        <a:bodyPr/>
        <a:lstStyle/>
        <a:p>
          <a:endParaRPr lang="de-DE" sz="1050" dirty="0"/>
        </a:p>
      </dgm:t>
    </dgm:pt>
    <dgm:pt modelId="{4579E34A-9DDB-4B0A-9D09-43DBB3342DEC}" type="parTrans" cxnId="{8FA96435-D62A-4125-B80C-B645E0A0A546}">
      <dgm:prSet/>
      <dgm:spPr/>
      <dgm:t>
        <a:bodyPr/>
        <a:lstStyle/>
        <a:p>
          <a:endParaRPr lang="de-DE"/>
        </a:p>
      </dgm:t>
    </dgm:pt>
    <dgm:pt modelId="{D927CEF5-7D03-42AB-92F7-9B7E8DA0CB04}" type="sibTrans" cxnId="{8FA96435-D62A-4125-B80C-B645E0A0A546}">
      <dgm:prSet/>
      <dgm:spPr/>
      <dgm:t>
        <a:bodyPr/>
        <a:lstStyle/>
        <a:p>
          <a:endParaRPr lang="de-DE"/>
        </a:p>
      </dgm:t>
    </dgm:pt>
    <dgm:pt modelId="{E9FD29C7-18F7-44D4-9F1C-3A1CA1B066E7}">
      <dgm:prSet phldrT="[Text]" custT="1"/>
      <dgm:spPr/>
      <dgm:t>
        <a:bodyPr/>
        <a:lstStyle/>
        <a:p>
          <a:r>
            <a:rPr lang="de-DE" sz="1500" b="1" dirty="0" smtClean="0"/>
            <a:t>?</a:t>
          </a:r>
          <a:endParaRPr lang="de-DE" sz="1500" b="1" dirty="0"/>
        </a:p>
      </dgm:t>
    </dgm:pt>
    <dgm:pt modelId="{DA9EA6AD-64F3-4DED-B8DE-6590FEF0D799}" type="parTrans" cxnId="{9099FC8F-9EA9-45F3-A625-A0863C54558A}">
      <dgm:prSet/>
      <dgm:spPr/>
      <dgm:t>
        <a:bodyPr/>
        <a:lstStyle/>
        <a:p>
          <a:endParaRPr lang="de-DE"/>
        </a:p>
      </dgm:t>
    </dgm:pt>
    <dgm:pt modelId="{B0EF8C4B-71AE-46EE-8D04-CACC7948E09E}" type="sibTrans" cxnId="{9099FC8F-9EA9-45F3-A625-A0863C54558A}">
      <dgm:prSet/>
      <dgm:spPr/>
      <dgm:t>
        <a:bodyPr/>
        <a:lstStyle/>
        <a:p>
          <a:endParaRPr lang="de-DE"/>
        </a:p>
      </dgm:t>
    </dgm:pt>
    <dgm:pt modelId="{1A1F3E39-B5BA-4C72-BDEE-7A20C24D3B05}">
      <dgm:prSet phldrT="[Text]" custT="1"/>
      <dgm:spPr/>
      <dgm:t>
        <a:bodyPr/>
        <a:lstStyle/>
        <a:p>
          <a:r>
            <a:rPr lang="de-DE" sz="1200" b="1" dirty="0" smtClean="0"/>
            <a:t>?</a:t>
          </a:r>
          <a:endParaRPr lang="de-DE" sz="1200" b="1" dirty="0"/>
        </a:p>
      </dgm:t>
    </dgm:pt>
    <dgm:pt modelId="{9B77DA12-26A7-4963-A4AF-23B646D2E66B}" type="parTrans" cxnId="{BDA73FFB-9D61-4BD4-A2DE-4436545AB9F7}">
      <dgm:prSet/>
      <dgm:spPr/>
      <dgm:t>
        <a:bodyPr/>
        <a:lstStyle/>
        <a:p>
          <a:endParaRPr lang="de-DE"/>
        </a:p>
      </dgm:t>
    </dgm:pt>
    <dgm:pt modelId="{F7843001-728B-4029-9077-266EB7D33A2E}" type="sibTrans" cxnId="{BDA73FFB-9D61-4BD4-A2DE-4436545AB9F7}">
      <dgm:prSet/>
      <dgm:spPr/>
      <dgm:t>
        <a:bodyPr/>
        <a:lstStyle/>
        <a:p>
          <a:endParaRPr lang="de-DE"/>
        </a:p>
      </dgm:t>
    </dgm:pt>
    <dgm:pt modelId="{F1A6A9D8-5BD0-4C55-8F61-D378EF8102B7}">
      <dgm:prSet phldrT="[Text]" custT="1"/>
      <dgm:spPr/>
      <dgm:t>
        <a:bodyPr/>
        <a:lstStyle/>
        <a:p>
          <a:r>
            <a:rPr lang="de-DE" sz="1200" b="1" dirty="0" smtClean="0"/>
            <a:t>?</a:t>
          </a:r>
          <a:endParaRPr lang="de-DE" sz="1200" b="1" dirty="0"/>
        </a:p>
      </dgm:t>
    </dgm:pt>
    <dgm:pt modelId="{851C9CEB-314B-4AA9-A697-429C02898598}" type="parTrans" cxnId="{CE7307C6-3282-42CC-A68F-87133493E4F0}">
      <dgm:prSet/>
      <dgm:spPr/>
      <dgm:t>
        <a:bodyPr/>
        <a:lstStyle/>
        <a:p>
          <a:endParaRPr lang="de-DE"/>
        </a:p>
      </dgm:t>
    </dgm:pt>
    <dgm:pt modelId="{D3409B86-7492-4FB9-A5B9-EFB544371EC4}" type="sibTrans" cxnId="{CE7307C6-3282-42CC-A68F-87133493E4F0}">
      <dgm:prSet/>
      <dgm:spPr/>
      <dgm:t>
        <a:bodyPr/>
        <a:lstStyle/>
        <a:p>
          <a:endParaRPr lang="de-DE"/>
        </a:p>
      </dgm:t>
    </dgm:pt>
    <dgm:pt modelId="{89819E82-FE9F-409C-9B86-3B4B2DC0A7FB}">
      <dgm:prSet phldrT="[Text]" custT="1"/>
      <dgm:spPr/>
      <dgm:t>
        <a:bodyPr/>
        <a:lstStyle/>
        <a:p>
          <a:r>
            <a:rPr lang="de-DE" sz="1200" b="1" dirty="0" smtClean="0"/>
            <a:t>?</a:t>
          </a:r>
          <a:endParaRPr lang="de-DE" sz="1200" b="1" dirty="0"/>
        </a:p>
      </dgm:t>
    </dgm:pt>
    <dgm:pt modelId="{60A99C46-88D4-4CAD-B6C7-99F7EED59F4A}" type="parTrans" cxnId="{94BBCB68-7229-437D-A78F-5143CD431526}">
      <dgm:prSet/>
      <dgm:spPr/>
      <dgm:t>
        <a:bodyPr/>
        <a:lstStyle/>
        <a:p>
          <a:endParaRPr lang="de-DE"/>
        </a:p>
      </dgm:t>
    </dgm:pt>
    <dgm:pt modelId="{0103F197-9E59-4F1D-A0BB-709C56647B3E}" type="sibTrans" cxnId="{94BBCB68-7229-437D-A78F-5143CD431526}">
      <dgm:prSet/>
      <dgm:spPr/>
      <dgm:t>
        <a:bodyPr/>
        <a:lstStyle/>
        <a:p>
          <a:endParaRPr lang="de-DE"/>
        </a:p>
      </dgm:t>
    </dgm:pt>
    <dgm:pt modelId="{99BD9226-3354-4B2F-B390-78300B307E53}">
      <dgm:prSet phldrT="[Text]" custT="1"/>
      <dgm:spPr/>
      <dgm:t>
        <a:bodyPr/>
        <a:lstStyle/>
        <a:p>
          <a:r>
            <a:rPr lang="de-DE" sz="1500" b="1" dirty="0" smtClean="0"/>
            <a:t>?</a:t>
          </a:r>
          <a:endParaRPr lang="de-DE" sz="1500" b="1" dirty="0"/>
        </a:p>
      </dgm:t>
    </dgm:pt>
    <dgm:pt modelId="{D283C733-0644-4029-80AB-549CE8606943}" type="parTrans" cxnId="{24FD67D4-0CB2-4882-A86C-B52CFB167398}">
      <dgm:prSet/>
      <dgm:spPr/>
      <dgm:t>
        <a:bodyPr/>
        <a:lstStyle/>
        <a:p>
          <a:endParaRPr lang="de-DE"/>
        </a:p>
      </dgm:t>
    </dgm:pt>
    <dgm:pt modelId="{D15E9DEB-40CA-46CC-AC78-3374881824D1}" type="sibTrans" cxnId="{24FD67D4-0CB2-4882-A86C-B52CFB167398}">
      <dgm:prSet/>
      <dgm:spPr/>
      <dgm:t>
        <a:bodyPr/>
        <a:lstStyle/>
        <a:p>
          <a:endParaRPr lang="de-DE"/>
        </a:p>
      </dgm:t>
    </dgm:pt>
    <dgm:pt modelId="{0B0B1956-225C-407E-989B-CED5EDB0D279}">
      <dgm:prSet phldrT="[Text]" custT="1"/>
      <dgm:spPr/>
      <dgm:t>
        <a:bodyPr/>
        <a:lstStyle/>
        <a:p>
          <a:r>
            <a:rPr lang="de-DE" sz="1500" b="1" dirty="0" smtClean="0"/>
            <a:t>?</a:t>
          </a:r>
          <a:endParaRPr lang="de-DE" sz="1500" b="1" dirty="0"/>
        </a:p>
      </dgm:t>
    </dgm:pt>
    <dgm:pt modelId="{FFBF99ED-7860-48D9-A3E6-225A9FC58C43}" type="parTrans" cxnId="{17A0B09F-28D1-4E0E-92A9-813A12758434}">
      <dgm:prSet/>
      <dgm:spPr/>
      <dgm:t>
        <a:bodyPr/>
        <a:lstStyle/>
        <a:p>
          <a:endParaRPr lang="de-DE"/>
        </a:p>
      </dgm:t>
    </dgm:pt>
    <dgm:pt modelId="{29796D28-6566-480B-A0A4-5A4DB6B628E1}" type="sibTrans" cxnId="{17A0B09F-28D1-4E0E-92A9-813A12758434}">
      <dgm:prSet/>
      <dgm:spPr/>
      <dgm:t>
        <a:bodyPr/>
        <a:lstStyle/>
        <a:p>
          <a:endParaRPr lang="de-DE"/>
        </a:p>
      </dgm:t>
    </dgm:pt>
    <dgm:pt modelId="{9BCFA693-27EC-4D66-B70A-06EA5A576802}">
      <dgm:prSet phldrT="[Text]" custT="1"/>
      <dgm:spPr/>
      <dgm:t>
        <a:bodyPr/>
        <a:lstStyle/>
        <a:p>
          <a:r>
            <a:rPr lang="de-DE" sz="1500" b="1" dirty="0" smtClean="0"/>
            <a:t>?</a:t>
          </a:r>
          <a:endParaRPr lang="de-DE" sz="1500" b="1" dirty="0"/>
        </a:p>
      </dgm:t>
    </dgm:pt>
    <dgm:pt modelId="{C86152AA-4EDA-409D-848B-53FFDFF540C4}" type="parTrans" cxnId="{D0C2E21C-D7A1-44D9-9B9D-6E546D279C75}">
      <dgm:prSet/>
      <dgm:spPr/>
      <dgm:t>
        <a:bodyPr/>
        <a:lstStyle/>
        <a:p>
          <a:endParaRPr lang="de-DE"/>
        </a:p>
      </dgm:t>
    </dgm:pt>
    <dgm:pt modelId="{AC1CF8FF-B528-4F25-BF35-77F89054E528}" type="sibTrans" cxnId="{D0C2E21C-D7A1-44D9-9B9D-6E546D279C75}">
      <dgm:prSet/>
      <dgm:spPr/>
      <dgm:t>
        <a:bodyPr/>
        <a:lstStyle/>
        <a:p>
          <a:endParaRPr lang="de-DE"/>
        </a:p>
      </dgm:t>
    </dgm:pt>
    <dgm:pt modelId="{D4615CDE-47E3-44A3-B6BA-EC1EC29D1EB1}">
      <dgm:prSet phldrT="[Text]" custT="1"/>
      <dgm:spPr/>
      <dgm:t>
        <a:bodyPr/>
        <a:lstStyle/>
        <a:p>
          <a:r>
            <a:rPr lang="de-DE" sz="1500" b="1" dirty="0" smtClean="0"/>
            <a:t>?</a:t>
          </a:r>
          <a:endParaRPr lang="de-DE" sz="1500" b="1" dirty="0"/>
        </a:p>
      </dgm:t>
    </dgm:pt>
    <dgm:pt modelId="{F61B11A8-E64E-41B0-B8F1-1A5C884C6927}" type="parTrans" cxnId="{2598974C-AF23-4D89-8E86-9B57678661C0}">
      <dgm:prSet/>
      <dgm:spPr/>
      <dgm:t>
        <a:bodyPr/>
        <a:lstStyle/>
        <a:p>
          <a:endParaRPr lang="de-DE"/>
        </a:p>
      </dgm:t>
    </dgm:pt>
    <dgm:pt modelId="{1D0AD666-B874-43CA-936A-C139FC1D5195}" type="sibTrans" cxnId="{2598974C-AF23-4D89-8E86-9B57678661C0}">
      <dgm:prSet/>
      <dgm:spPr/>
      <dgm:t>
        <a:bodyPr/>
        <a:lstStyle/>
        <a:p>
          <a:endParaRPr lang="de-DE"/>
        </a:p>
      </dgm:t>
    </dgm:pt>
    <dgm:pt modelId="{E0B91FDA-058E-4CDD-80DD-5C2D65BE713A}">
      <dgm:prSet phldrT="[Text]" custT="1"/>
      <dgm:spPr/>
      <dgm:t>
        <a:bodyPr/>
        <a:lstStyle/>
        <a:p>
          <a:r>
            <a:rPr lang="de-DE" sz="1200" b="1" dirty="0" smtClean="0"/>
            <a:t>?</a:t>
          </a:r>
          <a:endParaRPr lang="de-DE" sz="1200" b="1" dirty="0"/>
        </a:p>
      </dgm:t>
    </dgm:pt>
    <dgm:pt modelId="{115F08A0-C52D-4B52-AE72-6BC8BC21A0CC}" type="parTrans" cxnId="{BD30665E-8F6E-4FF8-8813-DEFAAC262230}">
      <dgm:prSet/>
      <dgm:spPr/>
      <dgm:t>
        <a:bodyPr/>
        <a:lstStyle/>
        <a:p>
          <a:endParaRPr lang="de-DE"/>
        </a:p>
      </dgm:t>
    </dgm:pt>
    <dgm:pt modelId="{0B83066B-0A00-4851-889B-11AC51B564D9}" type="sibTrans" cxnId="{BD30665E-8F6E-4FF8-8813-DEFAAC262230}">
      <dgm:prSet/>
      <dgm:spPr/>
      <dgm:t>
        <a:bodyPr/>
        <a:lstStyle/>
        <a:p>
          <a:endParaRPr lang="de-DE"/>
        </a:p>
      </dgm:t>
    </dgm:pt>
    <dgm:pt modelId="{BBF5CCAE-84E6-493D-BF67-4EC71745055A}" type="pres">
      <dgm:prSet presAssocID="{8130E991-9FFB-425F-B393-97B4A056D594}" presName="Name0" presStyleCnt="0">
        <dgm:presLayoutVars>
          <dgm:dir/>
          <dgm:animLvl val="lvl"/>
          <dgm:resizeHandles val="exact"/>
        </dgm:presLayoutVars>
      </dgm:prSet>
      <dgm:spPr/>
      <dgm:t>
        <a:bodyPr/>
        <a:lstStyle/>
        <a:p>
          <a:endParaRPr lang="de-DE"/>
        </a:p>
      </dgm:t>
    </dgm:pt>
    <dgm:pt modelId="{745C4AB5-035D-4BEF-88E0-8A30475DE757}" type="pres">
      <dgm:prSet presAssocID="{5CC8A04F-927C-41A1-85C1-1FC9EE61D375}" presName="Name8" presStyleCnt="0"/>
      <dgm:spPr/>
      <dgm:t>
        <a:bodyPr/>
        <a:lstStyle/>
        <a:p>
          <a:endParaRPr lang="de-DE"/>
        </a:p>
      </dgm:t>
    </dgm:pt>
    <dgm:pt modelId="{C1263E88-C1BC-4466-B4A9-146A05174A70}" type="pres">
      <dgm:prSet presAssocID="{5CC8A04F-927C-41A1-85C1-1FC9EE61D375}" presName="acctBkgd" presStyleLbl="alignAcc1" presStyleIdx="0" presStyleCnt="3" custScaleX="100622" custScaleY="100893" custLinFactNeighborX="-229" custLinFactNeighborY="1143"/>
      <dgm:spPr/>
      <dgm:t>
        <a:bodyPr/>
        <a:lstStyle/>
        <a:p>
          <a:endParaRPr lang="de-DE"/>
        </a:p>
      </dgm:t>
    </dgm:pt>
    <dgm:pt modelId="{FBF35118-AE77-46FA-BCFD-D9E63DA9F75F}" type="pres">
      <dgm:prSet presAssocID="{5CC8A04F-927C-41A1-85C1-1FC9EE61D375}" presName="acctTx" presStyleLbl="alignAcc1" presStyleIdx="0" presStyleCnt="3">
        <dgm:presLayoutVars>
          <dgm:bulletEnabled val="1"/>
        </dgm:presLayoutVars>
      </dgm:prSet>
      <dgm:spPr/>
      <dgm:t>
        <a:bodyPr/>
        <a:lstStyle/>
        <a:p>
          <a:endParaRPr lang="de-DE"/>
        </a:p>
      </dgm:t>
    </dgm:pt>
    <dgm:pt modelId="{A8DC69BB-4E09-43C4-A507-9F949FA5E1EE}" type="pres">
      <dgm:prSet presAssocID="{5CC8A04F-927C-41A1-85C1-1FC9EE61D375}" presName="level" presStyleLbl="node1" presStyleIdx="0" presStyleCnt="3">
        <dgm:presLayoutVars>
          <dgm:chMax val="1"/>
          <dgm:bulletEnabled val="1"/>
        </dgm:presLayoutVars>
      </dgm:prSet>
      <dgm:spPr/>
      <dgm:t>
        <a:bodyPr/>
        <a:lstStyle/>
        <a:p>
          <a:endParaRPr lang="de-DE"/>
        </a:p>
      </dgm:t>
    </dgm:pt>
    <dgm:pt modelId="{E82BD6CF-63F5-4C9A-B395-D2C36CB279AD}" type="pres">
      <dgm:prSet presAssocID="{5CC8A04F-927C-41A1-85C1-1FC9EE61D375}" presName="levelTx" presStyleLbl="revTx" presStyleIdx="0" presStyleCnt="0">
        <dgm:presLayoutVars>
          <dgm:chMax val="1"/>
          <dgm:bulletEnabled val="1"/>
        </dgm:presLayoutVars>
      </dgm:prSet>
      <dgm:spPr/>
      <dgm:t>
        <a:bodyPr/>
        <a:lstStyle/>
        <a:p>
          <a:endParaRPr lang="de-DE"/>
        </a:p>
      </dgm:t>
    </dgm:pt>
    <dgm:pt modelId="{D1B101AD-2602-4728-BD3A-3CDB500B61C8}" type="pres">
      <dgm:prSet presAssocID="{C16E1625-8121-412E-B8EE-6CC801A98E57}" presName="Name8" presStyleCnt="0"/>
      <dgm:spPr/>
      <dgm:t>
        <a:bodyPr/>
        <a:lstStyle/>
        <a:p>
          <a:endParaRPr lang="de-DE"/>
        </a:p>
      </dgm:t>
    </dgm:pt>
    <dgm:pt modelId="{D28D47B7-2826-441D-B1B7-8FF4D42C4005}" type="pres">
      <dgm:prSet presAssocID="{C16E1625-8121-412E-B8EE-6CC801A98E57}" presName="acctBkgd" presStyleLbl="alignAcc1" presStyleIdx="1" presStyleCnt="3"/>
      <dgm:spPr/>
      <dgm:t>
        <a:bodyPr/>
        <a:lstStyle/>
        <a:p>
          <a:endParaRPr lang="de-DE"/>
        </a:p>
      </dgm:t>
    </dgm:pt>
    <dgm:pt modelId="{4CF4DF6D-2269-40E6-AC59-E1B1EF1E0B7A}" type="pres">
      <dgm:prSet presAssocID="{C16E1625-8121-412E-B8EE-6CC801A98E57}" presName="acctTx" presStyleLbl="alignAcc1" presStyleIdx="1" presStyleCnt="3">
        <dgm:presLayoutVars>
          <dgm:bulletEnabled val="1"/>
        </dgm:presLayoutVars>
      </dgm:prSet>
      <dgm:spPr/>
      <dgm:t>
        <a:bodyPr/>
        <a:lstStyle/>
        <a:p>
          <a:endParaRPr lang="de-DE"/>
        </a:p>
      </dgm:t>
    </dgm:pt>
    <dgm:pt modelId="{EBFC471E-3F74-4ED5-B2E7-7C7FAA940931}" type="pres">
      <dgm:prSet presAssocID="{C16E1625-8121-412E-B8EE-6CC801A98E57}" presName="level" presStyleLbl="node1" presStyleIdx="1" presStyleCnt="3">
        <dgm:presLayoutVars>
          <dgm:chMax val="1"/>
          <dgm:bulletEnabled val="1"/>
        </dgm:presLayoutVars>
      </dgm:prSet>
      <dgm:spPr/>
      <dgm:t>
        <a:bodyPr/>
        <a:lstStyle/>
        <a:p>
          <a:endParaRPr lang="de-DE"/>
        </a:p>
      </dgm:t>
    </dgm:pt>
    <dgm:pt modelId="{F91441E3-A892-4E27-82EA-CA30C9C4A4F8}" type="pres">
      <dgm:prSet presAssocID="{C16E1625-8121-412E-B8EE-6CC801A98E57}" presName="levelTx" presStyleLbl="revTx" presStyleIdx="0" presStyleCnt="0">
        <dgm:presLayoutVars>
          <dgm:chMax val="1"/>
          <dgm:bulletEnabled val="1"/>
        </dgm:presLayoutVars>
      </dgm:prSet>
      <dgm:spPr/>
      <dgm:t>
        <a:bodyPr/>
        <a:lstStyle/>
        <a:p>
          <a:endParaRPr lang="de-DE"/>
        </a:p>
      </dgm:t>
    </dgm:pt>
    <dgm:pt modelId="{65A9B788-1D62-49BF-B970-CE27BB0DC4D5}" type="pres">
      <dgm:prSet presAssocID="{0115B788-8CE9-4A9C-8C82-921C791157DC}" presName="Name8" presStyleCnt="0"/>
      <dgm:spPr/>
      <dgm:t>
        <a:bodyPr/>
        <a:lstStyle/>
        <a:p>
          <a:endParaRPr lang="de-DE"/>
        </a:p>
      </dgm:t>
    </dgm:pt>
    <dgm:pt modelId="{A27BFCF7-147A-428C-8E28-50F5F58C7FDD}" type="pres">
      <dgm:prSet presAssocID="{0115B788-8CE9-4A9C-8C82-921C791157DC}" presName="acctBkgd" presStyleLbl="alignAcc1" presStyleIdx="2" presStyleCnt="3"/>
      <dgm:spPr/>
      <dgm:t>
        <a:bodyPr/>
        <a:lstStyle/>
        <a:p>
          <a:endParaRPr lang="de-DE"/>
        </a:p>
      </dgm:t>
    </dgm:pt>
    <dgm:pt modelId="{CAB3D5A3-9415-4DE9-A1F1-4DC2491CA0DF}" type="pres">
      <dgm:prSet presAssocID="{0115B788-8CE9-4A9C-8C82-921C791157DC}" presName="acctTx" presStyleLbl="alignAcc1" presStyleIdx="2" presStyleCnt="3">
        <dgm:presLayoutVars>
          <dgm:bulletEnabled val="1"/>
        </dgm:presLayoutVars>
      </dgm:prSet>
      <dgm:spPr/>
      <dgm:t>
        <a:bodyPr/>
        <a:lstStyle/>
        <a:p>
          <a:endParaRPr lang="de-DE"/>
        </a:p>
      </dgm:t>
    </dgm:pt>
    <dgm:pt modelId="{41132388-0AB1-44FB-9008-490F4E478B65}" type="pres">
      <dgm:prSet presAssocID="{0115B788-8CE9-4A9C-8C82-921C791157DC}" presName="level" presStyleLbl="node1" presStyleIdx="2" presStyleCnt="3">
        <dgm:presLayoutVars>
          <dgm:chMax val="1"/>
          <dgm:bulletEnabled val="1"/>
        </dgm:presLayoutVars>
      </dgm:prSet>
      <dgm:spPr/>
      <dgm:t>
        <a:bodyPr/>
        <a:lstStyle/>
        <a:p>
          <a:endParaRPr lang="de-DE"/>
        </a:p>
      </dgm:t>
    </dgm:pt>
    <dgm:pt modelId="{9E8D596E-143F-492C-A088-F9258F64F422}" type="pres">
      <dgm:prSet presAssocID="{0115B788-8CE9-4A9C-8C82-921C791157DC}" presName="levelTx" presStyleLbl="revTx" presStyleIdx="0" presStyleCnt="0">
        <dgm:presLayoutVars>
          <dgm:chMax val="1"/>
          <dgm:bulletEnabled val="1"/>
        </dgm:presLayoutVars>
      </dgm:prSet>
      <dgm:spPr/>
      <dgm:t>
        <a:bodyPr/>
        <a:lstStyle/>
        <a:p>
          <a:endParaRPr lang="de-DE"/>
        </a:p>
      </dgm:t>
    </dgm:pt>
  </dgm:ptLst>
  <dgm:cxnLst>
    <dgm:cxn modelId="{33EBD72E-1878-43F0-A727-5F561DACFA8F}" srcId="{5CC8A04F-927C-41A1-85C1-1FC9EE61D375}" destId="{B5F53819-7BC1-4BE2-A011-C5BC8040AEAA}" srcOrd="0" destOrd="0" parTransId="{FD7B7A82-9D71-4F5B-80E0-3820B9DD2699}" sibTransId="{E1D45491-2C81-4416-88A5-0B4BB72D95AF}"/>
    <dgm:cxn modelId="{580808C0-04A9-4810-9849-FD585D0FF5FD}" type="presOf" srcId="{89819E82-FE9F-409C-9B86-3B4B2DC0A7FB}" destId="{A27BFCF7-147A-428C-8E28-50F5F58C7FDD}" srcOrd="0" destOrd="3" presId="urn:microsoft.com/office/officeart/2005/8/layout/pyramid1"/>
    <dgm:cxn modelId="{B24E8763-1685-4B03-ACBA-36C36BC6908C}" type="presOf" srcId="{5CC8A04F-927C-41A1-85C1-1FC9EE61D375}" destId="{E82BD6CF-63F5-4C9A-B395-D2C36CB279AD}" srcOrd="1" destOrd="0" presId="urn:microsoft.com/office/officeart/2005/8/layout/pyramid1"/>
    <dgm:cxn modelId="{B3E94289-9D6F-4324-91F5-D487C57F5F22}" type="presOf" srcId="{E9FD29C7-18F7-44D4-9F1C-3A1CA1B066E7}" destId="{FBF35118-AE77-46FA-BCFD-D9E63DA9F75F}" srcOrd="1" destOrd="1" presId="urn:microsoft.com/office/officeart/2005/8/layout/pyramid1"/>
    <dgm:cxn modelId="{A2972ED5-A518-487F-BD96-43E0CA8C51EC}" type="presOf" srcId="{C16E1625-8121-412E-B8EE-6CC801A98E57}" destId="{EBFC471E-3F74-4ED5-B2E7-7C7FAA940931}" srcOrd="0" destOrd="0" presId="urn:microsoft.com/office/officeart/2005/8/layout/pyramid1"/>
    <dgm:cxn modelId="{1E241427-C0AE-4303-8896-9D6FF48947CF}" type="presOf" srcId="{8130E991-9FFB-425F-B393-97B4A056D594}" destId="{BBF5CCAE-84E6-493D-BF67-4EC71745055A}" srcOrd="0" destOrd="0" presId="urn:microsoft.com/office/officeart/2005/8/layout/pyramid1"/>
    <dgm:cxn modelId="{31D9DFCE-48B4-4390-80EA-7F66BECCDB06}" type="presOf" srcId="{C708B58C-4CCA-4321-9FCD-50D027BC57B6}" destId="{A27BFCF7-147A-428C-8E28-50F5F58C7FDD}" srcOrd="0" destOrd="0" presId="urn:microsoft.com/office/officeart/2005/8/layout/pyramid1"/>
    <dgm:cxn modelId="{87BEC6A0-05DE-4ACA-8FB9-611AEC03B4EC}" type="presOf" srcId="{E0B91FDA-058E-4CDD-80DD-5C2D65BE713A}" destId="{A27BFCF7-147A-428C-8E28-50F5F58C7FDD}" srcOrd="0" destOrd="4" presId="urn:microsoft.com/office/officeart/2005/8/layout/pyramid1"/>
    <dgm:cxn modelId="{2598974C-AF23-4D89-8E86-9B57678661C0}" srcId="{B5F53819-7BC1-4BE2-A011-C5BC8040AEAA}" destId="{D4615CDE-47E3-44A3-B6BA-EC1EC29D1EB1}" srcOrd="1" destOrd="0" parTransId="{F61B11A8-E64E-41B0-B8F1-1A5C884C6927}" sibTransId="{1D0AD666-B874-43CA-936A-C139FC1D5195}"/>
    <dgm:cxn modelId="{AB1BBFB6-AC55-467D-BCB5-0AB3FAB5F049}" type="presOf" srcId="{0B0B1956-225C-407E-989B-CED5EDB0D279}" destId="{4CF4DF6D-2269-40E6-AC59-E1B1EF1E0B7A}" srcOrd="1" destOrd="2" presId="urn:microsoft.com/office/officeart/2005/8/layout/pyramid1"/>
    <dgm:cxn modelId="{BD209597-5AE3-48F4-8ADF-4F051DFBE239}" type="presOf" srcId="{1221D90F-D974-43D0-ADBA-DADFD5F5F7DE}" destId="{A27BFCF7-147A-428C-8E28-50F5F58C7FDD}" srcOrd="0" destOrd="6" presId="urn:microsoft.com/office/officeart/2005/8/layout/pyramid1"/>
    <dgm:cxn modelId="{24FD67D4-0CB2-4882-A86C-B52CFB167398}" srcId="{30AF83A1-FD7A-480A-B212-A1E9EEF81287}" destId="{99BD9226-3354-4B2F-B390-78300B307E53}" srcOrd="0" destOrd="0" parTransId="{D283C733-0644-4029-80AB-549CE8606943}" sibTransId="{D15E9DEB-40CA-46CC-AC78-3374881824D1}"/>
    <dgm:cxn modelId="{CE7307C6-3282-42CC-A68F-87133493E4F0}" srcId="{C708B58C-4CCA-4321-9FCD-50D027BC57B6}" destId="{F1A6A9D8-5BD0-4C55-8F61-D378EF8102B7}" srcOrd="1" destOrd="0" parTransId="{851C9CEB-314B-4AA9-A697-429C02898598}" sibTransId="{D3409B86-7492-4FB9-A5B9-EFB544371EC4}"/>
    <dgm:cxn modelId="{57A1D89C-EE72-43E7-AE7E-84134B678D16}" type="presOf" srcId="{A822BEF1-75A9-4EC8-A949-2D4D0344E0D6}" destId="{CAB3D5A3-9415-4DE9-A1F1-4DC2491CA0DF}" srcOrd="1" destOrd="5" presId="urn:microsoft.com/office/officeart/2005/8/layout/pyramid1"/>
    <dgm:cxn modelId="{DA76A7B9-0032-4AA3-8300-F64D9143BB56}" type="presOf" srcId="{D4615CDE-47E3-44A3-B6BA-EC1EC29D1EB1}" destId="{FBF35118-AE77-46FA-BCFD-D9E63DA9F75F}" srcOrd="1" destOrd="2" presId="urn:microsoft.com/office/officeart/2005/8/layout/pyramid1"/>
    <dgm:cxn modelId="{EB1ECF5A-245D-4236-B9C2-2FA8B6A1D054}" type="presOf" srcId="{E9FD29C7-18F7-44D4-9F1C-3A1CA1B066E7}" destId="{C1263E88-C1BC-4466-B4A9-146A05174A70}" srcOrd="0" destOrd="1" presId="urn:microsoft.com/office/officeart/2005/8/layout/pyramid1"/>
    <dgm:cxn modelId="{88181D26-DA22-41D6-A027-C8949D589A1C}" type="presOf" srcId="{30AF83A1-FD7A-480A-B212-A1E9EEF81287}" destId="{4CF4DF6D-2269-40E6-AC59-E1B1EF1E0B7A}" srcOrd="1" destOrd="0" presId="urn:microsoft.com/office/officeart/2005/8/layout/pyramid1"/>
    <dgm:cxn modelId="{B847022E-4E0C-465D-A2ED-526B2A0B3BBC}" srcId="{0115B788-8CE9-4A9C-8C82-921C791157DC}" destId="{1221D90F-D974-43D0-ADBA-DADFD5F5F7DE}" srcOrd="2" destOrd="0" parTransId="{8AEB21CD-A07E-4DBB-BFBF-7E8E159CDE6E}" sibTransId="{A6A85ABE-B7F2-4E7B-98C4-200578EFE3CF}"/>
    <dgm:cxn modelId="{94BBCB68-7229-437D-A78F-5143CD431526}" srcId="{C708B58C-4CCA-4321-9FCD-50D027BC57B6}" destId="{89819E82-FE9F-409C-9B86-3B4B2DC0A7FB}" srcOrd="2" destOrd="0" parTransId="{60A99C46-88D4-4CAD-B6C7-99F7EED59F4A}" sibTransId="{0103F197-9E59-4F1D-A0BB-709C56647B3E}"/>
    <dgm:cxn modelId="{A0441DE8-8286-40E5-AA8A-95D70E16AFBF}" type="presOf" srcId="{0B0B1956-225C-407E-989B-CED5EDB0D279}" destId="{D28D47B7-2826-441D-B1B7-8FF4D42C4005}" srcOrd="0" destOrd="2" presId="urn:microsoft.com/office/officeart/2005/8/layout/pyramid1"/>
    <dgm:cxn modelId="{3B2647C2-E509-4E7D-9E79-D67D6AC67F56}" type="presOf" srcId="{F1A6A9D8-5BD0-4C55-8F61-D378EF8102B7}" destId="{A27BFCF7-147A-428C-8E28-50F5F58C7FDD}" srcOrd="0" destOrd="2" presId="urn:microsoft.com/office/officeart/2005/8/layout/pyramid1"/>
    <dgm:cxn modelId="{7FBACA38-2644-4284-85A7-DBC5BC238AFB}" type="presOf" srcId="{9BCFA693-27EC-4D66-B70A-06EA5A576802}" destId="{4CF4DF6D-2269-40E6-AC59-E1B1EF1E0B7A}" srcOrd="1" destOrd="3" presId="urn:microsoft.com/office/officeart/2005/8/layout/pyramid1"/>
    <dgm:cxn modelId="{B91D12ED-EC27-4177-BA99-9609E4421DE4}" type="presOf" srcId="{9BCFA693-27EC-4D66-B70A-06EA5A576802}" destId="{D28D47B7-2826-441D-B1B7-8FF4D42C4005}" srcOrd="0" destOrd="3" presId="urn:microsoft.com/office/officeart/2005/8/layout/pyramid1"/>
    <dgm:cxn modelId="{2C1E454C-AF16-4C75-8F7F-E66EB28D9628}" type="presOf" srcId="{4C15552F-215E-4B95-AD97-9D7E0CF4CF12}" destId="{D28D47B7-2826-441D-B1B7-8FF4D42C4005}" srcOrd="0" destOrd="4" presId="urn:microsoft.com/office/officeart/2005/8/layout/pyramid1"/>
    <dgm:cxn modelId="{5AE68D28-594F-48E9-B440-E0B770FEA744}" srcId="{C16E1625-8121-412E-B8EE-6CC801A98E57}" destId="{4C15552F-215E-4B95-AD97-9D7E0CF4CF12}" srcOrd="1" destOrd="0" parTransId="{8FD7CF3A-EC77-464A-93A9-E075C1AF2297}" sibTransId="{59041C46-80AD-4D25-BBAE-1C431F9557EB}"/>
    <dgm:cxn modelId="{26648DCF-0D41-45DA-9ADC-AEB8EC0FDEA4}" type="presOf" srcId="{1A1F3E39-B5BA-4C72-BDEE-7A20C24D3B05}" destId="{A27BFCF7-147A-428C-8E28-50F5F58C7FDD}" srcOrd="0" destOrd="1" presId="urn:microsoft.com/office/officeart/2005/8/layout/pyramid1"/>
    <dgm:cxn modelId="{55C3229A-CEBD-4BE8-AB7E-1C6BA0A1F247}" type="presOf" srcId="{C16E1625-8121-412E-B8EE-6CC801A98E57}" destId="{F91441E3-A892-4E27-82EA-CA30C9C4A4F8}" srcOrd="1" destOrd="0" presId="urn:microsoft.com/office/officeart/2005/8/layout/pyramid1"/>
    <dgm:cxn modelId="{2677D5A0-2D4A-414A-830F-0AF6012AB993}" srcId="{8130E991-9FFB-425F-B393-97B4A056D594}" destId="{C16E1625-8121-412E-B8EE-6CC801A98E57}" srcOrd="1" destOrd="0" parTransId="{64D9AE00-1B7E-47C9-A078-8CF54F13D613}" sibTransId="{28C2816D-371B-41FA-B705-70A15B810966}"/>
    <dgm:cxn modelId="{5A335D21-AA45-4373-B7D4-7F6E3B3DADCE}" srcId="{8130E991-9FFB-425F-B393-97B4A056D594}" destId="{0115B788-8CE9-4A9C-8C82-921C791157DC}" srcOrd="2" destOrd="0" parTransId="{40B07B8C-2C54-47F9-BBB9-A8F86001F0A2}" sibTransId="{95350475-D879-42B1-B86D-017801AD2598}"/>
    <dgm:cxn modelId="{36A70BCF-5D68-46D3-86FC-10B964F180B5}" type="presOf" srcId="{5CC8A04F-927C-41A1-85C1-1FC9EE61D375}" destId="{A8DC69BB-4E09-43C4-A507-9F949FA5E1EE}" srcOrd="0" destOrd="0" presId="urn:microsoft.com/office/officeart/2005/8/layout/pyramid1"/>
    <dgm:cxn modelId="{8FA96435-D62A-4125-B80C-B645E0A0A546}" srcId="{0115B788-8CE9-4A9C-8C82-921C791157DC}" destId="{A822BEF1-75A9-4EC8-A949-2D4D0344E0D6}" srcOrd="1" destOrd="0" parTransId="{4579E34A-9DDB-4B0A-9D09-43DBB3342DEC}" sibTransId="{D927CEF5-7D03-42AB-92F7-9B7E8DA0CB04}"/>
    <dgm:cxn modelId="{BE4D198F-CEFE-41EC-B609-8EFFC604576A}" type="presOf" srcId="{1221D90F-D974-43D0-ADBA-DADFD5F5F7DE}" destId="{CAB3D5A3-9415-4DE9-A1F1-4DC2491CA0DF}" srcOrd="1" destOrd="6" presId="urn:microsoft.com/office/officeart/2005/8/layout/pyramid1"/>
    <dgm:cxn modelId="{A64F88B4-E92C-4B0F-85D6-D57CB83118D6}" type="presOf" srcId="{0115B788-8CE9-4A9C-8C82-921C791157DC}" destId="{41132388-0AB1-44FB-9008-490F4E478B65}" srcOrd="0" destOrd="0" presId="urn:microsoft.com/office/officeart/2005/8/layout/pyramid1"/>
    <dgm:cxn modelId="{108E0C32-9E72-4F04-9CA9-7532DCBC70F9}" type="presOf" srcId="{99BD9226-3354-4B2F-B390-78300B307E53}" destId="{D28D47B7-2826-441D-B1B7-8FF4D42C4005}" srcOrd="0" destOrd="1" presId="urn:microsoft.com/office/officeart/2005/8/layout/pyramid1"/>
    <dgm:cxn modelId="{7B6270AC-6FA5-451F-A453-90F789ADD56E}" srcId="{C16E1625-8121-412E-B8EE-6CC801A98E57}" destId="{30AF83A1-FD7A-480A-B212-A1E9EEF81287}" srcOrd="0" destOrd="0" parTransId="{472FE934-3DD7-4D83-9423-6063C2B098B8}" sibTransId="{6D2B4113-D71F-4C0A-956C-D611F089DF12}"/>
    <dgm:cxn modelId="{48538685-B452-43DA-BFF1-307FAAAEB041}" type="presOf" srcId="{99BD9226-3354-4B2F-B390-78300B307E53}" destId="{4CF4DF6D-2269-40E6-AC59-E1B1EF1E0B7A}" srcOrd="1" destOrd="1" presId="urn:microsoft.com/office/officeart/2005/8/layout/pyramid1"/>
    <dgm:cxn modelId="{D0C2E21C-D7A1-44D9-9B9D-6E546D279C75}" srcId="{30AF83A1-FD7A-480A-B212-A1E9EEF81287}" destId="{9BCFA693-27EC-4D66-B70A-06EA5A576802}" srcOrd="2" destOrd="0" parTransId="{C86152AA-4EDA-409D-848B-53FFDFF540C4}" sibTransId="{AC1CF8FF-B528-4F25-BF35-77F89054E528}"/>
    <dgm:cxn modelId="{17A0B09F-28D1-4E0E-92A9-813A12758434}" srcId="{30AF83A1-FD7A-480A-B212-A1E9EEF81287}" destId="{0B0B1956-225C-407E-989B-CED5EDB0D279}" srcOrd="1" destOrd="0" parTransId="{FFBF99ED-7860-48D9-A3E6-225A9FC58C43}" sibTransId="{29796D28-6566-480B-A0A4-5A4DB6B628E1}"/>
    <dgm:cxn modelId="{06C768C0-3370-4047-A68B-AC23D6BEA4F2}" type="presOf" srcId="{E0B91FDA-058E-4CDD-80DD-5C2D65BE713A}" destId="{CAB3D5A3-9415-4DE9-A1F1-4DC2491CA0DF}" srcOrd="1" destOrd="4" presId="urn:microsoft.com/office/officeart/2005/8/layout/pyramid1"/>
    <dgm:cxn modelId="{13F9D3E8-41B4-4034-8A83-801024A0A767}" type="presOf" srcId="{B5F53819-7BC1-4BE2-A011-C5BC8040AEAA}" destId="{C1263E88-C1BC-4466-B4A9-146A05174A70}" srcOrd="0" destOrd="0" presId="urn:microsoft.com/office/officeart/2005/8/layout/pyramid1"/>
    <dgm:cxn modelId="{CAB32CA0-B9FB-47CE-84D4-297FCD714696}" srcId="{0115B788-8CE9-4A9C-8C82-921C791157DC}" destId="{C708B58C-4CCA-4321-9FCD-50D027BC57B6}" srcOrd="0" destOrd="0" parTransId="{C9D5D81B-DE6B-4133-AD18-15E28504B9F6}" sibTransId="{B5DD631E-7B05-4BED-83E7-546C9E5934DC}"/>
    <dgm:cxn modelId="{D01576BD-7E36-4FB9-B101-523507D902B5}" type="presOf" srcId="{4C15552F-215E-4B95-AD97-9D7E0CF4CF12}" destId="{4CF4DF6D-2269-40E6-AC59-E1B1EF1E0B7A}" srcOrd="1" destOrd="4" presId="urn:microsoft.com/office/officeart/2005/8/layout/pyramid1"/>
    <dgm:cxn modelId="{9099FC8F-9EA9-45F3-A625-A0863C54558A}" srcId="{B5F53819-7BC1-4BE2-A011-C5BC8040AEAA}" destId="{E9FD29C7-18F7-44D4-9F1C-3A1CA1B066E7}" srcOrd="0" destOrd="0" parTransId="{DA9EA6AD-64F3-4DED-B8DE-6590FEF0D799}" sibTransId="{B0EF8C4B-71AE-46EE-8D04-CACC7948E09E}"/>
    <dgm:cxn modelId="{20C10FD8-4B9C-4998-ABDA-3D02791D1D8E}" type="presOf" srcId="{0115B788-8CE9-4A9C-8C82-921C791157DC}" destId="{9E8D596E-143F-492C-A088-F9258F64F422}" srcOrd="1" destOrd="0" presId="urn:microsoft.com/office/officeart/2005/8/layout/pyramid1"/>
    <dgm:cxn modelId="{CF503F7C-AA60-47F6-B6BD-CC7BACB04BFE}" type="presOf" srcId="{1A1F3E39-B5BA-4C72-BDEE-7A20C24D3B05}" destId="{CAB3D5A3-9415-4DE9-A1F1-4DC2491CA0DF}" srcOrd="1" destOrd="1" presId="urn:microsoft.com/office/officeart/2005/8/layout/pyramid1"/>
    <dgm:cxn modelId="{34B59AE0-5E27-466D-8AF6-FEF03789F2A9}" type="presOf" srcId="{A822BEF1-75A9-4EC8-A949-2D4D0344E0D6}" destId="{A27BFCF7-147A-428C-8E28-50F5F58C7FDD}" srcOrd="0" destOrd="5" presId="urn:microsoft.com/office/officeart/2005/8/layout/pyramid1"/>
    <dgm:cxn modelId="{9CD06280-6113-4B84-8BB4-5BA6FB3C97D1}" srcId="{8130E991-9FFB-425F-B393-97B4A056D594}" destId="{5CC8A04F-927C-41A1-85C1-1FC9EE61D375}" srcOrd="0" destOrd="0" parTransId="{8D3E8EEB-1699-438B-833F-B0CA77C8A9C9}" sibTransId="{81BEE04F-6B82-4C50-A7D2-F9E2F9FED5C4}"/>
    <dgm:cxn modelId="{462B5FD0-C2FD-4D94-8BE3-8A6A932C4102}" type="presOf" srcId="{B5F53819-7BC1-4BE2-A011-C5BC8040AEAA}" destId="{FBF35118-AE77-46FA-BCFD-D9E63DA9F75F}" srcOrd="1" destOrd="0" presId="urn:microsoft.com/office/officeart/2005/8/layout/pyramid1"/>
    <dgm:cxn modelId="{855FEBC2-2BB4-4455-86E3-D87379160730}" type="presOf" srcId="{F1A6A9D8-5BD0-4C55-8F61-D378EF8102B7}" destId="{CAB3D5A3-9415-4DE9-A1F1-4DC2491CA0DF}" srcOrd="1" destOrd="2" presId="urn:microsoft.com/office/officeart/2005/8/layout/pyramid1"/>
    <dgm:cxn modelId="{E4D8F358-7D52-4A08-A12A-F2091579F4CE}" type="presOf" srcId="{89819E82-FE9F-409C-9B86-3B4B2DC0A7FB}" destId="{CAB3D5A3-9415-4DE9-A1F1-4DC2491CA0DF}" srcOrd="1" destOrd="3" presId="urn:microsoft.com/office/officeart/2005/8/layout/pyramid1"/>
    <dgm:cxn modelId="{BDA73FFB-9D61-4BD4-A2DE-4436545AB9F7}" srcId="{C708B58C-4CCA-4321-9FCD-50D027BC57B6}" destId="{1A1F3E39-B5BA-4C72-BDEE-7A20C24D3B05}" srcOrd="0" destOrd="0" parTransId="{9B77DA12-26A7-4963-A4AF-23B646D2E66B}" sibTransId="{F7843001-728B-4029-9077-266EB7D33A2E}"/>
    <dgm:cxn modelId="{56728AD8-366D-46FC-A38C-8FE7A7C182C7}" type="presOf" srcId="{D4615CDE-47E3-44A3-B6BA-EC1EC29D1EB1}" destId="{C1263E88-C1BC-4466-B4A9-146A05174A70}" srcOrd="0" destOrd="2" presId="urn:microsoft.com/office/officeart/2005/8/layout/pyramid1"/>
    <dgm:cxn modelId="{B7A08B2A-F0A0-49A7-94EF-632CA492B382}" type="presOf" srcId="{C708B58C-4CCA-4321-9FCD-50D027BC57B6}" destId="{CAB3D5A3-9415-4DE9-A1F1-4DC2491CA0DF}" srcOrd="1" destOrd="0" presId="urn:microsoft.com/office/officeart/2005/8/layout/pyramid1"/>
    <dgm:cxn modelId="{BD30665E-8F6E-4FF8-8813-DEFAAC262230}" srcId="{C708B58C-4CCA-4321-9FCD-50D027BC57B6}" destId="{E0B91FDA-058E-4CDD-80DD-5C2D65BE713A}" srcOrd="3" destOrd="0" parTransId="{115F08A0-C52D-4B52-AE72-6BC8BC21A0CC}" sibTransId="{0B83066B-0A00-4851-889B-11AC51B564D9}"/>
    <dgm:cxn modelId="{D038A748-6473-4944-9B0B-69E8C25F0388}" type="presOf" srcId="{30AF83A1-FD7A-480A-B212-A1E9EEF81287}" destId="{D28D47B7-2826-441D-B1B7-8FF4D42C4005}" srcOrd="0" destOrd="0" presId="urn:microsoft.com/office/officeart/2005/8/layout/pyramid1"/>
    <dgm:cxn modelId="{FDB5F960-FD40-49E0-A352-7047825E8AEC}" type="presParOf" srcId="{BBF5CCAE-84E6-493D-BF67-4EC71745055A}" destId="{745C4AB5-035D-4BEF-88E0-8A30475DE757}" srcOrd="0" destOrd="0" presId="urn:microsoft.com/office/officeart/2005/8/layout/pyramid1"/>
    <dgm:cxn modelId="{89DE0505-6E2D-4273-9DE8-970BD8856633}" type="presParOf" srcId="{745C4AB5-035D-4BEF-88E0-8A30475DE757}" destId="{C1263E88-C1BC-4466-B4A9-146A05174A70}" srcOrd="0" destOrd="0" presId="urn:microsoft.com/office/officeart/2005/8/layout/pyramid1"/>
    <dgm:cxn modelId="{781BA4BF-DDC7-4654-ABD8-BA8FA2C75C8C}" type="presParOf" srcId="{745C4AB5-035D-4BEF-88E0-8A30475DE757}" destId="{FBF35118-AE77-46FA-BCFD-D9E63DA9F75F}" srcOrd="1" destOrd="0" presId="urn:microsoft.com/office/officeart/2005/8/layout/pyramid1"/>
    <dgm:cxn modelId="{225AB529-9ADA-48EB-8787-30430F5115DC}" type="presParOf" srcId="{745C4AB5-035D-4BEF-88E0-8A30475DE757}" destId="{A8DC69BB-4E09-43C4-A507-9F949FA5E1EE}" srcOrd="2" destOrd="0" presId="urn:microsoft.com/office/officeart/2005/8/layout/pyramid1"/>
    <dgm:cxn modelId="{566EBBC2-B0DA-4049-AD07-95800E6766D1}" type="presParOf" srcId="{745C4AB5-035D-4BEF-88E0-8A30475DE757}" destId="{E82BD6CF-63F5-4C9A-B395-D2C36CB279AD}" srcOrd="3" destOrd="0" presId="urn:microsoft.com/office/officeart/2005/8/layout/pyramid1"/>
    <dgm:cxn modelId="{FBC1BC10-037D-496D-B8D2-338312CAFF19}" type="presParOf" srcId="{BBF5CCAE-84E6-493D-BF67-4EC71745055A}" destId="{D1B101AD-2602-4728-BD3A-3CDB500B61C8}" srcOrd="1" destOrd="0" presId="urn:microsoft.com/office/officeart/2005/8/layout/pyramid1"/>
    <dgm:cxn modelId="{492CB366-69FA-4DA3-9C47-F79A534C43B3}" type="presParOf" srcId="{D1B101AD-2602-4728-BD3A-3CDB500B61C8}" destId="{D28D47B7-2826-441D-B1B7-8FF4D42C4005}" srcOrd="0" destOrd="0" presId="urn:microsoft.com/office/officeart/2005/8/layout/pyramid1"/>
    <dgm:cxn modelId="{D66BB9B5-97B1-4B59-8090-189A20020796}" type="presParOf" srcId="{D1B101AD-2602-4728-BD3A-3CDB500B61C8}" destId="{4CF4DF6D-2269-40E6-AC59-E1B1EF1E0B7A}" srcOrd="1" destOrd="0" presId="urn:microsoft.com/office/officeart/2005/8/layout/pyramid1"/>
    <dgm:cxn modelId="{9F7B5205-1EC8-4E89-8652-291C96608058}" type="presParOf" srcId="{D1B101AD-2602-4728-BD3A-3CDB500B61C8}" destId="{EBFC471E-3F74-4ED5-B2E7-7C7FAA940931}" srcOrd="2" destOrd="0" presId="urn:microsoft.com/office/officeart/2005/8/layout/pyramid1"/>
    <dgm:cxn modelId="{CA53E01B-65D3-4F4A-A043-B0248AA4B2A7}" type="presParOf" srcId="{D1B101AD-2602-4728-BD3A-3CDB500B61C8}" destId="{F91441E3-A892-4E27-82EA-CA30C9C4A4F8}" srcOrd="3" destOrd="0" presId="urn:microsoft.com/office/officeart/2005/8/layout/pyramid1"/>
    <dgm:cxn modelId="{EFACA045-2F81-418C-B463-3EE01B0095BD}" type="presParOf" srcId="{BBF5CCAE-84E6-493D-BF67-4EC71745055A}" destId="{65A9B788-1D62-49BF-B970-CE27BB0DC4D5}" srcOrd="2" destOrd="0" presId="urn:microsoft.com/office/officeart/2005/8/layout/pyramid1"/>
    <dgm:cxn modelId="{53633F6F-0802-49F8-B06B-DFFDD52FA224}" type="presParOf" srcId="{65A9B788-1D62-49BF-B970-CE27BB0DC4D5}" destId="{A27BFCF7-147A-428C-8E28-50F5F58C7FDD}" srcOrd="0" destOrd="0" presId="urn:microsoft.com/office/officeart/2005/8/layout/pyramid1"/>
    <dgm:cxn modelId="{D1116009-26DA-4D95-A759-EA682719E3AB}" type="presParOf" srcId="{65A9B788-1D62-49BF-B970-CE27BB0DC4D5}" destId="{CAB3D5A3-9415-4DE9-A1F1-4DC2491CA0DF}" srcOrd="1" destOrd="0" presId="urn:microsoft.com/office/officeart/2005/8/layout/pyramid1"/>
    <dgm:cxn modelId="{66D3780D-4AEC-4CFC-A0FC-F7D6DCEB4291}" type="presParOf" srcId="{65A9B788-1D62-49BF-B970-CE27BB0DC4D5}" destId="{41132388-0AB1-44FB-9008-490F4E478B65}" srcOrd="2" destOrd="0" presId="urn:microsoft.com/office/officeart/2005/8/layout/pyramid1"/>
    <dgm:cxn modelId="{CBE93DE0-BB29-4C18-A0B1-F3CAB3721788}" type="presParOf" srcId="{65A9B788-1D62-49BF-B970-CE27BB0DC4D5}" destId="{9E8D596E-143F-492C-A088-F9258F64F42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30E991-9FFB-425F-B393-97B4A056D594}" type="doc">
      <dgm:prSet loTypeId="urn:microsoft.com/office/officeart/2005/8/layout/pyramid1" loCatId="pyramid" qsTypeId="urn:microsoft.com/office/officeart/2005/8/quickstyle/simple1" qsCatId="simple" csTypeId="urn:microsoft.com/office/officeart/2005/8/colors/accent0_2" csCatId="mainScheme" phldr="1"/>
      <dgm:spPr/>
      <dgm:t>
        <a:bodyPr/>
        <a:lstStyle/>
        <a:p>
          <a:endParaRPr lang="de-DE"/>
        </a:p>
      </dgm:t>
    </dgm:pt>
    <dgm:pt modelId="{5CC8A04F-927C-41A1-85C1-1FC9EE61D375}">
      <dgm:prSet phldrT="[Text]" custT="1"/>
      <dgm:spPr/>
      <dgm:t>
        <a:bodyPr/>
        <a:lstStyle/>
        <a:p>
          <a:endParaRPr lang="de-DE" sz="2000" dirty="0" smtClean="0"/>
        </a:p>
        <a:p>
          <a:endParaRPr lang="de-DE" sz="2000" dirty="0" smtClean="0"/>
        </a:p>
        <a:p>
          <a:r>
            <a:rPr lang="de-DE" sz="2000" b="1" dirty="0" smtClean="0"/>
            <a:t>Leitziele</a:t>
          </a:r>
          <a:r>
            <a:rPr lang="de-DE" sz="2000" dirty="0" smtClean="0"/>
            <a:t> </a:t>
          </a:r>
          <a:r>
            <a:rPr lang="de-DE" sz="2000" dirty="0"/>
            <a:t>(langfristig)</a:t>
          </a:r>
        </a:p>
      </dgm:t>
    </dgm:pt>
    <dgm:pt modelId="{8D3E8EEB-1699-438B-833F-B0CA77C8A9C9}" type="parTrans" cxnId="{9CD06280-6113-4B84-8BB4-5BA6FB3C97D1}">
      <dgm:prSet/>
      <dgm:spPr/>
      <dgm:t>
        <a:bodyPr/>
        <a:lstStyle/>
        <a:p>
          <a:endParaRPr lang="de-DE"/>
        </a:p>
      </dgm:t>
    </dgm:pt>
    <dgm:pt modelId="{81BEE04F-6B82-4C50-A7D2-F9E2F9FED5C4}" type="sibTrans" cxnId="{9CD06280-6113-4B84-8BB4-5BA6FB3C97D1}">
      <dgm:prSet/>
      <dgm:spPr/>
      <dgm:t>
        <a:bodyPr/>
        <a:lstStyle/>
        <a:p>
          <a:endParaRPr lang="de-DE"/>
        </a:p>
      </dgm:t>
    </dgm:pt>
    <dgm:pt modelId="{C16E1625-8121-412E-B8EE-6CC801A98E57}">
      <dgm:prSet phldrT="[Text]" custT="1"/>
      <dgm:spPr/>
      <dgm:t>
        <a:bodyPr/>
        <a:lstStyle/>
        <a:p>
          <a:r>
            <a:rPr lang="de-DE" sz="2000" b="1" dirty="0"/>
            <a:t>Mittlerziele </a:t>
          </a:r>
          <a:r>
            <a:rPr lang="de-DE" sz="2000" dirty="0"/>
            <a:t>(mittelfristig)</a:t>
          </a:r>
        </a:p>
      </dgm:t>
    </dgm:pt>
    <dgm:pt modelId="{64D9AE00-1B7E-47C9-A078-8CF54F13D613}" type="parTrans" cxnId="{2677D5A0-2D4A-414A-830F-0AF6012AB993}">
      <dgm:prSet/>
      <dgm:spPr/>
      <dgm:t>
        <a:bodyPr/>
        <a:lstStyle/>
        <a:p>
          <a:endParaRPr lang="de-DE"/>
        </a:p>
      </dgm:t>
    </dgm:pt>
    <dgm:pt modelId="{28C2816D-371B-41FA-B705-70A15B810966}" type="sibTrans" cxnId="{2677D5A0-2D4A-414A-830F-0AF6012AB993}">
      <dgm:prSet/>
      <dgm:spPr/>
      <dgm:t>
        <a:bodyPr/>
        <a:lstStyle/>
        <a:p>
          <a:endParaRPr lang="de-DE"/>
        </a:p>
      </dgm:t>
    </dgm:pt>
    <dgm:pt modelId="{0115B788-8CE9-4A9C-8C82-921C791157DC}">
      <dgm:prSet phldrT="[Text]" custT="1"/>
      <dgm:spPr/>
      <dgm:t>
        <a:bodyPr/>
        <a:lstStyle/>
        <a:p>
          <a:r>
            <a:rPr lang="de-DE" sz="2000" b="1" dirty="0"/>
            <a:t>Handlungsziele</a:t>
          </a:r>
          <a:r>
            <a:rPr lang="de-DE" sz="2000" dirty="0"/>
            <a:t> </a:t>
          </a:r>
          <a:endParaRPr lang="de-DE" sz="2000" dirty="0" smtClean="0"/>
        </a:p>
        <a:p>
          <a:r>
            <a:rPr lang="de-DE" sz="2000" dirty="0" smtClean="0"/>
            <a:t>(</a:t>
          </a:r>
          <a:r>
            <a:rPr lang="de-DE" sz="2000" dirty="0"/>
            <a:t>kurzfristig)</a:t>
          </a:r>
        </a:p>
      </dgm:t>
    </dgm:pt>
    <dgm:pt modelId="{40B07B8C-2C54-47F9-BBB9-A8F86001F0A2}" type="parTrans" cxnId="{5A335D21-AA45-4373-B7D4-7F6E3B3DADCE}">
      <dgm:prSet/>
      <dgm:spPr/>
      <dgm:t>
        <a:bodyPr/>
        <a:lstStyle/>
        <a:p>
          <a:endParaRPr lang="de-DE"/>
        </a:p>
      </dgm:t>
    </dgm:pt>
    <dgm:pt modelId="{95350475-D879-42B1-B86D-017801AD2598}" type="sibTrans" cxnId="{5A335D21-AA45-4373-B7D4-7F6E3B3DADCE}">
      <dgm:prSet/>
      <dgm:spPr/>
      <dgm:t>
        <a:bodyPr/>
        <a:lstStyle/>
        <a:p>
          <a:endParaRPr lang="de-DE"/>
        </a:p>
      </dgm:t>
    </dgm:pt>
    <dgm:pt modelId="{30AF83A1-FD7A-480A-B212-A1E9EEF81287}">
      <dgm:prSet phldrT="[Text]" custT="1"/>
      <dgm:spPr/>
      <dgm:t>
        <a:bodyPr/>
        <a:lstStyle/>
        <a:p>
          <a:r>
            <a:rPr lang="de-DE" sz="1200" dirty="0"/>
            <a:t> </a:t>
          </a:r>
          <a:r>
            <a:rPr lang="de-DE" sz="1500" b="1" dirty="0" smtClean="0"/>
            <a:t>Strategien/ Maßnahmen</a:t>
          </a:r>
          <a:endParaRPr lang="de-DE" sz="1500" b="1" dirty="0"/>
        </a:p>
      </dgm:t>
    </dgm:pt>
    <dgm:pt modelId="{472FE934-3DD7-4D83-9423-6063C2B098B8}" type="parTrans" cxnId="{7B6270AC-6FA5-451F-A453-90F789ADD56E}">
      <dgm:prSet/>
      <dgm:spPr/>
      <dgm:t>
        <a:bodyPr/>
        <a:lstStyle/>
        <a:p>
          <a:endParaRPr lang="de-DE"/>
        </a:p>
      </dgm:t>
    </dgm:pt>
    <dgm:pt modelId="{6D2B4113-D71F-4C0A-956C-D611F089DF12}" type="sibTrans" cxnId="{7B6270AC-6FA5-451F-A453-90F789ADD56E}">
      <dgm:prSet/>
      <dgm:spPr/>
      <dgm:t>
        <a:bodyPr/>
        <a:lstStyle/>
        <a:p>
          <a:endParaRPr lang="de-DE"/>
        </a:p>
      </dgm:t>
    </dgm:pt>
    <dgm:pt modelId="{C708B58C-4CCA-4321-9FCD-50D027BC57B6}">
      <dgm:prSet phldrT="[Text]" custT="1"/>
      <dgm:spPr/>
      <dgm:t>
        <a:bodyPr/>
        <a:lstStyle/>
        <a:p>
          <a:r>
            <a:rPr lang="de-DE" sz="1500" b="1" dirty="0" smtClean="0"/>
            <a:t>Handlungsschritte</a:t>
          </a:r>
          <a:endParaRPr lang="de-DE" sz="1500" b="1" dirty="0"/>
        </a:p>
      </dgm:t>
    </dgm:pt>
    <dgm:pt modelId="{C9D5D81B-DE6B-4133-AD18-15E28504B9F6}" type="parTrans" cxnId="{CAB32CA0-B9FB-47CE-84D4-297FCD714696}">
      <dgm:prSet/>
      <dgm:spPr/>
      <dgm:t>
        <a:bodyPr/>
        <a:lstStyle/>
        <a:p>
          <a:endParaRPr lang="de-DE"/>
        </a:p>
      </dgm:t>
    </dgm:pt>
    <dgm:pt modelId="{B5DD631E-7B05-4BED-83E7-546C9E5934DC}" type="sibTrans" cxnId="{CAB32CA0-B9FB-47CE-84D4-297FCD714696}">
      <dgm:prSet/>
      <dgm:spPr/>
      <dgm:t>
        <a:bodyPr/>
        <a:lstStyle/>
        <a:p>
          <a:endParaRPr lang="de-DE"/>
        </a:p>
      </dgm:t>
    </dgm:pt>
    <dgm:pt modelId="{B5F53819-7BC1-4BE2-A011-C5BC8040AEAA}">
      <dgm:prSet phldrT="[Text]" custT="1"/>
      <dgm:spPr/>
      <dgm:t>
        <a:bodyPr/>
        <a:lstStyle/>
        <a:p>
          <a:r>
            <a:rPr lang="de-DE" sz="1200" dirty="0" smtClean="0"/>
            <a:t> </a:t>
          </a:r>
          <a:r>
            <a:rPr lang="de-DE" sz="1500" b="1" dirty="0" smtClean="0"/>
            <a:t>Vision/ Zukunft</a:t>
          </a:r>
          <a:endParaRPr lang="de-DE" sz="1500" b="1" dirty="0"/>
        </a:p>
      </dgm:t>
    </dgm:pt>
    <dgm:pt modelId="{E1D45491-2C81-4416-88A5-0B4BB72D95AF}" type="sibTrans" cxnId="{33EBD72E-1878-43F0-A727-5F561DACFA8F}">
      <dgm:prSet/>
      <dgm:spPr/>
      <dgm:t>
        <a:bodyPr/>
        <a:lstStyle/>
        <a:p>
          <a:endParaRPr lang="de-DE"/>
        </a:p>
      </dgm:t>
    </dgm:pt>
    <dgm:pt modelId="{FD7B7A82-9D71-4F5B-80E0-3820B9DD2699}" type="parTrans" cxnId="{33EBD72E-1878-43F0-A727-5F561DACFA8F}">
      <dgm:prSet/>
      <dgm:spPr/>
      <dgm:t>
        <a:bodyPr/>
        <a:lstStyle/>
        <a:p>
          <a:endParaRPr lang="de-DE"/>
        </a:p>
      </dgm:t>
    </dgm:pt>
    <dgm:pt modelId="{4C15552F-215E-4B95-AD97-9D7E0CF4CF12}">
      <dgm:prSet phldrT="[Text]"/>
      <dgm:spPr/>
      <dgm:t>
        <a:bodyPr/>
        <a:lstStyle/>
        <a:p>
          <a:endParaRPr lang="de-DE" sz="1200" dirty="0"/>
        </a:p>
      </dgm:t>
    </dgm:pt>
    <dgm:pt modelId="{8FD7CF3A-EC77-464A-93A9-E075C1AF2297}" type="parTrans" cxnId="{5AE68D28-594F-48E9-B440-E0B770FEA744}">
      <dgm:prSet/>
      <dgm:spPr/>
      <dgm:t>
        <a:bodyPr/>
        <a:lstStyle/>
        <a:p>
          <a:endParaRPr lang="de-DE"/>
        </a:p>
      </dgm:t>
    </dgm:pt>
    <dgm:pt modelId="{59041C46-80AD-4D25-BBAE-1C431F9557EB}" type="sibTrans" cxnId="{5AE68D28-594F-48E9-B440-E0B770FEA744}">
      <dgm:prSet/>
      <dgm:spPr/>
      <dgm:t>
        <a:bodyPr/>
        <a:lstStyle/>
        <a:p>
          <a:endParaRPr lang="de-DE"/>
        </a:p>
      </dgm:t>
    </dgm:pt>
    <dgm:pt modelId="{1221D90F-D974-43D0-ADBA-DADFD5F5F7DE}">
      <dgm:prSet phldrT="[Text]"/>
      <dgm:spPr/>
      <dgm:t>
        <a:bodyPr/>
        <a:lstStyle/>
        <a:p>
          <a:endParaRPr lang="de-DE" sz="1200" dirty="0"/>
        </a:p>
      </dgm:t>
    </dgm:pt>
    <dgm:pt modelId="{8AEB21CD-A07E-4DBB-BFBF-7E8E159CDE6E}" type="parTrans" cxnId="{B847022E-4E0C-465D-A2ED-526B2A0B3BBC}">
      <dgm:prSet/>
      <dgm:spPr/>
      <dgm:t>
        <a:bodyPr/>
        <a:lstStyle/>
        <a:p>
          <a:endParaRPr lang="de-DE"/>
        </a:p>
      </dgm:t>
    </dgm:pt>
    <dgm:pt modelId="{A6A85ABE-B7F2-4E7B-98C4-200578EFE3CF}" type="sibTrans" cxnId="{B847022E-4E0C-465D-A2ED-526B2A0B3BBC}">
      <dgm:prSet/>
      <dgm:spPr/>
      <dgm:t>
        <a:bodyPr/>
        <a:lstStyle/>
        <a:p>
          <a:endParaRPr lang="de-DE"/>
        </a:p>
      </dgm:t>
    </dgm:pt>
    <dgm:pt modelId="{0AA7D9EA-4320-4D7D-9C6F-5B8307A106FB}">
      <dgm:prSet phldrT="[Text]" custT="1"/>
      <dgm:spPr/>
      <dgm:t>
        <a:bodyPr/>
        <a:lstStyle/>
        <a:p>
          <a:r>
            <a:rPr lang="de-DE" sz="1500" dirty="0" smtClean="0"/>
            <a:t>Selbstwirksamkeit stärken</a:t>
          </a:r>
          <a:endParaRPr lang="de-DE" sz="1500" dirty="0"/>
        </a:p>
      </dgm:t>
    </dgm:pt>
    <dgm:pt modelId="{A00F3D04-EBA4-469E-A62F-889D51414F10}" type="parTrans" cxnId="{DDF243AC-E086-4A51-B0B1-CEA1C499021A}">
      <dgm:prSet/>
      <dgm:spPr/>
      <dgm:t>
        <a:bodyPr/>
        <a:lstStyle/>
        <a:p>
          <a:endParaRPr lang="de-DE"/>
        </a:p>
      </dgm:t>
    </dgm:pt>
    <dgm:pt modelId="{A5BA2F07-E59A-426A-9ABA-3CA4BB141142}" type="sibTrans" cxnId="{DDF243AC-E086-4A51-B0B1-CEA1C499021A}">
      <dgm:prSet/>
      <dgm:spPr/>
      <dgm:t>
        <a:bodyPr/>
        <a:lstStyle/>
        <a:p>
          <a:endParaRPr lang="de-DE"/>
        </a:p>
      </dgm:t>
    </dgm:pt>
    <dgm:pt modelId="{623F9BE0-2D69-408B-9CA4-1D6896AC7C8D}">
      <dgm:prSet phldrT="[Text]" custT="1"/>
      <dgm:spPr/>
      <dgm:t>
        <a:bodyPr/>
        <a:lstStyle/>
        <a:p>
          <a:r>
            <a:rPr lang="de-DE" sz="1500" dirty="0" smtClean="0"/>
            <a:t>Zur Reflexion anregen</a:t>
          </a:r>
          <a:endParaRPr lang="de-DE" sz="1500" dirty="0"/>
        </a:p>
      </dgm:t>
    </dgm:pt>
    <dgm:pt modelId="{85E3C477-BFAD-4B27-814E-BDF303C66596}" type="parTrans" cxnId="{FE46FBBC-B717-4BEF-85E1-98AC00EC3456}">
      <dgm:prSet/>
      <dgm:spPr/>
      <dgm:t>
        <a:bodyPr/>
        <a:lstStyle/>
        <a:p>
          <a:endParaRPr lang="de-DE"/>
        </a:p>
      </dgm:t>
    </dgm:pt>
    <dgm:pt modelId="{7A2801FB-5A91-4B80-8A09-68A3E10E804A}" type="sibTrans" cxnId="{FE46FBBC-B717-4BEF-85E1-98AC00EC3456}">
      <dgm:prSet/>
      <dgm:spPr/>
      <dgm:t>
        <a:bodyPr/>
        <a:lstStyle/>
        <a:p>
          <a:endParaRPr lang="de-DE"/>
        </a:p>
      </dgm:t>
    </dgm:pt>
    <dgm:pt modelId="{D35CF0AB-A93B-4CDB-9D01-0CE057DCFCFB}">
      <dgm:prSet phldrT="[Text]"/>
      <dgm:spPr/>
      <dgm:t>
        <a:bodyPr/>
        <a:lstStyle/>
        <a:p>
          <a:r>
            <a:rPr lang="de-DE" sz="1200" dirty="0" smtClean="0"/>
            <a:t>Challenge</a:t>
          </a:r>
          <a:endParaRPr lang="de-DE" sz="1200" dirty="0"/>
        </a:p>
      </dgm:t>
    </dgm:pt>
    <dgm:pt modelId="{8B72E5B0-8C37-4ACC-8B6B-326414B80D80}" type="parTrans" cxnId="{431A2948-0CB2-4765-92A1-8F62DA0B02B7}">
      <dgm:prSet/>
      <dgm:spPr/>
      <dgm:t>
        <a:bodyPr/>
        <a:lstStyle/>
        <a:p>
          <a:endParaRPr lang="de-DE"/>
        </a:p>
      </dgm:t>
    </dgm:pt>
    <dgm:pt modelId="{E1F16D43-CF31-4C0A-856F-3921E128CE3B}" type="sibTrans" cxnId="{431A2948-0CB2-4765-92A1-8F62DA0B02B7}">
      <dgm:prSet/>
      <dgm:spPr/>
      <dgm:t>
        <a:bodyPr/>
        <a:lstStyle/>
        <a:p>
          <a:endParaRPr lang="de-DE"/>
        </a:p>
      </dgm:t>
    </dgm:pt>
    <dgm:pt modelId="{4D53251E-9950-4AD5-8D8F-5CBCE8C3F86B}">
      <dgm:prSet phldrT="[Text]"/>
      <dgm:spPr/>
      <dgm:t>
        <a:bodyPr/>
        <a:lstStyle/>
        <a:p>
          <a:r>
            <a:rPr lang="de-DE" sz="1200" dirty="0" smtClean="0"/>
            <a:t>Tagebuch</a:t>
          </a:r>
          <a:endParaRPr lang="de-DE" sz="1200" dirty="0"/>
        </a:p>
      </dgm:t>
    </dgm:pt>
    <dgm:pt modelId="{2F93C2C0-DFF2-4B35-9E10-CB879FF4D44D}" type="parTrans" cxnId="{7A7278E0-C802-43C0-A391-3746ED2E952B}">
      <dgm:prSet/>
      <dgm:spPr/>
      <dgm:t>
        <a:bodyPr/>
        <a:lstStyle/>
        <a:p>
          <a:endParaRPr lang="de-DE"/>
        </a:p>
      </dgm:t>
    </dgm:pt>
    <dgm:pt modelId="{31C47DBC-E6C0-4C51-8D7C-CD47CC42CFB9}" type="sibTrans" cxnId="{7A7278E0-C802-43C0-A391-3746ED2E952B}">
      <dgm:prSet/>
      <dgm:spPr/>
      <dgm:t>
        <a:bodyPr/>
        <a:lstStyle/>
        <a:p>
          <a:endParaRPr lang="de-DE"/>
        </a:p>
      </dgm:t>
    </dgm:pt>
    <dgm:pt modelId="{D3DF5C4C-9EE9-43D7-A7EC-BB538A63B224}">
      <dgm:prSet phldrT="[Text]" custT="1"/>
      <dgm:spPr/>
      <dgm:t>
        <a:bodyPr/>
        <a:lstStyle/>
        <a:p>
          <a:r>
            <a:rPr lang="de-DE" sz="1500" dirty="0" smtClean="0"/>
            <a:t>Gruppenzwang abschwächen</a:t>
          </a:r>
          <a:endParaRPr lang="de-DE" sz="1500" dirty="0"/>
        </a:p>
      </dgm:t>
    </dgm:pt>
    <dgm:pt modelId="{2A32B946-4A1E-4A0A-832C-39683782B410}" type="parTrans" cxnId="{1B6B805E-300F-4184-B88D-C44FF8CFB5AB}">
      <dgm:prSet/>
      <dgm:spPr/>
      <dgm:t>
        <a:bodyPr/>
        <a:lstStyle/>
        <a:p>
          <a:endParaRPr lang="de-DE"/>
        </a:p>
      </dgm:t>
    </dgm:pt>
    <dgm:pt modelId="{AE985760-BFB7-4020-ACFA-7B9DE3F9C072}" type="sibTrans" cxnId="{1B6B805E-300F-4184-B88D-C44FF8CFB5AB}">
      <dgm:prSet/>
      <dgm:spPr/>
      <dgm:t>
        <a:bodyPr/>
        <a:lstStyle/>
        <a:p>
          <a:endParaRPr lang="de-DE"/>
        </a:p>
      </dgm:t>
    </dgm:pt>
    <dgm:pt modelId="{FCCA0A6B-94BE-4701-B8C8-9A1C2AEA10A2}">
      <dgm:prSet phldrT="[Text]"/>
      <dgm:spPr/>
      <dgm:t>
        <a:bodyPr/>
        <a:lstStyle/>
        <a:p>
          <a:r>
            <a:rPr lang="de-DE" sz="1200" dirty="0" smtClean="0"/>
            <a:t>Allgemeine Informationsvermittlung</a:t>
          </a:r>
          <a:endParaRPr lang="de-DE" sz="1200" dirty="0"/>
        </a:p>
      </dgm:t>
    </dgm:pt>
    <dgm:pt modelId="{5E3CDC6A-06D8-493D-BAF9-AEB337AD122F}" type="parTrans" cxnId="{E6B98D34-E08A-4F90-BC35-D4169920B1D8}">
      <dgm:prSet/>
      <dgm:spPr/>
      <dgm:t>
        <a:bodyPr/>
        <a:lstStyle/>
        <a:p>
          <a:endParaRPr lang="de-DE"/>
        </a:p>
      </dgm:t>
    </dgm:pt>
    <dgm:pt modelId="{8DF08EED-DB8F-4057-B96F-A0450E2CDDDA}" type="sibTrans" cxnId="{E6B98D34-E08A-4F90-BC35-D4169920B1D8}">
      <dgm:prSet/>
      <dgm:spPr/>
      <dgm:t>
        <a:bodyPr/>
        <a:lstStyle/>
        <a:p>
          <a:endParaRPr lang="de-DE"/>
        </a:p>
      </dgm:t>
    </dgm:pt>
    <dgm:pt modelId="{A822BEF1-75A9-4EC8-A949-2D4D0344E0D6}">
      <dgm:prSet phldrT="[Text]"/>
      <dgm:spPr/>
      <dgm:t>
        <a:bodyPr/>
        <a:lstStyle/>
        <a:p>
          <a:r>
            <a:rPr lang="de-DE" sz="1200" dirty="0" smtClean="0"/>
            <a:t>Test und Empfehlung von alkoholfreien Alternativen</a:t>
          </a:r>
          <a:endParaRPr lang="de-DE" sz="1200" dirty="0"/>
        </a:p>
      </dgm:t>
    </dgm:pt>
    <dgm:pt modelId="{4579E34A-9DDB-4B0A-9D09-43DBB3342DEC}" type="parTrans" cxnId="{8FA96435-D62A-4125-B80C-B645E0A0A546}">
      <dgm:prSet/>
      <dgm:spPr/>
      <dgm:t>
        <a:bodyPr/>
        <a:lstStyle/>
        <a:p>
          <a:endParaRPr lang="de-DE"/>
        </a:p>
      </dgm:t>
    </dgm:pt>
    <dgm:pt modelId="{D927CEF5-7D03-42AB-92F7-9B7E8DA0CB04}" type="sibTrans" cxnId="{8FA96435-D62A-4125-B80C-B645E0A0A546}">
      <dgm:prSet/>
      <dgm:spPr/>
      <dgm:t>
        <a:bodyPr/>
        <a:lstStyle/>
        <a:p>
          <a:endParaRPr lang="de-DE"/>
        </a:p>
      </dgm:t>
    </dgm:pt>
    <dgm:pt modelId="{E7E320E7-782B-41A4-A552-DD37656B680E}">
      <dgm:prSet phldrT="[Text]" custT="1"/>
      <dgm:spPr/>
      <dgm:t>
        <a:bodyPr/>
        <a:lstStyle/>
        <a:p>
          <a:r>
            <a:rPr lang="de-DE" sz="1500" dirty="0" smtClean="0"/>
            <a:t>Achtsamer, bewusster Alkoholkonsum</a:t>
          </a:r>
          <a:endParaRPr lang="de-DE" sz="1500" dirty="0"/>
        </a:p>
      </dgm:t>
    </dgm:pt>
    <dgm:pt modelId="{D7CA38F6-DE8D-41AA-A20B-6D4258104F08}" type="sibTrans" cxnId="{213BA94F-F8E0-4A77-B7E7-83C456323FC2}">
      <dgm:prSet/>
      <dgm:spPr/>
      <dgm:t>
        <a:bodyPr/>
        <a:lstStyle/>
        <a:p>
          <a:endParaRPr lang="de-DE"/>
        </a:p>
      </dgm:t>
    </dgm:pt>
    <dgm:pt modelId="{33825E5C-BA13-4EC3-8B6D-B9DF1F74884D}" type="parTrans" cxnId="{213BA94F-F8E0-4A77-B7E7-83C456323FC2}">
      <dgm:prSet/>
      <dgm:spPr/>
      <dgm:t>
        <a:bodyPr/>
        <a:lstStyle/>
        <a:p>
          <a:endParaRPr lang="de-DE"/>
        </a:p>
      </dgm:t>
    </dgm:pt>
    <dgm:pt modelId="{BBF5CCAE-84E6-493D-BF67-4EC71745055A}" type="pres">
      <dgm:prSet presAssocID="{8130E991-9FFB-425F-B393-97B4A056D594}" presName="Name0" presStyleCnt="0">
        <dgm:presLayoutVars>
          <dgm:dir/>
          <dgm:animLvl val="lvl"/>
          <dgm:resizeHandles val="exact"/>
        </dgm:presLayoutVars>
      </dgm:prSet>
      <dgm:spPr/>
      <dgm:t>
        <a:bodyPr/>
        <a:lstStyle/>
        <a:p>
          <a:endParaRPr lang="de-DE"/>
        </a:p>
      </dgm:t>
    </dgm:pt>
    <dgm:pt modelId="{745C4AB5-035D-4BEF-88E0-8A30475DE757}" type="pres">
      <dgm:prSet presAssocID="{5CC8A04F-927C-41A1-85C1-1FC9EE61D375}" presName="Name8" presStyleCnt="0"/>
      <dgm:spPr/>
      <dgm:t>
        <a:bodyPr/>
        <a:lstStyle/>
        <a:p>
          <a:endParaRPr lang="de-DE"/>
        </a:p>
      </dgm:t>
    </dgm:pt>
    <dgm:pt modelId="{C1263E88-C1BC-4466-B4A9-146A05174A70}" type="pres">
      <dgm:prSet presAssocID="{5CC8A04F-927C-41A1-85C1-1FC9EE61D375}" presName="acctBkgd" presStyleLbl="alignAcc1" presStyleIdx="0" presStyleCnt="3" custScaleX="100622" custScaleY="100893" custLinFactNeighborX="-229" custLinFactNeighborY="1143"/>
      <dgm:spPr/>
      <dgm:t>
        <a:bodyPr/>
        <a:lstStyle/>
        <a:p>
          <a:endParaRPr lang="de-DE"/>
        </a:p>
      </dgm:t>
    </dgm:pt>
    <dgm:pt modelId="{FBF35118-AE77-46FA-BCFD-D9E63DA9F75F}" type="pres">
      <dgm:prSet presAssocID="{5CC8A04F-927C-41A1-85C1-1FC9EE61D375}" presName="acctTx" presStyleLbl="alignAcc1" presStyleIdx="0" presStyleCnt="3">
        <dgm:presLayoutVars>
          <dgm:bulletEnabled val="1"/>
        </dgm:presLayoutVars>
      </dgm:prSet>
      <dgm:spPr/>
      <dgm:t>
        <a:bodyPr/>
        <a:lstStyle/>
        <a:p>
          <a:endParaRPr lang="de-DE"/>
        </a:p>
      </dgm:t>
    </dgm:pt>
    <dgm:pt modelId="{A8DC69BB-4E09-43C4-A507-9F949FA5E1EE}" type="pres">
      <dgm:prSet presAssocID="{5CC8A04F-927C-41A1-85C1-1FC9EE61D375}" presName="level" presStyleLbl="node1" presStyleIdx="0" presStyleCnt="3">
        <dgm:presLayoutVars>
          <dgm:chMax val="1"/>
          <dgm:bulletEnabled val="1"/>
        </dgm:presLayoutVars>
      </dgm:prSet>
      <dgm:spPr/>
      <dgm:t>
        <a:bodyPr/>
        <a:lstStyle/>
        <a:p>
          <a:endParaRPr lang="de-DE"/>
        </a:p>
      </dgm:t>
    </dgm:pt>
    <dgm:pt modelId="{E82BD6CF-63F5-4C9A-B395-D2C36CB279AD}" type="pres">
      <dgm:prSet presAssocID="{5CC8A04F-927C-41A1-85C1-1FC9EE61D375}" presName="levelTx" presStyleLbl="revTx" presStyleIdx="0" presStyleCnt="0">
        <dgm:presLayoutVars>
          <dgm:chMax val="1"/>
          <dgm:bulletEnabled val="1"/>
        </dgm:presLayoutVars>
      </dgm:prSet>
      <dgm:spPr/>
      <dgm:t>
        <a:bodyPr/>
        <a:lstStyle/>
        <a:p>
          <a:endParaRPr lang="de-DE"/>
        </a:p>
      </dgm:t>
    </dgm:pt>
    <dgm:pt modelId="{D1B101AD-2602-4728-BD3A-3CDB500B61C8}" type="pres">
      <dgm:prSet presAssocID="{C16E1625-8121-412E-B8EE-6CC801A98E57}" presName="Name8" presStyleCnt="0"/>
      <dgm:spPr/>
      <dgm:t>
        <a:bodyPr/>
        <a:lstStyle/>
        <a:p>
          <a:endParaRPr lang="de-DE"/>
        </a:p>
      </dgm:t>
    </dgm:pt>
    <dgm:pt modelId="{D28D47B7-2826-441D-B1B7-8FF4D42C4005}" type="pres">
      <dgm:prSet presAssocID="{C16E1625-8121-412E-B8EE-6CC801A98E57}" presName="acctBkgd" presStyleLbl="alignAcc1" presStyleIdx="1" presStyleCnt="3"/>
      <dgm:spPr/>
      <dgm:t>
        <a:bodyPr/>
        <a:lstStyle/>
        <a:p>
          <a:endParaRPr lang="de-DE"/>
        </a:p>
      </dgm:t>
    </dgm:pt>
    <dgm:pt modelId="{4CF4DF6D-2269-40E6-AC59-E1B1EF1E0B7A}" type="pres">
      <dgm:prSet presAssocID="{C16E1625-8121-412E-B8EE-6CC801A98E57}" presName="acctTx" presStyleLbl="alignAcc1" presStyleIdx="1" presStyleCnt="3">
        <dgm:presLayoutVars>
          <dgm:bulletEnabled val="1"/>
        </dgm:presLayoutVars>
      </dgm:prSet>
      <dgm:spPr/>
      <dgm:t>
        <a:bodyPr/>
        <a:lstStyle/>
        <a:p>
          <a:endParaRPr lang="de-DE"/>
        </a:p>
      </dgm:t>
    </dgm:pt>
    <dgm:pt modelId="{EBFC471E-3F74-4ED5-B2E7-7C7FAA940931}" type="pres">
      <dgm:prSet presAssocID="{C16E1625-8121-412E-B8EE-6CC801A98E57}" presName="level" presStyleLbl="node1" presStyleIdx="1" presStyleCnt="3">
        <dgm:presLayoutVars>
          <dgm:chMax val="1"/>
          <dgm:bulletEnabled val="1"/>
        </dgm:presLayoutVars>
      </dgm:prSet>
      <dgm:spPr/>
      <dgm:t>
        <a:bodyPr/>
        <a:lstStyle/>
        <a:p>
          <a:endParaRPr lang="de-DE"/>
        </a:p>
      </dgm:t>
    </dgm:pt>
    <dgm:pt modelId="{F91441E3-A892-4E27-82EA-CA30C9C4A4F8}" type="pres">
      <dgm:prSet presAssocID="{C16E1625-8121-412E-B8EE-6CC801A98E57}" presName="levelTx" presStyleLbl="revTx" presStyleIdx="0" presStyleCnt="0">
        <dgm:presLayoutVars>
          <dgm:chMax val="1"/>
          <dgm:bulletEnabled val="1"/>
        </dgm:presLayoutVars>
      </dgm:prSet>
      <dgm:spPr/>
      <dgm:t>
        <a:bodyPr/>
        <a:lstStyle/>
        <a:p>
          <a:endParaRPr lang="de-DE"/>
        </a:p>
      </dgm:t>
    </dgm:pt>
    <dgm:pt modelId="{65A9B788-1D62-49BF-B970-CE27BB0DC4D5}" type="pres">
      <dgm:prSet presAssocID="{0115B788-8CE9-4A9C-8C82-921C791157DC}" presName="Name8" presStyleCnt="0"/>
      <dgm:spPr/>
      <dgm:t>
        <a:bodyPr/>
        <a:lstStyle/>
        <a:p>
          <a:endParaRPr lang="de-DE"/>
        </a:p>
      </dgm:t>
    </dgm:pt>
    <dgm:pt modelId="{A27BFCF7-147A-428C-8E28-50F5F58C7FDD}" type="pres">
      <dgm:prSet presAssocID="{0115B788-8CE9-4A9C-8C82-921C791157DC}" presName="acctBkgd" presStyleLbl="alignAcc1" presStyleIdx="2" presStyleCnt="3"/>
      <dgm:spPr/>
      <dgm:t>
        <a:bodyPr/>
        <a:lstStyle/>
        <a:p>
          <a:endParaRPr lang="de-DE"/>
        </a:p>
      </dgm:t>
    </dgm:pt>
    <dgm:pt modelId="{CAB3D5A3-9415-4DE9-A1F1-4DC2491CA0DF}" type="pres">
      <dgm:prSet presAssocID="{0115B788-8CE9-4A9C-8C82-921C791157DC}" presName="acctTx" presStyleLbl="alignAcc1" presStyleIdx="2" presStyleCnt="3">
        <dgm:presLayoutVars>
          <dgm:bulletEnabled val="1"/>
        </dgm:presLayoutVars>
      </dgm:prSet>
      <dgm:spPr/>
      <dgm:t>
        <a:bodyPr/>
        <a:lstStyle/>
        <a:p>
          <a:endParaRPr lang="de-DE"/>
        </a:p>
      </dgm:t>
    </dgm:pt>
    <dgm:pt modelId="{41132388-0AB1-44FB-9008-490F4E478B65}" type="pres">
      <dgm:prSet presAssocID="{0115B788-8CE9-4A9C-8C82-921C791157DC}" presName="level" presStyleLbl="node1" presStyleIdx="2" presStyleCnt="3">
        <dgm:presLayoutVars>
          <dgm:chMax val="1"/>
          <dgm:bulletEnabled val="1"/>
        </dgm:presLayoutVars>
      </dgm:prSet>
      <dgm:spPr/>
      <dgm:t>
        <a:bodyPr/>
        <a:lstStyle/>
        <a:p>
          <a:endParaRPr lang="de-DE"/>
        </a:p>
      </dgm:t>
    </dgm:pt>
    <dgm:pt modelId="{9E8D596E-143F-492C-A088-F9258F64F422}" type="pres">
      <dgm:prSet presAssocID="{0115B788-8CE9-4A9C-8C82-921C791157DC}" presName="levelTx" presStyleLbl="revTx" presStyleIdx="0" presStyleCnt="0">
        <dgm:presLayoutVars>
          <dgm:chMax val="1"/>
          <dgm:bulletEnabled val="1"/>
        </dgm:presLayoutVars>
      </dgm:prSet>
      <dgm:spPr/>
      <dgm:t>
        <a:bodyPr/>
        <a:lstStyle/>
        <a:p>
          <a:endParaRPr lang="de-DE"/>
        </a:p>
      </dgm:t>
    </dgm:pt>
  </dgm:ptLst>
  <dgm:cxnLst>
    <dgm:cxn modelId="{D2092CF3-D071-441B-94FD-4DED8CBC9ACB}" type="presOf" srcId="{FCCA0A6B-94BE-4701-B8C8-9A1C2AEA10A2}" destId="{CAB3D5A3-9415-4DE9-A1F1-4DC2491CA0DF}" srcOrd="1" destOrd="3" presId="urn:microsoft.com/office/officeart/2005/8/layout/pyramid1"/>
    <dgm:cxn modelId="{B7A08B2A-F0A0-49A7-94EF-632CA492B382}" type="presOf" srcId="{C708B58C-4CCA-4321-9FCD-50D027BC57B6}" destId="{CAB3D5A3-9415-4DE9-A1F1-4DC2491CA0DF}" srcOrd="1" destOrd="0" presId="urn:microsoft.com/office/officeart/2005/8/layout/pyramid1"/>
    <dgm:cxn modelId="{2C1E454C-AF16-4C75-8F7F-E66EB28D9628}" type="presOf" srcId="{4C15552F-215E-4B95-AD97-9D7E0CF4CF12}" destId="{D28D47B7-2826-441D-B1B7-8FF4D42C4005}" srcOrd="0" destOrd="4" presId="urn:microsoft.com/office/officeart/2005/8/layout/pyramid1"/>
    <dgm:cxn modelId="{13F9D3E8-41B4-4034-8A83-801024A0A767}" type="presOf" srcId="{B5F53819-7BC1-4BE2-A011-C5BC8040AEAA}" destId="{C1263E88-C1BC-4466-B4A9-146A05174A70}" srcOrd="0" destOrd="0" presId="urn:microsoft.com/office/officeart/2005/8/layout/pyramid1"/>
    <dgm:cxn modelId="{BD209597-5AE3-48F4-8ADF-4F051DFBE239}" type="presOf" srcId="{1221D90F-D974-43D0-ADBA-DADFD5F5F7DE}" destId="{A27BFCF7-147A-428C-8E28-50F5F58C7FDD}" srcOrd="0" destOrd="5" presId="urn:microsoft.com/office/officeart/2005/8/layout/pyramid1"/>
    <dgm:cxn modelId="{FE46FBBC-B717-4BEF-85E1-98AC00EC3456}" srcId="{30AF83A1-FD7A-480A-B212-A1E9EEF81287}" destId="{623F9BE0-2D69-408B-9CA4-1D6896AC7C8D}" srcOrd="1" destOrd="0" parTransId="{85E3C477-BFAD-4B27-814E-BDF303C66596}" sibTransId="{7A2801FB-5A91-4B80-8A09-68A3E10E804A}"/>
    <dgm:cxn modelId="{073DFAF3-CE39-4F08-BAF4-C1335D4DC02F}" type="presOf" srcId="{0AA7D9EA-4320-4D7D-9C6F-5B8307A106FB}" destId="{D28D47B7-2826-441D-B1B7-8FF4D42C4005}" srcOrd="0" destOrd="1" presId="urn:microsoft.com/office/officeart/2005/8/layout/pyramid1"/>
    <dgm:cxn modelId="{A1A4D913-FC39-45E4-886A-1011CA785100}" type="presOf" srcId="{E7E320E7-782B-41A4-A552-DD37656B680E}" destId="{C1263E88-C1BC-4466-B4A9-146A05174A70}" srcOrd="0" destOrd="1" presId="urn:microsoft.com/office/officeart/2005/8/layout/pyramid1"/>
    <dgm:cxn modelId="{31D9DFCE-48B4-4390-80EA-7F66BECCDB06}" type="presOf" srcId="{C708B58C-4CCA-4321-9FCD-50D027BC57B6}" destId="{A27BFCF7-147A-428C-8E28-50F5F58C7FDD}" srcOrd="0" destOrd="0" presId="urn:microsoft.com/office/officeart/2005/8/layout/pyramid1"/>
    <dgm:cxn modelId="{B847022E-4E0C-465D-A2ED-526B2A0B3BBC}" srcId="{0115B788-8CE9-4A9C-8C82-921C791157DC}" destId="{1221D90F-D974-43D0-ADBA-DADFD5F5F7DE}" srcOrd="1" destOrd="0" parTransId="{8AEB21CD-A07E-4DBB-BFBF-7E8E159CDE6E}" sibTransId="{A6A85ABE-B7F2-4E7B-98C4-200578EFE3CF}"/>
    <dgm:cxn modelId="{5AE68D28-594F-48E9-B440-E0B770FEA744}" srcId="{30AF83A1-FD7A-480A-B212-A1E9EEF81287}" destId="{4C15552F-215E-4B95-AD97-9D7E0CF4CF12}" srcOrd="3" destOrd="0" parTransId="{8FD7CF3A-EC77-464A-93A9-E075C1AF2297}" sibTransId="{59041C46-80AD-4D25-BBAE-1C431F9557EB}"/>
    <dgm:cxn modelId="{88181D26-DA22-41D6-A027-C8949D589A1C}" type="presOf" srcId="{30AF83A1-FD7A-480A-B212-A1E9EEF81287}" destId="{4CF4DF6D-2269-40E6-AC59-E1B1EF1E0B7A}" srcOrd="1" destOrd="0" presId="urn:microsoft.com/office/officeart/2005/8/layout/pyramid1"/>
    <dgm:cxn modelId="{8FA96435-D62A-4125-B80C-B645E0A0A546}" srcId="{C708B58C-4CCA-4321-9FCD-50D027BC57B6}" destId="{A822BEF1-75A9-4EC8-A949-2D4D0344E0D6}" srcOrd="3" destOrd="0" parTransId="{4579E34A-9DDB-4B0A-9D09-43DBB3342DEC}" sibTransId="{D927CEF5-7D03-42AB-92F7-9B7E8DA0CB04}"/>
    <dgm:cxn modelId="{7A7278E0-C802-43C0-A391-3746ED2E952B}" srcId="{C708B58C-4CCA-4321-9FCD-50D027BC57B6}" destId="{4D53251E-9950-4AD5-8D8F-5CBCE8C3F86B}" srcOrd="1" destOrd="0" parTransId="{2F93C2C0-DFF2-4B35-9E10-CB879FF4D44D}" sibTransId="{31C47DBC-E6C0-4C51-8D7C-CD47CC42CFB9}"/>
    <dgm:cxn modelId="{52EACDA3-4B2F-4A26-937D-F242D79A8728}" type="presOf" srcId="{4D53251E-9950-4AD5-8D8F-5CBCE8C3F86B}" destId="{CAB3D5A3-9415-4DE9-A1F1-4DC2491CA0DF}" srcOrd="1" destOrd="2" presId="urn:microsoft.com/office/officeart/2005/8/layout/pyramid1"/>
    <dgm:cxn modelId="{2677D5A0-2D4A-414A-830F-0AF6012AB993}" srcId="{8130E991-9FFB-425F-B393-97B4A056D594}" destId="{C16E1625-8121-412E-B8EE-6CC801A98E57}" srcOrd="1" destOrd="0" parTransId="{64D9AE00-1B7E-47C9-A078-8CF54F13D613}" sibTransId="{28C2816D-371B-41FA-B705-70A15B810966}"/>
    <dgm:cxn modelId="{9CD06280-6113-4B84-8BB4-5BA6FB3C97D1}" srcId="{8130E991-9FFB-425F-B393-97B4A056D594}" destId="{5CC8A04F-927C-41A1-85C1-1FC9EE61D375}" srcOrd="0" destOrd="0" parTransId="{8D3E8EEB-1699-438B-833F-B0CA77C8A9C9}" sibTransId="{81BEE04F-6B82-4C50-A7D2-F9E2F9FED5C4}"/>
    <dgm:cxn modelId="{47836E58-E52A-4C6C-8FCB-527FE47EBCD6}" type="presOf" srcId="{0AA7D9EA-4320-4D7D-9C6F-5B8307A106FB}" destId="{4CF4DF6D-2269-40E6-AC59-E1B1EF1E0B7A}" srcOrd="1" destOrd="1" presId="urn:microsoft.com/office/officeart/2005/8/layout/pyramid1"/>
    <dgm:cxn modelId="{1B6B805E-300F-4184-B88D-C44FF8CFB5AB}" srcId="{30AF83A1-FD7A-480A-B212-A1E9EEF81287}" destId="{D3DF5C4C-9EE9-43D7-A7EC-BB538A63B224}" srcOrd="2" destOrd="0" parTransId="{2A32B946-4A1E-4A0A-832C-39683782B410}" sibTransId="{AE985760-BFB7-4020-ACFA-7B9DE3F9C072}"/>
    <dgm:cxn modelId="{20C10FD8-4B9C-4998-ABDA-3D02791D1D8E}" type="presOf" srcId="{0115B788-8CE9-4A9C-8C82-921C791157DC}" destId="{9E8D596E-143F-492C-A088-F9258F64F422}" srcOrd="1" destOrd="0" presId="urn:microsoft.com/office/officeart/2005/8/layout/pyramid1"/>
    <dgm:cxn modelId="{55C3229A-CEBD-4BE8-AB7E-1C6BA0A1F247}" type="presOf" srcId="{C16E1625-8121-412E-B8EE-6CC801A98E57}" destId="{F91441E3-A892-4E27-82EA-CA30C9C4A4F8}" srcOrd="1" destOrd="0" presId="urn:microsoft.com/office/officeart/2005/8/layout/pyramid1"/>
    <dgm:cxn modelId="{D038A748-6473-4944-9B0B-69E8C25F0388}" type="presOf" srcId="{30AF83A1-FD7A-480A-B212-A1E9EEF81287}" destId="{D28D47B7-2826-441D-B1B7-8FF4D42C4005}" srcOrd="0" destOrd="0" presId="urn:microsoft.com/office/officeart/2005/8/layout/pyramid1"/>
    <dgm:cxn modelId="{33EBD72E-1878-43F0-A727-5F561DACFA8F}" srcId="{5CC8A04F-927C-41A1-85C1-1FC9EE61D375}" destId="{B5F53819-7BC1-4BE2-A011-C5BC8040AEAA}" srcOrd="0" destOrd="0" parTransId="{FD7B7A82-9D71-4F5B-80E0-3820B9DD2699}" sibTransId="{E1D45491-2C81-4416-88A5-0B4BB72D95AF}"/>
    <dgm:cxn modelId="{462B5FD0-C2FD-4D94-8BE3-8A6A932C4102}" type="presOf" srcId="{B5F53819-7BC1-4BE2-A011-C5BC8040AEAA}" destId="{FBF35118-AE77-46FA-BCFD-D9E63DA9F75F}" srcOrd="1" destOrd="0" presId="urn:microsoft.com/office/officeart/2005/8/layout/pyramid1"/>
    <dgm:cxn modelId="{5A335D21-AA45-4373-B7D4-7F6E3B3DADCE}" srcId="{8130E991-9FFB-425F-B393-97B4A056D594}" destId="{0115B788-8CE9-4A9C-8C82-921C791157DC}" srcOrd="2" destOrd="0" parTransId="{40B07B8C-2C54-47F9-BBB9-A8F86001F0A2}" sibTransId="{95350475-D879-42B1-B86D-017801AD2598}"/>
    <dgm:cxn modelId="{CAB32CA0-B9FB-47CE-84D4-297FCD714696}" srcId="{0115B788-8CE9-4A9C-8C82-921C791157DC}" destId="{C708B58C-4CCA-4321-9FCD-50D027BC57B6}" srcOrd="0" destOrd="0" parTransId="{C9D5D81B-DE6B-4133-AD18-15E28504B9F6}" sibTransId="{B5DD631E-7B05-4BED-83E7-546C9E5934DC}"/>
    <dgm:cxn modelId="{AAC90817-6A49-4A64-99DB-59FB5133F148}" type="presOf" srcId="{D35CF0AB-A93B-4CDB-9D01-0CE057DCFCFB}" destId="{A27BFCF7-147A-428C-8E28-50F5F58C7FDD}" srcOrd="0" destOrd="1" presId="urn:microsoft.com/office/officeart/2005/8/layout/pyramid1"/>
    <dgm:cxn modelId="{34B59AE0-5E27-466D-8AF6-FEF03789F2A9}" type="presOf" srcId="{A822BEF1-75A9-4EC8-A949-2D4D0344E0D6}" destId="{A27BFCF7-147A-428C-8E28-50F5F58C7FDD}" srcOrd="0" destOrd="4" presId="urn:microsoft.com/office/officeart/2005/8/layout/pyramid1"/>
    <dgm:cxn modelId="{A9F11B44-7956-4668-AAE7-7042224BDA36}" type="presOf" srcId="{623F9BE0-2D69-408B-9CA4-1D6896AC7C8D}" destId="{D28D47B7-2826-441D-B1B7-8FF4D42C4005}" srcOrd="0" destOrd="2" presId="urn:microsoft.com/office/officeart/2005/8/layout/pyramid1"/>
    <dgm:cxn modelId="{74F4F66C-F385-4D12-9867-592254F38472}" type="presOf" srcId="{4D53251E-9950-4AD5-8D8F-5CBCE8C3F86B}" destId="{A27BFCF7-147A-428C-8E28-50F5F58C7FDD}" srcOrd="0" destOrd="2" presId="urn:microsoft.com/office/officeart/2005/8/layout/pyramid1"/>
    <dgm:cxn modelId="{A2972ED5-A518-487F-BD96-43E0CA8C51EC}" type="presOf" srcId="{C16E1625-8121-412E-B8EE-6CC801A98E57}" destId="{EBFC471E-3F74-4ED5-B2E7-7C7FAA940931}" srcOrd="0" destOrd="0" presId="urn:microsoft.com/office/officeart/2005/8/layout/pyramid1"/>
    <dgm:cxn modelId="{D17EE4F5-F97D-4970-B7E9-1D139A483B37}" type="presOf" srcId="{623F9BE0-2D69-408B-9CA4-1D6896AC7C8D}" destId="{4CF4DF6D-2269-40E6-AC59-E1B1EF1E0B7A}" srcOrd="1" destOrd="2" presId="urn:microsoft.com/office/officeart/2005/8/layout/pyramid1"/>
    <dgm:cxn modelId="{B8E3D8CD-54E4-42A8-9457-616BDA2ADA31}" type="presOf" srcId="{D3DF5C4C-9EE9-43D7-A7EC-BB538A63B224}" destId="{4CF4DF6D-2269-40E6-AC59-E1B1EF1E0B7A}" srcOrd="1" destOrd="3" presId="urn:microsoft.com/office/officeart/2005/8/layout/pyramid1"/>
    <dgm:cxn modelId="{BE4D198F-CEFE-41EC-B609-8EFFC604576A}" type="presOf" srcId="{1221D90F-D974-43D0-ADBA-DADFD5F5F7DE}" destId="{CAB3D5A3-9415-4DE9-A1F1-4DC2491CA0DF}" srcOrd="1" destOrd="5" presId="urn:microsoft.com/office/officeart/2005/8/layout/pyramid1"/>
    <dgm:cxn modelId="{431A2948-0CB2-4765-92A1-8F62DA0B02B7}" srcId="{C708B58C-4CCA-4321-9FCD-50D027BC57B6}" destId="{D35CF0AB-A93B-4CDB-9D01-0CE057DCFCFB}" srcOrd="0" destOrd="0" parTransId="{8B72E5B0-8C37-4ACC-8B6B-326414B80D80}" sibTransId="{E1F16D43-CF31-4C0A-856F-3921E128CE3B}"/>
    <dgm:cxn modelId="{C11C53B7-2CD2-4EC5-8363-7A27905AA440}" type="presOf" srcId="{D3DF5C4C-9EE9-43D7-A7EC-BB538A63B224}" destId="{D28D47B7-2826-441D-B1B7-8FF4D42C4005}" srcOrd="0" destOrd="3" presId="urn:microsoft.com/office/officeart/2005/8/layout/pyramid1"/>
    <dgm:cxn modelId="{1E241427-C0AE-4303-8896-9D6FF48947CF}" type="presOf" srcId="{8130E991-9FFB-425F-B393-97B4A056D594}" destId="{BBF5CCAE-84E6-493D-BF67-4EC71745055A}" srcOrd="0" destOrd="0" presId="urn:microsoft.com/office/officeart/2005/8/layout/pyramid1"/>
    <dgm:cxn modelId="{FB7BFF8F-A1BF-467F-BBC3-0145CD027518}" type="presOf" srcId="{D35CF0AB-A93B-4CDB-9D01-0CE057DCFCFB}" destId="{CAB3D5A3-9415-4DE9-A1F1-4DC2491CA0DF}" srcOrd="1" destOrd="1" presId="urn:microsoft.com/office/officeart/2005/8/layout/pyramid1"/>
    <dgm:cxn modelId="{574EBB4C-4624-41B8-89CE-E30410D38FD8}" type="presOf" srcId="{FCCA0A6B-94BE-4701-B8C8-9A1C2AEA10A2}" destId="{A27BFCF7-147A-428C-8E28-50F5F58C7FDD}" srcOrd="0" destOrd="3" presId="urn:microsoft.com/office/officeart/2005/8/layout/pyramid1"/>
    <dgm:cxn modelId="{A276C00A-048F-41F6-B0A6-F3269CFDADDF}" type="presOf" srcId="{E7E320E7-782B-41A4-A552-DD37656B680E}" destId="{FBF35118-AE77-46FA-BCFD-D9E63DA9F75F}" srcOrd="1" destOrd="1" presId="urn:microsoft.com/office/officeart/2005/8/layout/pyramid1"/>
    <dgm:cxn modelId="{36A70BCF-5D68-46D3-86FC-10B964F180B5}" type="presOf" srcId="{5CC8A04F-927C-41A1-85C1-1FC9EE61D375}" destId="{A8DC69BB-4E09-43C4-A507-9F949FA5E1EE}" srcOrd="0" destOrd="0" presId="urn:microsoft.com/office/officeart/2005/8/layout/pyramid1"/>
    <dgm:cxn modelId="{DDF243AC-E086-4A51-B0B1-CEA1C499021A}" srcId="{30AF83A1-FD7A-480A-B212-A1E9EEF81287}" destId="{0AA7D9EA-4320-4D7D-9C6F-5B8307A106FB}" srcOrd="0" destOrd="0" parTransId="{A00F3D04-EBA4-469E-A62F-889D51414F10}" sibTransId="{A5BA2F07-E59A-426A-9ABA-3CA4BB141142}"/>
    <dgm:cxn modelId="{E6B98D34-E08A-4F90-BC35-D4169920B1D8}" srcId="{C708B58C-4CCA-4321-9FCD-50D027BC57B6}" destId="{FCCA0A6B-94BE-4701-B8C8-9A1C2AEA10A2}" srcOrd="2" destOrd="0" parTransId="{5E3CDC6A-06D8-493D-BAF9-AEB337AD122F}" sibTransId="{8DF08EED-DB8F-4057-B96F-A0450E2CDDDA}"/>
    <dgm:cxn modelId="{A64F88B4-E92C-4B0F-85D6-D57CB83118D6}" type="presOf" srcId="{0115B788-8CE9-4A9C-8C82-921C791157DC}" destId="{41132388-0AB1-44FB-9008-490F4E478B65}" srcOrd="0" destOrd="0" presId="urn:microsoft.com/office/officeart/2005/8/layout/pyramid1"/>
    <dgm:cxn modelId="{B24E8763-1685-4B03-ACBA-36C36BC6908C}" type="presOf" srcId="{5CC8A04F-927C-41A1-85C1-1FC9EE61D375}" destId="{E82BD6CF-63F5-4C9A-B395-D2C36CB279AD}" srcOrd="1" destOrd="0" presId="urn:microsoft.com/office/officeart/2005/8/layout/pyramid1"/>
    <dgm:cxn modelId="{7B6270AC-6FA5-451F-A453-90F789ADD56E}" srcId="{C16E1625-8121-412E-B8EE-6CC801A98E57}" destId="{30AF83A1-FD7A-480A-B212-A1E9EEF81287}" srcOrd="0" destOrd="0" parTransId="{472FE934-3DD7-4D83-9423-6063C2B098B8}" sibTransId="{6D2B4113-D71F-4C0A-956C-D611F089DF12}"/>
    <dgm:cxn modelId="{57A1D89C-EE72-43E7-AE7E-84134B678D16}" type="presOf" srcId="{A822BEF1-75A9-4EC8-A949-2D4D0344E0D6}" destId="{CAB3D5A3-9415-4DE9-A1F1-4DC2491CA0DF}" srcOrd="1" destOrd="4" presId="urn:microsoft.com/office/officeart/2005/8/layout/pyramid1"/>
    <dgm:cxn modelId="{213BA94F-F8E0-4A77-B7E7-83C456323FC2}" srcId="{B5F53819-7BC1-4BE2-A011-C5BC8040AEAA}" destId="{E7E320E7-782B-41A4-A552-DD37656B680E}" srcOrd="0" destOrd="0" parTransId="{33825E5C-BA13-4EC3-8B6D-B9DF1F74884D}" sibTransId="{D7CA38F6-DE8D-41AA-A20B-6D4258104F08}"/>
    <dgm:cxn modelId="{D01576BD-7E36-4FB9-B101-523507D902B5}" type="presOf" srcId="{4C15552F-215E-4B95-AD97-9D7E0CF4CF12}" destId="{4CF4DF6D-2269-40E6-AC59-E1B1EF1E0B7A}" srcOrd="1" destOrd="4" presId="urn:microsoft.com/office/officeart/2005/8/layout/pyramid1"/>
    <dgm:cxn modelId="{FDB5F960-FD40-49E0-A352-7047825E8AEC}" type="presParOf" srcId="{BBF5CCAE-84E6-493D-BF67-4EC71745055A}" destId="{745C4AB5-035D-4BEF-88E0-8A30475DE757}" srcOrd="0" destOrd="0" presId="urn:microsoft.com/office/officeart/2005/8/layout/pyramid1"/>
    <dgm:cxn modelId="{89DE0505-6E2D-4273-9DE8-970BD8856633}" type="presParOf" srcId="{745C4AB5-035D-4BEF-88E0-8A30475DE757}" destId="{C1263E88-C1BC-4466-B4A9-146A05174A70}" srcOrd="0" destOrd="0" presId="urn:microsoft.com/office/officeart/2005/8/layout/pyramid1"/>
    <dgm:cxn modelId="{781BA4BF-DDC7-4654-ABD8-BA8FA2C75C8C}" type="presParOf" srcId="{745C4AB5-035D-4BEF-88E0-8A30475DE757}" destId="{FBF35118-AE77-46FA-BCFD-D9E63DA9F75F}" srcOrd="1" destOrd="0" presId="urn:microsoft.com/office/officeart/2005/8/layout/pyramid1"/>
    <dgm:cxn modelId="{225AB529-9ADA-48EB-8787-30430F5115DC}" type="presParOf" srcId="{745C4AB5-035D-4BEF-88E0-8A30475DE757}" destId="{A8DC69BB-4E09-43C4-A507-9F949FA5E1EE}" srcOrd="2" destOrd="0" presId="urn:microsoft.com/office/officeart/2005/8/layout/pyramid1"/>
    <dgm:cxn modelId="{566EBBC2-B0DA-4049-AD07-95800E6766D1}" type="presParOf" srcId="{745C4AB5-035D-4BEF-88E0-8A30475DE757}" destId="{E82BD6CF-63F5-4C9A-B395-D2C36CB279AD}" srcOrd="3" destOrd="0" presId="urn:microsoft.com/office/officeart/2005/8/layout/pyramid1"/>
    <dgm:cxn modelId="{FBC1BC10-037D-496D-B8D2-338312CAFF19}" type="presParOf" srcId="{BBF5CCAE-84E6-493D-BF67-4EC71745055A}" destId="{D1B101AD-2602-4728-BD3A-3CDB500B61C8}" srcOrd="1" destOrd="0" presId="urn:microsoft.com/office/officeart/2005/8/layout/pyramid1"/>
    <dgm:cxn modelId="{492CB366-69FA-4DA3-9C47-F79A534C43B3}" type="presParOf" srcId="{D1B101AD-2602-4728-BD3A-3CDB500B61C8}" destId="{D28D47B7-2826-441D-B1B7-8FF4D42C4005}" srcOrd="0" destOrd="0" presId="urn:microsoft.com/office/officeart/2005/8/layout/pyramid1"/>
    <dgm:cxn modelId="{D66BB9B5-97B1-4B59-8090-189A20020796}" type="presParOf" srcId="{D1B101AD-2602-4728-BD3A-3CDB500B61C8}" destId="{4CF4DF6D-2269-40E6-AC59-E1B1EF1E0B7A}" srcOrd="1" destOrd="0" presId="urn:microsoft.com/office/officeart/2005/8/layout/pyramid1"/>
    <dgm:cxn modelId="{9F7B5205-1EC8-4E89-8652-291C96608058}" type="presParOf" srcId="{D1B101AD-2602-4728-BD3A-3CDB500B61C8}" destId="{EBFC471E-3F74-4ED5-B2E7-7C7FAA940931}" srcOrd="2" destOrd="0" presId="urn:microsoft.com/office/officeart/2005/8/layout/pyramid1"/>
    <dgm:cxn modelId="{CA53E01B-65D3-4F4A-A043-B0248AA4B2A7}" type="presParOf" srcId="{D1B101AD-2602-4728-BD3A-3CDB500B61C8}" destId="{F91441E3-A892-4E27-82EA-CA30C9C4A4F8}" srcOrd="3" destOrd="0" presId="urn:microsoft.com/office/officeart/2005/8/layout/pyramid1"/>
    <dgm:cxn modelId="{EFACA045-2F81-418C-B463-3EE01B0095BD}" type="presParOf" srcId="{BBF5CCAE-84E6-493D-BF67-4EC71745055A}" destId="{65A9B788-1D62-49BF-B970-CE27BB0DC4D5}" srcOrd="2" destOrd="0" presId="urn:microsoft.com/office/officeart/2005/8/layout/pyramid1"/>
    <dgm:cxn modelId="{53633F6F-0802-49F8-B06B-DFFDD52FA224}" type="presParOf" srcId="{65A9B788-1D62-49BF-B970-CE27BB0DC4D5}" destId="{A27BFCF7-147A-428C-8E28-50F5F58C7FDD}" srcOrd="0" destOrd="0" presId="urn:microsoft.com/office/officeart/2005/8/layout/pyramid1"/>
    <dgm:cxn modelId="{D1116009-26DA-4D95-A759-EA682719E3AB}" type="presParOf" srcId="{65A9B788-1D62-49BF-B970-CE27BB0DC4D5}" destId="{CAB3D5A3-9415-4DE9-A1F1-4DC2491CA0DF}" srcOrd="1" destOrd="0" presId="urn:microsoft.com/office/officeart/2005/8/layout/pyramid1"/>
    <dgm:cxn modelId="{66D3780D-4AEC-4CFC-A0FC-F7D6DCEB4291}" type="presParOf" srcId="{65A9B788-1D62-49BF-B970-CE27BB0DC4D5}" destId="{41132388-0AB1-44FB-9008-490F4E478B65}" srcOrd="2" destOrd="0" presId="urn:microsoft.com/office/officeart/2005/8/layout/pyramid1"/>
    <dgm:cxn modelId="{CBE93DE0-BB29-4C18-A0B1-F3CAB3721788}" type="presParOf" srcId="{65A9B788-1D62-49BF-B970-CE27BB0DC4D5}" destId="{9E8D596E-143F-492C-A088-F9258F64F42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130E991-9FFB-425F-B393-97B4A056D594}" type="doc">
      <dgm:prSet loTypeId="urn:microsoft.com/office/officeart/2005/8/layout/pyramid1" loCatId="pyramid" qsTypeId="urn:microsoft.com/office/officeart/2005/8/quickstyle/simple1" qsCatId="simple" csTypeId="urn:microsoft.com/office/officeart/2005/8/colors/accent0_2" csCatId="mainScheme" phldr="1"/>
      <dgm:spPr/>
      <dgm:t>
        <a:bodyPr/>
        <a:lstStyle/>
        <a:p>
          <a:endParaRPr lang="de-DE"/>
        </a:p>
      </dgm:t>
    </dgm:pt>
    <dgm:pt modelId="{5CC8A04F-927C-41A1-85C1-1FC9EE61D375}">
      <dgm:prSet phldrT="[Text]" custT="1"/>
      <dgm:spPr/>
      <dgm:t>
        <a:bodyPr/>
        <a:lstStyle/>
        <a:p>
          <a:endParaRPr lang="de-DE" sz="2000" dirty="0" smtClean="0"/>
        </a:p>
        <a:p>
          <a:endParaRPr lang="de-DE" sz="2000" dirty="0" smtClean="0"/>
        </a:p>
        <a:p>
          <a:r>
            <a:rPr lang="de-DE" sz="2000" b="1" dirty="0" smtClean="0"/>
            <a:t>Leitziele</a:t>
          </a:r>
          <a:r>
            <a:rPr lang="de-DE" sz="2000" dirty="0" smtClean="0"/>
            <a:t> </a:t>
          </a:r>
          <a:r>
            <a:rPr lang="de-DE" sz="2000" dirty="0"/>
            <a:t>(langfristig)</a:t>
          </a:r>
        </a:p>
      </dgm:t>
    </dgm:pt>
    <dgm:pt modelId="{8D3E8EEB-1699-438B-833F-B0CA77C8A9C9}" type="parTrans" cxnId="{9CD06280-6113-4B84-8BB4-5BA6FB3C97D1}">
      <dgm:prSet/>
      <dgm:spPr/>
      <dgm:t>
        <a:bodyPr/>
        <a:lstStyle/>
        <a:p>
          <a:endParaRPr lang="de-DE"/>
        </a:p>
      </dgm:t>
    </dgm:pt>
    <dgm:pt modelId="{81BEE04F-6B82-4C50-A7D2-F9E2F9FED5C4}" type="sibTrans" cxnId="{9CD06280-6113-4B84-8BB4-5BA6FB3C97D1}">
      <dgm:prSet/>
      <dgm:spPr/>
      <dgm:t>
        <a:bodyPr/>
        <a:lstStyle/>
        <a:p>
          <a:endParaRPr lang="de-DE"/>
        </a:p>
      </dgm:t>
    </dgm:pt>
    <dgm:pt modelId="{C16E1625-8121-412E-B8EE-6CC801A98E57}">
      <dgm:prSet phldrT="[Text]" custT="1"/>
      <dgm:spPr/>
      <dgm:t>
        <a:bodyPr/>
        <a:lstStyle/>
        <a:p>
          <a:r>
            <a:rPr lang="de-DE" sz="2000" b="1" dirty="0"/>
            <a:t>Mittlerziele </a:t>
          </a:r>
          <a:r>
            <a:rPr lang="de-DE" sz="2000" dirty="0"/>
            <a:t>(mittelfristig)</a:t>
          </a:r>
        </a:p>
      </dgm:t>
    </dgm:pt>
    <dgm:pt modelId="{64D9AE00-1B7E-47C9-A078-8CF54F13D613}" type="parTrans" cxnId="{2677D5A0-2D4A-414A-830F-0AF6012AB993}">
      <dgm:prSet/>
      <dgm:spPr/>
      <dgm:t>
        <a:bodyPr/>
        <a:lstStyle/>
        <a:p>
          <a:endParaRPr lang="de-DE"/>
        </a:p>
      </dgm:t>
    </dgm:pt>
    <dgm:pt modelId="{28C2816D-371B-41FA-B705-70A15B810966}" type="sibTrans" cxnId="{2677D5A0-2D4A-414A-830F-0AF6012AB993}">
      <dgm:prSet/>
      <dgm:spPr/>
      <dgm:t>
        <a:bodyPr/>
        <a:lstStyle/>
        <a:p>
          <a:endParaRPr lang="de-DE"/>
        </a:p>
      </dgm:t>
    </dgm:pt>
    <dgm:pt modelId="{0115B788-8CE9-4A9C-8C82-921C791157DC}">
      <dgm:prSet phldrT="[Text]" custT="1"/>
      <dgm:spPr/>
      <dgm:t>
        <a:bodyPr/>
        <a:lstStyle/>
        <a:p>
          <a:r>
            <a:rPr lang="de-DE" sz="2000" b="1" dirty="0"/>
            <a:t>Handlungsziele</a:t>
          </a:r>
          <a:r>
            <a:rPr lang="de-DE" sz="2000" dirty="0"/>
            <a:t> </a:t>
          </a:r>
          <a:endParaRPr lang="de-DE" sz="2000" dirty="0" smtClean="0"/>
        </a:p>
        <a:p>
          <a:r>
            <a:rPr lang="de-DE" sz="2000" dirty="0" smtClean="0"/>
            <a:t>(</a:t>
          </a:r>
          <a:r>
            <a:rPr lang="de-DE" sz="2000" dirty="0"/>
            <a:t>kurzfristig)</a:t>
          </a:r>
        </a:p>
      </dgm:t>
    </dgm:pt>
    <dgm:pt modelId="{40B07B8C-2C54-47F9-BBB9-A8F86001F0A2}" type="parTrans" cxnId="{5A335D21-AA45-4373-B7D4-7F6E3B3DADCE}">
      <dgm:prSet/>
      <dgm:spPr/>
      <dgm:t>
        <a:bodyPr/>
        <a:lstStyle/>
        <a:p>
          <a:endParaRPr lang="de-DE"/>
        </a:p>
      </dgm:t>
    </dgm:pt>
    <dgm:pt modelId="{95350475-D879-42B1-B86D-017801AD2598}" type="sibTrans" cxnId="{5A335D21-AA45-4373-B7D4-7F6E3B3DADCE}">
      <dgm:prSet/>
      <dgm:spPr/>
      <dgm:t>
        <a:bodyPr/>
        <a:lstStyle/>
        <a:p>
          <a:endParaRPr lang="de-DE"/>
        </a:p>
      </dgm:t>
    </dgm:pt>
    <dgm:pt modelId="{30AF83A1-FD7A-480A-B212-A1E9EEF81287}">
      <dgm:prSet phldrT="[Text]" custT="1"/>
      <dgm:spPr/>
      <dgm:t>
        <a:bodyPr/>
        <a:lstStyle/>
        <a:p>
          <a:r>
            <a:rPr lang="de-DE" sz="1200" dirty="0"/>
            <a:t> </a:t>
          </a:r>
          <a:r>
            <a:rPr lang="de-DE" sz="1500" b="1" dirty="0" smtClean="0"/>
            <a:t>Strategien/ Maßnahmen</a:t>
          </a:r>
          <a:endParaRPr lang="de-DE" sz="1500" b="1" dirty="0"/>
        </a:p>
      </dgm:t>
    </dgm:pt>
    <dgm:pt modelId="{472FE934-3DD7-4D83-9423-6063C2B098B8}" type="parTrans" cxnId="{7B6270AC-6FA5-451F-A453-90F789ADD56E}">
      <dgm:prSet/>
      <dgm:spPr/>
      <dgm:t>
        <a:bodyPr/>
        <a:lstStyle/>
        <a:p>
          <a:endParaRPr lang="de-DE"/>
        </a:p>
      </dgm:t>
    </dgm:pt>
    <dgm:pt modelId="{6D2B4113-D71F-4C0A-956C-D611F089DF12}" type="sibTrans" cxnId="{7B6270AC-6FA5-451F-A453-90F789ADD56E}">
      <dgm:prSet/>
      <dgm:spPr/>
      <dgm:t>
        <a:bodyPr/>
        <a:lstStyle/>
        <a:p>
          <a:endParaRPr lang="de-DE"/>
        </a:p>
      </dgm:t>
    </dgm:pt>
    <dgm:pt modelId="{C708B58C-4CCA-4321-9FCD-50D027BC57B6}">
      <dgm:prSet phldrT="[Text]" custT="1"/>
      <dgm:spPr/>
      <dgm:t>
        <a:bodyPr/>
        <a:lstStyle/>
        <a:p>
          <a:r>
            <a:rPr lang="de-DE" sz="1500" b="1" dirty="0" smtClean="0"/>
            <a:t>Handlungsschritte</a:t>
          </a:r>
          <a:endParaRPr lang="de-DE" sz="1500" b="1" dirty="0"/>
        </a:p>
      </dgm:t>
    </dgm:pt>
    <dgm:pt modelId="{C9D5D81B-DE6B-4133-AD18-15E28504B9F6}" type="parTrans" cxnId="{CAB32CA0-B9FB-47CE-84D4-297FCD714696}">
      <dgm:prSet/>
      <dgm:spPr/>
      <dgm:t>
        <a:bodyPr/>
        <a:lstStyle/>
        <a:p>
          <a:endParaRPr lang="de-DE"/>
        </a:p>
      </dgm:t>
    </dgm:pt>
    <dgm:pt modelId="{B5DD631E-7B05-4BED-83E7-546C9E5934DC}" type="sibTrans" cxnId="{CAB32CA0-B9FB-47CE-84D4-297FCD714696}">
      <dgm:prSet/>
      <dgm:spPr/>
      <dgm:t>
        <a:bodyPr/>
        <a:lstStyle/>
        <a:p>
          <a:endParaRPr lang="de-DE"/>
        </a:p>
      </dgm:t>
    </dgm:pt>
    <dgm:pt modelId="{B5F53819-7BC1-4BE2-A011-C5BC8040AEAA}">
      <dgm:prSet phldrT="[Text]" custT="1"/>
      <dgm:spPr/>
      <dgm:t>
        <a:bodyPr/>
        <a:lstStyle/>
        <a:p>
          <a:r>
            <a:rPr lang="de-DE" sz="1200" dirty="0" smtClean="0"/>
            <a:t> </a:t>
          </a:r>
          <a:r>
            <a:rPr lang="de-DE" sz="1500" b="1" dirty="0" smtClean="0"/>
            <a:t>Vision/ Zukunft</a:t>
          </a:r>
          <a:endParaRPr lang="de-DE" sz="1500" b="1" dirty="0"/>
        </a:p>
      </dgm:t>
    </dgm:pt>
    <dgm:pt modelId="{E1D45491-2C81-4416-88A5-0B4BB72D95AF}" type="sibTrans" cxnId="{33EBD72E-1878-43F0-A727-5F561DACFA8F}">
      <dgm:prSet/>
      <dgm:spPr/>
      <dgm:t>
        <a:bodyPr/>
        <a:lstStyle/>
        <a:p>
          <a:endParaRPr lang="de-DE"/>
        </a:p>
      </dgm:t>
    </dgm:pt>
    <dgm:pt modelId="{FD7B7A82-9D71-4F5B-80E0-3820B9DD2699}" type="parTrans" cxnId="{33EBD72E-1878-43F0-A727-5F561DACFA8F}">
      <dgm:prSet/>
      <dgm:spPr/>
      <dgm:t>
        <a:bodyPr/>
        <a:lstStyle/>
        <a:p>
          <a:endParaRPr lang="de-DE"/>
        </a:p>
      </dgm:t>
    </dgm:pt>
    <dgm:pt modelId="{4C15552F-215E-4B95-AD97-9D7E0CF4CF12}">
      <dgm:prSet phldrT="[Text]"/>
      <dgm:spPr/>
      <dgm:t>
        <a:bodyPr/>
        <a:lstStyle/>
        <a:p>
          <a:endParaRPr lang="de-DE" sz="1200" dirty="0"/>
        </a:p>
      </dgm:t>
    </dgm:pt>
    <dgm:pt modelId="{8FD7CF3A-EC77-464A-93A9-E075C1AF2297}" type="parTrans" cxnId="{5AE68D28-594F-48E9-B440-E0B770FEA744}">
      <dgm:prSet/>
      <dgm:spPr/>
      <dgm:t>
        <a:bodyPr/>
        <a:lstStyle/>
        <a:p>
          <a:endParaRPr lang="de-DE"/>
        </a:p>
      </dgm:t>
    </dgm:pt>
    <dgm:pt modelId="{59041C46-80AD-4D25-BBAE-1C431F9557EB}" type="sibTrans" cxnId="{5AE68D28-594F-48E9-B440-E0B770FEA744}">
      <dgm:prSet/>
      <dgm:spPr/>
      <dgm:t>
        <a:bodyPr/>
        <a:lstStyle/>
        <a:p>
          <a:endParaRPr lang="de-DE"/>
        </a:p>
      </dgm:t>
    </dgm:pt>
    <dgm:pt modelId="{1221D90F-D974-43D0-ADBA-DADFD5F5F7DE}">
      <dgm:prSet phldrT="[Text]"/>
      <dgm:spPr/>
      <dgm:t>
        <a:bodyPr/>
        <a:lstStyle/>
        <a:p>
          <a:endParaRPr lang="de-DE" sz="1200" dirty="0"/>
        </a:p>
      </dgm:t>
    </dgm:pt>
    <dgm:pt modelId="{8AEB21CD-A07E-4DBB-BFBF-7E8E159CDE6E}" type="parTrans" cxnId="{B847022E-4E0C-465D-A2ED-526B2A0B3BBC}">
      <dgm:prSet/>
      <dgm:spPr/>
      <dgm:t>
        <a:bodyPr/>
        <a:lstStyle/>
        <a:p>
          <a:endParaRPr lang="de-DE"/>
        </a:p>
      </dgm:t>
    </dgm:pt>
    <dgm:pt modelId="{A6A85ABE-B7F2-4E7B-98C4-200578EFE3CF}" type="sibTrans" cxnId="{B847022E-4E0C-465D-A2ED-526B2A0B3BBC}">
      <dgm:prSet/>
      <dgm:spPr/>
      <dgm:t>
        <a:bodyPr/>
        <a:lstStyle/>
        <a:p>
          <a:endParaRPr lang="de-DE"/>
        </a:p>
      </dgm:t>
    </dgm:pt>
    <dgm:pt modelId="{0AA7D9EA-4320-4D7D-9C6F-5B8307A106FB}">
      <dgm:prSet phldrT="[Text]" custT="1"/>
      <dgm:spPr/>
      <dgm:t>
        <a:bodyPr/>
        <a:lstStyle/>
        <a:p>
          <a:r>
            <a:rPr lang="de-DE" sz="1500" dirty="0" smtClean="0"/>
            <a:t>Selbstwirksamkeit stärken</a:t>
          </a:r>
          <a:endParaRPr lang="de-DE" sz="1500" dirty="0"/>
        </a:p>
      </dgm:t>
    </dgm:pt>
    <dgm:pt modelId="{A00F3D04-EBA4-469E-A62F-889D51414F10}" type="parTrans" cxnId="{DDF243AC-E086-4A51-B0B1-CEA1C499021A}">
      <dgm:prSet/>
      <dgm:spPr/>
      <dgm:t>
        <a:bodyPr/>
        <a:lstStyle/>
        <a:p>
          <a:endParaRPr lang="de-DE"/>
        </a:p>
      </dgm:t>
    </dgm:pt>
    <dgm:pt modelId="{A5BA2F07-E59A-426A-9ABA-3CA4BB141142}" type="sibTrans" cxnId="{DDF243AC-E086-4A51-B0B1-CEA1C499021A}">
      <dgm:prSet/>
      <dgm:spPr/>
      <dgm:t>
        <a:bodyPr/>
        <a:lstStyle/>
        <a:p>
          <a:endParaRPr lang="de-DE"/>
        </a:p>
      </dgm:t>
    </dgm:pt>
    <dgm:pt modelId="{623F9BE0-2D69-408B-9CA4-1D6896AC7C8D}">
      <dgm:prSet phldrT="[Text]" custT="1"/>
      <dgm:spPr/>
      <dgm:t>
        <a:bodyPr/>
        <a:lstStyle/>
        <a:p>
          <a:r>
            <a:rPr lang="de-DE" sz="1500" dirty="0" smtClean="0"/>
            <a:t>Zur Reflexion anregen</a:t>
          </a:r>
          <a:endParaRPr lang="de-DE" sz="1500" dirty="0"/>
        </a:p>
      </dgm:t>
    </dgm:pt>
    <dgm:pt modelId="{85E3C477-BFAD-4B27-814E-BDF303C66596}" type="parTrans" cxnId="{FE46FBBC-B717-4BEF-85E1-98AC00EC3456}">
      <dgm:prSet/>
      <dgm:spPr/>
      <dgm:t>
        <a:bodyPr/>
        <a:lstStyle/>
        <a:p>
          <a:endParaRPr lang="de-DE"/>
        </a:p>
      </dgm:t>
    </dgm:pt>
    <dgm:pt modelId="{7A2801FB-5A91-4B80-8A09-68A3E10E804A}" type="sibTrans" cxnId="{FE46FBBC-B717-4BEF-85E1-98AC00EC3456}">
      <dgm:prSet/>
      <dgm:spPr/>
      <dgm:t>
        <a:bodyPr/>
        <a:lstStyle/>
        <a:p>
          <a:endParaRPr lang="de-DE"/>
        </a:p>
      </dgm:t>
    </dgm:pt>
    <dgm:pt modelId="{D35CF0AB-A93B-4CDB-9D01-0CE057DCFCFB}">
      <dgm:prSet phldrT="[Text]"/>
      <dgm:spPr/>
      <dgm:t>
        <a:bodyPr/>
        <a:lstStyle/>
        <a:p>
          <a:r>
            <a:rPr lang="de-DE" sz="1200" dirty="0" smtClean="0"/>
            <a:t>Challenge</a:t>
          </a:r>
          <a:endParaRPr lang="de-DE" sz="1200" dirty="0"/>
        </a:p>
      </dgm:t>
    </dgm:pt>
    <dgm:pt modelId="{8B72E5B0-8C37-4ACC-8B6B-326414B80D80}" type="parTrans" cxnId="{431A2948-0CB2-4765-92A1-8F62DA0B02B7}">
      <dgm:prSet/>
      <dgm:spPr/>
      <dgm:t>
        <a:bodyPr/>
        <a:lstStyle/>
        <a:p>
          <a:endParaRPr lang="de-DE"/>
        </a:p>
      </dgm:t>
    </dgm:pt>
    <dgm:pt modelId="{E1F16D43-CF31-4C0A-856F-3921E128CE3B}" type="sibTrans" cxnId="{431A2948-0CB2-4765-92A1-8F62DA0B02B7}">
      <dgm:prSet/>
      <dgm:spPr/>
      <dgm:t>
        <a:bodyPr/>
        <a:lstStyle/>
        <a:p>
          <a:endParaRPr lang="de-DE"/>
        </a:p>
      </dgm:t>
    </dgm:pt>
    <dgm:pt modelId="{4D53251E-9950-4AD5-8D8F-5CBCE8C3F86B}">
      <dgm:prSet phldrT="[Text]"/>
      <dgm:spPr/>
      <dgm:t>
        <a:bodyPr/>
        <a:lstStyle/>
        <a:p>
          <a:r>
            <a:rPr lang="de-DE" sz="1200" dirty="0" smtClean="0"/>
            <a:t>Tagebuch</a:t>
          </a:r>
          <a:endParaRPr lang="de-DE" sz="1200" dirty="0"/>
        </a:p>
      </dgm:t>
    </dgm:pt>
    <dgm:pt modelId="{2F93C2C0-DFF2-4B35-9E10-CB879FF4D44D}" type="parTrans" cxnId="{7A7278E0-C802-43C0-A391-3746ED2E952B}">
      <dgm:prSet/>
      <dgm:spPr/>
      <dgm:t>
        <a:bodyPr/>
        <a:lstStyle/>
        <a:p>
          <a:endParaRPr lang="de-DE"/>
        </a:p>
      </dgm:t>
    </dgm:pt>
    <dgm:pt modelId="{31C47DBC-E6C0-4C51-8D7C-CD47CC42CFB9}" type="sibTrans" cxnId="{7A7278E0-C802-43C0-A391-3746ED2E952B}">
      <dgm:prSet/>
      <dgm:spPr/>
      <dgm:t>
        <a:bodyPr/>
        <a:lstStyle/>
        <a:p>
          <a:endParaRPr lang="de-DE"/>
        </a:p>
      </dgm:t>
    </dgm:pt>
    <dgm:pt modelId="{D3DF5C4C-9EE9-43D7-A7EC-BB538A63B224}">
      <dgm:prSet phldrT="[Text]" custT="1"/>
      <dgm:spPr/>
      <dgm:t>
        <a:bodyPr/>
        <a:lstStyle/>
        <a:p>
          <a:r>
            <a:rPr lang="de-DE" sz="1500" dirty="0" smtClean="0"/>
            <a:t>Gruppenzwang abschwächen</a:t>
          </a:r>
          <a:endParaRPr lang="de-DE" sz="1500" dirty="0"/>
        </a:p>
      </dgm:t>
    </dgm:pt>
    <dgm:pt modelId="{2A32B946-4A1E-4A0A-832C-39683782B410}" type="parTrans" cxnId="{1B6B805E-300F-4184-B88D-C44FF8CFB5AB}">
      <dgm:prSet/>
      <dgm:spPr/>
      <dgm:t>
        <a:bodyPr/>
        <a:lstStyle/>
        <a:p>
          <a:endParaRPr lang="de-DE"/>
        </a:p>
      </dgm:t>
    </dgm:pt>
    <dgm:pt modelId="{AE985760-BFB7-4020-ACFA-7B9DE3F9C072}" type="sibTrans" cxnId="{1B6B805E-300F-4184-B88D-C44FF8CFB5AB}">
      <dgm:prSet/>
      <dgm:spPr/>
      <dgm:t>
        <a:bodyPr/>
        <a:lstStyle/>
        <a:p>
          <a:endParaRPr lang="de-DE"/>
        </a:p>
      </dgm:t>
    </dgm:pt>
    <dgm:pt modelId="{CD85E5D4-B4EB-42C8-9E7B-1FE040887DD5}">
      <dgm:prSet phldrT="[Text]"/>
      <dgm:spPr/>
      <dgm:t>
        <a:bodyPr/>
        <a:lstStyle/>
        <a:p>
          <a:r>
            <a:rPr lang="de-DE" sz="1200" dirty="0" smtClean="0"/>
            <a:t>Stand X vermitteln</a:t>
          </a:r>
          <a:endParaRPr lang="de-DE" sz="1200" dirty="0"/>
        </a:p>
      </dgm:t>
    </dgm:pt>
    <dgm:pt modelId="{321A2467-8BB1-45FB-81A6-A7CA82CBD4E8}" type="parTrans" cxnId="{E2C654EF-2FE8-4227-A941-7E1245B6BBEC}">
      <dgm:prSet/>
      <dgm:spPr/>
      <dgm:t>
        <a:bodyPr/>
        <a:lstStyle/>
        <a:p>
          <a:endParaRPr lang="de-DE"/>
        </a:p>
      </dgm:t>
    </dgm:pt>
    <dgm:pt modelId="{2B1ADDFD-FEB1-4042-A09F-7B6B90733C3D}" type="sibTrans" cxnId="{E2C654EF-2FE8-4227-A941-7E1245B6BBEC}">
      <dgm:prSet/>
      <dgm:spPr/>
      <dgm:t>
        <a:bodyPr/>
        <a:lstStyle/>
        <a:p>
          <a:endParaRPr lang="de-DE"/>
        </a:p>
      </dgm:t>
    </dgm:pt>
    <dgm:pt modelId="{FCCA0A6B-94BE-4701-B8C8-9A1C2AEA10A2}">
      <dgm:prSet phldrT="[Text]"/>
      <dgm:spPr/>
      <dgm:t>
        <a:bodyPr/>
        <a:lstStyle/>
        <a:p>
          <a:r>
            <a:rPr lang="de-DE" sz="1200" dirty="0" smtClean="0"/>
            <a:t>Allgemeine Informationsvermittlung</a:t>
          </a:r>
          <a:endParaRPr lang="de-DE" sz="1200" dirty="0"/>
        </a:p>
      </dgm:t>
    </dgm:pt>
    <dgm:pt modelId="{5E3CDC6A-06D8-493D-BAF9-AEB337AD122F}" type="parTrans" cxnId="{E6B98D34-E08A-4F90-BC35-D4169920B1D8}">
      <dgm:prSet/>
      <dgm:spPr/>
      <dgm:t>
        <a:bodyPr/>
        <a:lstStyle/>
        <a:p>
          <a:endParaRPr lang="de-DE"/>
        </a:p>
      </dgm:t>
    </dgm:pt>
    <dgm:pt modelId="{8DF08EED-DB8F-4057-B96F-A0450E2CDDDA}" type="sibTrans" cxnId="{E6B98D34-E08A-4F90-BC35-D4169920B1D8}">
      <dgm:prSet/>
      <dgm:spPr/>
      <dgm:t>
        <a:bodyPr/>
        <a:lstStyle/>
        <a:p>
          <a:endParaRPr lang="de-DE"/>
        </a:p>
      </dgm:t>
    </dgm:pt>
    <dgm:pt modelId="{A822BEF1-75A9-4EC8-A949-2D4D0344E0D6}">
      <dgm:prSet phldrT="[Text]"/>
      <dgm:spPr/>
      <dgm:t>
        <a:bodyPr/>
        <a:lstStyle/>
        <a:p>
          <a:r>
            <a:rPr lang="de-DE" sz="1200" dirty="0" smtClean="0"/>
            <a:t>Alkoholfreie Alternativen</a:t>
          </a:r>
          <a:endParaRPr lang="de-DE" sz="1200" dirty="0"/>
        </a:p>
      </dgm:t>
    </dgm:pt>
    <dgm:pt modelId="{4579E34A-9DDB-4B0A-9D09-43DBB3342DEC}" type="parTrans" cxnId="{8FA96435-D62A-4125-B80C-B645E0A0A546}">
      <dgm:prSet/>
      <dgm:spPr/>
      <dgm:t>
        <a:bodyPr/>
        <a:lstStyle/>
        <a:p>
          <a:endParaRPr lang="de-DE"/>
        </a:p>
      </dgm:t>
    </dgm:pt>
    <dgm:pt modelId="{D927CEF5-7D03-42AB-92F7-9B7E8DA0CB04}" type="sibTrans" cxnId="{8FA96435-D62A-4125-B80C-B645E0A0A546}">
      <dgm:prSet/>
      <dgm:spPr/>
      <dgm:t>
        <a:bodyPr/>
        <a:lstStyle/>
        <a:p>
          <a:endParaRPr lang="de-DE"/>
        </a:p>
      </dgm:t>
    </dgm:pt>
    <dgm:pt modelId="{E7E320E7-782B-41A4-A552-DD37656B680E}">
      <dgm:prSet phldrT="[Text]" custT="1"/>
      <dgm:spPr/>
      <dgm:t>
        <a:bodyPr/>
        <a:lstStyle/>
        <a:p>
          <a:r>
            <a:rPr lang="de-DE" sz="1500" dirty="0" smtClean="0"/>
            <a:t>Achtsamer, bewusster Alkoholkonsum</a:t>
          </a:r>
          <a:endParaRPr lang="de-DE" sz="1500" dirty="0"/>
        </a:p>
      </dgm:t>
    </dgm:pt>
    <dgm:pt modelId="{D7CA38F6-DE8D-41AA-A20B-6D4258104F08}" type="sibTrans" cxnId="{213BA94F-F8E0-4A77-B7E7-83C456323FC2}">
      <dgm:prSet/>
      <dgm:spPr/>
      <dgm:t>
        <a:bodyPr/>
        <a:lstStyle/>
        <a:p>
          <a:endParaRPr lang="de-DE"/>
        </a:p>
      </dgm:t>
    </dgm:pt>
    <dgm:pt modelId="{33825E5C-BA13-4EC3-8B6D-B9DF1F74884D}" type="parTrans" cxnId="{213BA94F-F8E0-4A77-B7E7-83C456323FC2}">
      <dgm:prSet/>
      <dgm:spPr/>
      <dgm:t>
        <a:bodyPr/>
        <a:lstStyle/>
        <a:p>
          <a:endParaRPr lang="de-DE"/>
        </a:p>
      </dgm:t>
    </dgm:pt>
    <dgm:pt modelId="{BBF5CCAE-84E6-493D-BF67-4EC71745055A}" type="pres">
      <dgm:prSet presAssocID="{8130E991-9FFB-425F-B393-97B4A056D594}" presName="Name0" presStyleCnt="0">
        <dgm:presLayoutVars>
          <dgm:dir/>
          <dgm:animLvl val="lvl"/>
          <dgm:resizeHandles val="exact"/>
        </dgm:presLayoutVars>
      </dgm:prSet>
      <dgm:spPr/>
      <dgm:t>
        <a:bodyPr/>
        <a:lstStyle/>
        <a:p>
          <a:endParaRPr lang="de-DE"/>
        </a:p>
      </dgm:t>
    </dgm:pt>
    <dgm:pt modelId="{745C4AB5-035D-4BEF-88E0-8A30475DE757}" type="pres">
      <dgm:prSet presAssocID="{5CC8A04F-927C-41A1-85C1-1FC9EE61D375}" presName="Name8" presStyleCnt="0"/>
      <dgm:spPr/>
      <dgm:t>
        <a:bodyPr/>
        <a:lstStyle/>
        <a:p>
          <a:endParaRPr lang="de-DE"/>
        </a:p>
      </dgm:t>
    </dgm:pt>
    <dgm:pt modelId="{C1263E88-C1BC-4466-B4A9-146A05174A70}" type="pres">
      <dgm:prSet presAssocID="{5CC8A04F-927C-41A1-85C1-1FC9EE61D375}" presName="acctBkgd" presStyleLbl="alignAcc1" presStyleIdx="0" presStyleCnt="3" custScaleX="100622" custScaleY="100893" custLinFactNeighborX="-229" custLinFactNeighborY="1143"/>
      <dgm:spPr/>
      <dgm:t>
        <a:bodyPr/>
        <a:lstStyle/>
        <a:p>
          <a:endParaRPr lang="de-DE"/>
        </a:p>
      </dgm:t>
    </dgm:pt>
    <dgm:pt modelId="{FBF35118-AE77-46FA-BCFD-D9E63DA9F75F}" type="pres">
      <dgm:prSet presAssocID="{5CC8A04F-927C-41A1-85C1-1FC9EE61D375}" presName="acctTx" presStyleLbl="alignAcc1" presStyleIdx="0" presStyleCnt="3">
        <dgm:presLayoutVars>
          <dgm:bulletEnabled val="1"/>
        </dgm:presLayoutVars>
      </dgm:prSet>
      <dgm:spPr/>
      <dgm:t>
        <a:bodyPr/>
        <a:lstStyle/>
        <a:p>
          <a:endParaRPr lang="de-DE"/>
        </a:p>
      </dgm:t>
    </dgm:pt>
    <dgm:pt modelId="{A8DC69BB-4E09-43C4-A507-9F949FA5E1EE}" type="pres">
      <dgm:prSet presAssocID="{5CC8A04F-927C-41A1-85C1-1FC9EE61D375}" presName="level" presStyleLbl="node1" presStyleIdx="0" presStyleCnt="3">
        <dgm:presLayoutVars>
          <dgm:chMax val="1"/>
          <dgm:bulletEnabled val="1"/>
        </dgm:presLayoutVars>
      </dgm:prSet>
      <dgm:spPr/>
      <dgm:t>
        <a:bodyPr/>
        <a:lstStyle/>
        <a:p>
          <a:endParaRPr lang="de-DE"/>
        </a:p>
      </dgm:t>
    </dgm:pt>
    <dgm:pt modelId="{E82BD6CF-63F5-4C9A-B395-D2C36CB279AD}" type="pres">
      <dgm:prSet presAssocID="{5CC8A04F-927C-41A1-85C1-1FC9EE61D375}" presName="levelTx" presStyleLbl="revTx" presStyleIdx="0" presStyleCnt="0">
        <dgm:presLayoutVars>
          <dgm:chMax val="1"/>
          <dgm:bulletEnabled val="1"/>
        </dgm:presLayoutVars>
      </dgm:prSet>
      <dgm:spPr/>
      <dgm:t>
        <a:bodyPr/>
        <a:lstStyle/>
        <a:p>
          <a:endParaRPr lang="de-DE"/>
        </a:p>
      </dgm:t>
    </dgm:pt>
    <dgm:pt modelId="{D1B101AD-2602-4728-BD3A-3CDB500B61C8}" type="pres">
      <dgm:prSet presAssocID="{C16E1625-8121-412E-B8EE-6CC801A98E57}" presName="Name8" presStyleCnt="0"/>
      <dgm:spPr/>
      <dgm:t>
        <a:bodyPr/>
        <a:lstStyle/>
        <a:p>
          <a:endParaRPr lang="de-DE"/>
        </a:p>
      </dgm:t>
    </dgm:pt>
    <dgm:pt modelId="{D28D47B7-2826-441D-B1B7-8FF4D42C4005}" type="pres">
      <dgm:prSet presAssocID="{C16E1625-8121-412E-B8EE-6CC801A98E57}" presName="acctBkgd" presStyleLbl="alignAcc1" presStyleIdx="1" presStyleCnt="3"/>
      <dgm:spPr/>
      <dgm:t>
        <a:bodyPr/>
        <a:lstStyle/>
        <a:p>
          <a:endParaRPr lang="de-DE"/>
        </a:p>
      </dgm:t>
    </dgm:pt>
    <dgm:pt modelId="{4CF4DF6D-2269-40E6-AC59-E1B1EF1E0B7A}" type="pres">
      <dgm:prSet presAssocID="{C16E1625-8121-412E-B8EE-6CC801A98E57}" presName="acctTx" presStyleLbl="alignAcc1" presStyleIdx="1" presStyleCnt="3">
        <dgm:presLayoutVars>
          <dgm:bulletEnabled val="1"/>
        </dgm:presLayoutVars>
      </dgm:prSet>
      <dgm:spPr/>
      <dgm:t>
        <a:bodyPr/>
        <a:lstStyle/>
        <a:p>
          <a:endParaRPr lang="de-DE"/>
        </a:p>
      </dgm:t>
    </dgm:pt>
    <dgm:pt modelId="{EBFC471E-3F74-4ED5-B2E7-7C7FAA940931}" type="pres">
      <dgm:prSet presAssocID="{C16E1625-8121-412E-B8EE-6CC801A98E57}" presName="level" presStyleLbl="node1" presStyleIdx="1" presStyleCnt="3">
        <dgm:presLayoutVars>
          <dgm:chMax val="1"/>
          <dgm:bulletEnabled val="1"/>
        </dgm:presLayoutVars>
      </dgm:prSet>
      <dgm:spPr/>
      <dgm:t>
        <a:bodyPr/>
        <a:lstStyle/>
        <a:p>
          <a:endParaRPr lang="de-DE"/>
        </a:p>
      </dgm:t>
    </dgm:pt>
    <dgm:pt modelId="{F91441E3-A892-4E27-82EA-CA30C9C4A4F8}" type="pres">
      <dgm:prSet presAssocID="{C16E1625-8121-412E-B8EE-6CC801A98E57}" presName="levelTx" presStyleLbl="revTx" presStyleIdx="0" presStyleCnt="0">
        <dgm:presLayoutVars>
          <dgm:chMax val="1"/>
          <dgm:bulletEnabled val="1"/>
        </dgm:presLayoutVars>
      </dgm:prSet>
      <dgm:spPr/>
      <dgm:t>
        <a:bodyPr/>
        <a:lstStyle/>
        <a:p>
          <a:endParaRPr lang="de-DE"/>
        </a:p>
      </dgm:t>
    </dgm:pt>
    <dgm:pt modelId="{65A9B788-1D62-49BF-B970-CE27BB0DC4D5}" type="pres">
      <dgm:prSet presAssocID="{0115B788-8CE9-4A9C-8C82-921C791157DC}" presName="Name8" presStyleCnt="0"/>
      <dgm:spPr/>
      <dgm:t>
        <a:bodyPr/>
        <a:lstStyle/>
        <a:p>
          <a:endParaRPr lang="de-DE"/>
        </a:p>
      </dgm:t>
    </dgm:pt>
    <dgm:pt modelId="{A27BFCF7-147A-428C-8E28-50F5F58C7FDD}" type="pres">
      <dgm:prSet presAssocID="{0115B788-8CE9-4A9C-8C82-921C791157DC}" presName="acctBkgd" presStyleLbl="alignAcc1" presStyleIdx="2" presStyleCnt="3"/>
      <dgm:spPr/>
      <dgm:t>
        <a:bodyPr/>
        <a:lstStyle/>
        <a:p>
          <a:endParaRPr lang="de-DE"/>
        </a:p>
      </dgm:t>
    </dgm:pt>
    <dgm:pt modelId="{CAB3D5A3-9415-4DE9-A1F1-4DC2491CA0DF}" type="pres">
      <dgm:prSet presAssocID="{0115B788-8CE9-4A9C-8C82-921C791157DC}" presName="acctTx" presStyleLbl="alignAcc1" presStyleIdx="2" presStyleCnt="3">
        <dgm:presLayoutVars>
          <dgm:bulletEnabled val="1"/>
        </dgm:presLayoutVars>
      </dgm:prSet>
      <dgm:spPr/>
      <dgm:t>
        <a:bodyPr/>
        <a:lstStyle/>
        <a:p>
          <a:endParaRPr lang="de-DE"/>
        </a:p>
      </dgm:t>
    </dgm:pt>
    <dgm:pt modelId="{41132388-0AB1-44FB-9008-490F4E478B65}" type="pres">
      <dgm:prSet presAssocID="{0115B788-8CE9-4A9C-8C82-921C791157DC}" presName="level" presStyleLbl="node1" presStyleIdx="2" presStyleCnt="3">
        <dgm:presLayoutVars>
          <dgm:chMax val="1"/>
          <dgm:bulletEnabled val="1"/>
        </dgm:presLayoutVars>
      </dgm:prSet>
      <dgm:spPr/>
      <dgm:t>
        <a:bodyPr/>
        <a:lstStyle/>
        <a:p>
          <a:endParaRPr lang="de-DE"/>
        </a:p>
      </dgm:t>
    </dgm:pt>
    <dgm:pt modelId="{9E8D596E-143F-492C-A088-F9258F64F422}" type="pres">
      <dgm:prSet presAssocID="{0115B788-8CE9-4A9C-8C82-921C791157DC}" presName="levelTx" presStyleLbl="revTx" presStyleIdx="0" presStyleCnt="0">
        <dgm:presLayoutVars>
          <dgm:chMax val="1"/>
          <dgm:bulletEnabled val="1"/>
        </dgm:presLayoutVars>
      </dgm:prSet>
      <dgm:spPr/>
      <dgm:t>
        <a:bodyPr/>
        <a:lstStyle/>
        <a:p>
          <a:endParaRPr lang="de-DE"/>
        </a:p>
      </dgm:t>
    </dgm:pt>
  </dgm:ptLst>
  <dgm:cxnLst>
    <dgm:cxn modelId="{D2092CF3-D071-441B-94FD-4DED8CBC9ACB}" type="presOf" srcId="{FCCA0A6B-94BE-4701-B8C8-9A1C2AEA10A2}" destId="{CAB3D5A3-9415-4DE9-A1F1-4DC2491CA0DF}" srcOrd="1" destOrd="4" presId="urn:microsoft.com/office/officeart/2005/8/layout/pyramid1"/>
    <dgm:cxn modelId="{B7A08B2A-F0A0-49A7-94EF-632CA492B382}" type="presOf" srcId="{C708B58C-4CCA-4321-9FCD-50D027BC57B6}" destId="{CAB3D5A3-9415-4DE9-A1F1-4DC2491CA0DF}" srcOrd="1" destOrd="0" presId="urn:microsoft.com/office/officeart/2005/8/layout/pyramid1"/>
    <dgm:cxn modelId="{2C1E454C-AF16-4C75-8F7F-E66EB28D9628}" type="presOf" srcId="{4C15552F-215E-4B95-AD97-9D7E0CF4CF12}" destId="{D28D47B7-2826-441D-B1B7-8FF4D42C4005}" srcOrd="0" destOrd="4" presId="urn:microsoft.com/office/officeart/2005/8/layout/pyramid1"/>
    <dgm:cxn modelId="{13F9D3E8-41B4-4034-8A83-801024A0A767}" type="presOf" srcId="{B5F53819-7BC1-4BE2-A011-C5BC8040AEAA}" destId="{C1263E88-C1BC-4466-B4A9-146A05174A70}" srcOrd="0" destOrd="0" presId="urn:microsoft.com/office/officeart/2005/8/layout/pyramid1"/>
    <dgm:cxn modelId="{BD209597-5AE3-48F4-8ADF-4F051DFBE239}" type="presOf" srcId="{1221D90F-D974-43D0-ADBA-DADFD5F5F7DE}" destId="{A27BFCF7-147A-428C-8E28-50F5F58C7FDD}" srcOrd="0" destOrd="6" presId="urn:microsoft.com/office/officeart/2005/8/layout/pyramid1"/>
    <dgm:cxn modelId="{FE46FBBC-B717-4BEF-85E1-98AC00EC3456}" srcId="{30AF83A1-FD7A-480A-B212-A1E9EEF81287}" destId="{623F9BE0-2D69-408B-9CA4-1D6896AC7C8D}" srcOrd="1" destOrd="0" parTransId="{85E3C477-BFAD-4B27-814E-BDF303C66596}" sibTransId="{7A2801FB-5A91-4B80-8A09-68A3E10E804A}"/>
    <dgm:cxn modelId="{073DFAF3-CE39-4F08-BAF4-C1335D4DC02F}" type="presOf" srcId="{0AA7D9EA-4320-4D7D-9C6F-5B8307A106FB}" destId="{D28D47B7-2826-441D-B1B7-8FF4D42C4005}" srcOrd="0" destOrd="1" presId="urn:microsoft.com/office/officeart/2005/8/layout/pyramid1"/>
    <dgm:cxn modelId="{A1A4D913-FC39-45E4-886A-1011CA785100}" type="presOf" srcId="{E7E320E7-782B-41A4-A552-DD37656B680E}" destId="{C1263E88-C1BC-4466-B4A9-146A05174A70}" srcOrd="0" destOrd="1" presId="urn:microsoft.com/office/officeart/2005/8/layout/pyramid1"/>
    <dgm:cxn modelId="{9DF4DF26-ADBF-43D5-B08E-DC950452A7C5}" type="presOf" srcId="{CD85E5D4-B4EB-42C8-9E7B-1FE040887DD5}" destId="{CAB3D5A3-9415-4DE9-A1F1-4DC2491CA0DF}" srcOrd="1" destOrd="3" presId="urn:microsoft.com/office/officeart/2005/8/layout/pyramid1"/>
    <dgm:cxn modelId="{31D9DFCE-48B4-4390-80EA-7F66BECCDB06}" type="presOf" srcId="{C708B58C-4CCA-4321-9FCD-50D027BC57B6}" destId="{A27BFCF7-147A-428C-8E28-50F5F58C7FDD}" srcOrd="0" destOrd="0" presId="urn:microsoft.com/office/officeart/2005/8/layout/pyramid1"/>
    <dgm:cxn modelId="{B847022E-4E0C-465D-A2ED-526B2A0B3BBC}" srcId="{0115B788-8CE9-4A9C-8C82-921C791157DC}" destId="{1221D90F-D974-43D0-ADBA-DADFD5F5F7DE}" srcOrd="1" destOrd="0" parTransId="{8AEB21CD-A07E-4DBB-BFBF-7E8E159CDE6E}" sibTransId="{A6A85ABE-B7F2-4E7B-98C4-200578EFE3CF}"/>
    <dgm:cxn modelId="{5AE68D28-594F-48E9-B440-E0B770FEA744}" srcId="{30AF83A1-FD7A-480A-B212-A1E9EEF81287}" destId="{4C15552F-215E-4B95-AD97-9D7E0CF4CF12}" srcOrd="3" destOrd="0" parTransId="{8FD7CF3A-EC77-464A-93A9-E075C1AF2297}" sibTransId="{59041C46-80AD-4D25-BBAE-1C431F9557EB}"/>
    <dgm:cxn modelId="{88181D26-DA22-41D6-A027-C8949D589A1C}" type="presOf" srcId="{30AF83A1-FD7A-480A-B212-A1E9EEF81287}" destId="{4CF4DF6D-2269-40E6-AC59-E1B1EF1E0B7A}" srcOrd="1" destOrd="0" presId="urn:microsoft.com/office/officeart/2005/8/layout/pyramid1"/>
    <dgm:cxn modelId="{E2C654EF-2FE8-4227-A941-7E1245B6BBEC}" srcId="{C708B58C-4CCA-4321-9FCD-50D027BC57B6}" destId="{CD85E5D4-B4EB-42C8-9E7B-1FE040887DD5}" srcOrd="2" destOrd="0" parTransId="{321A2467-8BB1-45FB-81A6-A7CA82CBD4E8}" sibTransId="{2B1ADDFD-FEB1-4042-A09F-7B6B90733C3D}"/>
    <dgm:cxn modelId="{8FA96435-D62A-4125-B80C-B645E0A0A546}" srcId="{C708B58C-4CCA-4321-9FCD-50D027BC57B6}" destId="{A822BEF1-75A9-4EC8-A949-2D4D0344E0D6}" srcOrd="4" destOrd="0" parTransId="{4579E34A-9DDB-4B0A-9D09-43DBB3342DEC}" sibTransId="{D927CEF5-7D03-42AB-92F7-9B7E8DA0CB04}"/>
    <dgm:cxn modelId="{7A7278E0-C802-43C0-A391-3746ED2E952B}" srcId="{C708B58C-4CCA-4321-9FCD-50D027BC57B6}" destId="{4D53251E-9950-4AD5-8D8F-5CBCE8C3F86B}" srcOrd="1" destOrd="0" parTransId="{2F93C2C0-DFF2-4B35-9E10-CB879FF4D44D}" sibTransId="{31C47DBC-E6C0-4C51-8D7C-CD47CC42CFB9}"/>
    <dgm:cxn modelId="{52EACDA3-4B2F-4A26-937D-F242D79A8728}" type="presOf" srcId="{4D53251E-9950-4AD5-8D8F-5CBCE8C3F86B}" destId="{CAB3D5A3-9415-4DE9-A1F1-4DC2491CA0DF}" srcOrd="1" destOrd="2" presId="urn:microsoft.com/office/officeart/2005/8/layout/pyramid1"/>
    <dgm:cxn modelId="{2677D5A0-2D4A-414A-830F-0AF6012AB993}" srcId="{8130E991-9FFB-425F-B393-97B4A056D594}" destId="{C16E1625-8121-412E-B8EE-6CC801A98E57}" srcOrd="1" destOrd="0" parTransId="{64D9AE00-1B7E-47C9-A078-8CF54F13D613}" sibTransId="{28C2816D-371B-41FA-B705-70A15B810966}"/>
    <dgm:cxn modelId="{9CD06280-6113-4B84-8BB4-5BA6FB3C97D1}" srcId="{8130E991-9FFB-425F-B393-97B4A056D594}" destId="{5CC8A04F-927C-41A1-85C1-1FC9EE61D375}" srcOrd="0" destOrd="0" parTransId="{8D3E8EEB-1699-438B-833F-B0CA77C8A9C9}" sibTransId="{81BEE04F-6B82-4C50-A7D2-F9E2F9FED5C4}"/>
    <dgm:cxn modelId="{47836E58-E52A-4C6C-8FCB-527FE47EBCD6}" type="presOf" srcId="{0AA7D9EA-4320-4D7D-9C6F-5B8307A106FB}" destId="{4CF4DF6D-2269-40E6-AC59-E1B1EF1E0B7A}" srcOrd="1" destOrd="1" presId="urn:microsoft.com/office/officeart/2005/8/layout/pyramid1"/>
    <dgm:cxn modelId="{1B6B805E-300F-4184-B88D-C44FF8CFB5AB}" srcId="{30AF83A1-FD7A-480A-B212-A1E9EEF81287}" destId="{D3DF5C4C-9EE9-43D7-A7EC-BB538A63B224}" srcOrd="2" destOrd="0" parTransId="{2A32B946-4A1E-4A0A-832C-39683782B410}" sibTransId="{AE985760-BFB7-4020-ACFA-7B9DE3F9C072}"/>
    <dgm:cxn modelId="{20C10FD8-4B9C-4998-ABDA-3D02791D1D8E}" type="presOf" srcId="{0115B788-8CE9-4A9C-8C82-921C791157DC}" destId="{9E8D596E-143F-492C-A088-F9258F64F422}" srcOrd="1" destOrd="0" presId="urn:microsoft.com/office/officeart/2005/8/layout/pyramid1"/>
    <dgm:cxn modelId="{55C3229A-CEBD-4BE8-AB7E-1C6BA0A1F247}" type="presOf" srcId="{C16E1625-8121-412E-B8EE-6CC801A98E57}" destId="{F91441E3-A892-4E27-82EA-CA30C9C4A4F8}" srcOrd="1" destOrd="0" presId="urn:microsoft.com/office/officeart/2005/8/layout/pyramid1"/>
    <dgm:cxn modelId="{D038A748-6473-4944-9B0B-69E8C25F0388}" type="presOf" srcId="{30AF83A1-FD7A-480A-B212-A1E9EEF81287}" destId="{D28D47B7-2826-441D-B1B7-8FF4D42C4005}" srcOrd="0" destOrd="0" presId="urn:microsoft.com/office/officeart/2005/8/layout/pyramid1"/>
    <dgm:cxn modelId="{33EBD72E-1878-43F0-A727-5F561DACFA8F}" srcId="{5CC8A04F-927C-41A1-85C1-1FC9EE61D375}" destId="{B5F53819-7BC1-4BE2-A011-C5BC8040AEAA}" srcOrd="0" destOrd="0" parTransId="{FD7B7A82-9D71-4F5B-80E0-3820B9DD2699}" sibTransId="{E1D45491-2C81-4416-88A5-0B4BB72D95AF}"/>
    <dgm:cxn modelId="{462B5FD0-C2FD-4D94-8BE3-8A6A932C4102}" type="presOf" srcId="{B5F53819-7BC1-4BE2-A011-C5BC8040AEAA}" destId="{FBF35118-AE77-46FA-BCFD-D9E63DA9F75F}" srcOrd="1" destOrd="0" presId="urn:microsoft.com/office/officeart/2005/8/layout/pyramid1"/>
    <dgm:cxn modelId="{5A335D21-AA45-4373-B7D4-7F6E3B3DADCE}" srcId="{8130E991-9FFB-425F-B393-97B4A056D594}" destId="{0115B788-8CE9-4A9C-8C82-921C791157DC}" srcOrd="2" destOrd="0" parTransId="{40B07B8C-2C54-47F9-BBB9-A8F86001F0A2}" sibTransId="{95350475-D879-42B1-B86D-017801AD2598}"/>
    <dgm:cxn modelId="{CAB32CA0-B9FB-47CE-84D4-297FCD714696}" srcId="{0115B788-8CE9-4A9C-8C82-921C791157DC}" destId="{C708B58C-4CCA-4321-9FCD-50D027BC57B6}" srcOrd="0" destOrd="0" parTransId="{C9D5D81B-DE6B-4133-AD18-15E28504B9F6}" sibTransId="{B5DD631E-7B05-4BED-83E7-546C9E5934DC}"/>
    <dgm:cxn modelId="{AAC90817-6A49-4A64-99DB-59FB5133F148}" type="presOf" srcId="{D35CF0AB-A93B-4CDB-9D01-0CE057DCFCFB}" destId="{A27BFCF7-147A-428C-8E28-50F5F58C7FDD}" srcOrd="0" destOrd="1" presId="urn:microsoft.com/office/officeart/2005/8/layout/pyramid1"/>
    <dgm:cxn modelId="{34B59AE0-5E27-466D-8AF6-FEF03789F2A9}" type="presOf" srcId="{A822BEF1-75A9-4EC8-A949-2D4D0344E0D6}" destId="{A27BFCF7-147A-428C-8E28-50F5F58C7FDD}" srcOrd="0" destOrd="5" presId="urn:microsoft.com/office/officeart/2005/8/layout/pyramid1"/>
    <dgm:cxn modelId="{A9F11B44-7956-4668-AAE7-7042224BDA36}" type="presOf" srcId="{623F9BE0-2D69-408B-9CA4-1D6896AC7C8D}" destId="{D28D47B7-2826-441D-B1B7-8FF4D42C4005}" srcOrd="0" destOrd="2" presId="urn:microsoft.com/office/officeart/2005/8/layout/pyramid1"/>
    <dgm:cxn modelId="{74F4F66C-F385-4D12-9867-592254F38472}" type="presOf" srcId="{4D53251E-9950-4AD5-8D8F-5CBCE8C3F86B}" destId="{A27BFCF7-147A-428C-8E28-50F5F58C7FDD}" srcOrd="0" destOrd="2" presId="urn:microsoft.com/office/officeart/2005/8/layout/pyramid1"/>
    <dgm:cxn modelId="{A2972ED5-A518-487F-BD96-43E0CA8C51EC}" type="presOf" srcId="{C16E1625-8121-412E-B8EE-6CC801A98E57}" destId="{EBFC471E-3F74-4ED5-B2E7-7C7FAA940931}" srcOrd="0" destOrd="0" presId="urn:microsoft.com/office/officeart/2005/8/layout/pyramid1"/>
    <dgm:cxn modelId="{D17EE4F5-F97D-4970-B7E9-1D139A483B37}" type="presOf" srcId="{623F9BE0-2D69-408B-9CA4-1D6896AC7C8D}" destId="{4CF4DF6D-2269-40E6-AC59-E1B1EF1E0B7A}" srcOrd="1" destOrd="2" presId="urn:microsoft.com/office/officeart/2005/8/layout/pyramid1"/>
    <dgm:cxn modelId="{B8E3D8CD-54E4-42A8-9457-616BDA2ADA31}" type="presOf" srcId="{D3DF5C4C-9EE9-43D7-A7EC-BB538A63B224}" destId="{4CF4DF6D-2269-40E6-AC59-E1B1EF1E0B7A}" srcOrd="1" destOrd="3" presId="urn:microsoft.com/office/officeart/2005/8/layout/pyramid1"/>
    <dgm:cxn modelId="{BE4D198F-CEFE-41EC-B609-8EFFC604576A}" type="presOf" srcId="{1221D90F-D974-43D0-ADBA-DADFD5F5F7DE}" destId="{CAB3D5A3-9415-4DE9-A1F1-4DC2491CA0DF}" srcOrd="1" destOrd="6" presId="urn:microsoft.com/office/officeart/2005/8/layout/pyramid1"/>
    <dgm:cxn modelId="{431A2948-0CB2-4765-92A1-8F62DA0B02B7}" srcId="{C708B58C-4CCA-4321-9FCD-50D027BC57B6}" destId="{D35CF0AB-A93B-4CDB-9D01-0CE057DCFCFB}" srcOrd="0" destOrd="0" parTransId="{8B72E5B0-8C37-4ACC-8B6B-326414B80D80}" sibTransId="{E1F16D43-CF31-4C0A-856F-3921E128CE3B}"/>
    <dgm:cxn modelId="{C11C53B7-2CD2-4EC5-8363-7A27905AA440}" type="presOf" srcId="{D3DF5C4C-9EE9-43D7-A7EC-BB538A63B224}" destId="{D28D47B7-2826-441D-B1B7-8FF4D42C4005}" srcOrd="0" destOrd="3" presId="urn:microsoft.com/office/officeart/2005/8/layout/pyramid1"/>
    <dgm:cxn modelId="{1E241427-C0AE-4303-8896-9D6FF48947CF}" type="presOf" srcId="{8130E991-9FFB-425F-B393-97B4A056D594}" destId="{BBF5CCAE-84E6-493D-BF67-4EC71745055A}" srcOrd="0" destOrd="0" presId="urn:microsoft.com/office/officeart/2005/8/layout/pyramid1"/>
    <dgm:cxn modelId="{FB7BFF8F-A1BF-467F-BBC3-0145CD027518}" type="presOf" srcId="{D35CF0AB-A93B-4CDB-9D01-0CE057DCFCFB}" destId="{CAB3D5A3-9415-4DE9-A1F1-4DC2491CA0DF}" srcOrd="1" destOrd="1" presId="urn:microsoft.com/office/officeart/2005/8/layout/pyramid1"/>
    <dgm:cxn modelId="{574EBB4C-4624-41B8-89CE-E30410D38FD8}" type="presOf" srcId="{FCCA0A6B-94BE-4701-B8C8-9A1C2AEA10A2}" destId="{A27BFCF7-147A-428C-8E28-50F5F58C7FDD}" srcOrd="0" destOrd="4" presId="urn:microsoft.com/office/officeart/2005/8/layout/pyramid1"/>
    <dgm:cxn modelId="{A276C00A-048F-41F6-B0A6-F3269CFDADDF}" type="presOf" srcId="{E7E320E7-782B-41A4-A552-DD37656B680E}" destId="{FBF35118-AE77-46FA-BCFD-D9E63DA9F75F}" srcOrd="1" destOrd="1" presId="urn:microsoft.com/office/officeart/2005/8/layout/pyramid1"/>
    <dgm:cxn modelId="{36A70BCF-5D68-46D3-86FC-10B964F180B5}" type="presOf" srcId="{5CC8A04F-927C-41A1-85C1-1FC9EE61D375}" destId="{A8DC69BB-4E09-43C4-A507-9F949FA5E1EE}" srcOrd="0" destOrd="0" presId="urn:microsoft.com/office/officeart/2005/8/layout/pyramid1"/>
    <dgm:cxn modelId="{DDF243AC-E086-4A51-B0B1-CEA1C499021A}" srcId="{30AF83A1-FD7A-480A-B212-A1E9EEF81287}" destId="{0AA7D9EA-4320-4D7D-9C6F-5B8307A106FB}" srcOrd="0" destOrd="0" parTransId="{A00F3D04-EBA4-469E-A62F-889D51414F10}" sibTransId="{A5BA2F07-E59A-426A-9ABA-3CA4BB141142}"/>
    <dgm:cxn modelId="{E6B98D34-E08A-4F90-BC35-D4169920B1D8}" srcId="{C708B58C-4CCA-4321-9FCD-50D027BC57B6}" destId="{FCCA0A6B-94BE-4701-B8C8-9A1C2AEA10A2}" srcOrd="3" destOrd="0" parTransId="{5E3CDC6A-06D8-493D-BAF9-AEB337AD122F}" sibTransId="{8DF08EED-DB8F-4057-B96F-A0450E2CDDDA}"/>
    <dgm:cxn modelId="{A64F88B4-E92C-4B0F-85D6-D57CB83118D6}" type="presOf" srcId="{0115B788-8CE9-4A9C-8C82-921C791157DC}" destId="{41132388-0AB1-44FB-9008-490F4E478B65}" srcOrd="0" destOrd="0" presId="urn:microsoft.com/office/officeart/2005/8/layout/pyramid1"/>
    <dgm:cxn modelId="{3822D33E-9EB2-4C33-9065-8E6EFB8D14DC}" type="presOf" srcId="{CD85E5D4-B4EB-42C8-9E7B-1FE040887DD5}" destId="{A27BFCF7-147A-428C-8E28-50F5F58C7FDD}" srcOrd="0" destOrd="3" presId="urn:microsoft.com/office/officeart/2005/8/layout/pyramid1"/>
    <dgm:cxn modelId="{B24E8763-1685-4B03-ACBA-36C36BC6908C}" type="presOf" srcId="{5CC8A04F-927C-41A1-85C1-1FC9EE61D375}" destId="{E82BD6CF-63F5-4C9A-B395-D2C36CB279AD}" srcOrd="1" destOrd="0" presId="urn:microsoft.com/office/officeart/2005/8/layout/pyramid1"/>
    <dgm:cxn modelId="{7B6270AC-6FA5-451F-A453-90F789ADD56E}" srcId="{C16E1625-8121-412E-B8EE-6CC801A98E57}" destId="{30AF83A1-FD7A-480A-B212-A1E9EEF81287}" srcOrd="0" destOrd="0" parTransId="{472FE934-3DD7-4D83-9423-6063C2B098B8}" sibTransId="{6D2B4113-D71F-4C0A-956C-D611F089DF12}"/>
    <dgm:cxn modelId="{57A1D89C-EE72-43E7-AE7E-84134B678D16}" type="presOf" srcId="{A822BEF1-75A9-4EC8-A949-2D4D0344E0D6}" destId="{CAB3D5A3-9415-4DE9-A1F1-4DC2491CA0DF}" srcOrd="1" destOrd="5" presId="urn:microsoft.com/office/officeart/2005/8/layout/pyramid1"/>
    <dgm:cxn modelId="{213BA94F-F8E0-4A77-B7E7-83C456323FC2}" srcId="{B5F53819-7BC1-4BE2-A011-C5BC8040AEAA}" destId="{E7E320E7-782B-41A4-A552-DD37656B680E}" srcOrd="0" destOrd="0" parTransId="{33825E5C-BA13-4EC3-8B6D-B9DF1F74884D}" sibTransId="{D7CA38F6-DE8D-41AA-A20B-6D4258104F08}"/>
    <dgm:cxn modelId="{D01576BD-7E36-4FB9-B101-523507D902B5}" type="presOf" srcId="{4C15552F-215E-4B95-AD97-9D7E0CF4CF12}" destId="{4CF4DF6D-2269-40E6-AC59-E1B1EF1E0B7A}" srcOrd="1" destOrd="4" presId="urn:microsoft.com/office/officeart/2005/8/layout/pyramid1"/>
    <dgm:cxn modelId="{FDB5F960-FD40-49E0-A352-7047825E8AEC}" type="presParOf" srcId="{BBF5CCAE-84E6-493D-BF67-4EC71745055A}" destId="{745C4AB5-035D-4BEF-88E0-8A30475DE757}" srcOrd="0" destOrd="0" presId="urn:microsoft.com/office/officeart/2005/8/layout/pyramid1"/>
    <dgm:cxn modelId="{89DE0505-6E2D-4273-9DE8-970BD8856633}" type="presParOf" srcId="{745C4AB5-035D-4BEF-88E0-8A30475DE757}" destId="{C1263E88-C1BC-4466-B4A9-146A05174A70}" srcOrd="0" destOrd="0" presId="urn:microsoft.com/office/officeart/2005/8/layout/pyramid1"/>
    <dgm:cxn modelId="{781BA4BF-DDC7-4654-ABD8-BA8FA2C75C8C}" type="presParOf" srcId="{745C4AB5-035D-4BEF-88E0-8A30475DE757}" destId="{FBF35118-AE77-46FA-BCFD-D9E63DA9F75F}" srcOrd="1" destOrd="0" presId="urn:microsoft.com/office/officeart/2005/8/layout/pyramid1"/>
    <dgm:cxn modelId="{225AB529-9ADA-48EB-8787-30430F5115DC}" type="presParOf" srcId="{745C4AB5-035D-4BEF-88E0-8A30475DE757}" destId="{A8DC69BB-4E09-43C4-A507-9F949FA5E1EE}" srcOrd="2" destOrd="0" presId="urn:microsoft.com/office/officeart/2005/8/layout/pyramid1"/>
    <dgm:cxn modelId="{566EBBC2-B0DA-4049-AD07-95800E6766D1}" type="presParOf" srcId="{745C4AB5-035D-4BEF-88E0-8A30475DE757}" destId="{E82BD6CF-63F5-4C9A-B395-D2C36CB279AD}" srcOrd="3" destOrd="0" presId="urn:microsoft.com/office/officeart/2005/8/layout/pyramid1"/>
    <dgm:cxn modelId="{FBC1BC10-037D-496D-B8D2-338312CAFF19}" type="presParOf" srcId="{BBF5CCAE-84E6-493D-BF67-4EC71745055A}" destId="{D1B101AD-2602-4728-BD3A-3CDB500B61C8}" srcOrd="1" destOrd="0" presId="urn:microsoft.com/office/officeart/2005/8/layout/pyramid1"/>
    <dgm:cxn modelId="{492CB366-69FA-4DA3-9C47-F79A534C43B3}" type="presParOf" srcId="{D1B101AD-2602-4728-BD3A-3CDB500B61C8}" destId="{D28D47B7-2826-441D-B1B7-8FF4D42C4005}" srcOrd="0" destOrd="0" presId="urn:microsoft.com/office/officeart/2005/8/layout/pyramid1"/>
    <dgm:cxn modelId="{D66BB9B5-97B1-4B59-8090-189A20020796}" type="presParOf" srcId="{D1B101AD-2602-4728-BD3A-3CDB500B61C8}" destId="{4CF4DF6D-2269-40E6-AC59-E1B1EF1E0B7A}" srcOrd="1" destOrd="0" presId="urn:microsoft.com/office/officeart/2005/8/layout/pyramid1"/>
    <dgm:cxn modelId="{9F7B5205-1EC8-4E89-8652-291C96608058}" type="presParOf" srcId="{D1B101AD-2602-4728-BD3A-3CDB500B61C8}" destId="{EBFC471E-3F74-4ED5-B2E7-7C7FAA940931}" srcOrd="2" destOrd="0" presId="urn:microsoft.com/office/officeart/2005/8/layout/pyramid1"/>
    <dgm:cxn modelId="{CA53E01B-65D3-4F4A-A043-B0248AA4B2A7}" type="presParOf" srcId="{D1B101AD-2602-4728-BD3A-3CDB500B61C8}" destId="{F91441E3-A892-4E27-82EA-CA30C9C4A4F8}" srcOrd="3" destOrd="0" presId="urn:microsoft.com/office/officeart/2005/8/layout/pyramid1"/>
    <dgm:cxn modelId="{EFACA045-2F81-418C-B463-3EE01B0095BD}" type="presParOf" srcId="{BBF5CCAE-84E6-493D-BF67-4EC71745055A}" destId="{65A9B788-1D62-49BF-B970-CE27BB0DC4D5}" srcOrd="2" destOrd="0" presId="urn:microsoft.com/office/officeart/2005/8/layout/pyramid1"/>
    <dgm:cxn modelId="{53633F6F-0802-49F8-B06B-DFFDD52FA224}" type="presParOf" srcId="{65A9B788-1D62-49BF-B970-CE27BB0DC4D5}" destId="{A27BFCF7-147A-428C-8E28-50F5F58C7FDD}" srcOrd="0" destOrd="0" presId="urn:microsoft.com/office/officeart/2005/8/layout/pyramid1"/>
    <dgm:cxn modelId="{D1116009-26DA-4D95-A759-EA682719E3AB}" type="presParOf" srcId="{65A9B788-1D62-49BF-B970-CE27BB0DC4D5}" destId="{CAB3D5A3-9415-4DE9-A1F1-4DC2491CA0DF}" srcOrd="1" destOrd="0" presId="urn:microsoft.com/office/officeart/2005/8/layout/pyramid1"/>
    <dgm:cxn modelId="{66D3780D-4AEC-4CFC-A0FC-F7D6DCEB4291}" type="presParOf" srcId="{65A9B788-1D62-49BF-B970-CE27BB0DC4D5}" destId="{41132388-0AB1-44FB-9008-490F4E478B65}" srcOrd="2" destOrd="0" presId="urn:microsoft.com/office/officeart/2005/8/layout/pyramid1"/>
    <dgm:cxn modelId="{CBE93DE0-BB29-4C18-A0B1-F3CAB3721788}" type="presParOf" srcId="{65A9B788-1D62-49BF-B970-CE27BB0DC4D5}" destId="{9E8D596E-143F-492C-A088-F9258F64F42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2A19D-057D-4805-9641-B3C0F481F54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de-DE"/>
        </a:p>
      </dgm:t>
    </dgm:pt>
    <dgm:pt modelId="{AA6A90EE-24DC-46E3-AB0B-BEA187DF306D}">
      <dgm:prSet phldrT="[Text]" custT="1"/>
      <dgm:spPr/>
      <dgm:t>
        <a:bodyPr/>
        <a:lstStyle/>
        <a:p>
          <a:r>
            <a:rPr lang="de-DE" sz="1600" b="1" dirty="0" smtClean="0"/>
            <a:t>Offene Fragen stellen</a:t>
          </a:r>
          <a:endParaRPr lang="de-DE" sz="1600" b="1" dirty="0"/>
        </a:p>
      </dgm:t>
    </dgm:pt>
    <dgm:pt modelId="{1C38FE78-9576-4DD0-A458-DBA3F1E6CC20}" type="parTrans" cxnId="{C141282A-4E8F-4072-8422-121AAAE2A12A}">
      <dgm:prSet/>
      <dgm:spPr/>
      <dgm:t>
        <a:bodyPr/>
        <a:lstStyle/>
        <a:p>
          <a:endParaRPr lang="de-DE">
            <a:solidFill>
              <a:srgbClr val="000000"/>
            </a:solidFill>
          </a:endParaRPr>
        </a:p>
      </dgm:t>
    </dgm:pt>
    <dgm:pt modelId="{4DEC6A01-CB0F-43C7-AA0D-214CBB87227F}" type="sibTrans" cxnId="{C141282A-4E8F-4072-8422-121AAAE2A12A}">
      <dgm:prSet/>
      <dgm:spPr/>
      <dgm:t>
        <a:bodyPr/>
        <a:lstStyle/>
        <a:p>
          <a:endParaRPr lang="de-DE">
            <a:solidFill>
              <a:srgbClr val="000000"/>
            </a:solidFill>
          </a:endParaRPr>
        </a:p>
      </dgm:t>
    </dgm:pt>
    <dgm:pt modelId="{25100A45-3F17-4340-AB9F-48F449315F5D}">
      <dgm:prSet phldrT="[Text]" custT="1"/>
      <dgm:spPr/>
      <dgm:t>
        <a:bodyPr/>
        <a:lstStyle/>
        <a:p>
          <a:r>
            <a:rPr lang="de-DE" sz="1600" dirty="0" smtClean="0"/>
            <a:t>Wertschätzen und Bestätigen</a:t>
          </a:r>
          <a:endParaRPr lang="de-DE" sz="1600" dirty="0"/>
        </a:p>
      </dgm:t>
    </dgm:pt>
    <dgm:pt modelId="{EA5B0005-DBB1-487C-B130-EC78F803C626}" type="parTrans" cxnId="{B6BC0ED8-EAFC-4E80-88C0-6DDF98E0E8D7}">
      <dgm:prSet/>
      <dgm:spPr/>
      <dgm:t>
        <a:bodyPr/>
        <a:lstStyle/>
        <a:p>
          <a:endParaRPr lang="de-DE">
            <a:solidFill>
              <a:srgbClr val="000000"/>
            </a:solidFill>
          </a:endParaRPr>
        </a:p>
      </dgm:t>
    </dgm:pt>
    <dgm:pt modelId="{2004FD61-DF79-4AF9-A8B6-2A647F119FE2}" type="sibTrans" cxnId="{B6BC0ED8-EAFC-4E80-88C0-6DDF98E0E8D7}">
      <dgm:prSet/>
      <dgm:spPr/>
      <dgm:t>
        <a:bodyPr/>
        <a:lstStyle/>
        <a:p>
          <a:endParaRPr lang="de-DE">
            <a:solidFill>
              <a:srgbClr val="000000"/>
            </a:solidFill>
          </a:endParaRPr>
        </a:p>
      </dgm:t>
    </dgm:pt>
    <dgm:pt modelId="{BE0E21CE-7128-4382-A181-F1143E529E34}">
      <dgm:prSet phldrT="[Text]" custT="1"/>
      <dgm:spPr/>
      <dgm:t>
        <a:bodyPr/>
        <a:lstStyle/>
        <a:p>
          <a:r>
            <a:rPr lang="de-DE" sz="1600" dirty="0" smtClean="0"/>
            <a:t>veränderungs-orientierte Aussagen fördern</a:t>
          </a:r>
          <a:endParaRPr lang="de-DE" sz="1600" dirty="0"/>
        </a:p>
      </dgm:t>
    </dgm:pt>
    <dgm:pt modelId="{B3998B16-1185-4D8C-856B-7CFF40AAC0BE}" type="parTrans" cxnId="{3ED3BCC4-3D8D-4001-A10C-4AC839FBD101}">
      <dgm:prSet/>
      <dgm:spPr/>
      <dgm:t>
        <a:bodyPr/>
        <a:lstStyle/>
        <a:p>
          <a:endParaRPr lang="de-DE">
            <a:solidFill>
              <a:srgbClr val="000000"/>
            </a:solidFill>
          </a:endParaRPr>
        </a:p>
      </dgm:t>
    </dgm:pt>
    <dgm:pt modelId="{7FB753B3-F8D1-46E3-B05F-CDBD448D57C2}" type="sibTrans" cxnId="{3ED3BCC4-3D8D-4001-A10C-4AC839FBD101}">
      <dgm:prSet/>
      <dgm:spPr/>
      <dgm:t>
        <a:bodyPr/>
        <a:lstStyle/>
        <a:p>
          <a:endParaRPr lang="de-DE">
            <a:solidFill>
              <a:srgbClr val="000000"/>
            </a:solidFill>
          </a:endParaRPr>
        </a:p>
      </dgm:t>
    </dgm:pt>
    <dgm:pt modelId="{26C9859F-E8A2-43C5-887C-31A07BEAE902}">
      <dgm:prSet phldrT="[Text]" custT="1"/>
      <dgm:spPr/>
      <dgm:t>
        <a:bodyPr/>
        <a:lstStyle/>
        <a:p>
          <a:r>
            <a:rPr lang="de-DE" sz="1600" dirty="0" smtClean="0"/>
            <a:t>Widerstand schwächen</a:t>
          </a:r>
          <a:endParaRPr lang="de-DE" sz="1600" dirty="0"/>
        </a:p>
      </dgm:t>
    </dgm:pt>
    <dgm:pt modelId="{E255FCEF-33FC-487C-9451-5A9BC970E6F8}" type="parTrans" cxnId="{1674D71D-261C-450B-B818-BFEBE8C14545}">
      <dgm:prSet/>
      <dgm:spPr/>
      <dgm:t>
        <a:bodyPr/>
        <a:lstStyle/>
        <a:p>
          <a:endParaRPr lang="de-DE">
            <a:solidFill>
              <a:srgbClr val="000000"/>
            </a:solidFill>
          </a:endParaRPr>
        </a:p>
      </dgm:t>
    </dgm:pt>
    <dgm:pt modelId="{5080D1C4-EE62-47A3-BD7D-A612626E84B3}" type="sibTrans" cxnId="{1674D71D-261C-450B-B818-BFEBE8C14545}">
      <dgm:prSet/>
      <dgm:spPr/>
      <dgm:t>
        <a:bodyPr/>
        <a:lstStyle/>
        <a:p>
          <a:endParaRPr lang="de-DE">
            <a:solidFill>
              <a:srgbClr val="000000"/>
            </a:solidFill>
          </a:endParaRPr>
        </a:p>
      </dgm:t>
    </dgm:pt>
    <dgm:pt modelId="{7E5C5246-8703-4FD8-88C5-BA13412013B3}">
      <dgm:prSet phldrT="[Text]" custT="1"/>
      <dgm:spPr/>
      <dgm:t>
        <a:bodyPr/>
        <a:lstStyle/>
        <a:p>
          <a:r>
            <a:rPr lang="de-DE" sz="1600" dirty="0" smtClean="0"/>
            <a:t>Änderungs-zuversicht stärken</a:t>
          </a:r>
          <a:endParaRPr lang="de-DE" sz="1600" dirty="0"/>
        </a:p>
      </dgm:t>
    </dgm:pt>
    <dgm:pt modelId="{2ACF2E7D-867B-472A-947E-2C3690CF3F64}" type="parTrans" cxnId="{D9CC13FD-0D8C-47BF-BF5F-D1D8B9CBF226}">
      <dgm:prSet/>
      <dgm:spPr/>
      <dgm:t>
        <a:bodyPr/>
        <a:lstStyle/>
        <a:p>
          <a:endParaRPr lang="de-DE">
            <a:solidFill>
              <a:srgbClr val="000000"/>
            </a:solidFill>
          </a:endParaRPr>
        </a:p>
      </dgm:t>
    </dgm:pt>
    <dgm:pt modelId="{9ABA1B30-A387-452A-B05F-95D8FAF334D7}" type="sibTrans" cxnId="{D9CC13FD-0D8C-47BF-BF5F-D1D8B9CBF226}">
      <dgm:prSet/>
      <dgm:spPr/>
      <dgm:t>
        <a:bodyPr/>
        <a:lstStyle/>
        <a:p>
          <a:endParaRPr lang="de-DE">
            <a:solidFill>
              <a:srgbClr val="000000"/>
            </a:solidFill>
          </a:endParaRPr>
        </a:p>
      </dgm:t>
    </dgm:pt>
    <dgm:pt modelId="{4A094619-33D4-48B1-87FA-85D63FABE2CC}">
      <dgm:prSet phldrT="[Text]" custT="1"/>
      <dgm:spPr/>
      <dgm:t>
        <a:bodyPr/>
        <a:lstStyle/>
        <a:p>
          <a:r>
            <a:rPr lang="de-DE" sz="1600" dirty="0" smtClean="0"/>
            <a:t>Aktives Zuhören</a:t>
          </a:r>
          <a:endParaRPr lang="de-DE" sz="1600" dirty="0"/>
        </a:p>
      </dgm:t>
    </dgm:pt>
    <dgm:pt modelId="{B1B3ADEA-3975-4BA3-AA39-69933C39429B}" type="parTrans" cxnId="{CEA3E49E-3BF2-4339-AFC7-413F649CBD34}">
      <dgm:prSet/>
      <dgm:spPr/>
      <dgm:t>
        <a:bodyPr/>
        <a:lstStyle/>
        <a:p>
          <a:endParaRPr lang="de-DE">
            <a:solidFill>
              <a:srgbClr val="000000"/>
            </a:solidFill>
          </a:endParaRPr>
        </a:p>
      </dgm:t>
    </dgm:pt>
    <dgm:pt modelId="{A63F56A3-F5BC-44ED-B136-2DF221640A58}" type="sibTrans" cxnId="{CEA3E49E-3BF2-4339-AFC7-413F649CBD34}">
      <dgm:prSet/>
      <dgm:spPr/>
      <dgm:t>
        <a:bodyPr/>
        <a:lstStyle/>
        <a:p>
          <a:endParaRPr lang="de-DE">
            <a:solidFill>
              <a:srgbClr val="000000"/>
            </a:solidFill>
          </a:endParaRPr>
        </a:p>
      </dgm:t>
    </dgm:pt>
    <dgm:pt modelId="{08547B79-284D-4E8D-94B8-25B5FC4F32D6}">
      <dgm:prSet phldrT="[Text]" custT="1"/>
      <dgm:spPr/>
      <dgm:t>
        <a:bodyPr/>
        <a:lstStyle/>
        <a:p>
          <a:r>
            <a:rPr lang="de-DE" sz="1600" dirty="0" smtClean="0"/>
            <a:t>Zusammen-fassungen</a:t>
          </a:r>
          <a:endParaRPr lang="de-DE" sz="1600" dirty="0"/>
        </a:p>
      </dgm:t>
    </dgm:pt>
    <dgm:pt modelId="{4995D9B1-845A-4323-891F-C782EC4F492B}" type="parTrans" cxnId="{ABCDD18E-711C-4797-A36D-AE35D8576838}">
      <dgm:prSet/>
      <dgm:spPr/>
      <dgm:t>
        <a:bodyPr/>
        <a:lstStyle/>
        <a:p>
          <a:endParaRPr lang="de-DE"/>
        </a:p>
      </dgm:t>
    </dgm:pt>
    <dgm:pt modelId="{00EDE930-707C-49E0-B367-EEBF52A61A18}" type="sibTrans" cxnId="{ABCDD18E-711C-4797-A36D-AE35D8576838}">
      <dgm:prSet/>
      <dgm:spPr/>
      <dgm:t>
        <a:bodyPr/>
        <a:lstStyle/>
        <a:p>
          <a:endParaRPr lang="de-DE"/>
        </a:p>
      </dgm:t>
    </dgm:pt>
    <dgm:pt modelId="{AB3B12BD-8990-4428-990E-AC88FE1BBABB}" type="pres">
      <dgm:prSet presAssocID="{8172A19D-057D-4805-9641-B3C0F481F544}" presName="compositeShape" presStyleCnt="0">
        <dgm:presLayoutVars>
          <dgm:chMax val="7"/>
          <dgm:dir/>
          <dgm:resizeHandles val="exact"/>
        </dgm:presLayoutVars>
      </dgm:prSet>
      <dgm:spPr/>
      <dgm:t>
        <a:bodyPr/>
        <a:lstStyle/>
        <a:p>
          <a:endParaRPr lang="de-DE"/>
        </a:p>
      </dgm:t>
    </dgm:pt>
    <dgm:pt modelId="{747AC400-4176-44CC-B861-485FF51440DA}" type="pres">
      <dgm:prSet presAssocID="{8172A19D-057D-4805-9641-B3C0F481F544}" presName="wedge1" presStyleLbl="node1" presStyleIdx="0" presStyleCnt="7"/>
      <dgm:spPr/>
      <dgm:t>
        <a:bodyPr/>
        <a:lstStyle/>
        <a:p>
          <a:endParaRPr lang="de-DE"/>
        </a:p>
      </dgm:t>
    </dgm:pt>
    <dgm:pt modelId="{338F3849-D67B-48A9-91B3-5169C25AB377}" type="pres">
      <dgm:prSet presAssocID="{8172A19D-057D-4805-9641-B3C0F481F544}" presName="dummy1a" presStyleCnt="0"/>
      <dgm:spPr/>
    </dgm:pt>
    <dgm:pt modelId="{9733C84D-2D2A-4983-87EB-7A6777C80613}" type="pres">
      <dgm:prSet presAssocID="{8172A19D-057D-4805-9641-B3C0F481F544}" presName="dummy1b" presStyleCnt="0"/>
      <dgm:spPr/>
    </dgm:pt>
    <dgm:pt modelId="{BF73BCF8-5B91-4101-AA3E-F3615E3D189B}" type="pres">
      <dgm:prSet presAssocID="{8172A19D-057D-4805-9641-B3C0F481F544}" presName="wedge1Tx" presStyleLbl="node1" presStyleIdx="0" presStyleCnt="7">
        <dgm:presLayoutVars>
          <dgm:chMax val="0"/>
          <dgm:chPref val="0"/>
          <dgm:bulletEnabled val="1"/>
        </dgm:presLayoutVars>
      </dgm:prSet>
      <dgm:spPr/>
      <dgm:t>
        <a:bodyPr/>
        <a:lstStyle/>
        <a:p>
          <a:endParaRPr lang="de-DE"/>
        </a:p>
      </dgm:t>
    </dgm:pt>
    <dgm:pt modelId="{8B74D413-9E9E-4B94-9781-2F30EDE1035D}" type="pres">
      <dgm:prSet presAssocID="{8172A19D-057D-4805-9641-B3C0F481F544}" presName="wedge2" presStyleLbl="node1" presStyleIdx="1" presStyleCnt="7"/>
      <dgm:spPr/>
      <dgm:t>
        <a:bodyPr/>
        <a:lstStyle/>
        <a:p>
          <a:endParaRPr lang="de-DE"/>
        </a:p>
      </dgm:t>
    </dgm:pt>
    <dgm:pt modelId="{D2268157-3344-4AED-8671-BD004E8E727D}" type="pres">
      <dgm:prSet presAssocID="{8172A19D-057D-4805-9641-B3C0F481F544}" presName="dummy2a" presStyleCnt="0"/>
      <dgm:spPr/>
    </dgm:pt>
    <dgm:pt modelId="{009BEE99-B26A-40D7-9D63-1B0AC38178CE}" type="pres">
      <dgm:prSet presAssocID="{8172A19D-057D-4805-9641-B3C0F481F544}" presName="dummy2b" presStyleCnt="0"/>
      <dgm:spPr/>
    </dgm:pt>
    <dgm:pt modelId="{438F9EE0-0FB0-4C54-B0D0-1CDC1A6F7A44}" type="pres">
      <dgm:prSet presAssocID="{8172A19D-057D-4805-9641-B3C0F481F544}" presName="wedge2Tx" presStyleLbl="node1" presStyleIdx="1" presStyleCnt="7">
        <dgm:presLayoutVars>
          <dgm:chMax val="0"/>
          <dgm:chPref val="0"/>
          <dgm:bulletEnabled val="1"/>
        </dgm:presLayoutVars>
      </dgm:prSet>
      <dgm:spPr/>
      <dgm:t>
        <a:bodyPr/>
        <a:lstStyle/>
        <a:p>
          <a:endParaRPr lang="de-DE"/>
        </a:p>
      </dgm:t>
    </dgm:pt>
    <dgm:pt modelId="{EDD9EED1-90B4-4736-BFF0-CA2F7530C145}" type="pres">
      <dgm:prSet presAssocID="{8172A19D-057D-4805-9641-B3C0F481F544}" presName="wedge3" presStyleLbl="node1" presStyleIdx="2" presStyleCnt="7"/>
      <dgm:spPr/>
      <dgm:t>
        <a:bodyPr/>
        <a:lstStyle/>
        <a:p>
          <a:endParaRPr lang="de-DE"/>
        </a:p>
      </dgm:t>
    </dgm:pt>
    <dgm:pt modelId="{F01158B6-BE20-4568-8BD9-290EAD094F2B}" type="pres">
      <dgm:prSet presAssocID="{8172A19D-057D-4805-9641-B3C0F481F544}" presName="dummy3a" presStyleCnt="0"/>
      <dgm:spPr/>
    </dgm:pt>
    <dgm:pt modelId="{664934EC-A8FB-4318-9182-B85095852087}" type="pres">
      <dgm:prSet presAssocID="{8172A19D-057D-4805-9641-B3C0F481F544}" presName="dummy3b" presStyleCnt="0"/>
      <dgm:spPr/>
    </dgm:pt>
    <dgm:pt modelId="{2DF4456D-9387-49C2-9616-DA0E1CBF46F4}" type="pres">
      <dgm:prSet presAssocID="{8172A19D-057D-4805-9641-B3C0F481F544}" presName="wedge3Tx" presStyleLbl="node1" presStyleIdx="2" presStyleCnt="7">
        <dgm:presLayoutVars>
          <dgm:chMax val="0"/>
          <dgm:chPref val="0"/>
          <dgm:bulletEnabled val="1"/>
        </dgm:presLayoutVars>
      </dgm:prSet>
      <dgm:spPr/>
      <dgm:t>
        <a:bodyPr/>
        <a:lstStyle/>
        <a:p>
          <a:endParaRPr lang="de-DE"/>
        </a:p>
      </dgm:t>
    </dgm:pt>
    <dgm:pt modelId="{F99CF7B2-2BCE-4B8B-838A-928502A2DE03}" type="pres">
      <dgm:prSet presAssocID="{8172A19D-057D-4805-9641-B3C0F481F544}" presName="wedge4" presStyleLbl="node1" presStyleIdx="3" presStyleCnt="7"/>
      <dgm:spPr/>
      <dgm:t>
        <a:bodyPr/>
        <a:lstStyle/>
        <a:p>
          <a:endParaRPr lang="de-DE"/>
        </a:p>
      </dgm:t>
    </dgm:pt>
    <dgm:pt modelId="{8BAF5B0E-2CAF-4F8A-B2EB-BF5EAA73651D}" type="pres">
      <dgm:prSet presAssocID="{8172A19D-057D-4805-9641-B3C0F481F544}" presName="dummy4a" presStyleCnt="0"/>
      <dgm:spPr/>
    </dgm:pt>
    <dgm:pt modelId="{FC3CC0CC-FA1E-45E2-B263-1A92CC7596F2}" type="pres">
      <dgm:prSet presAssocID="{8172A19D-057D-4805-9641-B3C0F481F544}" presName="dummy4b" presStyleCnt="0"/>
      <dgm:spPr/>
    </dgm:pt>
    <dgm:pt modelId="{59C42855-D922-419F-B60F-EB9266CCC125}" type="pres">
      <dgm:prSet presAssocID="{8172A19D-057D-4805-9641-B3C0F481F544}" presName="wedge4Tx" presStyleLbl="node1" presStyleIdx="3" presStyleCnt="7">
        <dgm:presLayoutVars>
          <dgm:chMax val="0"/>
          <dgm:chPref val="0"/>
          <dgm:bulletEnabled val="1"/>
        </dgm:presLayoutVars>
      </dgm:prSet>
      <dgm:spPr/>
      <dgm:t>
        <a:bodyPr/>
        <a:lstStyle/>
        <a:p>
          <a:endParaRPr lang="de-DE"/>
        </a:p>
      </dgm:t>
    </dgm:pt>
    <dgm:pt modelId="{0B502739-DDC2-4DDB-B135-33513F4577E5}" type="pres">
      <dgm:prSet presAssocID="{8172A19D-057D-4805-9641-B3C0F481F544}" presName="wedge5" presStyleLbl="node1" presStyleIdx="4" presStyleCnt="7"/>
      <dgm:spPr/>
      <dgm:t>
        <a:bodyPr/>
        <a:lstStyle/>
        <a:p>
          <a:endParaRPr lang="de-DE"/>
        </a:p>
      </dgm:t>
    </dgm:pt>
    <dgm:pt modelId="{F13E2C8D-1DA8-49E9-83A5-521970C7B90A}" type="pres">
      <dgm:prSet presAssocID="{8172A19D-057D-4805-9641-B3C0F481F544}" presName="dummy5a" presStyleCnt="0"/>
      <dgm:spPr/>
    </dgm:pt>
    <dgm:pt modelId="{777A5800-F58E-4A3F-9E50-2238E4AEC617}" type="pres">
      <dgm:prSet presAssocID="{8172A19D-057D-4805-9641-B3C0F481F544}" presName="dummy5b" presStyleCnt="0"/>
      <dgm:spPr/>
    </dgm:pt>
    <dgm:pt modelId="{A95E2C6B-CC94-4FC0-95E8-BE127520507A}" type="pres">
      <dgm:prSet presAssocID="{8172A19D-057D-4805-9641-B3C0F481F544}" presName="wedge5Tx" presStyleLbl="node1" presStyleIdx="4" presStyleCnt="7">
        <dgm:presLayoutVars>
          <dgm:chMax val="0"/>
          <dgm:chPref val="0"/>
          <dgm:bulletEnabled val="1"/>
        </dgm:presLayoutVars>
      </dgm:prSet>
      <dgm:spPr/>
      <dgm:t>
        <a:bodyPr/>
        <a:lstStyle/>
        <a:p>
          <a:endParaRPr lang="de-DE"/>
        </a:p>
      </dgm:t>
    </dgm:pt>
    <dgm:pt modelId="{C74B7F7B-4936-4989-8F3B-1717C9A9C3DE}" type="pres">
      <dgm:prSet presAssocID="{8172A19D-057D-4805-9641-B3C0F481F544}" presName="wedge6" presStyleLbl="node1" presStyleIdx="5" presStyleCnt="7"/>
      <dgm:spPr/>
      <dgm:t>
        <a:bodyPr/>
        <a:lstStyle/>
        <a:p>
          <a:endParaRPr lang="de-DE"/>
        </a:p>
      </dgm:t>
    </dgm:pt>
    <dgm:pt modelId="{BCC4D882-0052-486A-8EB5-B3249F3903E2}" type="pres">
      <dgm:prSet presAssocID="{8172A19D-057D-4805-9641-B3C0F481F544}" presName="dummy6a" presStyleCnt="0"/>
      <dgm:spPr/>
    </dgm:pt>
    <dgm:pt modelId="{AB50EDCD-A6F7-42A2-89C4-B67E5149BA36}" type="pres">
      <dgm:prSet presAssocID="{8172A19D-057D-4805-9641-B3C0F481F544}" presName="dummy6b" presStyleCnt="0"/>
      <dgm:spPr/>
    </dgm:pt>
    <dgm:pt modelId="{297126A2-5B2E-43EC-9CB8-70ACDA203D07}" type="pres">
      <dgm:prSet presAssocID="{8172A19D-057D-4805-9641-B3C0F481F544}" presName="wedge6Tx" presStyleLbl="node1" presStyleIdx="5" presStyleCnt="7">
        <dgm:presLayoutVars>
          <dgm:chMax val="0"/>
          <dgm:chPref val="0"/>
          <dgm:bulletEnabled val="1"/>
        </dgm:presLayoutVars>
      </dgm:prSet>
      <dgm:spPr/>
      <dgm:t>
        <a:bodyPr/>
        <a:lstStyle/>
        <a:p>
          <a:endParaRPr lang="de-DE"/>
        </a:p>
      </dgm:t>
    </dgm:pt>
    <dgm:pt modelId="{5B15F6A5-AC3C-441E-AA65-5104CA132684}" type="pres">
      <dgm:prSet presAssocID="{8172A19D-057D-4805-9641-B3C0F481F544}" presName="wedge7" presStyleLbl="node1" presStyleIdx="6" presStyleCnt="7"/>
      <dgm:spPr/>
      <dgm:t>
        <a:bodyPr/>
        <a:lstStyle/>
        <a:p>
          <a:endParaRPr lang="de-DE"/>
        </a:p>
      </dgm:t>
    </dgm:pt>
    <dgm:pt modelId="{64178E54-E5C9-43E2-A640-F576716DB452}" type="pres">
      <dgm:prSet presAssocID="{8172A19D-057D-4805-9641-B3C0F481F544}" presName="dummy7a" presStyleCnt="0"/>
      <dgm:spPr/>
    </dgm:pt>
    <dgm:pt modelId="{9F053254-D7E1-4218-AE9B-5D28103DBD78}" type="pres">
      <dgm:prSet presAssocID="{8172A19D-057D-4805-9641-B3C0F481F544}" presName="dummy7b" presStyleCnt="0"/>
      <dgm:spPr/>
    </dgm:pt>
    <dgm:pt modelId="{9D8B5783-ED0C-4E3F-A444-F0D996246ECA}" type="pres">
      <dgm:prSet presAssocID="{8172A19D-057D-4805-9641-B3C0F481F544}" presName="wedge7Tx" presStyleLbl="node1" presStyleIdx="6" presStyleCnt="7">
        <dgm:presLayoutVars>
          <dgm:chMax val="0"/>
          <dgm:chPref val="0"/>
          <dgm:bulletEnabled val="1"/>
        </dgm:presLayoutVars>
      </dgm:prSet>
      <dgm:spPr/>
      <dgm:t>
        <a:bodyPr/>
        <a:lstStyle/>
        <a:p>
          <a:endParaRPr lang="de-DE"/>
        </a:p>
      </dgm:t>
    </dgm:pt>
    <dgm:pt modelId="{B9EA8C90-F378-4D68-95FC-0B38BD4AD05F}" type="pres">
      <dgm:prSet presAssocID="{4DEC6A01-CB0F-43C7-AA0D-214CBB87227F}" presName="arrowWedge1" presStyleLbl="fgSibTrans2D1" presStyleIdx="0" presStyleCnt="7"/>
      <dgm:spPr>
        <a:solidFill>
          <a:srgbClr val="FFFFFF"/>
        </a:solidFill>
        <a:ln>
          <a:solidFill>
            <a:srgbClr val="A40000"/>
          </a:solidFill>
        </a:ln>
      </dgm:spPr>
      <dgm:t>
        <a:bodyPr/>
        <a:lstStyle/>
        <a:p>
          <a:endParaRPr lang="de-DE"/>
        </a:p>
      </dgm:t>
    </dgm:pt>
    <dgm:pt modelId="{76A324D9-2F37-4B6E-83B9-CD120C6B42AD}" type="pres">
      <dgm:prSet presAssocID="{A63F56A3-F5BC-44ED-B136-2DF221640A58}" presName="arrowWedge2" presStyleLbl="fgSibTrans2D1" presStyleIdx="1" presStyleCnt="7"/>
      <dgm:spPr/>
    </dgm:pt>
    <dgm:pt modelId="{C5088F48-DCB2-45E4-889E-0BC5CA35317E}" type="pres">
      <dgm:prSet presAssocID="{2004FD61-DF79-4AF9-A8B6-2A647F119FE2}" presName="arrowWedge3" presStyleLbl="fgSibTrans2D1" presStyleIdx="2" presStyleCnt="7"/>
      <dgm:spPr/>
    </dgm:pt>
    <dgm:pt modelId="{36AAC2B9-5309-46A0-8166-B9BD2DDA25CC}" type="pres">
      <dgm:prSet presAssocID="{7FB753B3-F8D1-46E3-B05F-CDBD448D57C2}" presName="arrowWedge4" presStyleLbl="fgSibTrans2D1" presStyleIdx="3" presStyleCnt="7"/>
      <dgm:spPr/>
    </dgm:pt>
    <dgm:pt modelId="{68F06E20-7BA1-443C-821C-29282F4FE9A6}" type="pres">
      <dgm:prSet presAssocID="{5080D1C4-EE62-47A3-BD7D-A612626E84B3}" presName="arrowWedge5" presStyleLbl="fgSibTrans2D1" presStyleIdx="4" presStyleCnt="7"/>
      <dgm:spPr/>
    </dgm:pt>
    <dgm:pt modelId="{8336836F-6E0A-4800-B3C1-1A49A36EF98D}" type="pres">
      <dgm:prSet presAssocID="{9ABA1B30-A387-452A-B05F-95D8FAF334D7}" presName="arrowWedge6" presStyleLbl="fgSibTrans2D1" presStyleIdx="5" presStyleCnt="7"/>
      <dgm:spPr/>
    </dgm:pt>
    <dgm:pt modelId="{5F9A3E7A-A6FD-49DE-98A8-310ED3D12320}" type="pres">
      <dgm:prSet presAssocID="{00EDE930-707C-49E0-B367-EEBF52A61A18}" presName="arrowWedge7" presStyleLbl="fgSibTrans2D1" presStyleIdx="6" presStyleCnt="7"/>
      <dgm:spPr/>
    </dgm:pt>
  </dgm:ptLst>
  <dgm:cxnLst>
    <dgm:cxn modelId="{58C6D228-E42D-43D0-AFA3-BD9BC62429B3}" type="presOf" srcId="{26C9859F-E8A2-43C5-887C-31A07BEAE902}" destId="{0B502739-DDC2-4DDB-B135-33513F4577E5}" srcOrd="0" destOrd="0" presId="urn:microsoft.com/office/officeart/2005/8/layout/cycle8"/>
    <dgm:cxn modelId="{44504BBD-FA2A-43E6-AF9B-8588D798BE04}" type="presOf" srcId="{AA6A90EE-24DC-46E3-AB0B-BEA187DF306D}" destId="{BF73BCF8-5B91-4101-AA3E-F3615E3D189B}" srcOrd="1" destOrd="0" presId="urn:microsoft.com/office/officeart/2005/8/layout/cycle8"/>
    <dgm:cxn modelId="{89FFCEB7-33EF-4AA3-956A-64346F4EB9D5}" type="presOf" srcId="{8172A19D-057D-4805-9641-B3C0F481F544}" destId="{AB3B12BD-8990-4428-990E-AC88FE1BBABB}" srcOrd="0" destOrd="0" presId="urn:microsoft.com/office/officeart/2005/8/layout/cycle8"/>
    <dgm:cxn modelId="{0BA76159-2655-439D-85D8-43BF3E9F7740}" type="presOf" srcId="{26C9859F-E8A2-43C5-887C-31A07BEAE902}" destId="{A95E2C6B-CC94-4FC0-95E8-BE127520507A}" srcOrd="1" destOrd="0" presId="urn:microsoft.com/office/officeart/2005/8/layout/cycle8"/>
    <dgm:cxn modelId="{B6BC0ED8-EAFC-4E80-88C0-6DDF98E0E8D7}" srcId="{8172A19D-057D-4805-9641-B3C0F481F544}" destId="{25100A45-3F17-4340-AB9F-48F449315F5D}" srcOrd="2" destOrd="0" parTransId="{EA5B0005-DBB1-487C-B130-EC78F803C626}" sibTransId="{2004FD61-DF79-4AF9-A8B6-2A647F119FE2}"/>
    <dgm:cxn modelId="{3ED3BCC4-3D8D-4001-A10C-4AC839FBD101}" srcId="{8172A19D-057D-4805-9641-B3C0F481F544}" destId="{BE0E21CE-7128-4382-A181-F1143E529E34}" srcOrd="3" destOrd="0" parTransId="{B3998B16-1185-4D8C-856B-7CFF40AAC0BE}" sibTransId="{7FB753B3-F8D1-46E3-B05F-CDBD448D57C2}"/>
    <dgm:cxn modelId="{C9420DA7-CF98-4024-9A0A-F20A9B08C9D3}" type="presOf" srcId="{BE0E21CE-7128-4382-A181-F1143E529E34}" destId="{59C42855-D922-419F-B60F-EB9266CCC125}" srcOrd="1" destOrd="0" presId="urn:microsoft.com/office/officeart/2005/8/layout/cycle8"/>
    <dgm:cxn modelId="{C141282A-4E8F-4072-8422-121AAAE2A12A}" srcId="{8172A19D-057D-4805-9641-B3C0F481F544}" destId="{AA6A90EE-24DC-46E3-AB0B-BEA187DF306D}" srcOrd="0" destOrd="0" parTransId="{1C38FE78-9576-4DD0-A458-DBA3F1E6CC20}" sibTransId="{4DEC6A01-CB0F-43C7-AA0D-214CBB87227F}"/>
    <dgm:cxn modelId="{D8554990-6E4C-486F-A8EE-F09AAF788F76}" type="presOf" srcId="{4A094619-33D4-48B1-87FA-85D63FABE2CC}" destId="{438F9EE0-0FB0-4C54-B0D0-1CDC1A6F7A44}" srcOrd="1" destOrd="0" presId="urn:microsoft.com/office/officeart/2005/8/layout/cycle8"/>
    <dgm:cxn modelId="{6F64511A-8543-477C-B817-B9809E565686}" type="presOf" srcId="{08547B79-284D-4E8D-94B8-25B5FC4F32D6}" destId="{5B15F6A5-AC3C-441E-AA65-5104CA132684}" srcOrd="0" destOrd="0" presId="urn:microsoft.com/office/officeart/2005/8/layout/cycle8"/>
    <dgm:cxn modelId="{F52D17F1-3067-4DA6-BE6D-1A7F292699F6}" type="presOf" srcId="{08547B79-284D-4E8D-94B8-25B5FC4F32D6}" destId="{9D8B5783-ED0C-4E3F-A444-F0D996246ECA}" srcOrd="1" destOrd="0" presId="urn:microsoft.com/office/officeart/2005/8/layout/cycle8"/>
    <dgm:cxn modelId="{4942E207-52D0-4298-A8D8-16D646BAC55C}" type="presOf" srcId="{BE0E21CE-7128-4382-A181-F1143E529E34}" destId="{F99CF7B2-2BCE-4B8B-838A-928502A2DE03}" srcOrd="0" destOrd="0" presId="urn:microsoft.com/office/officeart/2005/8/layout/cycle8"/>
    <dgm:cxn modelId="{CEA3E49E-3BF2-4339-AFC7-413F649CBD34}" srcId="{8172A19D-057D-4805-9641-B3C0F481F544}" destId="{4A094619-33D4-48B1-87FA-85D63FABE2CC}" srcOrd="1" destOrd="0" parTransId="{B1B3ADEA-3975-4BA3-AA39-69933C39429B}" sibTransId="{A63F56A3-F5BC-44ED-B136-2DF221640A58}"/>
    <dgm:cxn modelId="{1674D71D-261C-450B-B818-BFEBE8C14545}" srcId="{8172A19D-057D-4805-9641-B3C0F481F544}" destId="{26C9859F-E8A2-43C5-887C-31A07BEAE902}" srcOrd="4" destOrd="0" parTransId="{E255FCEF-33FC-487C-9451-5A9BC970E6F8}" sibTransId="{5080D1C4-EE62-47A3-BD7D-A612626E84B3}"/>
    <dgm:cxn modelId="{0E68D4ED-0C27-40EB-8F0F-9E554F7E1DD8}" type="presOf" srcId="{7E5C5246-8703-4FD8-88C5-BA13412013B3}" destId="{297126A2-5B2E-43EC-9CB8-70ACDA203D07}" srcOrd="1" destOrd="0" presId="urn:microsoft.com/office/officeart/2005/8/layout/cycle8"/>
    <dgm:cxn modelId="{D59F518E-D255-4681-87F1-245BAFE7BD58}" type="presOf" srcId="{25100A45-3F17-4340-AB9F-48F449315F5D}" destId="{EDD9EED1-90B4-4736-BFF0-CA2F7530C145}" srcOrd="0" destOrd="0" presId="urn:microsoft.com/office/officeart/2005/8/layout/cycle8"/>
    <dgm:cxn modelId="{8F158D31-691F-4684-853C-31639728C00C}" type="presOf" srcId="{7E5C5246-8703-4FD8-88C5-BA13412013B3}" destId="{C74B7F7B-4936-4989-8F3B-1717C9A9C3DE}" srcOrd="0" destOrd="0" presId="urn:microsoft.com/office/officeart/2005/8/layout/cycle8"/>
    <dgm:cxn modelId="{DE266387-24D1-4B7A-9871-C64219C3122F}" type="presOf" srcId="{AA6A90EE-24DC-46E3-AB0B-BEA187DF306D}" destId="{747AC400-4176-44CC-B861-485FF51440DA}" srcOrd="0" destOrd="0" presId="urn:microsoft.com/office/officeart/2005/8/layout/cycle8"/>
    <dgm:cxn modelId="{32B4F970-828E-4416-9084-B799951F998C}" type="presOf" srcId="{25100A45-3F17-4340-AB9F-48F449315F5D}" destId="{2DF4456D-9387-49C2-9616-DA0E1CBF46F4}" srcOrd="1" destOrd="0" presId="urn:microsoft.com/office/officeart/2005/8/layout/cycle8"/>
    <dgm:cxn modelId="{9A994BE0-A88F-43E2-8BB9-AB315709FDA1}" type="presOf" srcId="{4A094619-33D4-48B1-87FA-85D63FABE2CC}" destId="{8B74D413-9E9E-4B94-9781-2F30EDE1035D}" srcOrd="0" destOrd="0" presId="urn:microsoft.com/office/officeart/2005/8/layout/cycle8"/>
    <dgm:cxn modelId="{ABCDD18E-711C-4797-A36D-AE35D8576838}" srcId="{8172A19D-057D-4805-9641-B3C0F481F544}" destId="{08547B79-284D-4E8D-94B8-25B5FC4F32D6}" srcOrd="6" destOrd="0" parTransId="{4995D9B1-845A-4323-891F-C782EC4F492B}" sibTransId="{00EDE930-707C-49E0-B367-EEBF52A61A18}"/>
    <dgm:cxn modelId="{D9CC13FD-0D8C-47BF-BF5F-D1D8B9CBF226}" srcId="{8172A19D-057D-4805-9641-B3C0F481F544}" destId="{7E5C5246-8703-4FD8-88C5-BA13412013B3}" srcOrd="5" destOrd="0" parTransId="{2ACF2E7D-867B-472A-947E-2C3690CF3F64}" sibTransId="{9ABA1B30-A387-452A-B05F-95D8FAF334D7}"/>
    <dgm:cxn modelId="{76C74154-8DBB-4DBF-A39B-5CDC2781AE34}" type="presParOf" srcId="{AB3B12BD-8990-4428-990E-AC88FE1BBABB}" destId="{747AC400-4176-44CC-B861-485FF51440DA}" srcOrd="0" destOrd="0" presId="urn:microsoft.com/office/officeart/2005/8/layout/cycle8"/>
    <dgm:cxn modelId="{72AA4FA9-D253-4C21-B75B-B1558D5DCFD8}" type="presParOf" srcId="{AB3B12BD-8990-4428-990E-AC88FE1BBABB}" destId="{338F3849-D67B-48A9-91B3-5169C25AB377}" srcOrd="1" destOrd="0" presId="urn:microsoft.com/office/officeart/2005/8/layout/cycle8"/>
    <dgm:cxn modelId="{873488DE-F484-40F2-92AA-8860EF68005F}" type="presParOf" srcId="{AB3B12BD-8990-4428-990E-AC88FE1BBABB}" destId="{9733C84D-2D2A-4983-87EB-7A6777C80613}" srcOrd="2" destOrd="0" presId="urn:microsoft.com/office/officeart/2005/8/layout/cycle8"/>
    <dgm:cxn modelId="{C1EF909F-D1F5-477F-8E49-8548F67921E7}" type="presParOf" srcId="{AB3B12BD-8990-4428-990E-AC88FE1BBABB}" destId="{BF73BCF8-5B91-4101-AA3E-F3615E3D189B}" srcOrd="3" destOrd="0" presId="urn:microsoft.com/office/officeart/2005/8/layout/cycle8"/>
    <dgm:cxn modelId="{72114530-59C2-4E78-8414-8FD3EEDF712A}" type="presParOf" srcId="{AB3B12BD-8990-4428-990E-AC88FE1BBABB}" destId="{8B74D413-9E9E-4B94-9781-2F30EDE1035D}" srcOrd="4" destOrd="0" presId="urn:microsoft.com/office/officeart/2005/8/layout/cycle8"/>
    <dgm:cxn modelId="{7CAAC9F8-B9F7-47AA-94E9-42A1736F0A16}" type="presParOf" srcId="{AB3B12BD-8990-4428-990E-AC88FE1BBABB}" destId="{D2268157-3344-4AED-8671-BD004E8E727D}" srcOrd="5" destOrd="0" presId="urn:microsoft.com/office/officeart/2005/8/layout/cycle8"/>
    <dgm:cxn modelId="{184E1996-F19A-48B1-8BC1-3A17EAEBF5C8}" type="presParOf" srcId="{AB3B12BD-8990-4428-990E-AC88FE1BBABB}" destId="{009BEE99-B26A-40D7-9D63-1B0AC38178CE}" srcOrd="6" destOrd="0" presId="urn:microsoft.com/office/officeart/2005/8/layout/cycle8"/>
    <dgm:cxn modelId="{F8D003C3-8537-48C4-8279-63BA5B993F9E}" type="presParOf" srcId="{AB3B12BD-8990-4428-990E-AC88FE1BBABB}" destId="{438F9EE0-0FB0-4C54-B0D0-1CDC1A6F7A44}" srcOrd="7" destOrd="0" presId="urn:microsoft.com/office/officeart/2005/8/layout/cycle8"/>
    <dgm:cxn modelId="{5A7F48ED-D95E-4205-9661-EF04F1BD4242}" type="presParOf" srcId="{AB3B12BD-8990-4428-990E-AC88FE1BBABB}" destId="{EDD9EED1-90B4-4736-BFF0-CA2F7530C145}" srcOrd="8" destOrd="0" presId="urn:microsoft.com/office/officeart/2005/8/layout/cycle8"/>
    <dgm:cxn modelId="{DEA2934E-F4D1-4B25-8DCF-5270CBF13A6E}" type="presParOf" srcId="{AB3B12BD-8990-4428-990E-AC88FE1BBABB}" destId="{F01158B6-BE20-4568-8BD9-290EAD094F2B}" srcOrd="9" destOrd="0" presId="urn:microsoft.com/office/officeart/2005/8/layout/cycle8"/>
    <dgm:cxn modelId="{F52CFC4B-1317-45D7-9F0E-B3F47830A963}" type="presParOf" srcId="{AB3B12BD-8990-4428-990E-AC88FE1BBABB}" destId="{664934EC-A8FB-4318-9182-B85095852087}" srcOrd="10" destOrd="0" presId="urn:microsoft.com/office/officeart/2005/8/layout/cycle8"/>
    <dgm:cxn modelId="{F2D0A441-A8B2-4387-9C76-C02C3F7EC704}" type="presParOf" srcId="{AB3B12BD-8990-4428-990E-AC88FE1BBABB}" destId="{2DF4456D-9387-49C2-9616-DA0E1CBF46F4}" srcOrd="11" destOrd="0" presId="urn:microsoft.com/office/officeart/2005/8/layout/cycle8"/>
    <dgm:cxn modelId="{18F3C48D-ECEF-4883-8320-80E16D6E588D}" type="presParOf" srcId="{AB3B12BD-8990-4428-990E-AC88FE1BBABB}" destId="{F99CF7B2-2BCE-4B8B-838A-928502A2DE03}" srcOrd="12" destOrd="0" presId="urn:microsoft.com/office/officeart/2005/8/layout/cycle8"/>
    <dgm:cxn modelId="{9C7ADD4E-8A09-4878-BCA3-E5F107623E30}" type="presParOf" srcId="{AB3B12BD-8990-4428-990E-AC88FE1BBABB}" destId="{8BAF5B0E-2CAF-4F8A-B2EB-BF5EAA73651D}" srcOrd="13" destOrd="0" presId="urn:microsoft.com/office/officeart/2005/8/layout/cycle8"/>
    <dgm:cxn modelId="{CEAD7DE0-DAE4-49E1-8E78-4EC45A619B20}" type="presParOf" srcId="{AB3B12BD-8990-4428-990E-AC88FE1BBABB}" destId="{FC3CC0CC-FA1E-45E2-B263-1A92CC7596F2}" srcOrd="14" destOrd="0" presId="urn:microsoft.com/office/officeart/2005/8/layout/cycle8"/>
    <dgm:cxn modelId="{BD731D83-7442-4316-8E65-D730CDD248E6}" type="presParOf" srcId="{AB3B12BD-8990-4428-990E-AC88FE1BBABB}" destId="{59C42855-D922-419F-B60F-EB9266CCC125}" srcOrd="15" destOrd="0" presId="urn:microsoft.com/office/officeart/2005/8/layout/cycle8"/>
    <dgm:cxn modelId="{2F7F255D-5DCF-4EC7-9E3B-AD87C38FB12C}" type="presParOf" srcId="{AB3B12BD-8990-4428-990E-AC88FE1BBABB}" destId="{0B502739-DDC2-4DDB-B135-33513F4577E5}" srcOrd="16" destOrd="0" presId="urn:microsoft.com/office/officeart/2005/8/layout/cycle8"/>
    <dgm:cxn modelId="{47F51F18-16D6-4201-98A6-1A19AE08617D}" type="presParOf" srcId="{AB3B12BD-8990-4428-990E-AC88FE1BBABB}" destId="{F13E2C8D-1DA8-49E9-83A5-521970C7B90A}" srcOrd="17" destOrd="0" presId="urn:microsoft.com/office/officeart/2005/8/layout/cycle8"/>
    <dgm:cxn modelId="{D85E6E10-6E83-4EBC-881A-F09F7A100C33}" type="presParOf" srcId="{AB3B12BD-8990-4428-990E-AC88FE1BBABB}" destId="{777A5800-F58E-4A3F-9E50-2238E4AEC617}" srcOrd="18" destOrd="0" presId="urn:microsoft.com/office/officeart/2005/8/layout/cycle8"/>
    <dgm:cxn modelId="{E74DF26C-7C8B-4A3A-A7B0-4DF59CFADE32}" type="presParOf" srcId="{AB3B12BD-8990-4428-990E-AC88FE1BBABB}" destId="{A95E2C6B-CC94-4FC0-95E8-BE127520507A}" srcOrd="19" destOrd="0" presId="urn:microsoft.com/office/officeart/2005/8/layout/cycle8"/>
    <dgm:cxn modelId="{A1568809-42A0-4789-AB92-6FB5615905C0}" type="presParOf" srcId="{AB3B12BD-8990-4428-990E-AC88FE1BBABB}" destId="{C74B7F7B-4936-4989-8F3B-1717C9A9C3DE}" srcOrd="20" destOrd="0" presId="urn:microsoft.com/office/officeart/2005/8/layout/cycle8"/>
    <dgm:cxn modelId="{E45767FE-6160-47FB-9CA3-F1B21E404180}" type="presParOf" srcId="{AB3B12BD-8990-4428-990E-AC88FE1BBABB}" destId="{BCC4D882-0052-486A-8EB5-B3249F3903E2}" srcOrd="21" destOrd="0" presId="urn:microsoft.com/office/officeart/2005/8/layout/cycle8"/>
    <dgm:cxn modelId="{C2F1B56C-505A-446A-830A-7487548ABDE2}" type="presParOf" srcId="{AB3B12BD-8990-4428-990E-AC88FE1BBABB}" destId="{AB50EDCD-A6F7-42A2-89C4-B67E5149BA36}" srcOrd="22" destOrd="0" presId="urn:microsoft.com/office/officeart/2005/8/layout/cycle8"/>
    <dgm:cxn modelId="{B813A3A8-D860-4475-9C65-6CBE01A5251B}" type="presParOf" srcId="{AB3B12BD-8990-4428-990E-AC88FE1BBABB}" destId="{297126A2-5B2E-43EC-9CB8-70ACDA203D07}" srcOrd="23" destOrd="0" presId="urn:microsoft.com/office/officeart/2005/8/layout/cycle8"/>
    <dgm:cxn modelId="{DE34CA14-4108-4264-AA05-6C0A1983B917}" type="presParOf" srcId="{AB3B12BD-8990-4428-990E-AC88FE1BBABB}" destId="{5B15F6A5-AC3C-441E-AA65-5104CA132684}" srcOrd="24" destOrd="0" presId="urn:microsoft.com/office/officeart/2005/8/layout/cycle8"/>
    <dgm:cxn modelId="{E3D55471-71D4-45A0-AC17-E885D5D51333}" type="presParOf" srcId="{AB3B12BD-8990-4428-990E-AC88FE1BBABB}" destId="{64178E54-E5C9-43E2-A640-F576716DB452}" srcOrd="25" destOrd="0" presId="urn:microsoft.com/office/officeart/2005/8/layout/cycle8"/>
    <dgm:cxn modelId="{1F8C6897-6D01-4F44-8A69-EFF57DB81EC6}" type="presParOf" srcId="{AB3B12BD-8990-4428-990E-AC88FE1BBABB}" destId="{9F053254-D7E1-4218-AE9B-5D28103DBD78}" srcOrd="26" destOrd="0" presId="urn:microsoft.com/office/officeart/2005/8/layout/cycle8"/>
    <dgm:cxn modelId="{98646601-DA35-4FC2-BB14-FAF51ABBA3C6}" type="presParOf" srcId="{AB3B12BD-8990-4428-990E-AC88FE1BBABB}" destId="{9D8B5783-ED0C-4E3F-A444-F0D996246ECA}" srcOrd="27" destOrd="0" presId="urn:microsoft.com/office/officeart/2005/8/layout/cycle8"/>
    <dgm:cxn modelId="{4D01519E-4F91-4E09-B0D1-BA0399177ED3}" type="presParOf" srcId="{AB3B12BD-8990-4428-990E-AC88FE1BBABB}" destId="{B9EA8C90-F378-4D68-95FC-0B38BD4AD05F}" srcOrd="28" destOrd="0" presId="urn:microsoft.com/office/officeart/2005/8/layout/cycle8"/>
    <dgm:cxn modelId="{F2D9BFBC-DC10-45C0-9E93-E3BD86F2B092}" type="presParOf" srcId="{AB3B12BD-8990-4428-990E-AC88FE1BBABB}" destId="{76A324D9-2F37-4B6E-83B9-CD120C6B42AD}" srcOrd="29" destOrd="0" presId="urn:microsoft.com/office/officeart/2005/8/layout/cycle8"/>
    <dgm:cxn modelId="{F8C71D04-E9A5-4617-8434-53234FBB1721}" type="presParOf" srcId="{AB3B12BD-8990-4428-990E-AC88FE1BBABB}" destId="{C5088F48-DCB2-45E4-889E-0BC5CA35317E}" srcOrd="30" destOrd="0" presId="urn:microsoft.com/office/officeart/2005/8/layout/cycle8"/>
    <dgm:cxn modelId="{4AA0C4AF-F73D-46F5-92DE-1378D83DE3D5}" type="presParOf" srcId="{AB3B12BD-8990-4428-990E-AC88FE1BBABB}" destId="{36AAC2B9-5309-46A0-8166-B9BD2DDA25CC}" srcOrd="31" destOrd="0" presId="urn:microsoft.com/office/officeart/2005/8/layout/cycle8"/>
    <dgm:cxn modelId="{9FDE5EB9-C3AF-496B-B712-E36D7FD10695}" type="presParOf" srcId="{AB3B12BD-8990-4428-990E-AC88FE1BBABB}" destId="{68F06E20-7BA1-443C-821C-29282F4FE9A6}" srcOrd="32" destOrd="0" presId="urn:microsoft.com/office/officeart/2005/8/layout/cycle8"/>
    <dgm:cxn modelId="{DB6026E2-76C8-46ED-ADED-B70C5B29FCB3}" type="presParOf" srcId="{AB3B12BD-8990-4428-990E-AC88FE1BBABB}" destId="{8336836F-6E0A-4800-B3C1-1A49A36EF98D}" srcOrd="33" destOrd="0" presId="urn:microsoft.com/office/officeart/2005/8/layout/cycle8"/>
    <dgm:cxn modelId="{7A469B0E-04DA-4AB9-A587-E5012518D937}" type="presParOf" srcId="{AB3B12BD-8990-4428-990E-AC88FE1BBABB}" destId="{5F9A3E7A-A6FD-49DE-98A8-310ED3D12320}"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172A19D-057D-4805-9641-B3C0F481F54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de-DE"/>
        </a:p>
      </dgm:t>
    </dgm:pt>
    <dgm:pt modelId="{AA6A90EE-24DC-46E3-AB0B-BEA187DF306D}">
      <dgm:prSet phldrT="[Text]" custT="1"/>
      <dgm:spPr/>
      <dgm:t>
        <a:bodyPr/>
        <a:lstStyle/>
        <a:p>
          <a:r>
            <a:rPr lang="de-DE" sz="1600" dirty="0" smtClean="0"/>
            <a:t>Offene Fragen stellen</a:t>
          </a:r>
          <a:endParaRPr lang="de-DE" sz="1600" b="1" dirty="0"/>
        </a:p>
      </dgm:t>
    </dgm:pt>
    <dgm:pt modelId="{1C38FE78-9576-4DD0-A458-DBA3F1E6CC20}" type="parTrans" cxnId="{C141282A-4E8F-4072-8422-121AAAE2A12A}">
      <dgm:prSet/>
      <dgm:spPr/>
      <dgm:t>
        <a:bodyPr/>
        <a:lstStyle/>
        <a:p>
          <a:endParaRPr lang="de-DE">
            <a:solidFill>
              <a:srgbClr val="000000"/>
            </a:solidFill>
          </a:endParaRPr>
        </a:p>
      </dgm:t>
    </dgm:pt>
    <dgm:pt modelId="{4DEC6A01-CB0F-43C7-AA0D-214CBB87227F}" type="sibTrans" cxnId="{C141282A-4E8F-4072-8422-121AAAE2A12A}">
      <dgm:prSet/>
      <dgm:spPr/>
      <dgm:t>
        <a:bodyPr/>
        <a:lstStyle/>
        <a:p>
          <a:endParaRPr lang="de-DE">
            <a:solidFill>
              <a:srgbClr val="000000"/>
            </a:solidFill>
          </a:endParaRPr>
        </a:p>
      </dgm:t>
    </dgm:pt>
    <dgm:pt modelId="{25100A45-3F17-4340-AB9F-48F449315F5D}">
      <dgm:prSet phldrT="[Text]" custT="1"/>
      <dgm:spPr/>
      <dgm:t>
        <a:bodyPr/>
        <a:lstStyle/>
        <a:p>
          <a:r>
            <a:rPr lang="de-DE" sz="1600" dirty="0" smtClean="0"/>
            <a:t>Wertschätzen und Bestätigen</a:t>
          </a:r>
          <a:endParaRPr lang="de-DE" sz="1600" dirty="0"/>
        </a:p>
      </dgm:t>
    </dgm:pt>
    <dgm:pt modelId="{EA5B0005-DBB1-487C-B130-EC78F803C626}" type="parTrans" cxnId="{B6BC0ED8-EAFC-4E80-88C0-6DDF98E0E8D7}">
      <dgm:prSet/>
      <dgm:spPr/>
      <dgm:t>
        <a:bodyPr/>
        <a:lstStyle/>
        <a:p>
          <a:endParaRPr lang="de-DE">
            <a:solidFill>
              <a:srgbClr val="000000"/>
            </a:solidFill>
          </a:endParaRPr>
        </a:p>
      </dgm:t>
    </dgm:pt>
    <dgm:pt modelId="{2004FD61-DF79-4AF9-A8B6-2A647F119FE2}" type="sibTrans" cxnId="{B6BC0ED8-EAFC-4E80-88C0-6DDF98E0E8D7}">
      <dgm:prSet/>
      <dgm:spPr/>
      <dgm:t>
        <a:bodyPr/>
        <a:lstStyle/>
        <a:p>
          <a:endParaRPr lang="de-DE">
            <a:solidFill>
              <a:srgbClr val="000000"/>
            </a:solidFill>
          </a:endParaRPr>
        </a:p>
      </dgm:t>
    </dgm:pt>
    <dgm:pt modelId="{BE0E21CE-7128-4382-A181-F1143E529E34}">
      <dgm:prSet phldrT="[Text]" custT="1"/>
      <dgm:spPr/>
      <dgm:t>
        <a:bodyPr/>
        <a:lstStyle/>
        <a:p>
          <a:r>
            <a:rPr lang="de-DE" sz="1600" dirty="0" smtClean="0"/>
            <a:t>veränderungs-orientierte Aussagen fördern</a:t>
          </a:r>
          <a:endParaRPr lang="de-DE" sz="1600" dirty="0"/>
        </a:p>
      </dgm:t>
    </dgm:pt>
    <dgm:pt modelId="{B3998B16-1185-4D8C-856B-7CFF40AAC0BE}" type="parTrans" cxnId="{3ED3BCC4-3D8D-4001-A10C-4AC839FBD101}">
      <dgm:prSet/>
      <dgm:spPr/>
      <dgm:t>
        <a:bodyPr/>
        <a:lstStyle/>
        <a:p>
          <a:endParaRPr lang="de-DE">
            <a:solidFill>
              <a:srgbClr val="000000"/>
            </a:solidFill>
          </a:endParaRPr>
        </a:p>
      </dgm:t>
    </dgm:pt>
    <dgm:pt modelId="{7FB753B3-F8D1-46E3-B05F-CDBD448D57C2}" type="sibTrans" cxnId="{3ED3BCC4-3D8D-4001-A10C-4AC839FBD101}">
      <dgm:prSet/>
      <dgm:spPr/>
      <dgm:t>
        <a:bodyPr/>
        <a:lstStyle/>
        <a:p>
          <a:endParaRPr lang="de-DE">
            <a:solidFill>
              <a:srgbClr val="000000"/>
            </a:solidFill>
          </a:endParaRPr>
        </a:p>
      </dgm:t>
    </dgm:pt>
    <dgm:pt modelId="{26C9859F-E8A2-43C5-887C-31A07BEAE902}">
      <dgm:prSet phldrT="[Text]" custT="1"/>
      <dgm:spPr/>
      <dgm:t>
        <a:bodyPr/>
        <a:lstStyle/>
        <a:p>
          <a:r>
            <a:rPr lang="de-DE" sz="1600" dirty="0" smtClean="0"/>
            <a:t>Widerstand schwächen</a:t>
          </a:r>
          <a:endParaRPr lang="de-DE" sz="1600" dirty="0"/>
        </a:p>
      </dgm:t>
    </dgm:pt>
    <dgm:pt modelId="{E255FCEF-33FC-487C-9451-5A9BC970E6F8}" type="parTrans" cxnId="{1674D71D-261C-450B-B818-BFEBE8C14545}">
      <dgm:prSet/>
      <dgm:spPr/>
      <dgm:t>
        <a:bodyPr/>
        <a:lstStyle/>
        <a:p>
          <a:endParaRPr lang="de-DE">
            <a:solidFill>
              <a:srgbClr val="000000"/>
            </a:solidFill>
          </a:endParaRPr>
        </a:p>
      </dgm:t>
    </dgm:pt>
    <dgm:pt modelId="{5080D1C4-EE62-47A3-BD7D-A612626E84B3}" type="sibTrans" cxnId="{1674D71D-261C-450B-B818-BFEBE8C14545}">
      <dgm:prSet/>
      <dgm:spPr/>
      <dgm:t>
        <a:bodyPr/>
        <a:lstStyle/>
        <a:p>
          <a:endParaRPr lang="de-DE">
            <a:solidFill>
              <a:srgbClr val="000000"/>
            </a:solidFill>
          </a:endParaRPr>
        </a:p>
      </dgm:t>
    </dgm:pt>
    <dgm:pt modelId="{7E5C5246-8703-4FD8-88C5-BA13412013B3}">
      <dgm:prSet phldrT="[Text]" custT="1"/>
      <dgm:spPr/>
      <dgm:t>
        <a:bodyPr/>
        <a:lstStyle/>
        <a:p>
          <a:r>
            <a:rPr lang="de-DE" sz="1600" dirty="0" smtClean="0"/>
            <a:t>Änderungs-zuversicht stärken</a:t>
          </a:r>
          <a:endParaRPr lang="de-DE" sz="1600" dirty="0"/>
        </a:p>
      </dgm:t>
    </dgm:pt>
    <dgm:pt modelId="{2ACF2E7D-867B-472A-947E-2C3690CF3F64}" type="parTrans" cxnId="{D9CC13FD-0D8C-47BF-BF5F-D1D8B9CBF226}">
      <dgm:prSet/>
      <dgm:spPr/>
      <dgm:t>
        <a:bodyPr/>
        <a:lstStyle/>
        <a:p>
          <a:endParaRPr lang="de-DE">
            <a:solidFill>
              <a:srgbClr val="000000"/>
            </a:solidFill>
          </a:endParaRPr>
        </a:p>
      </dgm:t>
    </dgm:pt>
    <dgm:pt modelId="{9ABA1B30-A387-452A-B05F-95D8FAF334D7}" type="sibTrans" cxnId="{D9CC13FD-0D8C-47BF-BF5F-D1D8B9CBF226}">
      <dgm:prSet/>
      <dgm:spPr/>
      <dgm:t>
        <a:bodyPr/>
        <a:lstStyle/>
        <a:p>
          <a:endParaRPr lang="de-DE">
            <a:solidFill>
              <a:srgbClr val="000000"/>
            </a:solidFill>
          </a:endParaRPr>
        </a:p>
      </dgm:t>
    </dgm:pt>
    <dgm:pt modelId="{4A094619-33D4-48B1-87FA-85D63FABE2CC}">
      <dgm:prSet phldrT="[Text]" custT="1"/>
      <dgm:spPr/>
      <dgm:t>
        <a:bodyPr/>
        <a:lstStyle/>
        <a:p>
          <a:r>
            <a:rPr lang="de-DE" sz="1600" b="1" dirty="0" smtClean="0"/>
            <a:t>Aktives Zuhören</a:t>
          </a:r>
          <a:endParaRPr lang="de-DE" sz="1600" b="1" dirty="0"/>
        </a:p>
      </dgm:t>
    </dgm:pt>
    <dgm:pt modelId="{B1B3ADEA-3975-4BA3-AA39-69933C39429B}" type="parTrans" cxnId="{CEA3E49E-3BF2-4339-AFC7-413F649CBD34}">
      <dgm:prSet/>
      <dgm:spPr/>
      <dgm:t>
        <a:bodyPr/>
        <a:lstStyle/>
        <a:p>
          <a:endParaRPr lang="de-DE">
            <a:solidFill>
              <a:srgbClr val="000000"/>
            </a:solidFill>
          </a:endParaRPr>
        </a:p>
      </dgm:t>
    </dgm:pt>
    <dgm:pt modelId="{A63F56A3-F5BC-44ED-B136-2DF221640A58}" type="sibTrans" cxnId="{CEA3E49E-3BF2-4339-AFC7-413F649CBD34}">
      <dgm:prSet/>
      <dgm:spPr/>
      <dgm:t>
        <a:bodyPr/>
        <a:lstStyle/>
        <a:p>
          <a:endParaRPr lang="de-DE">
            <a:solidFill>
              <a:srgbClr val="000000"/>
            </a:solidFill>
          </a:endParaRPr>
        </a:p>
      </dgm:t>
    </dgm:pt>
    <dgm:pt modelId="{08547B79-284D-4E8D-94B8-25B5FC4F32D6}">
      <dgm:prSet phldrT="[Text]" custT="1"/>
      <dgm:spPr/>
      <dgm:t>
        <a:bodyPr/>
        <a:lstStyle/>
        <a:p>
          <a:r>
            <a:rPr lang="de-DE" sz="1600" dirty="0" smtClean="0"/>
            <a:t>Zusammen-fassungen</a:t>
          </a:r>
          <a:endParaRPr lang="de-DE" sz="1600" dirty="0"/>
        </a:p>
      </dgm:t>
    </dgm:pt>
    <dgm:pt modelId="{4995D9B1-845A-4323-891F-C782EC4F492B}" type="parTrans" cxnId="{ABCDD18E-711C-4797-A36D-AE35D8576838}">
      <dgm:prSet/>
      <dgm:spPr/>
      <dgm:t>
        <a:bodyPr/>
        <a:lstStyle/>
        <a:p>
          <a:endParaRPr lang="de-DE"/>
        </a:p>
      </dgm:t>
    </dgm:pt>
    <dgm:pt modelId="{00EDE930-707C-49E0-B367-EEBF52A61A18}" type="sibTrans" cxnId="{ABCDD18E-711C-4797-A36D-AE35D8576838}">
      <dgm:prSet/>
      <dgm:spPr/>
      <dgm:t>
        <a:bodyPr/>
        <a:lstStyle/>
        <a:p>
          <a:endParaRPr lang="de-DE"/>
        </a:p>
      </dgm:t>
    </dgm:pt>
    <dgm:pt modelId="{AB3B12BD-8990-4428-990E-AC88FE1BBABB}" type="pres">
      <dgm:prSet presAssocID="{8172A19D-057D-4805-9641-B3C0F481F544}" presName="compositeShape" presStyleCnt="0">
        <dgm:presLayoutVars>
          <dgm:chMax val="7"/>
          <dgm:dir/>
          <dgm:resizeHandles val="exact"/>
        </dgm:presLayoutVars>
      </dgm:prSet>
      <dgm:spPr/>
      <dgm:t>
        <a:bodyPr/>
        <a:lstStyle/>
        <a:p>
          <a:endParaRPr lang="de-DE"/>
        </a:p>
      </dgm:t>
    </dgm:pt>
    <dgm:pt modelId="{747AC400-4176-44CC-B861-485FF51440DA}" type="pres">
      <dgm:prSet presAssocID="{8172A19D-057D-4805-9641-B3C0F481F544}" presName="wedge1" presStyleLbl="node1" presStyleIdx="0" presStyleCnt="7"/>
      <dgm:spPr/>
      <dgm:t>
        <a:bodyPr/>
        <a:lstStyle/>
        <a:p>
          <a:endParaRPr lang="de-DE"/>
        </a:p>
      </dgm:t>
    </dgm:pt>
    <dgm:pt modelId="{338F3849-D67B-48A9-91B3-5169C25AB377}" type="pres">
      <dgm:prSet presAssocID="{8172A19D-057D-4805-9641-B3C0F481F544}" presName="dummy1a" presStyleCnt="0"/>
      <dgm:spPr/>
    </dgm:pt>
    <dgm:pt modelId="{9733C84D-2D2A-4983-87EB-7A6777C80613}" type="pres">
      <dgm:prSet presAssocID="{8172A19D-057D-4805-9641-B3C0F481F544}" presName="dummy1b" presStyleCnt="0"/>
      <dgm:spPr/>
    </dgm:pt>
    <dgm:pt modelId="{BF73BCF8-5B91-4101-AA3E-F3615E3D189B}" type="pres">
      <dgm:prSet presAssocID="{8172A19D-057D-4805-9641-B3C0F481F544}" presName="wedge1Tx" presStyleLbl="node1" presStyleIdx="0" presStyleCnt="7">
        <dgm:presLayoutVars>
          <dgm:chMax val="0"/>
          <dgm:chPref val="0"/>
          <dgm:bulletEnabled val="1"/>
        </dgm:presLayoutVars>
      </dgm:prSet>
      <dgm:spPr/>
      <dgm:t>
        <a:bodyPr/>
        <a:lstStyle/>
        <a:p>
          <a:endParaRPr lang="de-DE"/>
        </a:p>
      </dgm:t>
    </dgm:pt>
    <dgm:pt modelId="{8B74D413-9E9E-4B94-9781-2F30EDE1035D}" type="pres">
      <dgm:prSet presAssocID="{8172A19D-057D-4805-9641-B3C0F481F544}" presName="wedge2" presStyleLbl="node1" presStyleIdx="1" presStyleCnt="7"/>
      <dgm:spPr/>
      <dgm:t>
        <a:bodyPr/>
        <a:lstStyle/>
        <a:p>
          <a:endParaRPr lang="de-DE"/>
        </a:p>
      </dgm:t>
    </dgm:pt>
    <dgm:pt modelId="{D2268157-3344-4AED-8671-BD004E8E727D}" type="pres">
      <dgm:prSet presAssocID="{8172A19D-057D-4805-9641-B3C0F481F544}" presName="dummy2a" presStyleCnt="0"/>
      <dgm:spPr/>
    </dgm:pt>
    <dgm:pt modelId="{009BEE99-B26A-40D7-9D63-1B0AC38178CE}" type="pres">
      <dgm:prSet presAssocID="{8172A19D-057D-4805-9641-B3C0F481F544}" presName="dummy2b" presStyleCnt="0"/>
      <dgm:spPr/>
    </dgm:pt>
    <dgm:pt modelId="{438F9EE0-0FB0-4C54-B0D0-1CDC1A6F7A44}" type="pres">
      <dgm:prSet presAssocID="{8172A19D-057D-4805-9641-B3C0F481F544}" presName="wedge2Tx" presStyleLbl="node1" presStyleIdx="1" presStyleCnt="7">
        <dgm:presLayoutVars>
          <dgm:chMax val="0"/>
          <dgm:chPref val="0"/>
          <dgm:bulletEnabled val="1"/>
        </dgm:presLayoutVars>
      </dgm:prSet>
      <dgm:spPr/>
      <dgm:t>
        <a:bodyPr/>
        <a:lstStyle/>
        <a:p>
          <a:endParaRPr lang="de-DE"/>
        </a:p>
      </dgm:t>
    </dgm:pt>
    <dgm:pt modelId="{EDD9EED1-90B4-4736-BFF0-CA2F7530C145}" type="pres">
      <dgm:prSet presAssocID="{8172A19D-057D-4805-9641-B3C0F481F544}" presName="wedge3" presStyleLbl="node1" presStyleIdx="2" presStyleCnt="7"/>
      <dgm:spPr/>
      <dgm:t>
        <a:bodyPr/>
        <a:lstStyle/>
        <a:p>
          <a:endParaRPr lang="de-DE"/>
        </a:p>
      </dgm:t>
    </dgm:pt>
    <dgm:pt modelId="{F01158B6-BE20-4568-8BD9-290EAD094F2B}" type="pres">
      <dgm:prSet presAssocID="{8172A19D-057D-4805-9641-B3C0F481F544}" presName="dummy3a" presStyleCnt="0"/>
      <dgm:spPr/>
    </dgm:pt>
    <dgm:pt modelId="{664934EC-A8FB-4318-9182-B85095852087}" type="pres">
      <dgm:prSet presAssocID="{8172A19D-057D-4805-9641-B3C0F481F544}" presName="dummy3b" presStyleCnt="0"/>
      <dgm:spPr/>
    </dgm:pt>
    <dgm:pt modelId="{2DF4456D-9387-49C2-9616-DA0E1CBF46F4}" type="pres">
      <dgm:prSet presAssocID="{8172A19D-057D-4805-9641-B3C0F481F544}" presName="wedge3Tx" presStyleLbl="node1" presStyleIdx="2" presStyleCnt="7">
        <dgm:presLayoutVars>
          <dgm:chMax val="0"/>
          <dgm:chPref val="0"/>
          <dgm:bulletEnabled val="1"/>
        </dgm:presLayoutVars>
      </dgm:prSet>
      <dgm:spPr/>
      <dgm:t>
        <a:bodyPr/>
        <a:lstStyle/>
        <a:p>
          <a:endParaRPr lang="de-DE"/>
        </a:p>
      </dgm:t>
    </dgm:pt>
    <dgm:pt modelId="{F99CF7B2-2BCE-4B8B-838A-928502A2DE03}" type="pres">
      <dgm:prSet presAssocID="{8172A19D-057D-4805-9641-B3C0F481F544}" presName="wedge4" presStyleLbl="node1" presStyleIdx="3" presStyleCnt="7"/>
      <dgm:spPr/>
      <dgm:t>
        <a:bodyPr/>
        <a:lstStyle/>
        <a:p>
          <a:endParaRPr lang="de-DE"/>
        </a:p>
      </dgm:t>
    </dgm:pt>
    <dgm:pt modelId="{8BAF5B0E-2CAF-4F8A-B2EB-BF5EAA73651D}" type="pres">
      <dgm:prSet presAssocID="{8172A19D-057D-4805-9641-B3C0F481F544}" presName="dummy4a" presStyleCnt="0"/>
      <dgm:spPr/>
    </dgm:pt>
    <dgm:pt modelId="{FC3CC0CC-FA1E-45E2-B263-1A92CC7596F2}" type="pres">
      <dgm:prSet presAssocID="{8172A19D-057D-4805-9641-B3C0F481F544}" presName="dummy4b" presStyleCnt="0"/>
      <dgm:spPr/>
    </dgm:pt>
    <dgm:pt modelId="{59C42855-D922-419F-B60F-EB9266CCC125}" type="pres">
      <dgm:prSet presAssocID="{8172A19D-057D-4805-9641-B3C0F481F544}" presName="wedge4Tx" presStyleLbl="node1" presStyleIdx="3" presStyleCnt="7">
        <dgm:presLayoutVars>
          <dgm:chMax val="0"/>
          <dgm:chPref val="0"/>
          <dgm:bulletEnabled val="1"/>
        </dgm:presLayoutVars>
      </dgm:prSet>
      <dgm:spPr/>
      <dgm:t>
        <a:bodyPr/>
        <a:lstStyle/>
        <a:p>
          <a:endParaRPr lang="de-DE"/>
        </a:p>
      </dgm:t>
    </dgm:pt>
    <dgm:pt modelId="{0B502739-DDC2-4DDB-B135-33513F4577E5}" type="pres">
      <dgm:prSet presAssocID="{8172A19D-057D-4805-9641-B3C0F481F544}" presName="wedge5" presStyleLbl="node1" presStyleIdx="4" presStyleCnt="7"/>
      <dgm:spPr/>
      <dgm:t>
        <a:bodyPr/>
        <a:lstStyle/>
        <a:p>
          <a:endParaRPr lang="de-DE"/>
        </a:p>
      </dgm:t>
    </dgm:pt>
    <dgm:pt modelId="{F13E2C8D-1DA8-49E9-83A5-521970C7B90A}" type="pres">
      <dgm:prSet presAssocID="{8172A19D-057D-4805-9641-B3C0F481F544}" presName="dummy5a" presStyleCnt="0"/>
      <dgm:spPr/>
    </dgm:pt>
    <dgm:pt modelId="{777A5800-F58E-4A3F-9E50-2238E4AEC617}" type="pres">
      <dgm:prSet presAssocID="{8172A19D-057D-4805-9641-B3C0F481F544}" presName="dummy5b" presStyleCnt="0"/>
      <dgm:spPr/>
    </dgm:pt>
    <dgm:pt modelId="{A95E2C6B-CC94-4FC0-95E8-BE127520507A}" type="pres">
      <dgm:prSet presAssocID="{8172A19D-057D-4805-9641-B3C0F481F544}" presName="wedge5Tx" presStyleLbl="node1" presStyleIdx="4" presStyleCnt="7">
        <dgm:presLayoutVars>
          <dgm:chMax val="0"/>
          <dgm:chPref val="0"/>
          <dgm:bulletEnabled val="1"/>
        </dgm:presLayoutVars>
      </dgm:prSet>
      <dgm:spPr/>
      <dgm:t>
        <a:bodyPr/>
        <a:lstStyle/>
        <a:p>
          <a:endParaRPr lang="de-DE"/>
        </a:p>
      </dgm:t>
    </dgm:pt>
    <dgm:pt modelId="{C74B7F7B-4936-4989-8F3B-1717C9A9C3DE}" type="pres">
      <dgm:prSet presAssocID="{8172A19D-057D-4805-9641-B3C0F481F544}" presName="wedge6" presStyleLbl="node1" presStyleIdx="5" presStyleCnt="7"/>
      <dgm:spPr/>
      <dgm:t>
        <a:bodyPr/>
        <a:lstStyle/>
        <a:p>
          <a:endParaRPr lang="de-DE"/>
        </a:p>
      </dgm:t>
    </dgm:pt>
    <dgm:pt modelId="{BCC4D882-0052-486A-8EB5-B3249F3903E2}" type="pres">
      <dgm:prSet presAssocID="{8172A19D-057D-4805-9641-B3C0F481F544}" presName="dummy6a" presStyleCnt="0"/>
      <dgm:spPr/>
    </dgm:pt>
    <dgm:pt modelId="{AB50EDCD-A6F7-42A2-89C4-B67E5149BA36}" type="pres">
      <dgm:prSet presAssocID="{8172A19D-057D-4805-9641-B3C0F481F544}" presName="dummy6b" presStyleCnt="0"/>
      <dgm:spPr/>
    </dgm:pt>
    <dgm:pt modelId="{297126A2-5B2E-43EC-9CB8-70ACDA203D07}" type="pres">
      <dgm:prSet presAssocID="{8172A19D-057D-4805-9641-B3C0F481F544}" presName="wedge6Tx" presStyleLbl="node1" presStyleIdx="5" presStyleCnt="7">
        <dgm:presLayoutVars>
          <dgm:chMax val="0"/>
          <dgm:chPref val="0"/>
          <dgm:bulletEnabled val="1"/>
        </dgm:presLayoutVars>
      </dgm:prSet>
      <dgm:spPr/>
      <dgm:t>
        <a:bodyPr/>
        <a:lstStyle/>
        <a:p>
          <a:endParaRPr lang="de-DE"/>
        </a:p>
      </dgm:t>
    </dgm:pt>
    <dgm:pt modelId="{5B15F6A5-AC3C-441E-AA65-5104CA132684}" type="pres">
      <dgm:prSet presAssocID="{8172A19D-057D-4805-9641-B3C0F481F544}" presName="wedge7" presStyleLbl="node1" presStyleIdx="6" presStyleCnt="7"/>
      <dgm:spPr/>
      <dgm:t>
        <a:bodyPr/>
        <a:lstStyle/>
        <a:p>
          <a:endParaRPr lang="de-DE"/>
        </a:p>
      </dgm:t>
    </dgm:pt>
    <dgm:pt modelId="{64178E54-E5C9-43E2-A640-F576716DB452}" type="pres">
      <dgm:prSet presAssocID="{8172A19D-057D-4805-9641-B3C0F481F544}" presName="dummy7a" presStyleCnt="0"/>
      <dgm:spPr/>
    </dgm:pt>
    <dgm:pt modelId="{9F053254-D7E1-4218-AE9B-5D28103DBD78}" type="pres">
      <dgm:prSet presAssocID="{8172A19D-057D-4805-9641-B3C0F481F544}" presName="dummy7b" presStyleCnt="0"/>
      <dgm:spPr/>
    </dgm:pt>
    <dgm:pt modelId="{9D8B5783-ED0C-4E3F-A444-F0D996246ECA}" type="pres">
      <dgm:prSet presAssocID="{8172A19D-057D-4805-9641-B3C0F481F544}" presName="wedge7Tx" presStyleLbl="node1" presStyleIdx="6" presStyleCnt="7">
        <dgm:presLayoutVars>
          <dgm:chMax val="0"/>
          <dgm:chPref val="0"/>
          <dgm:bulletEnabled val="1"/>
        </dgm:presLayoutVars>
      </dgm:prSet>
      <dgm:spPr/>
      <dgm:t>
        <a:bodyPr/>
        <a:lstStyle/>
        <a:p>
          <a:endParaRPr lang="de-DE"/>
        </a:p>
      </dgm:t>
    </dgm:pt>
    <dgm:pt modelId="{B9EA8C90-F378-4D68-95FC-0B38BD4AD05F}" type="pres">
      <dgm:prSet presAssocID="{4DEC6A01-CB0F-43C7-AA0D-214CBB87227F}" presName="arrowWedge1" presStyleLbl="fgSibTrans2D1" presStyleIdx="0" presStyleCnt="7"/>
      <dgm:spPr/>
    </dgm:pt>
    <dgm:pt modelId="{76A324D9-2F37-4B6E-83B9-CD120C6B42AD}" type="pres">
      <dgm:prSet presAssocID="{A63F56A3-F5BC-44ED-B136-2DF221640A58}" presName="arrowWedge2" presStyleLbl="fgSibTrans2D1" presStyleIdx="1" presStyleCnt="7"/>
      <dgm:spPr>
        <a:solidFill>
          <a:srgbClr val="FFFFFF"/>
        </a:solidFill>
        <a:ln>
          <a:solidFill>
            <a:srgbClr val="A40000"/>
          </a:solidFill>
        </a:ln>
      </dgm:spPr>
      <dgm:t>
        <a:bodyPr/>
        <a:lstStyle/>
        <a:p>
          <a:endParaRPr lang="de-DE"/>
        </a:p>
      </dgm:t>
    </dgm:pt>
    <dgm:pt modelId="{C5088F48-DCB2-45E4-889E-0BC5CA35317E}" type="pres">
      <dgm:prSet presAssocID="{2004FD61-DF79-4AF9-A8B6-2A647F119FE2}" presName="arrowWedge3" presStyleLbl="fgSibTrans2D1" presStyleIdx="2" presStyleCnt="7"/>
      <dgm:spPr/>
    </dgm:pt>
    <dgm:pt modelId="{36AAC2B9-5309-46A0-8166-B9BD2DDA25CC}" type="pres">
      <dgm:prSet presAssocID="{7FB753B3-F8D1-46E3-B05F-CDBD448D57C2}" presName="arrowWedge4" presStyleLbl="fgSibTrans2D1" presStyleIdx="3" presStyleCnt="7"/>
      <dgm:spPr/>
    </dgm:pt>
    <dgm:pt modelId="{68F06E20-7BA1-443C-821C-29282F4FE9A6}" type="pres">
      <dgm:prSet presAssocID="{5080D1C4-EE62-47A3-BD7D-A612626E84B3}" presName="arrowWedge5" presStyleLbl="fgSibTrans2D1" presStyleIdx="4" presStyleCnt="7"/>
      <dgm:spPr/>
    </dgm:pt>
    <dgm:pt modelId="{8336836F-6E0A-4800-B3C1-1A49A36EF98D}" type="pres">
      <dgm:prSet presAssocID="{9ABA1B30-A387-452A-B05F-95D8FAF334D7}" presName="arrowWedge6" presStyleLbl="fgSibTrans2D1" presStyleIdx="5" presStyleCnt="7"/>
      <dgm:spPr/>
    </dgm:pt>
    <dgm:pt modelId="{5F9A3E7A-A6FD-49DE-98A8-310ED3D12320}" type="pres">
      <dgm:prSet presAssocID="{00EDE930-707C-49E0-B367-EEBF52A61A18}" presName="arrowWedge7" presStyleLbl="fgSibTrans2D1" presStyleIdx="6" presStyleCnt="7"/>
      <dgm:spPr/>
    </dgm:pt>
  </dgm:ptLst>
  <dgm:cxnLst>
    <dgm:cxn modelId="{58C6D228-E42D-43D0-AFA3-BD9BC62429B3}" type="presOf" srcId="{26C9859F-E8A2-43C5-887C-31A07BEAE902}" destId="{0B502739-DDC2-4DDB-B135-33513F4577E5}" srcOrd="0" destOrd="0" presId="urn:microsoft.com/office/officeart/2005/8/layout/cycle8"/>
    <dgm:cxn modelId="{44504BBD-FA2A-43E6-AF9B-8588D798BE04}" type="presOf" srcId="{AA6A90EE-24DC-46E3-AB0B-BEA187DF306D}" destId="{BF73BCF8-5B91-4101-AA3E-F3615E3D189B}" srcOrd="1" destOrd="0" presId="urn:microsoft.com/office/officeart/2005/8/layout/cycle8"/>
    <dgm:cxn modelId="{89FFCEB7-33EF-4AA3-956A-64346F4EB9D5}" type="presOf" srcId="{8172A19D-057D-4805-9641-B3C0F481F544}" destId="{AB3B12BD-8990-4428-990E-AC88FE1BBABB}" srcOrd="0" destOrd="0" presId="urn:microsoft.com/office/officeart/2005/8/layout/cycle8"/>
    <dgm:cxn modelId="{0BA76159-2655-439D-85D8-43BF3E9F7740}" type="presOf" srcId="{26C9859F-E8A2-43C5-887C-31A07BEAE902}" destId="{A95E2C6B-CC94-4FC0-95E8-BE127520507A}" srcOrd="1" destOrd="0" presId="urn:microsoft.com/office/officeart/2005/8/layout/cycle8"/>
    <dgm:cxn modelId="{B6BC0ED8-EAFC-4E80-88C0-6DDF98E0E8D7}" srcId="{8172A19D-057D-4805-9641-B3C0F481F544}" destId="{25100A45-3F17-4340-AB9F-48F449315F5D}" srcOrd="2" destOrd="0" parTransId="{EA5B0005-DBB1-487C-B130-EC78F803C626}" sibTransId="{2004FD61-DF79-4AF9-A8B6-2A647F119FE2}"/>
    <dgm:cxn modelId="{3ED3BCC4-3D8D-4001-A10C-4AC839FBD101}" srcId="{8172A19D-057D-4805-9641-B3C0F481F544}" destId="{BE0E21CE-7128-4382-A181-F1143E529E34}" srcOrd="3" destOrd="0" parTransId="{B3998B16-1185-4D8C-856B-7CFF40AAC0BE}" sibTransId="{7FB753B3-F8D1-46E3-B05F-CDBD448D57C2}"/>
    <dgm:cxn modelId="{C9420DA7-CF98-4024-9A0A-F20A9B08C9D3}" type="presOf" srcId="{BE0E21CE-7128-4382-A181-F1143E529E34}" destId="{59C42855-D922-419F-B60F-EB9266CCC125}" srcOrd="1" destOrd="0" presId="urn:microsoft.com/office/officeart/2005/8/layout/cycle8"/>
    <dgm:cxn modelId="{C141282A-4E8F-4072-8422-121AAAE2A12A}" srcId="{8172A19D-057D-4805-9641-B3C0F481F544}" destId="{AA6A90EE-24DC-46E3-AB0B-BEA187DF306D}" srcOrd="0" destOrd="0" parTransId="{1C38FE78-9576-4DD0-A458-DBA3F1E6CC20}" sibTransId="{4DEC6A01-CB0F-43C7-AA0D-214CBB87227F}"/>
    <dgm:cxn modelId="{D8554990-6E4C-486F-A8EE-F09AAF788F76}" type="presOf" srcId="{4A094619-33D4-48B1-87FA-85D63FABE2CC}" destId="{438F9EE0-0FB0-4C54-B0D0-1CDC1A6F7A44}" srcOrd="1" destOrd="0" presId="urn:microsoft.com/office/officeart/2005/8/layout/cycle8"/>
    <dgm:cxn modelId="{6F64511A-8543-477C-B817-B9809E565686}" type="presOf" srcId="{08547B79-284D-4E8D-94B8-25B5FC4F32D6}" destId="{5B15F6A5-AC3C-441E-AA65-5104CA132684}" srcOrd="0" destOrd="0" presId="urn:microsoft.com/office/officeart/2005/8/layout/cycle8"/>
    <dgm:cxn modelId="{F52D17F1-3067-4DA6-BE6D-1A7F292699F6}" type="presOf" srcId="{08547B79-284D-4E8D-94B8-25B5FC4F32D6}" destId="{9D8B5783-ED0C-4E3F-A444-F0D996246ECA}" srcOrd="1" destOrd="0" presId="urn:microsoft.com/office/officeart/2005/8/layout/cycle8"/>
    <dgm:cxn modelId="{4942E207-52D0-4298-A8D8-16D646BAC55C}" type="presOf" srcId="{BE0E21CE-7128-4382-A181-F1143E529E34}" destId="{F99CF7B2-2BCE-4B8B-838A-928502A2DE03}" srcOrd="0" destOrd="0" presId="urn:microsoft.com/office/officeart/2005/8/layout/cycle8"/>
    <dgm:cxn modelId="{CEA3E49E-3BF2-4339-AFC7-413F649CBD34}" srcId="{8172A19D-057D-4805-9641-B3C0F481F544}" destId="{4A094619-33D4-48B1-87FA-85D63FABE2CC}" srcOrd="1" destOrd="0" parTransId="{B1B3ADEA-3975-4BA3-AA39-69933C39429B}" sibTransId="{A63F56A3-F5BC-44ED-B136-2DF221640A58}"/>
    <dgm:cxn modelId="{1674D71D-261C-450B-B818-BFEBE8C14545}" srcId="{8172A19D-057D-4805-9641-B3C0F481F544}" destId="{26C9859F-E8A2-43C5-887C-31A07BEAE902}" srcOrd="4" destOrd="0" parTransId="{E255FCEF-33FC-487C-9451-5A9BC970E6F8}" sibTransId="{5080D1C4-EE62-47A3-BD7D-A612626E84B3}"/>
    <dgm:cxn modelId="{0E68D4ED-0C27-40EB-8F0F-9E554F7E1DD8}" type="presOf" srcId="{7E5C5246-8703-4FD8-88C5-BA13412013B3}" destId="{297126A2-5B2E-43EC-9CB8-70ACDA203D07}" srcOrd="1" destOrd="0" presId="urn:microsoft.com/office/officeart/2005/8/layout/cycle8"/>
    <dgm:cxn modelId="{D59F518E-D255-4681-87F1-245BAFE7BD58}" type="presOf" srcId="{25100A45-3F17-4340-AB9F-48F449315F5D}" destId="{EDD9EED1-90B4-4736-BFF0-CA2F7530C145}" srcOrd="0" destOrd="0" presId="urn:microsoft.com/office/officeart/2005/8/layout/cycle8"/>
    <dgm:cxn modelId="{8F158D31-691F-4684-853C-31639728C00C}" type="presOf" srcId="{7E5C5246-8703-4FD8-88C5-BA13412013B3}" destId="{C74B7F7B-4936-4989-8F3B-1717C9A9C3DE}" srcOrd="0" destOrd="0" presId="urn:microsoft.com/office/officeart/2005/8/layout/cycle8"/>
    <dgm:cxn modelId="{DE266387-24D1-4B7A-9871-C64219C3122F}" type="presOf" srcId="{AA6A90EE-24DC-46E3-AB0B-BEA187DF306D}" destId="{747AC400-4176-44CC-B861-485FF51440DA}" srcOrd="0" destOrd="0" presId="urn:microsoft.com/office/officeart/2005/8/layout/cycle8"/>
    <dgm:cxn modelId="{32B4F970-828E-4416-9084-B799951F998C}" type="presOf" srcId="{25100A45-3F17-4340-AB9F-48F449315F5D}" destId="{2DF4456D-9387-49C2-9616-DA0E1CBF46F4}" srcOrd="1" destOrd="0" presId="urn:microsoft.com/office/officeart/2005/8/layout/cycle8"/>
    <dgm:cxn modelId="{9A994BE0-A88F-43E2-8BB9-AB315709FDA1}" type="presOf" srcId="{4A094619-33D4-48B1-87FA-85D63FABE2CC}" destId="{8B74D413-9E9E-4B94-9781-2F30EDE1035D}" srcOrd="0" destOrd="0" presId="urn:microsoft.com/office/officeart/2005/8/layout/cycle8"/>
    <dgm:cxn modelId="{ABCDD18E-711C-4797-A36D-AE35D8576838}" srcId="{8172A19D-057D-4805-9641-B3C0F481F544}" destId="{08547B79-284D-4E8D-94B8-25B5FC4F32D6}" srcOrd="6" destOrd="0" parTransId="{4995D9B1-845A-4323-891F-C782EC4F492B}" sibTransId="{00EDE930-707C-49E0-B367-EEBF52A61A18}"/>
    <dgm:cxn modelId="{D9CC13FD-0D8C-47BF-BF5F-D1D8B9CBF226}" srcId="{8172A19D-057D-4805-9641-B3C0F481F544}" destId="{7E5C5246-8703-4FD8-88C5-BA13412013B3}" srcOrd="5" destOrd="0" parTransId="{2ACF2E7D-867B-472A-947E-2C3690CF3F64}" sibTransId="{9ABA1B30-A387-452A-B05F-95D8FAF334D7}"/>
    <dgm:cxn modelId="{76C74154-8DBB-4DBF-A39B-5CDC2781AE34}" type="presParOf" srcId="{AB3B12BD-8990-4428-990E-AC88FE1BBABB}" destId="{747AC400-4176-44CC-B861-485FF51440DA}" srcOrd="0" destOrd="0" presId="urn:microsoft.com/office/officeart/2005/8/layout/cycle8"/>
    <dgm:cxn modelId="{72AA4FA9-D253-4C21-B75B-B1558D5DCFD8}" type="presParOf" srcId="{AB3B12BD-8990-4428-990E-AC88FE1BBABB}" destId="{338F3849-D67B-48A9-91B3-5169C25AB377}" srcOrd="1" destOrd="0" presId="urn:microsoft.com/office/officeart/2005/8/layout/cycle8"/>
    <dgm:cxn modelId="{873488DE-F484-40F2-92AA-8860EF68005F}" type="presParOf" srcId="{AB3B12BD-8990-4428-990E-AC88FE1BBABB}" destId="{9733C84D-2D2A-4983-87EB-7A6777C80613}" srcOrd="2" destOrd="0" presId="urn:microsoft.com/office/officeart/2005/8/layout/cycle8"/>
    <dgm:cxn modelId="{C1EF909F-D1F5-477F-8E49-8548F67921E7}" type="presParOf" srcId="{AB3B12BD-8990-4428-990E-AC88FE1BBABB}" destId="{BF73BCF8-5B91-4101-AA3E-F3615E3D189B}" srcOrd="3" destOrd="0" presId="urn:microsoft.com/office/officeart/2005/8/layout/cycle8"/>
    <dgm:cxn modelId="{72114530-59C2-4E78-8414-8FD3EEDF712A}" type="presParOf" srcId="{AB3B12BD-8990-4428-990E-AC88FE1BBABB}" destId="{8B74D413-9E9E-4B94-9781-2F30EDE1035D}" srcOrd="4" destOrd="0" presId="urn:microsoft.com/office/officeart/2005/8/layout/cycle8"/>
    <dgm:cxn modelId="{7CAAC9F8-B9F7-47AA-94E9-42A1736F0A16}" type="presParOf" srcId="{AB3B12BD-8990-4428-990E-AC88FE1BBABB}" destId="{D2268157-3344-4AED-8671-BD004E8E727D}" srcOrd="5" destOrd="0" presId="urn:microsoft.com/office/officeart/2005/8/layout/cycle8"/>
    <dgm:cxn modelId="{184E1996-F19A-48B1-8BC1-3A17EAEBF5C8}" type="presParOf" srcId="{AB3B12BD-8990-4428-990E-AC88FE1BBABB}" destId="{009BEE99-B26A-40D7-9D63-1B0AC38178CE}" srcOrd="6" destOrd="0" presId="urn:microsoft.com/office/officeart/2005/8/layout/cycle8"/>
    <dgm:cxn modelId="{F8D003C3-8537-48C4-8279-63BA5B993F9E}" type="presParOf" srcId="{AB3B12BD-8990-4428-990E-AC88FE1BBABB}" destId="{438F9EE0-0FB0-4C54-B0D0-1CDC1A6F7A44}" srcOrd="7" destOrd="0" presId="urn:microsoft.com/office/officeart/2005/8/layout/cycle8"/>
    <dgm:cxn modelId="{5A7F48ED-D95E-4205-9661-EF04F1BD4242}" type="presParOf" srcId="{AB3B12BD-8990-4428-990E-AC88FE1BBABB}" destId="{EDD9EED1-90B4-4736-BFF0-CA2F7530C145}" srcOrd="8" destOrd="0" presId="urn:microsoft.com/office/officeart/2005/8/layout/cycle8"/>
    <dgm:cxn modelId="{DEA2934E-F4D1-4B25-8DCF-5270CBF13A6E}" type="presParOf" srcId="{AB3B12BD-8990-4428-990E-AC88FE1BBABB}" destId="{F01158B6-BE20-4568-8BD9-290EAD094F2B}" srcOrd="9" destOrd="0" presId="urn:microsoft.com/office/officeart/2005/8/layout/cycle8"/>
    <dgm:cxn modelId="{F52CFC4B-1317-45D7-9F0E-B3F47830A963}" type="presParOf" srcId="{AB3B12BD-8990-4428-990E-AC88FE1BBABB}" destId="{664934EC-A8FB-4318-9182-B85095852087}" srcOrd="10" destOrd="0" presId="urn:microsoft.com/office/officeart/2005/8/layout/cycle8"/>
    <dgm:cxn modelId="{F2D0A441-A8B2-4387-9C76-C02C3F7EC704}" type="presParOf" srcId="{AB3B12BD-8990-4428-990E-AC88FE1BBABB}" destId="{2DF4456D-9387-49C2-9616-DA0E1CBF46F4}" srcOrd="11" destOrd="0" presId="urn:microsoft.com/office/officeart/2005/8/layout/cycle8"/>
    <dgm:cxn modelId="{18F3C48D-ECEF-4883-8320-80E16D6E588D}" type="presParOf" srcId="{AB3B12BD-8990-4428-990E-AC88FE1BBABB}" destId="{F99CF7B2-2BCE-4B8B-838A-928502A2DE03}" srcOrd="12" destOrd="0" presId="urn:microsoft.com/office/officeart/2005/8/layout/cycle8"/>
    <dgm:cxn modelId="{9C7ADD4E-8A09-4878-BCA3-E5F107623E30}" type="presParOf" srcId="{AB3B12BD-8990-4428-990E-AC88FE1BBABB}" destId="{8BAF5B0E-2CAF-4F8A-B2EB-BF5EAA73651D}" srcOrd="13" destOrd="0" presId="urn:microsoft.com/office/officeart/2005/8/layout/cycle8"/>
    <dgm:cxn modelId="{CEAD7DE0-DAE4-49E1-8E78-4EC45A619B20}" type="presParOf" srcId="{AB3B12BD-8990-4428-990E-AC88FE1BBABB}" destId="{FC3CC0CC-FA1E-45E2-B263-1A92CC7596F2}" srcOrd="14" destOrd="0" presId="urn:microsoft.com/office/officeart/2005/8/layout/cycle8"/>
    <dgm:cxn modelId="{BD731D83-7442-4316-8E65-D730CDD248E6}" type="presParOf" srcId="{AB3B12BD-8990-4428-990E-AC88FE1BBABB}" destId="{59C42855-D922-419F-B60F-EB9266CCC125}" srcOrd="15" destOrd="0" presId="urn:microsoft.com/office/officeart/2005/8/layout/cycle8"/>
    <dgm:cxn modelId="{2F7F255D-5DCF-4EC7-9E3B-AD87C38FB12C}" type="presParOf" srcId="{AB3B12BD-8990-4428-990E-AC88FE1BBABB}" destId="{0B502739-DDC2-4DDB-B135-33513F4577E5}" srcOrd="16" destOrd="0" presId="urn:microsoft.com/office/officeart/2005/8/layout/cycle8"/>
    <dgm:cxn modelId="{47F51F18-16D6-4201-98A6-1A19AE08617D}" type="presParOf" srcId="{AB3B12BD-8990-4428-990E-AC88FE1BBABB}" destId="{F13E2C8D-1DA8-49E9-83A5-521970C7B90A}" srcOrd="17" destOrd="0" presId="urn:microsoft.com/office/officeart/2005/8/layout/cycle8"/>
    <dgm:cxn modelId="{D85E6E10-6E83-4EBC-881A-F09F7A100C33}" type="presParOf" srcId="{AB3B12BD-8990-4428-990E-AC88FE1BBABB}" destId="{777A5800-F58E-4A3F-9E50-2238E4AEC617}" srcOrd="18" destOrd="0" presId="urn:microsoft.com/office/officeart/2005/8/layout/cycle8"/>
    <dgm:cxn modelId="{E74DF26C-7C8B-4A3A-A7B0-4DF59CFADE32}" type="presParOf" srcId="{AB3B12BD-8990-4428-990E-AC88FE1BBABB}" destId="{A95E2C6B-CC94-4FC0-95E8-BE127520507A}" srcOrd="19" destOrd="0" presId="urn:microsoft.com/office/officeart/2005/8/layout/cycle8"/>
    <dgm:cxn modelId="{A1568809-42A0-4789-AB92-6FB5615905C0}" type="presParOf" srcId="{AB3B12BD-8990-4428-990E-AC88FE1BBABB}" destId="{C74B7F7B-4936-4989-8F3B-1717C9A9C3DE}" srcOrd="20" destOrd="0" presId="urn:microsoft.com/office/officeart/2005/8/layout/cycle8"/>
    <dgm:cxn modelId="{E45767FE-6160-47FB-9CA3-F1B21E404180}" type="presParOf" srcId="{AB3B12BD-8990-4428-990E-AC88FE1BBABB}" destId="{BCC4D882-0052-486A-8EB5-B3249F3903E2}" srcOrd="21" destOrd="0" presId="urn:microsoft.com/office/officeart/2005/8/layout/cycle8"/>
    <dgm:cxn modelId="{C2F1B56C-505A-446A-830A-7487548ABDE2}" type="presParOf" srcId="{AB3B12BD-8990-4428-990E-AC88FE1BBABB}" destId="{AB50EDCD-A6F7-42A2-89C4-B67E5149BA36}" srcOrd="22" destOrd="0" presId="urn:microsoft.com/office/officeart/2005/8/layout/cycle8"/>
    <dgm:cxn modelId="{B813A3A8-D860-4475-9C65-6CBE01A5251B}" type="presParOf" srcId="{AB3B12BD-8990-4428-990E-AC88FE1BBABB}" destId="{297126A2-5B2E-43EC-9CB8-70ACDA203D07}" srcOrd="23" destOrd="0" presId="urn:microsoft.com/office/officeart/2005/8/layout/cycle8"/>
    <dgm:cxn modelId="{DE34CA14-4108-4264-AA05-6C0A1983B917}" type="presParOf" srcId="{AB3B12BD-8990-4428-990E-AC88FE1BBABB}" destId="{5B15F6A5-AC3C-441E-AA65-5104CA132684}" srcOrd="24" destOrd="0" presId="urn:microsoft.com/office/officeart/2005/8/layout/cycle8"/>
    <dgm:cxn modelId="{E3D55471-71D4-45A0-AC17-E885D5D51333}" type="presParOf" srcId="{AB3B12BD-8990-4428-990E-AC88FE1BBABB}" destId="{64178E54-E5C9-43E2-A640-F576716DB452}" srcOrd="25" destOrd="0" presId="urn:microsoft.com/office/officeart/2005/8/layout/cycle8"/>
    <dgm:cxn modelId="{1F8C6897-6D01-4F44-8A69-EFF57DB81EC6}" type="presParOf" srcId="{AB3B12BD-8990-4428-990E-AC88FE1BBABB}" destId="{9F053254-D7E1-4218-AE9B-5D28103DBD78}" srcOrd="26" destOrd="0" presId="urn:microsoft.com/office/officeart/2005/8/layout/cycle8"/>
    <dgm:cxn modelId="{98646601-DA35-4FC2-BB14-FAF51ABBA3C6}" type="presParOf" srcId="{AB3B12BD-8990-4428-990E-AC88FE1BBABB}" destId="{9D8B5783-ED0C-4E3F-A444-F0D996246ECA}" srcOrd="27" destOrd="0" presId="urn:microsoft.com/office/officeart/2005/8/layout/cycle8"/>
    <dgm:cxn modelId="{4D01519E-4F91-4E09-B0D1-BA0399177ED3}" type="presParOf" srcId="{AB3B12BD-8990-4428-990E-AC88FE1BBABB}" destId="{B9EA8C90-F378-4D68-95FC-0B38BD4AD05F}" srcOrd="28" destOrd="0" presId="urn:microsoft.com/office/officeart/2005/8/layout/cycle8"/>
    <dgm:cxn modelId="{F2D9BFBC-DC10-45C0-9E93-E3BD86F2B092}" type="presParOf" srcId="{AB3B12BD-8990-4428-990E-AC88FE1BBABB}" destId="{76A324D9-2F37-4B6E-83B9-CD120C6B42AD}" srcOrd="29" destOrd="0" presId="urn:microsoft.com/office/officeart/2005/8/layout/cycle8"/>
    <dgm:cxn modelId="{F8C71D04-E9A5-4617-8434-53234FBB1721}" type="presParOf" srcId="{AB3B12BD-8990-4428-990E-AC88FE1BBABB}" destId="{C5088F48-DCB2-45E4-889E-0BC5CA35317E}" srcOrd="30" destOrd="0" presId="urn:microsoft.com/office/officeart/2005/8/layout/cycle8"/>
    <dgm:cxn modelId="{4AA0C4AF-F73D-46F5-92DE-1378D83DE3D5}" type="presParOf" srcId="{AB3B12BD-8990-4428-990E-AC88FE1BBABB}" destId="{36AAC2B9-5309-46A0-8166-B9BD2DDA25CC}" srcOrd="31" destOrd="0" presId="urn:microsoft.com/office/officeart/2005/8/layout/cycle8"/>
    <dgm:cxn modelId="{9FDE5EB9-C3AF-496B-B712-E36D7FD10695}" type="presParOf" srcId="{AB3B12BD-8990-4428-990E-AC88FE1BBABB}" destId="{68F06E20-7BA1-443C-821C-29282F4FE9A6}" srcOrd="32" destOrd="0" presId="urn:microsoft.com/office/officeart/2005/8/layout/cycle8"/>
    <dgm:cxn modelId="{DB6026E2-76C8-46ED-ADED-B70C5B29FCB3}" type="presParOf" srcId="{AB3B12BD-8990-4428-990E-AC88FE1BBABB}" destId="{8336836F-6E0A-4800-B3C1-1A49A36EF98D}" srcOrd="33" destOrd="0" presId="urn:microsoft.com/office/officeart/2005/8/layout/cycle8"/>
    <dgm:cxn modelId="{7A469B0E-04DA-4AB9-A587-E5012518D937}" type="presParOf" srcId="{AB3B12BD-8990-4428-990E-AC88FE1BBABB}" destId="{5F9A3E7A-A6FD-49DE-98A8-310ED3D12320}"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172A19D-057D-4805-9641-B3C0F481F54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de-DE"/>
        </a:p>
      </dgm:t>
    </dgm:pt>
    <dgm:pt modelId="{AA6A90EE-24DC-46E3-AB0B-BEA187DF306D}">
      <dgm:prSet phldrT="[Text]" custT="1"/>
      <dgm:spPr/>
      <dgm:t>
        <a:bodyPr/>
        <a:lstStyle/>
        <a:p>
          <a:r>
            <a:rPr lang="de-DE" sz="1600" dirty="0" smtClean="0"/>
            <a:t>Offene Fragen stellen</a:t>
          </a:r>
          <a:endParaRPr lang="de-DE" sz="1600" b="1" dirty="0"/>
        </a:p>
      </dgm:t>
    </dgm:pt>
    <dgm:pt modelId="{1C38FE78-9576-4DD0-A458-DBA3F1E6CC20}" type="parTrans" cxnId="{C141282A-4E8F-4072-8422-121AAAE2A12A}">
      <dgm:prSet/>
      <dgm:spPr/>
      <dgm:t>
        <a:bodyPr/>
        <a:lstStyle/>
        <a:p>
          <a:endParaRPr lang="de-DE">
            <a:solidFill>
              <a:srgbClr val="000000"/>
            </a:solidFill>
          </a:endParaRPr>
        </a:p>
      </dgm:t>
    </dgm:pt>
    <dgm:pt modelId="{4DEC6A01-CB0F-43C7-AA0D-214CBB87227F}" type="sibTrans" cxnId="{C141282A-4E8F-4072-8422-121AAAE2A12A}">
      <dgm:prSet/>
      <dgm:spPr/>
      <dgm:t>
        <a:bodyPr/>
        <a:lstStyle/>
        <a:p>
          <a:endParaRPr lang="de-DE">
            <a:solidFill>
              <a:srgbClr val="000000"/>
            </a:solidFill>
          </a:endParaRPr>
        </a:p>
      </dgm:t>
    </dgm:pt>
    <dgm:pt modelId="{25100A45-3F17-4340-AB9F-48F449315F5D}">
      <dgm:prSet phldrT="[Text]" custT="1"/>
      <dgm:spPr/>
      <dgm:t>
        <a:bodyPr/>
        <a:lstStyle/>
        <a:p>
          <a:r>
            <a:rPr lang="de-DE" sz="1600" b="1" dirty="0" smtClean="0"/>
            <a:t>Wertschätzen und Bestätigen</a:t>
          </a:r>
          <a:endParaRPr lang="de-DE" sz="1600" b="1" dirty="0"/>
        </a:p>
      </dgm:t>
    </dgm:pt>
    <dgm:pt modelId="{EA5B0005-DBB1-487C-B130-EC78F803C626}" type="parTrans" cxnId="{B6BC0ED8-EAFC-4E80-88C0-6DDF98E0E8D7}">
      <dgm:prSet/>
      <dgm:spPr/>
      <dgm:t>
        <a:bodyPr/>
        <a:lstStyle/>
        <a:p>
          <a:endParaRPr lang="de-DE">
            <a:solidFill>
              <a:srgbClr val="000000"/>
            </a:solidFill>
          </a:endParaRPr>
        </a:p>
      </dgm:t>
    </dgm:pt>
    <dgm:pt modelId="{2004FD61-DF79-4AF9-A8B6-2A647F119FE2}" type="sibTrans" cxnId="{B6BC0ED8-EAFC-4E80-88C0-6DDF98E0E8D7}">
      <dgm:prSet/>
      <dgm:spPr/>
      <dgm:t>
        <a:bodyPr/>
        <a:lstStyle/>
        <a:p>
          <a:endParaRPr lang="de-DE">
            <a:solidFill>
              <a:srgbClr val="000000"/>
            </a:solidFill>
          </a:endParaRPr>
        </a:p>
      </dgm:t>
    </dgm:pt>
    <dgm:pt modelId="{BE0E21CE-7128-4382-A181-F1143E529E34}">
      <dgm:prSet phldrT="[Text]" custT="1"/>
      <dgm:spPr/>
      <dgm:t>
        <a:bodyPr/>
        <a:lstStyle/>
        <a:p>
          <a:r>
            <a:rPr lang="de-DE" sz="1600" dirty="0" smtClean="0"/>
            <a:t>veränderungs-orientierte Aussagen fördern</a:t>
          </a:r>
          <a:endParaRPr lang="de-DE" sz="1600" dirty="0"/>
        </a:p>
      </dgm:t>
    </dgm:pt>
    <dgm:pt modelId="{B3998B16-1185-4D8C-856B-7CFF40AAC0BE}" type="parTrans" cxnId="{3ED3BCC4-3D8D-4001-A10C-4AC839FBD101}">
      <dgm:prSet/>
      <dgm:spPr/>
      <dgm:t>
        <a:bodyPr/>
        <a:lstStyle/>
        <a:p>
          <a:endParaRPr lang="de-DE">
            <a:solidFill>
              <a:srgbClr val="000000"/>
            </a:solidFill>
          </a:endParaRPr>
        </a:p>
      </dgm:t>
    </dgm:pt>
    <dgm:pt modelId="{7FB753B3-F8D1-46E3-B05F-CDBD448D57C2}" type="sibTrans" cxnId="{3ED3BCC4-3D8D-4001-A10C-4AC839FBD101}">
      <dgm:prSet/>
      <dgm:spPr/>
      <dgm:t>
        <a:bodyPr/>
        <a:lstStyle/>
        <a:p>
          <a:endParaRPr lang="de-DE">
            <a:solidFill>
              <a:srgbClr val="000000"/>
            </a:solidFill>
          </a:endParaRPr>
        </a:p>
      </dgm:t>
    </dgm:pt>
    <dgm:pt modelId="{26C9859F-E8A2-43C5-887C-31A07BEAE902}">
      <dgm:prSet phldrT="[Text]" custT="1"/>
      <dgm:spPr/>
      <dgm:t>
        <a:bodyPr/>
        <a:lstStyle/>
        <a:p>
          <a:r>
            <a:rPr lang="de-DE" sz="1600" dirty="0" smtClean="0"/>
            <a:t>Widerstand schwächen</a:t>
          </a:r>
          <a:endParaRPr lang="de-DE" sz="1600" dirty="0"/>
        </a:p>
      </dgm:t>
    </dgm:pt>
    <dgm:pt modelId="{E255FCEF-33FC-487C-9451-5A9BC970E6F8}" type="parTrans" cxnId="{1674D71D-261C-450B-B818-BFEBE8C14545}">
      <dgm:prSet/>
      <dgm:spPr/>
      <dgm:t>
        <a:bodyPr/>
        <a:lstStyle/>
        <a:p>
          <a:endParaRPr lang="de-DE">
            <a:solidFill>
              <a:srgbClr val="000000"/>
            </a:solidFill>
          </a:endParaRPr>
        </a:p>
      </dgm:t>
    </dgm:pt>
    <dgm:pt modelId="{5080D1C4-EE62-47A3-BD7D-A612626E84B3}" type="sibTrans" cxnId="{1674D71D-261C-450B-B818-BFEBE8C14545}">
      <dgm:prSet/>
      <dgm:spPr/>
      <dgm:t>
        <a:bodyPr/>
        <a:lstStyle/>
        <a:p>
          <a:endParaRPr lang="de-DE">
            <a:solidFill>
              <a:srgbClr val="000000"/>
            </a:solidFill>
          </a:endParaRPr>
        </a:p>
      </dgm:t>
    </dgm:pt>
    <dgm:pt modelId="{7E5C5246-8703-4FD8-88C5-BA13412013B3}">
      <dgm:prSet phldrT="[Text]" custT="1"/>
      <dgm:spPr/>
      <dgm:t>
        <a:bodyPr/>
        <a:lstStyle/>
        <a:p>
          <a:r>
            <a:rPr lang="de-DE" sz="1600" dirty="0" smtClean="0"/>
            <a:t>Änderungs-zuversicht stärken</a:t>
          </a:r>
          <a:endParaRPr lang="de-DE" sz="1600" dirty="0"/>
        </a:p>
      </dgm:t>
    </dgm:pt>
    <dgm:pt modelId="{2ACF2E7D-867B-472A-947E-2C3690CF3F64}" type="parTrans" cxnId="{D9CC13FD-0D8C-47BF-BF5F-D1D8B9CBF226}">
      <dgm:prSet/>
      <dgm:spPr/>
      <dgm:t>
        <a:bodyPr/>
        <a:lstStyle/>
        <a:p>
          <a:endParaRPr lang="de-DE">
            <a:solidFill>
              <a:srgbClr val="000000"/>
            </a:solidFill>
          </a:endParaRPr>
        </a:p>
      </dgm:t>
    </dgm:pt>
    <dgm:pt modelId="{9ABA1B30-A387-452A-B05F-95D8FAF334D7}" type="sibTrans" cxnId="{D9CC13FD-0D8C-47BF-BF5F-D1D8B9CBF226}">
      <dgm:prSet/>
      <dgm:spPr/>
      <dgm:t>
        <a:bodyPr/>
        <a:lstStyle/>
        <a:p>
          <a:endParaRPr lang="de-DE">
            <a:solidFill>
              <a:srgbClr val="000000"/>
            </a:solidFill>
          </a:endParaRPr>
        </a:p>
      </dgm:t>
    </dgm:pt>
    <dgm:pt modelId="{4A094619-33D4-48B1-87FA-85D63FABE2CC}">
      <dgm:prSet phldrT="[Text]" custT="1"/>
      <dgm:spPr/>
      <dgm:t>
        <a:bodyPr/>
        <a:lstStyle/>
        <a:p>
          <a:r>
            <a:rPr lang="de-DE" sz="1600" dirty="0" smtClean="0"/>
            <a:t>Aktives Zuhören</a:t>
          </a:r>
          <a:endParaRPr lang="de-DE" sz="1600" dirty="0"/>
        </a:p>
      </dgm:t>
    </dgm:pt>
    <dgm:pt modelId="{B1B3ADEA-3975-4BA3-AA39-69933C39429B}" type="parTrans" cxnId="{CEA3E49E-3BF2-4339-AFC7-413F649CBD34}">
      <dgm:prSet/>
      <dgm:spPr/>
      <dgm:t>
        <a:bodyPr/>
        <a:lstStyle/>
        <a:p>
          <a:endParaRPr lang="de-DE">
            <a:solidFill>
              <a:srgbClr val="000000"/>
            </a:solidFill>
          </a:endParaRPr>
        </a:p>
      </dgm:t>
    </dgm:pt>
    <dgm:pt modelId="{A63F56A3-F5BC-44ED-B136-2DF221640A58}" type="sibTrans" cxnId="{CEA3E49E-3BF2-4339-AFC7-413F649CBD34}">
      <dgm:prSet/>
      <dgm:spPr/>
      <dgm:t>
        <a:bodyPr/>
        <a:lstStyle/>
        <a:p>
          <a:endParaRPr lang="de-DE">
            <a:solidFill>
              <a:srgbClr val="000000"/>
            </a:solidFill>
          </a:endParaRPr>
        </a:p>
      </dgm:t>
    </dgm:pt>
    <dgm:pt modelId="{08547B79-284D-4E8D-94B8-25B5FC4F32D6}">
      <dgm:prSet phldrT="[Text]" custT="1"/>
      <dgm:spPr/>
      <dgm:t>
        <a:bodyPr/>
        <a:lstStyle/>
        <a:p>
          <a:r>
            <a:rPr lang="de-DE" sz="1600" dirty="0" smtClean="0"/>
            <a:t>Zusammen-fassungen</a:t>
          </a:r>
          <a:endParaRPr lang="de-DE" sz="1600" dirty="0"/>
        </a:p>
      </dgm:t>
    </dgm:pt>
    <dgm:pt modelId="{4995D9B1-845A-4323-891F-C782EC4F492B}" type="parTrans" cxnId="{ABCDD18E-711C-4797-A36D-AE35D8576838}">
      <dgm:prSet/>
      <dgm:spPr/>
      <dgm:t>
        <a:bodyPr/>
        <a:lstStyle/>
        <a:p>
          <a:endParaRPr lang="de-DE"/>
        </a:p>
      </dgm:t>
    </dgm:pt>
    <dgm:pt modelId="{00EDE930-707C-49E0-B367-EEBF52A61A18}" type="sibTrans" cxnId="{ABCDD18E-711C-4797-A36D-AE35D8576838}">
      <dgm:prSet/>
      <dgm:spPr/>
      <dgm:t>
        <a:bodyPr/>
        <a:lstStyle/>
        <a:p>
          <a:endParaRPr lang="de-DE"/>
        </a:p>
      </dgm:t>
    </dgm:pt>
    <dgm:pt modelId="{AB3B12BD-8990-4428-990E-AC88FE1BBABB}" type="pres">
      <dgm:prSet presAssocID="{8172A19D-057D-4805-9641-B3C0F481F544}" presName="compositeShape" presStyleCnt="0">
        <dgm:presLayoutVars>
          <dgm:chMax val="7"/>
          <dgm:dir/>
          <dgm:resizeHandles val="exact"/>
        </dgm:presLayoutVars>
      </dgm:prSet>
      <dgm:spPr/>
      <dgm:t>
        <a:bodyPr/>
        <a:lstStyle/>
        <a:p>
          <a:endParaRPr lang="de-DE"/>
        </a:p>
      </dgm:t>
    </dgm:pt>
    <dgm:pt modelId="{747AC400-4176-44CC-B861-485FF51440DA}" type="pres">
      <dgm:prSet presAssocID="{8172A19D-057D-4805-9641-B3C0F481F544}" presName="wedge1" presStyleLbl="node1" presStyleIdx="0" presStyleCnt="7"/>
      <dgm:spPr/>
      <dgm:t>
        <a:bodyPr/>
        <a:lstStyle/>
        <a:p>
          <a:endParaRPr lang="de-DE"/>
        </a:p>
      </dgm:t>
    </dgm:pt>
    <dgm:pt modelId="{338F3849-D67B-48A9-91B3-5169C25AB377}" type="pres">
      <dgm:prSet presAssocID="{8172A19D-057D-4805-9641-B3C0F481F544}" presName="dummy1a" presStyleCnt="0"/>
      <dgm:spPr/>
    </dgm:pt>
    <dgm:pt modelId="{9733C84D-2D2A-4983-87EB-7A6777C80613}" type="pres">
      <dgm:prSet presAssocID="{8172A19D-057D-4805-9641-B3C0F481F544}" presName="dummy1b" presStyleCnt="0"/>
      <dgm:spPr/>
    </dgm:pt>
    <dgm:pt modelId="{BF73BCF8-5B91-4101-AA3E-F3615E3D189B}" type="pres">
      <dgm:prSet presAssocID="{8172A19D-057D-4805-9641-B3C0F481F544}" presName="wedge1Tx" presStyleLbl="node1" presStyleIdx="0" presStyleCnt="7">
        <dgm:presLayoutVars>
          <dgm:chMax val="0"/>
          <dgm:chPref val="0"/>
          <dgm:bulletEnabled val="1"/>
        </dgm:presLayoutVars>
      </dgm:prSet>
      <dgm:spPr/>
      <dgm:t>
        <a:bodyPr/>
        <a:lstStyle/>
        <a:p>
          <a:endParaRPr lang="de-DE"/>
        </a:p>
      </dgm:t>
    </dgm:pt>
    <dgm:pt modelId="{8B74D413-9E9E-4B94-9781-2F30EDE1035D}" type="pres">
      <dgm:prSet presAssocID="{8172A19D-057D-4805-9641-B3C0F481F544}" presName="wedge2" presStyleLbl="node1" presStyleIdx="1" presStyleCnt="7"/>
      <dgm:spPr/>
      <dgm:t>
        <a:bodyPr/>
        <a:lstStyle/>
        <a:p>
          <a:endParaRPr lang="de-DE"/>
        </a:p>
      </dgm:t>
    </dgm:pt>
    <dgm:pt modelId="{D2268157-3344-4AED-8671-BD004E8E727D}" type="pres">
      <dgm:prSet presAssocID="{8172A19D-057D-4805-9641-B3C0F481F544}" presName="dummy2a" presStyleCnt="0"/>
      <dgm:spPr/>
    </dgm:pt>
    <dgm:pt modelId="{009BEE99-B26A-40D7-9D63-1B0AC38178CE}" type="pres">
      <dgm:prSet presAssocID="{8172A19D-057D-4805-9641-B3C0F481F544}" presName="dummy2b" presStyleCnt="0"/>
      <dgm:spPr/>
    </dgm:pt>
    <dgm:pt modelId="{438F9EE0-0FB0-4C54-B0D0-1CDC1A6F7A44}" type="pres">
      <dgm:prSet presAssocID="{8172A19D-057D-4805-9641-B3C0F481F544}" presName="wedge2Tx" presStyleLbl="node1" presStyleIdx="1" presStyleCnt="7">
        <dgm:presLayoutVars>
          <dgm:chMax val="0"/>
          <dgm:chPref val="0"/>
          <dgm:bulletEnabled val="1"/>
        </dgm:presLayoutVars>
      </dgm:prSet>
      <dgm:spPr/>
      <dgm:t>
        <a:bodyPr/>
        <a:lstStyle/>
        <a:p>
          <a:endParaRPr lang="de-DE"/>
        </a:p>
      </dgm:t>
    </dgm:pt>
    <dgm:pt modelId="{EDD9EED1-90B4-4736-BFF0-CA2F7530C145}" type="pres">
      <dgm:prSet presAssocID="{8172A19D-057D-4805-9641-B3C0F481F544}" presName="wedge3" presStyleLbl="node1" presStyleIdx="2" presStyleCnt="7"/>
      <dgm:spPr/>
      <dgm:t>
        <a:bodyPr/>
        <a:lstStyle/>
        <a:p>
          <a:endParaRPr lang="de-DE"/>
        </a:p>
      </dgm:t>
    </dgm:pt>
    <dgm:pt modelId="{F01158B6-BE20-4568-8BD9-290EAD094F2B}" type="pres">
      <dgm:prSet presAssocID="{8172A19D-057D-4805-9641-B3C0F481F544}" presName="dummy3a" presStyleCnt="0"/>
      <dgm:spPr/>
    </dgm:pt>
    <dgm:pt modelId="{664934EC-A8FB-4318-9182-B85095852087}" type="pres">
      <dgm:prSet presAssocID="{8172A19D-057D-4805-9641-B3C0F481F544}" presName="dummy3b" presStyleCnt="0"/>
      <dgm:spPr/>
    </dgm:pt>
    <dgm:pt modelId="{2DF4456D-9387-49C2-9616-DA0E1CBF46F4}" type="pres">
      <dgm:prSet presAssocID="{8172A19D-057D-4805-9641-B3C0F481F544}" presName="wedge3Tx" presStyleLbl="node1" presStyleIdx="2" presStyleCnt="7">
        <dgm:presLayoutVars>
          <dgm:chMax val="0"/>
          <dgm:chPref val="0"/>
          <dgm:bulletEnabled val="1"/>
        </dgm:presLayoutVars>
      </dgm:prSet>
      <dgm:spPr/>
      <dgm:t>
        <a:bodyPr/>
        <a:lstStyle/>
        <a:p>
          <a:endParaRPr lang="de-DE"/>
        </a:p>
      </dgm:t>
    </dgm:pt>
    <dgm:pt modelId="{F99CF7B2-2BCE-4B8B-838A-928502A2DE03}" type="pres">
      <dgm:prSet presAssocID="{8172A19D-057D-4805-9641-B3C0F481F544}" presName="wedge4" presStyleLbl="node1" presStyleIdx="3" presStyleCnt="7"/>
      <dgm:spPr/>
      <dgm:t>
        <a:bodyPr/>
        <a:lstStyle/>
        <a:p>
          <a:endParaRPr lang="de-DE"/>
        </a:p>
      </dgm:t>
    </dgm:pt>
    <dgm:pt modelId="{8BAF5B0E-2CAF-4F8A-B2EB-BF5EAA73651D}" type="pres">
      <dgm:prSet presAssocID="{8172A19D-057D-4805-9641-B3C0F481F544}" presName="dummy4a" presStyleCnt="0"/>
      <dgm:spPr/>
    </dgm:pt>
    <dgm:pt modelId="{FC3CC0CC-FA1E-45E2-B263-1A92CC7596F2}" type="pres">
      <dgm:prSet presAssocID="{8172A19D-057D-4805-9641-B3C0F481F544}" presName="dummy4b" presStyleCnt="0"/>
      <dgm:spPr/>
    </dgm:pt>
    <dgm:pt modelId="{59C42855-D922-419F-B60F-EB9266CCC125}" type="pres">
      <dgm:prSet presAssocID="{8172A19D-057D-4805-9641-B3C0F481F544}" presName="wedge4Tx" presStyleLbl="node1" presStyleIdx="3" presStyleCnt="7">
        <dgm:presLayoutVars>
          <dgm:chMax val="0"/>
          <dgm:chPref val="0"/>
          <dgm:bulletEnabled val="1"/>
        </dgm:presLayoutVars>
      </dgm:prSet>
      <dgm:spPr/>
      <dgm:t>
        <a:bodyPr/>
        <a:lstStyle/>
        <a:p>
          <a:endParaRPr lang="de-DE"/>
        </a:p>
      </dgm:t>
    </dgm:pt>
    <dgm:pt modelId="{0B502739-DDC2-4DDB-B135-33513F4577E5}" type="pres">
      <dgm:prSet presAssocID="{8172A19D-057D-4805-9641-B3C0F481F544}" presName="wedge5" presStyleLbl="node1" presStyleIdx="4" presStyleCnt="7"/>
      <dgm:spPr/>
      <dgm:t>
        <a:bodyPr/>
        <a:lstStyle/>
        <a:p>
          <a:endParaRPr lang="de-DE"/>
        </a:p>
      </dgm:t>
    </dgm:pt>
    <dgm:pt modelId="{F13E2C8D-1DA8-49E9-83A5-521970C7B90A}" type="pres">
      <dgm:prSet presAssocID="{8172A19D-057D-4805-9641-B3C0F481F544}" presName="dummy5a" presStyleCnt="0"/>
      <dgm:spPr/>
    </dgm:pt>
    <dgm:pt modelId="{777A5800-F58E-4A3F-9E50-2238E4AEC617}" type="pres">
      <dgm:prSet presAssocID="{8172A19D-057D-4805-9641-B3C0F481F544}" presName="dummy5b" presStyleCnt="0"/>
      <dgm:spPr/>
    </dgm:pt>
    <dgm:pt modelId="{A95E2C6B-CC94-4FC0-95E8-BE127520507A}" type="pres">
      <dgm:prSet presAssocID="{8172A19D-057D-4805-9641-B3C0F481F544}" presName="wedge5Tx" presStyleLbl="node1" presStyleIdx="4" presStyleCnt="7">
        <dgm:presLayoutVars>
          <dgm:chMax val="0"/>
          <dgm:chPref val="0"/>
          <dgm:bulletEnabled val="1"/>
        </dgm:presLayoutVars>
      </dgm:prSet>
      <dgm:spPr/>
      <dgm:t>
        <a:bodyPr/>
        <a:lstStyle/>
        <a:p>
          <a:endParaRPr lang="de-DE"/>
        </a:p>
      </dgm:t>
    </dgm:pt>
    <dgm:pt modelId="{C74B7F7B-4936-4989-8F3B-1717C9A9C3DE}" type="pres">
      <dgm:prSet presAssocID="{8172A19D-057D-4805-9641-B3C0F481F544}" presName="wedge6" presStyleLbl="node1" presStyleIdx="5" presStyleCnt="7"/>
      <dgm:spPr/>
      <dgm:t>
        <a:bodyPr/>
        <a:lstStyle/>
        <a:p>
          <a:endParaRPr lang="de-DE"/>
        </a:p>
      </dgm:t>
    </dgm:pt>
    <dgm:pt modelId="{BCC4D882-0052-486A-8EB5-B3249F3903E2}" type="pres">
      <dgm:prSet presAssocID="{8172A19D-057D-4805-9641-B3C0F481F544}" presName="dummy6a" presStyleCnt="0"/>
      <dgm:spPr/>
    </dgm:pt>
    <dgm:pt modelId="{AB50EDCD-A6F7-42A2-89C4-B67E5149BA36}" type="pres">
      <dgm:prSet presAssocID="{8172A19D-057D-4805-9641-B3C0F481F544}" presName="dummy6b" presStyleCnt="0"/>
      <dgm:spPr/>
    </dgm:pt>
    <dgm:pt modelId="{297126A2-5B2E-43EC-9CB8-70ACDA203D07}" type="pres">
      <dgm:prSet presAssocID="{8172A19D-057D-4805-9641-B3C0F481F544}" presName="wedge6Tx" presStyleLbl="node1" presStyleIdx="5" presStyleCnt="7">
        <dgm:presLayoutVars>
          <dgm:chMax val="0"/>
          <dgm:chPref val="0"/>
          <dgm:bulletEnabled val="1"/>
        </dgm:presLayoutVars>
      </dgm:prSet>
      <dgm:spPr/>
      <dgm:t>
        <a:bodyPr/>
        <a:lstStyle/>
        <a:p>
          <a:endParaRPr lang="de-DE"/>
        </a:p>
      </dgm:t>
    </dgm:pt>
    <dgm:pt modelId="{5B15F6A5-AC3C-441E-AA65-5104CA132684}" type="pres">
      <dgm:prSet presAssocID="{8172A19D-057D-4805-9641-B3C0F481F544}" presName="wedge7" presStyleLbl="node1" presStyleIdx="6" presStyleCnt="7"/>
      <dgm:spPr/>
      <dgm:t>
        <a:bodyPr/>
        <a:lstStyle/>
        <a:p>
          <a:endParaRPr lang="de-DE"/>
        </a:p>
      </dgm:t>
    </dgm:pt>
    <dgm:pt modelId="{64178E54-E5C9-43E2-A640-F576716DB452}" type="pres">
      <dgm:prSet presAssocID="{8172A19D-057D-4805-9641-B3C0F481F544}" presName="dummy7a" presStyleCnt="0"/>
      <dgm:spPr/>
    </dgm:pt>
    <dgm:pt modelId="{9F053254-D7E1-4218-AE9B-5D28103DBD78}" type="pres">
      <dgm:prSet presAssocID="{8172A19D-057D-4805-9641-B3C0F481F544}" presName="dummy7b" presStyleCnt="0"/>
      <dgm:spPr/>
    </dgm:pt>
    <dgm:pt modelId="{9D8B5783-ED0C-4E3F-A444-F0D996246ECA}" type="pres">
      <dgm:prSet presAssocID="{8172A19D-057D-4805-9641-B3C0F481F544}" presName="wedge7Tx" presStyleLbl="node1" presStyleIdx="6" presStyleCnt="7">
        <dgm:presLayoutVars>
          <dgm:chMax val="0"/>
          <dgm:chPref val="0"/>
          <dgm:bulletEnabled val="1"/>
        </dgm:presLayoutVars>
      </dgm:prSet>
      <dgm:spPr/>
      <dgm:t>
        <a:bodyPr/>
        <a:lstStyle/>
        <a:p>
          <a:endParaRPr lang="de-DE"/>
        </a:p>
      </dgm:t>
    </dgm:pt>
    <dgm:pt modelId="{B9EA8C90-F378-4D68-95FC-0B38BD4AD05F}" type="pres">
      <dgm:prSet presAssocID="{4DEC6A01-CB0F-43C7-AA0D-214CBB87227F}" presName="arrowWedge1" presStyleLbl="fgSibTrans2D1" presStyleIdx="0" presStyleCnt="7"/>
      <dgm:spPr/>
    </dgm:pt>
    <dgm:pt modelId="{76A324D9-2F37-4B6E-83B9-CD120C6B42AD}" type="pres">
      <dgm:prSet presAssocID="{A63F56A3-F5BC-44ED-B136-2DF221640A58}" presName="arrowWedge2" presStyleLbl="fgSibTrans2D1" presStyleIdx="1" presStyleCnt="7"/>
      <dgm:spPr/>
    </dgm:pt>
    <dgm:pt modelId="{C5088F48-DCB2-45E4-889E-0BC5CA35317E}" type="pres">
      <dgm:prSet presAssocID="{2004FD61-DF79-4AF9-A8B6-2A647F119FE2}" presName="arrowWedge3" presStyleLbl="fgSibTrans2D1" presStyleIdx="2" presStyleCnt="7"/>
      <dgm:spPr>
        <a:solidFill>
          <a:srgbClr val="FFFFFF"/>
        </a:solidFill>
        <a:ln>
          <a:solidFill>
            <a:srgbClr val="A40000"/>
          </a:solidFill>
        </a:ln>
      </dgm:spPr>
      <dgm:t>
        <a:bodyPr/>
        <a:lstStyle/>
        <a:p>
          <a:endParaRPr lang="de-DE"/>
        </a:p>
      </dgm:t>
    </dgm:pt>
    <dgm:pt modelId="{36AAC2B9-5309-46A0-8166-B9BD2DDA25CC}" type="pres">
      <dgm:prSet presAssocID="{7FB753B3-F8D1-46E3-B05F-CDBD448D57C2}" presName="arrowWedge4" presStyleLbl="fgSibTrans2D1" presStyleIdx="3" presStyleCnt="7"/>
      <dgm:spPr/>
    </dgm:pt>
    <dgm:pt modelId="{68F06E20-7BA1-443C-821C-29282F4FE9A6}" type="pres">
      <dgm:prSet presAssocID="{5080D1C4-EE62-47A3-BD7D-A612626E84B3}" presName="arrowWedge5" presStyleLbl="fgSibTrans2D1" presStyleIdx="4" presStyleCnt="7"/>
      <dgm:spPr/>
    </dgm:pt>
    <dgm:pt modelId="{8336836F-6E0A-4800-B3C1-1A49A36EF98D}" type="pres">
      <dgm:prSet presAssocID="{9ABA1B30-A387-452A-B05F-95D8FAF334D7}" presName="arrowWedge6" presStyleLbl="fgSibTrans2D1" presStyleIdx="5" presStyleCnt="7"/>
      <dgm:spPr/>
    </dgm:pt>
    <dgm:pt modelId="{5F9A3E7A-A6FD-49DE-98A8-310ED3D12320}" type="pres">
      <dgm:prSet presAssocID="{00EDE930-707C-49E0-B367-EEBF52A61A18}" presName="arrowWedge7" presStyleLbl="fgSibTrans2D1" presStyleIdx="6" presStyleCnt="7"/>
      <dgm:spPr/>
    </dgm:pt>
  </dgm:ptLst>
  <dgm:cxnLst>
    <dgm:cxn modelId="{58C6D228-E42D-43D0-AFA3-BD9BC62429B3}" type="presOf" srcId="{26C9859F-E8A2-43C5-887C-31A07BEAE902}" destId="{0B502739-DDC2-4DDB-B135-33513F4577E5}" srcOrd="0" destOrd="0" presId="urn:microsoft.com/office/officeart/2005/8/layout/cycle8"/>
    <dgm:cxn modelId="{44504BBD-FA2A-43E6-AF9B-8588D798BE04}" type="presOf" srcId="{AA6A90EE-24DC-46E3-AB0B-BEA187DF306D}" destId="{BF73BCF8-5B91-4101-AA3E-F3615E3D189B}" srcOrd="1" destOrd="0" presId="urn:microsoft.com/office/officeart/2005/8/layout/cycle8"/>
    <dgm:cxn modelId="{89FFCEB7-33EF-4AA3-956A-64346F4EB9D5}" type="presOf" srcId="{8172A19D-057D-4805-9641-B3C0F481F544}" destId="{AB3B12BD-8990-4428-990E-AC88FE1BBABB}" srcOrd="0" destOrd="0" presId="urn:microsoft.com/office/officeart/2005/8/layout/cycle8"/>
    <dgm:cxn modelId="{0BA76159-2655-439D-85D8-43BF3E9F7740}" type="presOf" srcId="{26C9859F-E8A2-43C5-887C-31A07BEAE902}" destId="{A95E2C6B-CC94-4FC0-95E8-BE127520507A}" srcOrd="1" destOrd="0" presId="urn:microsoft.com/office/officeart/2005/8/layout/cycle8"/>
    <dgm:cxn modelId="{B6BC0ED8-EAFC-4E80-88C0-6DDF98E0E8D7}" srcId="{8172A19D-057D-4805-9641-B3C0F481F544}" destId="{25100A45-3F17-4340-AB9F-48F449315F5D}" srcOrd="2" destOrd="0" parTransId="{EA5B0005-DBB1-487C-B130-EC78F803C626}" sibTransId="{2004FD61-DF79-4AF9-A8B6-2A647F119FE2}"/>
    <dgm:cxn modelId="{3ED3BCC4-3D8D-4001-A10C-4AC839FBD101}" srcId="{8172A19D-057D-4805-9641-B3C0F481F544}" destId="{BE0E21CE-7128-4382-A181-F1143E529E34}" srcOrd="3" destOrd="0" parTransId="{B3998B16-1185-4D8C-856B-7CFF40AAC0BE}" sibTransId="{7FB753B3-F8D1-46E3-B05F-CDBD448D57C2}"/>
    <dgm:cxn modelId="{C9420DA7-CF98-4024-9A0A-F20A9B08C9D3}" type="presOf" srcId="{BE0E21CE-7128-4382-A181-F1143E529E34}" destId="{59C42855-D922-419F-B60F-EB9266CCC125}" srcOrd="1" destOrd="0" presId="urn:microsoft.com/office/officeart/2005/8/layout/cycle8"/>
    <dgm:cxn modelId="{C141282A-4E8F-4072-8422-121AAAE2A12A}" srcId="{8172A19D-057D-4805-9641-B3C0F481F544}" destId="{AA6A90EE-24DC-46E3-AB0B-BEA187DF306D}" srcOrd="0" destOrd="0" parTransId="{1C38FE78-9576-4DD0-A458-DBA3F1E6CC20}" sibTransId="{4DEC6A01-CB0F-43C7-AA0D-214CBB87227F}"/>
    <dgm:cxn modelId="{D8554990-6E4C-486F-A8EE-F09AAF788F76}" type="presOf" srcId="{4A094619-33D4-48B1-87FA-85D63FABE2CC}" destId="{438F9EE0-0FB0-4C54-B0D0-1CDC1A6F7A44}" srcOrd="1" destOrd="0" presId="urn:microsoft.com/office/officeart/2005/8/layout/cycle8"/>
    <dgm:cxn modelId="{6F64511A-8543-477C-B817-B9809E565686}" type="presOf" srcId="{08547B79-284D-4E8D-94B8-25B5FC4F32D6}" destId="{5B15F6A5-AC3C-441E-AA65-5104CA132684}" srcOrd="0" destOrd="0" presId="urn:microsoft.com/office/officeart/2005/8/layout/cycle8"/>
    <dgm:cxn modelId="{F52D17F1-3067-4DA6-BE6D-1A7F292699F6}" type="presOf" srcId="{08547B79-284D-4E8D-94B8-25B5FC4F32D6}" destId="{9D8B5783-ED0C-4E3F-A444-F0D996246ECA}" srcOrd="1" destOrd="0" presId="urn:microsoft.com/office/officeart/2005/8/layout/cycle8"/>
    <dgm:cxn modelId="{4942E207-52D0-4298-A8D8-16D646BAC55C}" type="presOf" srcId="{BE0E21CE-7128-4382-A181-F1143E529E34}" destId="{F99CF7B2-2BCE-4B8B-838A-928502A2DE03}" srcOrd="0" destOrd="0" presId="urn:microsoft.com/office/officeart/2005/8/layout/cycle8"/>
    <dgm:cxn modelId="{CEA3E49E-3BF2-4339-AFC7-413F649CBD34}" srcId="{8172A19D-057D-4805-9641-B3C0F481F544}" destId="{4A094619-33D4-48B1-87FA-85D63FABE2CC}" srcOrd="1" destOrd="0" parTransId="{B1B3ADEA-3975-4BA3-AA39-69933C39429B}" sibTransId="{A63F56A3-F5BC-44ED-B136-2DF221640A58}"/>
    <dgm:cxn modelId="{1674D71D-261C-450B-B818-BFEBE8C14545}" srcId="{8172A19D-057D-4805-9641-B3C0F481F544}" destId="{26C9859F-E8A2-43C5-887C-31A07BEAE902}" srcOrd="4" destOrd="0" parTransId="{E255FCEF-33FC-487C-9451-5A9BC970E6F8}" sibTransId="{5080D1C4-EE62-47A3-BD7D-A612626E84B3}"/>
    <dgm:cxn modelId="{0E68D4ED-0C27-40EB-8F0F-9E554F7E1DD8}" type="presOf" srcId="{7E5C5246-8703-4FD8-88C5-BA13412013B3}" destId="{297126A2-5B2E-43EC-9CB8-70ACDA203D07}" srcOrd="1" destOrd="0" presId="urn:microsoft.com/office/officeart/2005/8/layout/cycle8"/>
    <dgm:cxn modelId="{D59F518E-D255-4681-87F1-245BAFE7BD58}" type="presOf" srcId="{25100A45-3F17-4340-AB9F-48F449315F5D}" destId="{EDD9EED1-90B4-4736-BFF0-CA2F7530C145}" srcOrd="0" destOrd="0" presId="urn:microsoft.com/office/officeart/2005/8/layout/cycle8"/>
    <dgm:cxn modelId="{8F158D31-691F-4684-853C-31639728C00C}" type="presOf" srcId="{7E5C5246-8703-4FD8-88C5-BA13412013B3}" destId="{C74B7F7B-4936-4989-8F3B-1717C9A9C3DE}" srcOrd="0" destOrd="0" presId="urn:microsoft.com/office/officeart/2005/8/layout/cycle8"/>
    <dgm:cxn modelId="{DE266387-24D1-4B7A-9871-C64219C3122F}" type="presOf" srcId="{AA6A90EE-24DC-46E3-AB0B-BEA187DF306D}" destId="{747AC400-4176-44CC-B861-485FF51440DA}" srcOrd="0" destOrd="0" presId="urn:microsoft.com/office/officeart/2005/8/layout/cycle8"/>
    <dgm:cxn modelId="{32B4F970-828E-4416-9084-B799951F998C}" type="presOf" srcId="{25100A45-3F17-4340-AB9F-48F449315F5D}" destId="{2DF4456D-9387-49C2-9616-DA0E1CBF46F4}" srcOrd="1" destOrd="0" presId="urn:microsoft.com/office/officeart/2005/8/layout/cycle8"/>
    <dgm:cxn modelId="{9A994BE0-A88F-43E2-8BB9-AB315709FDA1}" type="presOf" srcId="{4A094619-33D4-48B1-87FA-85D63FABE2CC}" destId="{8B74D413-9E9E-4B94-9781-2F30EDE1035D}" srcOrd="0" destOrd="0" presId="urn:microsoft.com/office/officeart/2005/8/layout/cycle8"/>
    <dgm:cxn modelId="{ABCDD18E-711C-4797-A36D-AE35D8576838}" srcId="{8172A19D-057D-4805-9641-B3C0F481F544}" destId="{08547B79-284D-4E8D-94B8-25B5FC4F32D6}" srcOrd="6" destOrd="0" parTransId="{4995D9B1-845A-4323-891F-C782EC4F492B}" sibTransId="{00EDE930-707C-49E0-B367-EEBF52A61A18}"/>
    <dgm:cxn modelId="{D9CC13FD-0D8C-47BF-BF5F-D1D8B9CBF226}" srcId="{8172A19D-057D-4805-9641-B3C0F481F544}" destId="{7E5C5246-8703-4FD8-88C5-BA13412013B3}" srcOrd="5" destOrd="0" parTransId="{2ACF2E7D-867B-472A-947E-2C3690CF3F64}" sibTransId="{9ABA1B30-A387-452A-B05F-95D8FAF334D7}"/>
    <dgm:cxn modelId="{76C74154-8DBB-4DBF-A39B-5CDC2781AE34}" type="presParOf" srcId="{AB3B12BD-8990-4428-990E-AC88FE1BBABB}" destId="{747AC400-4176-44CC-B861-485FF51440DA}" srcOrd="0" destOrd="0" presId="urn:microsoft.com/office/officeart/2005/8/layout/cycle8"/>
    <dgm:cxn modelId="{72AA4FA9-D253-4C21-B75B-B1558D5DCFD8}" type="presParOf" srcId="{AB3B12BD-8990-4428-990E-AC88FE1BBABB}" destId="{338F3849-D67B-48A9-91B3-5169C25AB377}" srcOrd="1" destOrd="0" presId="urn:microsoft.com/office/officeart/2005/8/layout/cycle8"/>
    <dgm:cxn modelId="{873488DE-F484-40F2-92AA-8860EF68005F}" type="presParOf" srcId="{AB3B12BD-8990-4428-990E-AC88FE1BBABB}" destId="{9733C84D-2D2A-4983-87EB-7A6777C80613}" srcOrd="2" destOrd="0" presId="urn:microsoft.com/office/officeart/2005/8/layout/cycle8"/>
    <dgm:cxn modelId="{C1EF909F-D1F5-477F-8E49-8548F67921E7}" type="presParOf" srcId="{AB3B12BD-8990-4428-990E-AC88FE1BBABB}" destId="{BF73BCF8-5B91-4101-AA3E-F3615E3D189B}" srcOrd="3" destOrd="0" presId="urn:microsoft.com/office/officeart/2005/8/layout/cycle8"/>
    <dgm:cxn modelId="{72114530-59C2-4E78-8414-8FD3EEDF712A}" type="presParOf" srcId="{AB3B12BD-8990-4428-990E-AC88FE1BBABB}" destId="{8B74D413-9E9E-4B94-9781-2F30EDE1035D}" srcOrd="4" destOrd="0" presId="urn:microsoft.com/office/officeart/2005/8/layout/cycle8"/>
    <dgm:cxn modelId="{7CAAC9F8-B9F7-47AA-94E9-42A1736F0A16}" type="presParOf" srcId="{AB3B12BD-8990-4428-990E-AC88FE1BBABB}" destId="{D2268157-3344-4AED-8671-BD004E8E727D}" srcOrd="5" destOrd="0" presId="urn:microsoft.com/office/officeart/2005/8/layout/cycle8"/>
    <dgm:cxn modelId="{184E1996-F19A-48B1-8BC1-3A17EAEBF5C8}" type="presParOf" srcId="{AB3B12BD-8990-4428-990E-AC88FE1BBABB}" destId="{009BEE99-B26A-40D7-9D63-1B0AC38178CE}" srcOrd="6" destOrd="0" presId="urn:microsoft.com/office/officeart/2005/8/layout/cycle8"/>
    <dgm:cxn modelId="{F8D003C3-8537-48C4-8279-63BA5B993F9E}" type="presParOf" srcId="{AB3B12BD-8990-4428-990E-AC88FE1BBABB}" destId="{438F9EE0-0FB0-4C54-B0D0-1CDC1A6F7A44}" srcOrd="7" destOrd="0" presId="urn:microsoft.com/office/officeart/2005/8/layout/cycle8"/>
    <dgm:cxn modelId="{5A7F48ED-D95E-4205-9661-EF04F1BD4242}" type="presParOf" srcId="{AB3B12BD-8990-4428-990E-AC88FE1BBABB}" destId="{EDD9EED1-90B4-4736-BFF0-CA2F7530C145}" srcOrd="8" destOrd="0" presId="urn:microsoft.com/office/officeart/2005/8/layout/cycle8"/>
    <dgm:cxn modelId="{DEA2934E-F4D1-4B25-8DCF-5270CBF13A6E}" type="presParOf" srcId="{AB3B12BD-8990-4428-990E-AC88FE1BBABB}" destId="{F01158B6-BE20-4568-8BD9-290EAD094F2B}" srcOrd="9" destOrd="0" presId="urn:microsoft.com/office/officeart/2005/8/layout/cycle8"/>
    <dgm:cxn modelId="{F52CFC4B-1317-45D7-9F0E-B3F47830A963}" type="presParOf" srcId="{AB3B12BD-8990-4428-990E-AC88FE1BBABB}" destId="{664934EC-A8FB-4318-9182-B85095852087}" srcOrd="10" destOrd="0" presId="urn:microsoft.com/office/officeart/2005/8/layout/cycle8"/>
    <dgm:cxn modelId="{F2D0A441-A8B2-4387-9C76-C02C3F7EC704}" type="presParOf" srcId="{AB3B12BD-8990-4428-990E-AC88FE1BBABB}" destId="{2DF4456D-9387-49C2-9616-DA0E1CBF46F4}" srcOrd="11" destOrd="0" presId="urn:microsoft.com/office/officeart/2005/8/layout/cycle8"/>
    <dgm:cxn modelId="{18F3C48D-ECEF-4883-8320-80E16D6E588D}" type="presParOf" srcId="{AB3B12BD-8990-4428-990E-AC88FE1BBABB}" destId="{F99CF7B2-2BCE-4B8B-838A-928502A2DE03}" srcOrd="12" destOrd="0" presId="urn:microsoft.com/office/officeart/2005/8/layout/cycle8"/>
    <dgm:cxn modelId="{9C7ADD4E-8A09-4878-BCA3-E5F107623E30}" type="presParOf" srcId="{AB3B12BD-8990-4428-990E-AC88FE1BBABB}" destId="{8BAF5B0E-2CAF-4F8A-B2EB-BF5EAA73651D}" srcOrd="13" destOrd="0" presId="urn:microsoft.com/office/officeart/2005/8/layout/cycle8"/>
    <dgm:cxn modelId="{CEAD7DE0-DAE4-49E1-8E78-4EC45A619B20}" type="presParOf" srcId="{AB3B12BD-8990-4428-990E-AC88FE1BBABB}" destId="{FC3CC0CC-FA1E-45E2-B263-1A92CC7596F2}" srcOrd="14" destOrd="0" presId="urn:microsoft.com/office/officeart/2005/8/layout/cycle8"/>
    <dgm:cxn modelId="{BD731D83-7442-4316-8E65-D730CDD248E6}" type="presParOf" srcId="{AB3B12BD-8990-4428-990E-AC88FE1BBABB}" destId="{59C42855-D922-419F-B60F-EB9266CCC125}" srcOrd="15" destOrd="0" presId="urn:microsoft.com/office/officeart/2005/8/layout/cycle8"/>
    <dgm:cxn modelId="{2F7F255D-5DCF-4EC7-9E3B-AD87C38FB12C}" type="presParOf" srcId="{AB3B12BD-8990-4428-990E-AC88FE1BBABB}" destId="{0B502739-DDC2-4DDB-B135-33513F4577E5}" srcOrd="16" destOrd="0" presId="urn:microsoft.com/office/officeart/2005/8/layout/cycle8"/>
    <dgm:cxn modelId="{47F51F18-16D6-4201-98A6-1A19AE08617D}" type="presParOf" srcId="{AB3B12BD-8990-4428-990E-AC88FE1BBABB}" destId="{F13E2C8D-1DA8-49E9-83A5-521970C7B90A}" srcOrd="17" destOrd="0" presId="urn:microsoft.com/office/officeart/2005/8/layout/cycle8"/>
    <dgm:cxn modelId="{D85E6E10-6E83-4EBC-881A-F09F7A100C33}" type="presParOf" srcId="{AB3B12BD-8990-4428-990E-AC88FE1BBABB}" destId="{777A5800-F58E-4A3F-9E50-2238E4AEC617}" srcOrd="18" destOrd="0" presId="urn:microsoft.com/office/officeart/2005/8/layout/cycle8"/>
    <dgm:cxn modelId="{E74DF26C-7C8B-4A3A-A7B0-4DF59CFADE32}" type="presParOf" srcId="{AB3B12BD-8990-4428-990E-AC88FE1BBABB}" destId="{A95E2C6B-CC94-4FC0-95E8-BE127520507A}" srcOrd="19" destOrd="0" presId="urn:microsoft.com/office/officeart/2005/8/layout/cycle8"/>
    <dgm:cxn modelId="{A1568809-42A0-4789-AB92-6FB5615905C0}" type="presParOf" srcId="{AB3B12BD-8990-4428-990E-AC88FE1BBABB}" destId="{C74B7F7B-4936-4989-8F3B-1717C9A9C3DE}" srcOrd="20" destOrd="0" presId="urn:microsoft.com/office/officeart/2005/8/layout/cycle8"/>
    <dgm:cxn modelId="{E45767FE-6160-47FB-9CA3-F1B21E404180}" type="presParOf" srcId="{AB3B12BD-8990-4428-990E-AC88FE1BBABB}" destId="{BCC4D882-0052-486A-8EB5-B3249F3903E2}" srcOrd="21" destOrd="0" presId="urn:microsoft.com/office/officeart/2005/8/layout/cycle8"/>
    <dgm:cxn modelId="{C2F1B56C-505A-446A-830A-7487548ABDE2}" type="presParOf" srcId="{AB3B12BD-8990-4428-990E-AC88FE1BBABB}" destId="{AB50EDCD-A6F7-42A2-89C4-B67E5149BA36}" srcOrd="22" destOrd="0" presId="urn:microsoft.com/office/officeart/2005/8/layout/cycle8"/>
    <dgm:cxn modelId="{B813A3A8-D860-4475-9C65-6CBE01A5251B}" type="presParOf" srcId="{AB3B12BD-8990-4428-990E-AC88FE1BBABB}" destId="{297126A2-5B2E-43EC-9CB8-70ACDA203D07}" srcOrd="23" destOrd="0" presId="urn:microsoft.com/office/officeart/2005/8/layout/cycle8"/>
    <dgm:cxn modelId="{DE34CA14-4108-4264-AA05-6C0A1983B917}" type="presParOf" srcId="{AB3B12BD-8990-4428-990E-AC88FE1BBABB}" destId="{5B15F6A5-AC3C-441E-AA65-5104CA132684}" srcOrd="24" destOrd="0" presId="urn:microsoft.com/office/officeart/2005/8/layout/cycle8"/>
    <dgm:cxn modelId="{E3D55471-71D4-45A0-AC17-E885D5D51333}" type="presParOf" srcId="{AB3B12BD-8990-4428-990E-AC88FE1BBABB}" destId="{64178E54-E5C9-43E2-A640-F576716DB452}" srcOrd="25" destOrd="0" presId="urn:microsoft.com/office/officeart/2005/8/layout/cycle8"/>
    <dgm:cxn modelId="{1F8C6897-6D01-4F44-8A69-EFF57DB81EC6}" type="presParOf" srcId="{AB3B12BD-8990-4428-990E-AC88FE1BBABB}" destId="{9F053254-D7E1-4218-AE9B-5D28103DBD78}" srcOrd="26" destOrd="0" presId="urn:microsoft.com/office/officeart/2005/8/layout/cycle8"/>
    <dgm:cxn modelId="{98646601-DA35-4FC2-BB14-FAF51ABBA3C6}" type="presParOf" srcId="{AB3B12BD-8990-4428-990E-AC88FE1BBABB}" destId="{9D8B5783-ED0C-4E3F-A444-F0D996246ECA}" srcOrd="27" destOrd="0" presId="urn:microsoft.com/office/officeart/2005/8/layout/cycle8"/>
    <dgm:cxn modelId="{4D01519E-4F91-4E09-B0D1-BA0399177ED3}" type="presParOf" srcId="{AB3B12BD-8990-4428-990E-AC88FE1BBABB}" destId="{B9EA8C90-F378-4D68-95FC-0B38BD4AD05F}" srcOrd="28" destOrd="0" presId="urn:microsoft.com/office/officeart/2005/8/layout/cycle8"/>
    <dgm:cxn modelId="{F2D9BFBC-DC10-45C0-9E93-E3BD86F2B092}" type="presParOf" srcId="{AB3B12BD-8990-4428-990E-AC88FE1BBABB}" destId="{76A324D9-2F37-4B6E-83B9-CD120C6B42AD}" srcOrd="29" destOrd="0" presId="urn:microsoft.com/office/officeart/2005/8/layout/cycle8"/>
    <dgm:cxn modelId="{F8C71D04-E9A5-4617-8434-53234FBB1721}" type="presParOf" srcId="{AB3B12BD-8990-4428-990E-AC88FE1BBABB}" destId="{C5088F48-DCB2-45E4-889E-0BC5CA35317E}" srcOrd="30" destOrd="0" presId="urn:microsoft.com/office/officeart/2005/8/layout/cycle8"/>
    <dgm:cxn modelId="{4AA0C4AF-F73D-46F5-92DE-1378D83DE3D5}" type="presParOf" srcId="{AB3B12BD-8990-4428-990E-AC88FE1BBABB}" destId="{36AAC2B9-5309-46A0-8166-B9BD2DDA25CC}" srcOrd="31" destOrd="0" presId="urn:microsoft.com/office/officeart/2005/8/layout/cycle8"/>
    <dgm:cxn modelId="{9FDE5EB9-C3AF-496B-B712-E36D7FD10695}" type="presParOf" srcId="{AB3B12BD-8990-4428-990E-AC88FE1BBABB}" destId="{68F06E20-7BA1-443C-821C-29282F4FE9A6}" srcOrd="32" destOrd="0" presId="urn:microsoft.com/office/officeart/2005/8/layout/cycle8"/>
    <dgm:cxn modelId="{DB6026E2-76C8-46ED-ADED-B70C5B29FCB3}" type="presParOf" srcId="{AB3B12BD-8990-4428-990E-AC88FE1BBABB}" destId="{8336836F-6E0A-4800-B3C1-1A49A36EF98D}" srcOrd="33" destOrd="0" presId="urn:microsoft.com/office/officeart/2005/8/layout/cycle8"/>
    <dgm:cxn modelId="{7A469B0E-04DA-4AB9-A587-E5012518D937}" type="presParOf" srcId="{AB3B12BD-8990-4428-990E-AC88FE1BBABB}" destId="{5F9A3E7A-A6FD-49DE-98A8-310ED3D12320}"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172A19D-057D-4805-9641-B3C0F481F54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de-DE"/>
        </a:p>
      </dgm:t>
    </dgm:pt>
    <dgm:pt modelId="{AA6A90EE-24DC-46E3-AB0B-BEA187DF306D}">
      <dgm:prSet phldrT="[Text]" custT="1"/>
      <dgm:spPr/>
      <dgm:t>
        <a:bodyPr/>
        <a:lstStyle/>
        <a:p>
          <a:r>
            <a:rPr lang="de-DE" sz="1600" dirty="0" smtClean="0"/>
            <a:t>Offene Fragen stellen</a:t>
          </a:r>
          <a:endParaRPr lang="de-DE" sz="1600" b="1" dirty="0"/>
        </a:p>
      </dgm:t>
    </dgm:pt>
    <dgm:pt modelId="{1C38FE78-9576-4DD0-A458-DBA3F1E6CC20}" type="parTrans" cxnId="{C141282A-4E8F-4072-8422-121AAAE2A12A}">
      <dgm:prSet/>
      <dgm:spPr/>
      <dgm:t>
        <a:bodyPr/>
        <a:lstStyle/>
        <a:p>
          <a:endParaRPr lang="de-DE">
            <a:solidFill>
              <a:srgbClr val="000000"/>
            </a:solidFill>
          </a:endParaRPr>
        </a:p>
      </dgm:t>
    </dgm:pt>
    <dgm:pt modelId="{4DEC6A01-CB0F-43C7-AA0D-214CBB87227F}" type="sibTrans" cxnId="{C141282A-4E8F-4072-8422-121AAAE2A12A}">
      <dgm:prSet/>
      <dgm:spPr/>
      <dgm:t>
        <a:bodyPr/>
        <a:lstStyle/>
        <a:p>
          <a:endParaRPr lang="de-DE">
            <a:solidFill>
              <a:srgbClr val="000000"/>
            </a:solidFill>
          </a:endParaRPr>
        </a:p>
      </dgm:t>
    </dgm:pt>
    <dgm:pt modelId="{25100A45-3F17-4340-AB9F-48F449315F5D}">
      <dgm:prSet phldrT="[Text]" custT="1"/>
      <dgm:spPr/>
      <dgm:t>
        <a:bodyPr/>
        <a:lstStyle/>
        <a:p>
          <a:r>
            <a:rPr lang="de-DE" sz="1600" dirty="0" smtClean="0"/>
            <a:t>Wertschätzen und Bestätigen</a:t>
          </a:r>
          <a:endParaRPr lang="de-DE" sz="1600" dirty="0"/>
        </a:p>
      </dgm:t>
    </dgm:pt>
    <dgm:pt modelId="{EA5B0005-DBB1-487C-B130-EC78F803C626}" type="parTrans" cxnId="{B6BC0ED8-EAFC-4E80-88C0-6DDF98E0E8D7}">
      <dgm:prSet/>
      <dgm:spPr/>
      <dgm:t>
        <a:bodyPr/>
        <a:lstStyle/>
        <a:p>
          <a:endParaRPr lang="de-DE">
            <a:solidFill>
              <a:srgbClr val="000000"/>
            </a:solidFill>
          </a:endParaRPr>
        </a:p>
      </dgm:t>
    </dgm:pt>
    <dgm:pt modelId="{2004FD61-DF79-4AF9-A8B6-2A647F119FE2}" type="sibTrans" cxnId="{B6BC0ED8-EAFC-4E80-88C0-6DDF98E0E8D7}">
      <dgm:prSet/>
      <dgm:spPr/>
      <dgm:t>
        <a:bodyPr/>
        <a:lstStyle/>
        <a:p>
          <a:endParaRPr lang="de-DE">
            <a:solidFill>
              <a:srgbClr val="000000"/>
            </a:solidFill>
          </a:endParaRPr>
        </a:p>
      </dgm:t>
    </dgm:pt>
    <dgm:pt modelId="{BE0E21CE-7128-4382-A181-F1143E529E34}">
      <dgm:prSet phldrT="[Text]" custT="1"/>
      <dgm:spPr/>
      <dgm:t>
        <a:bodyPr/>
        <a:lstStyle/>
        <a:p>
          <a:r>
            <a:rPr lang="de-DE" sz="1600" b="1" dirty="0" smtClean="0"/>
            <a:t>veränderungs-orientierte Aussagen fördern</a:t>
          </a:r>
          <a:endParaRPr lang="de-DE" sz="1600" b="1" dirty="0"/>
        </a:p>
      </dgm:t>
    </dgm:pt>
    <dgm:pt modelId="{B3998B16-1185-4D8C-856B-7CFF40AAC0BE}" type="parTrans" cxnId="{3ED3BCC4-3D8D-4001-A10C-4AC839FBD101}">
      <dgm:prSet/>
      <dgm:spPr/>
      <dgm:t>
        <a:bodyPr/>
        <a:lstStyle/>
        <a:p>
          <a:endParaRPr lang="de-DE">
            <a:solidFill>
              <a:srgbClr val="000000"/>
            </a:solidFill>
          </a:endParaRPr>
        </a:p>
      </dgm:t>
    </dgm:pt>
    <dgm:pt modelId="{7FB753B3-F8D1-46E3-B05F-CDBD448D57C2}" type="sibTrans" cxnId="{3ED3BCC4-3D8D-4001-A10C-4AC839FBD101}">
      <dgm:prSet/>
      <dgm:spPr/>
      <dgm:t>
        <a:bodyPr/>
        <a:lstStyle/>
        <a:p>
          <a:endParaRPr lang="de-DE">
            <a:solidFill>
              <a:srgbClr val="000000"/>
            </a:solidFill>
          </a:endParaRPr>
        </a:p>
      </dgm:t>
    </dgm:pt>
    <dgm:pt modelId="{26C9859F-E8A2-43C5-887C-31A07BEAE902}">
      <dgm:prSet phldrT="[Text]" custT="1"/>
      <dgm:spPr/>
      <dgm:t>
        <a:bodyPr/>
        <a:lstStyle/>
        <a:p>
          <a:r>
            <a:rPr lang="de-DE" sz="1600" dirty="0" smtClean="0"/>
            <a:t>Widerstand schwächen</a:t>
          </a:r>
          <a:endParaRPr lang="de-DE" sz="1600" dirty="0"/>
        </a:p>
      </dgm:t>
    </dgm:pt>
    <dgm:pt modelId="{E255FCEF-33FC-487C-9451-5A9BC970E6F8}" type="parTrans" cxnId="{1674D71D-261C-450B-B818-BFEBE8C14545}">
      <dgm:prSet/>
      <dgm:spPr/>
      <dgm:t>
        <a:bodyPr/>
        <a:lstStyle/>
        <a:p>
          <a:endParaRPr lang="de-DE">
            <a:solidFill>
              <a:srgbClr val="000000"/>
            </a:solidFill>
          </a:endParaRPr>
        </a:p>
      </dgm:t>
    </dgm:pt>
    <dgm:pt modelId="{5080D1C4-EE62-47A3-BD7D-A612626E84B3}" type="sibTrans" cxnId="{1674D71D-261C-450B-B818-BFEBE8C14545}">
      <dgm:prSet/>
      <dgm:spPr/>
      <dgm:t>
        <a:bodyPr/>
        <a:lstStyle/>
        <a:p>
          <a:endParaRPr lang="de-DE">
            <a:solidFill>
              <a:srgbClr val="000000"/>
            </a:solidFill>
          </a:endParaRPr>
        </a:p>
      </dgm:t>
    </dgm:pt>
    <dgm:pt modelId="{7E5C5246-8703-4FD8-88C5-BA13412013B3}">
      <dgm:prSet phldrT="[Text]" custT="1"/>
      <dgm:spPr/>
      <dgm:t>
        <a:bodyPr/>
        <a:lstStyle/>
        <a:p>
          <a:r>
            <a:rPr lang="de-DE" sz="1600" dirty="0" smtClean="0"/>
            <a:t>Änderungs-zuversicht stärken</a:t>
          </a:r>
          <a:endParaRPr lang="de-DE" sz="1600" dirty="0"/>
        </a:p>
      </dgm:t>
    </dgm:pt>
    <dgm:pt modelId="{2ACF2E7D-867B-472A-947E-2C3690CF3F64}" type="parTrans" cxnId="{D9CC13FD-0D8C-47BF-BF5F-D1D8B9CBF226}">
      <dgm:prSet/>
      <dgm:spPr/>
      <dgm:t>
        <a:bodyPr/>
        <a:lstStyle/>
        <a:p>
          <a:endParaRPr lang="de-DE">
            <a:solidFill>
              <a:srgbClr val="000000"/>
            </a:solidFill>
          </a:endParaRPr>
        </a:p>
      </dgm:t>
    </dgm:pt>
    <dgm:pt modelId="{9ABA1B30-A387-452A-B05F-95D8FAF334D7}" type="sibTrans" cxnId="{D9CC13FD-0D8C-47BF-BF5F-D1D8B9CBF226}">
      <dgm:prSet/>
      <dgm:spPr/>
      <dgm:t>
        <a:bodyPr/>
        <a:lstStyle/>
        <a:p>
          <a:endParaRPr lang="de-DE">
            <a:solidFill>
              <a:srgbClr val="000000"/>
            </a:solidFill>
          </a:endParaRPr>
        </a:p>
      </dgm:t>
    </dgm:pt>
    <dgm:pt modelId="{4A094619-33D4-48B1-87FA-85D63FABE2CC}">
      <dgm:prSet phldrT="[Text]" custT="1"/>
      <dgm:spPr/>
      <dgm:t>
        <a:bodyPr/>
        <a:lstStyle/>
        <a:p>
          <a:r>
            <a:rPr lang="de-DE" sz="1600" dirty="0" smtClean="0"/>
            <a:t>Aktives Zuhören</a:t>
          </a:r>
          <a:endParaRPr lang="de-DE" sz="1600" dirty="0"/>
        </a:p>
      </dgm:t>
    </dgm:pt>
    <dgm:pt modelId="{B1B3ADEA-3975-4BA3-AA39-69933C39429B}" type="parTrans" cxnId="{CEA3E49E-3BF2-4339-AFC7-413F649CBD34}">
      <dgm:prSet/>
      <dgm:spPr/>
      <dgm:t>
        <a:bodyPr/>
        <a:lstStyle/>
        <a:p>
          <a:endParaRPr lang="de-DE">
            <a:solidFill>
              <a:srgbClr val="000000"/>
            </a:solidFill>
          </a:endParaRPr>
        </a:p>
      </dgm:t>
    </dgm:pt>
    <dgm:pt modelId="{A63F56A3-F5BC-44ED-B136-2DF221640A58}" type="sibTrans" cxnId="{CEA3E49E-3BF2-4339-AFC7-413F649CBD34}">
      <dgm:prSet/>
      <dgm:spPr/>
      <dgm:t>
        <a:bodyPr/>
        <a:lstStyle/>
        <a:p>
          <a:endParaRPr lang="de-DE">
            <a:solidFill>
              <a:srgbClr val="000000"/>
            </a:solidFill>
          </a:endParaRPr>
        </a:p>
      </dgm:t>
    </dgm:pt>
    <dgm:pt modelId="{08547B79-284D-4E8D-94B8-25B5FC4F32D6}">
      <dgm:prSet phldrT="[Text]" custT="1"/>
      <dgm:spPr/>
      <dgm:t>
        <a:bodyPr/>
        <a:lstStyle/>
        <a:p>
          <a:r>
            <a:rPr lang="de-DE" sz="1600" dirty="0" smtClean="0"/>
            <a:t>Zusammen-fassungen</a:t>
          </a:r>
          <a:endParaRPr lang="de-DE" sz="1600" dirty="0"/>
        </a:p>
      </dgm:t>
    </dgm:pt>
    <dgm:pt modelId="{4995D9B1-845A-4323-891F-C782EC4F492B}" type="parTrans" cxnId="{ABCDD18E-711C-4797-A36D-AE35D8576838}">
      <dgm:prSet/>
      <dgm:spPr/>
      <dgm:t>
        <a:bodyPr/>
        <a:lstStyle/>
        <a:p>
          <a:endParaRPr lang="de-DE"/>
        </a:p>
      </dgm:t>
    </dgm:pt>
    <dgm:pt modelId="{00EDE930-707C-49E0-B367-EEBF52A61A18}" type="sibTrans" cxnId="{ABCDD18E-711C-4797-A36D-AE35D8576838}">
      <dgm:prSet/>
      <dgm:spPr/>
      <dgm:t>
        <a:bodyPr/>
        <a:lstStyle/>
        <a:p>
          <a:endParaRPr lang="de-DE"/>
        </a:p>
      </dgm:t>
    </dgm:pt>
    <dgm:pt modelId="{AB3B12BD-8990-4428-990E-AC88FE1BBABB}" type="pres">
      <dgm:prSet presAssocID="{8172A19D-057D-4805-9641-B3C0F481F544}" presName="compositeShape" presStyleCnt="0">
        <dgm:presLayoutVars>
          <dgm:chMax val="7"/>
          <dgm:dir/>
          <dgm:resizeHandles val="exact"/>
        </dgm:presLayoutVars>
      </dgm:prSet>
      <dgm:spPr/>
      <dgm:t>
        <a:bodyPr/>
        <a:lstStyle/>
        <a:p>
          <a:endParaRPr lang="de-DE"/>
        </a:p>
      </dgm:t>
    </dgm:pt>
    <dgm:pt modelId="{747AC400-4176-44CC-B861-485FF51440DA}" type="pres">
      <dgm:prSet presAssocID="{8172A19D-057D-4805-9641-B3C0F481F544}" presName="wedge1" presStyleLbl="node1" presStyleIdx="0" presStyleCnt="7"/>
      <dgm:spPr/>
      <dgm:t>
        <a:bodyPr/>
        <a:lstStyle/>
        <a:p>
          <a:endParaRPr lang="de-DE"/>
        </a:p>
      </dgm:t>
    </dgm:pt>
    <dgm:pt modelId="{338F3849-D67B-48A9-91B3-5169C25AB377}" type="pres">
      <dgm:prSet presAssocID="{8172A19D-057D-4805-9641-B3C0F481F544}" presName="dummy1a" presStyleCnt="0"/>
      <dgm:spPr/>
    </dgm:pt>
    <dgm:pt modelId="{9733C84D-2D2A-4983-87EB-7A6777C80613}" type="pres">
      <dgm:prSet presAssocID="{8172A19D-057D-4805-9641-B3C0F481F544}" presName="dummy1b" presStyleCnt="0"/>
      <dgm:spPr/>
    </dgm:pt>
    <dgm:pt modelId="{BF73BCF8-5B91-4101-AA3E-F3615E3D189B}" type="pres">
      <dgm:prSet presAssocID="{8172A19D-057D-4805-9641-B3C0F481F544}" presName="wedge1Tx" presStyleLbl="node1" presStyleIdx="0" presStyleCnt="7">
        <dgm:presLayoutVars>
          <dgm:chMax val="0"/>
          <dgm:chPref val="0"/>
          <dgm:bulletEnabled val="1"/>
        </dgm:presLayoutVars>
      </dgm:prSet>
      <dgm:spPr/>
      <dgm:t>
        <a:bodyPr/>
        <a:lstStyle/>
        <a:p>
          <a:endParaRPr lang="de-DE"/>
        </a:p>
      </dgm:t>
    </dgm:pt>
    <dgm:pt modelId="{8B74D413-9E9E-4B94-9781-2F30EDE1035D}" type="pres">
      <dgm:prSet presAssocID="{8172A19D-057D-4805-9641-B3C0F481F544}" presName="wedge2" presStyleLbl="node1" presStyleIdx="1" presStyleCnt="7"/>
      <dgm:spPr/>
      <dgm:t>
        <a:bodyPr/>
        <a:lstStyle/>
        <a:p>
          <a:endParaRPr lang="de-DE"/>
        </a:p>
      </dgm:t>
    </dgm:pt>
    <dgm:pt modelId="{D2268157-3344-4AED-8671-BD004E8E727D}" type="pres">
      <dgm:prSet presAssocID="{8172A19D-057D-4805-9641-B3C0F481F544}" presName="dummy2a" presStyleCnt="0"/>
      <dgm:spPr/>
    </dgm:pt>
    <dgm:pt modelId="{009BEE99-B26A-40D7-9D63-1B0AC38178CE}" type="pres">
      <dgm:prSet presAssocID="{8172A19D-057D-4805-9641-B3C0F481F544}" presName="dummy2b" presStyleCnt="0"/>
      <dgm:spPr/>
    </dgm:pt>
    <dgm:pt modelId="{438F9EE0-0FB0-4C54-B0D0-1CDC1A6F7A44}" type="pres">
      <dgm:prSet presAssocID="{8172A19D-057D-4805-9641-B3C0F481F544}" presName="wedge2Tx" presStyleLbl="node1" presStyleIdx="1" presStyleCnt="7">
        <dgm:presLayoutVars>
          <dgm:chMax val="0"/>
          <dgm:chPref val="0"/>
          <dgm:bulletEnabled val="1"/>
        </dgm:presLayoutVars>
      </dgm:prSet>
      <dgm:spPr/>
      <dgm:t>
        <a:bodyPr/>
        <a:lstStyle/>
        <a:p>
          <a:endParaRPr lang="de-DE"/>
        </a:p>
      </dgm:t>
    </dgm:pt>
    <dgm:pt modelId="{EDD9EED1-90B4-4736-BFF0-CA2F7530C145}" type="pres">
      <dgm:prSet presAssocID="{8172A19D-057D-4805-9641-B3C0F481F544}" presName="wedge3" presStyleLbl="node1" presStyleIdx="2" presStyleCnt="7"/>
      <dgm:spPr/>
      <dgm:t>
        <a:bodyPr/>
        <a:lstStyle/>
        <a:p>
          <a:endParaRPr lang="de-DE"/>
        </a:p>
      </dgm:t>
    </dgm:pt>
    <dgm:pt modelId="{F01158B6-BE20-4568-8BD9-290EAD094F2B}" type="pres">
      <dgm:prSet presAssocID="{8172A19D-057D-4805-9641-B3C0F481F544}" presName="dummy3a" presStyleCnt="0"/>
      <dgm:spPr/>
    </dgm:pt>
    <dgm:pt modelId="{664934EC-A8FB-4318-9182-B85095852087}" type="pres">
      <dgm:prSet presAssocID="{8172A19D-057D-4805-9641-B3C0F481F544}" presName="dummy3b" presStyleCnt="0"/>
      <dgm:spPr/>
    </dgm:pt>
    <dgm:pt modelId="{2DF4456D-9387-49C2-9616-DA0E1CBF46F4}" type="pres">
      <dgm:prSet presAssocID="{8172A19D-057D-4805-9641-B3C0F481F544}" presName="wedge3Tx" presStyleLbl="node1" presStyleIdx="2" presStyleCnt="7">
        <dgm:presLayoutVars>
          <dgm:chMax val="0"/>
          <dgm:chPref val="0"/>
          <dgm:bulletEnabled val="1"/>
        </dgm:presLayoutVars>
      </dgm:prSet>
      <dgm:spPr/>
      <dgm:t>
        <a:bodyPr/>
        <a:lstStyle/>
        <a:p>
          <a:endParaRPr lang="de-DE"/>
        </a:p>
      </dgm:t>
    </dgm:pt>
    <dgm:pt modelId="{F99CF7B2-2BCE-4B8B-838A-928502A2DE03}" type="pres">
      <dgm:prSet presAssocID="{8172A19D-057D-4805-9641-B3C0F481F544}" presName="wedge4" presStyleLbl="node1" presStyleIdx="3" presStyleCnt="7"/>
      <dgm:spPr/>
      <dgm:t>
        <a:bodyPr/>
        <a:lstStyle/>
        <a:p>
          <a:endParaRPr lang="de-DE"/>
        </a:p>
      </dgm:t>
    </dgm:pt>
    <dgm:pt modelId="{8BAF5B0E-2CAF-4F8A-B2EB-BF5EAA73651D}" type="pres">
      <dgm:prSet presAssocID="{8172A19D-057D-4805-9641-B3C0F481F544}" presName="dummy4a" presStyleCnt="0"/>
      <dgm:spPr/>
    </dgm:pt>
    <dgm:pt modelId="{FC3CC0CC-FA1E-45E2-B263-1A92CC7596F2}" type="pres">
      <dgm:prSet presAssocID="{8172A19D-057D-4805-9641-B3C0F481F544}" presName="dummy4b" presStyleCnt="0"/>
      <dgm:spPr/>
    </dgm:pt>
    <dgm:pt modelId="{59C42855-D922-419F-B60F-EB9266CCC125}" type="pres">
      <dgm:prSet presAssocID="{8172A19D-057D-4805-9641-B3C0F481F544}" presName="wedge4Tx" presStyleLbl="node1" presStyleIdx="3" presStyleCnt="7">
        <dgm:presLayoutVars>
          <dgm:chMax val="0"/>
          <dgm:chPref val="0"/>
          <dgm:bulletEnabled val="1"/>
        </dgm:presLayoutVars>
      </dgm:prSet>
      <dgm:spPr/>
      <dgm:t>
        <a:bodyPr/>
        <a:lstStyle/>
        <a:p>
          <a:endParaRPr lang="de-DE"/>
        </a:p>
      </dgm:t>
    </dgm:pt>
    <dgm:pt modelId="{0B502739-DDC2-4DDB-B135-33513F4577E5}" type="pres">
      <dgm:prSet presAssocID="{8172A19D-057D-4805-9641-B3C0F481F544}" presName="wedge5" presStyleLbl="node1" presStyleIdx="4" presStyleCnt="7"/>
      <dgm:spPr/>
      <dgm:t>
        <a:bodyPr/>
        <a:lstStyle/>
        <a:p>
          <a:endParaRPr lang="de-DE"/>
        </a:p>
      </dgm:t>
    </dgm:pt>
    <dgm:pt modelId="{F13E2C8D-1DA8-49E9-83A5-521970C7B90A}" type="pres">
      <dgm:prSet presAssocID="{8172A19D-057D-4805-9641-B3C0F481F544}" presName="dummy5a" presStyleCnt="0"/>
      <dgm:spPr/>
    </dgm:pt>
    <dgm:pt modelId="{777A5800-F58E-4A3F-9E50-2238E4AEC617}" type="pres">
      <dgm:prSet presAssocID="{8172A19D-057D-4805-9641-B3C0F481F544}" presName="dummy5b" presStyleCnt="0"/>
      <dgm:spPr/>
    </dgm:pt>
    <dgm:pt modelId="{A95E2C6B-CC94-4FC0-95E8-BE127520507A}" type="pres">
      <dgm:prSet presAssocID="{8172A19D-057D-4805-9641-B3C0F481F544}" presName="wedge5Tx" presStyleLbl="node1" presStyleIdx="4" presStyleCnt="7">
        <dgm:presLayoutVars>
          <dgm:chMax val="0"/>
          <dgm:chPref val="0"/>
          <dgm:bulletEnabled val="1"/>
        </dgm:presLayoutVars>
      </dgm:prSet>
      <dgm:spPr/>
      <dgm:t>
        <a:bodyPr/>
        <a:lstStyle/>
        <a:p>
          <a:endParaRPr lang="de-DE"/>
        </a:p>
      </dgm:t>
    </dgm:pt>
    <dgm:pt modelId="{C74B7F7B-4936-4989-8F3B-1717C9A9C3DE}" type="pres">
      <dgm:prSet presAssocID="{8172A19D-057D-4805-9641-B3C0F481F544}" presName="wedge6" presStyleLbl="node1" presStyleIdx="5" presStyleCnt="7"/>
      <dgm:spPr/>
      <dgm:t>
        <a:bodyPr/>
        <a:lstStyle/>
        <a:p>
          <a:endParaRPr lang="de-DE"/>
        </a:p>
      </dgm:t>
    </dgm:pt>
    <dgm:pt modelId="{BCC4D882-0052-486A-8EB5-B3249F3903E2}" type="pres">
      <dgm:prSet presAssocID="{8172A19D-057D-4805-9641-B3C0F481F544}" presName="dummy6a" presStyleCnt="0"/>
      <dgm:spPr/>
    </dgm:pt>
    <dgm:pt modelId="{AB50EDCD-A6F7-42A2-89C4-B67E5149BA36}" type="pres">
      <dgm:prSet presAssocID="{8172A19D-057D-4805-9641-B3C0F481F544}" presName="dummy6b" presStyleCnt="0"/>
      <dgm:spPr/>
    </dgm:pt>
    <dgm:pt modelId="{297126A2-5B2E-43EC-9CB8-70ACDA203D07}" type="pres">
      <dgm:prSet presAssocID="{8172A19D-057D-4805-9641-B3C0F481F544}" presName="wedge6Tx" presStyleLbl="node1" presStyleIdx="5" presStyleCnt="7">
        <dgm:presLayoutVars>
          <dgm:chMax val="0"/>
          <dgm:chPref val="0"/>
          <dgm:bulletEnabled val="1"/>
        </dgm:presLayoutVars>
      </dgm:prSet>
      <dgm:spPr/>
      <dgm:t>
        <a:bodyPr/>
        <a:lstStyle/>
        <a:p>
          <a:endParaRPr lang="de-DE"/>
        </a:p>
      </dgm:t>
    </dgm:pt>
    <dgm:pt modelId="{5B15F6A5-AC3C-441E-AA65-5104CA132684}" type="pres">
      <dgm:prSet presAssocID="{8172A19D-057D-4805-9641-B3C0F481F544}" presName="wedge7" presStyleLbl="node1" presStyleIdx="6" presStyleCnt="7"/>
      <dgm:spPr/>
      <dgm:t>
        <a:bodyPr/>
        <a:lstStyle/>
        <a:p>
          <a:endParaRPr lang="de-DE"/>
        </a:p>
      </dgm:t>
    </dgm:pt>
    <dgm:pt modelId="{64178E54-E5C9-43E2-A640-F576716DB452}" type="pres">
      <dgm:prSet presAssocID="{8172A19D-057D-4805-9641-B3C0F481F544}" presName="dummy7a" presStyleCnt="0"/>
      <dgm:spPr/>
    </dgm:pt>
    <dgm:pt modelId="{9F053254-D7E1-4218-AE9B-5D28103DBD78}" type="pres">
      <dgm:prSet presAssocID="{8172A19D-057D-4805-9641-B3C0F481F544}" presName="dummy7b" presStyleCnt="0"/>
      <dgm:spPr/>
    </dgm:pt>
    <dgm:pt modelId="{9D8B5783-ED0C-4E3F-A444-F0D996246ECA}" type="pres">
      <dgm:prSet presAssocID="{8172A19D-057D-4805-9641-B3C0F481F544}" presName="wedge7Tx" presStyleLbl="node1" presStyleIdx="6" presStyleCnt="7">
        <dgm:presLayoutVars>
          <dgm:chMax val="0"/>
          <dgm:chPref val="0"/>
          <dgm:bulletEnabled val="1"/>
        </dgm:presLayoutVars>
      </dgm:prSet>
      <dgm:spPr/>
      <dgm:t>
        <a:bodyPr/>
        <a:lstStyle/>
        <a:p>
          <a:endParaRPr lang="de-DE"/>
        </a:p>
      </dgm:t>
    </dgm:pt>
    <dgm:pt modelId="{B9EA8C90-F378-4D68-95FC-0B38BD4AD05F}" type="pres">
      <dgm:prSet presAssocID="{4DEC6A01-CB0F-43C7-AA0D-214CBB87227F}" presName="arrowWedge1" presStyleLbl="fgSibTrans2D1" presStyleIdx="0" presStyleCnt="7"/>
      <dgm:spPr/>
    </dgm:pt>
    <dgm:pt modelId="{76A324D9-2F37-4B6E-83B9-CD120C6B42AD}" type="pres">
      <dgm:prSet presAssocID="{A63F56A3-F5BC-44ED-B136-2DF221640A58}" presName="arrowWedge2" presStyleLbl="fgSibTrans2D1" presStyleIdx="1" presStyleCnt="7"/>
      <dgm:spPr/>
    </dgm:pt>
    <dgm:pt modelId="{C5088F48-DCB2-45E4-889E-0BC5CA35317E}" type="pres">
      <dgm:prSet presAssocID="{2004FD61-DF79-4AF9-A8B6-2A647F119FE2}" presName="arrowWedge3" presStyleLbl="fgSibTrans2D1" presStyleIdx="2" presStyleCnt="7"/>
      <dgm:spPr/>
    </dgm:pt>
    <dgm:pt modelId="{36AAC2B9-5309-46A0-8166-B9BD2DDA25CC}" type="pres">
      <dgm:prSet presAssocID="{7FB753B3-F8D1-46E3-B05F-CDBD448D57C2}" presName="arrowWedge4" presStyleLbl="fgSibTrans2D1" presStyleIdx="3" presStyleCnt="7"/>
      <dgm:spPr>
        <a:solidFill>
          <a:srgbClr val="FFFFFF"/>
        </a:solidFill>
        <a:ln>
          <a:solidFill>
            <a:srgbClr val="A40000"/>
          </a:solidFill>
        </a:ln>
      </dgm:spPr>
      <dgm:t>
        <a:bodyPr/>
        <a:lstStyle/>
        <a:p>
          <a:endParaRPr lang="de-DE"/>
        </a:p>
      </dgm:t>
    </dgm:pt>
    <dgm:pt modelId="{68F06E20-7BA1-443C-821C-29282F4FE9A6}" type="pres">
      <dgm:prSet presAssocID="{5080D1C4-EE62-47A3-BD7D-A612626E84B3}" presName="arrowWedge5" presStyleLbl="fgSibTrans2D1" presStyleIdx="4" presStyleCnt="7"/>
      <dgm:spPr/>
    </dgm:pt>
    <dgm:pt modelId="{8336836F-6E0A-4800-B3C1-1A49A36EF98D}" type="pres">
      <dgm:prSet presAssocID="{9ABA1B30-A387-452A-B05F-95D8FAF334D7}" presName="arrowWedge6" presStyleLbl="fgSibTrans2D1" presStyleIdx="5" presStyleCnt="7"/>
      <dgm:spPr/>
    </dgm:pt>
    <dgm:pt modelId="{5F9A3E7A-A6FD-49DE-98A8-310ED3D12320}" type="pres">
      <dgm:prSet presAssocID="{00EDE930-707C-49E0-B367-EEBF52A61A18}" presName="arrowWedge7" presStyleLbl="fgSibTrans2D1" presStyleIdx="6" presStyleCnt="7"/>
      <dgm:spPr/>
    </dgm:pt>
  </dgm:ptLst>
  <dgm:cxnLst>
    <dgm:cxn modelId="{58C6D228-E42D-43D0-AFA3-BD9BC62429B3}" type="presOf" srcId="{26C9859F-E8A2-43C5-887C-31A07BEAE902}" destId="{0B502739-DDC2-4DDB-B135-33513F4577E5}" srcOrd="0" destOrd="0" presId="urn:microsoft.com/office/officeart/2005/8/layout/cycle8"/>
    <dgm:cxn modelId="{44504BBD-FA2A-43E6-AF9B-8588D798BE04}" type="presOf" srcId="{AA6A90EE-24DC-46E3-AB0B-BEA187DF306D}" destId="{BF73BCF8-5B91-4101-AA3E-F3615E3D189B}" srcOrd="1" destOrd="0" presId="urn:microsoft.com/office/officeart/2005/8/layout/cycle8"/>
    <dgm:cxn modelId="{89FFCEB7-33EF-4AA3-956A-64346F4EB9D5}" type="presOf" srcId="{8172A19D-057D-4805-9641-B3C0F481F544}" destId="{AB3B12BD-8990-4428-990E-AC88FE1BBABB}" srcOrd="0" destOrd="0" presId="urn:microsoft.com/office/officeart/2005/8/layout/cycle8"/>
    <dgm:cxn modelId="{0BA76159-2655-439D-85D8-43BF3E9F7740}" type="presOf" srcId="{26C9859F-E8A2-43C5-887C-31A07BEAE902}" destId="{A95E2C6B-CC94-4FC0-95E8-BE127520507A}" srcOrd="1" destOrd="0" presId="urn:microsoft.com/office/officeart/2005/8/layout/cycle8"/>
    <dgm:cxn modelId="{B6BC0ED8-EAFC-4E80-88C0-6DDF98E0E8D7}" srcId="{8172A19D-057D-4805-9641-B3C0F481F544}" destId="{25100A45-3F17-4340-AB9F-48F449315F5D}" srcOrd="2" destOrd="0" parTransId="{EA5B0005-DBB1-487C-B130-EC78F803C626}" sibTransId="{2004FD61-DF79-4AF9-A8B6-2A647F119FE2}"/>
    <dgm:cxn modelId="{3ED3BCC4-3D8D-4001-A10C-4AC839FBD101}" srcId="{8172A19D-057D-4805-9641-B3C0F481F544}" destId="{BE0E21CE-7128-4382-A181-F1143E529E34}" srcOrd="3" destOrd="0" parTransId="{B3998B16-1185-4D8C-856B-7CFF40AAC0BE}" sibTransId="{7FB753B3-F8D1-46E3-B05F-CDBD448D57C2}"/>
    <dgm:cxn modelId="{C9420DA7-CF98-4024-9A0A-F20A9B08C9D3}" type="presOf" srcId="{BE0E21CE-7128-4382-A181-F1143E529E34}" destId="{59C42855-D922-419F-B60F-EB9266CCC125}" srcOrd="1" destOrd="0" presId="urn:microsoft.com/office/officeart/2005/8/layout/cycle8"/>
    <dgm:cxn modelId="{C141282A-4E8F-4072-8422-121AAAE2A12A}" srcId="{8172A19D-057D-4805-9641-B3C0F481F544}" destId="{AA6A90EE-24DC-46E3-AB0B-BEA187DF306D}" srcOrd="0" destOrd="0" parTransId="{1C38FE78-9576-4DD0-A458-DBA3F1E6CC20}" sibTransId="{4DEC6A01-CB0F-43C7-AA0D-214CBB87227F}"/>
    <dgm:cxn modelId="{D8554990-6E4C-486F-A8EE-F09AAF788F76}" type="presOf" srcId="{4A094619-33D4-48B1-87FA-85D63FABE2CC}" destId="{438F9EE0-0FB0-4C54-B0D0-1CDC1A6F7A44}" srcOrd="1" destOrd="0" presId="urn:microsoft.com/office/officeart/2005/8/layout/cycle8"/>
    <dgm:cxn modelId="{6F64511A-8543-477C-B817-B9809E565686}" type="presOf" srcId="{08547B79-284D-4E8D-94B8-25B5FC4F32D6}" destId="{5B15F6A5-AC3C-441E-AA65-5104CA132684}" srcOrd="0" destOrd="0" presId="urn:microsoft.com/office/officeart/2005/8/layout/cycle8"/>
    <dgm:cxn modelId="{F52D17F1-3067-4DA6-BE6D-1A7F292699F6}" type="presOf" srcId="{08547B79-284D-4E8D-94B8-25B5FC4F32D6}" destId="{9D8B5783-ED0C-4E3F-A444-F0D996246ECA}" srcOrd="1" destOrd="0" presId="urn:microsoft.com/office/officeart/2005/8/layout/cycle8"/>
    <dgm:cxn modelId="{4942E207-52D0-4298-A8D8-16D646BAC55C}" type="presOf" srcId="{BE0E21CE-7128-4382-A181-F1143E529E34}" destId="{F99CF7B2-2BCE-4B8B-838A-928502A2DE03}" srcOrd="0" destOrd="0" presId="urn:microsoft.com/office/officeart/2005/8/layout/cycle8"/>
    <dgm:cxn modelId="{CEA3E49E-3BF2-4339-AFC7-413F649CBD34}" srcId="{8172A19D-057D-4805-9641-B3C0F481F544}" destId="{4A094619-33D4-48B1-87FA-85D63FABE2CC}" srcOrd="1" destOrd="0" parTransId="{B1B3ADEA-3975-4BA3-AA39-69933C39429B}" sibTransId="{A63F56A3-F5BC-44ED-B136-2DF221640A58}"/>
    <dgm:cxn modelId="{1674D71D-261C-450B-B818-BFEBE8C14545}" srcId="{8172A19D-057D-4805-9641-B3C0F481F544}" destId="{26C9859F-E8A2-43C5-887C-31A07BEAE902}" srcOrd="4" destOrd="0" parTransId="{E255FCEF-33FC-487C-9451-5A9BC970E6F8}" sibTransId="{5080D1C4-EE62-47A3-BD7D-A612626E84B3}"/>
    <dgm:cxn modelId="{0E68D4ED-0C27-40EB-8F0F-9E554F7E1DD8}" type="presOf" srcId="{7E5C5246-8703-4FD8-88C5-BA13412013B3}" destId="{297126A2-5B2E-43EC-9CB8-70ACDA203D07}" srcOrd="1" destOrd="0" presId="urn:microsoft.com/office/officeart/2005/8/layout/cycle8"/>
    <dgm:cxn modelId="{D59F518E-D255-4681-87F1-245BAFE7BD58}" type="presOf" srcId="{25100A45-3F17-4340-AB9F-48F449315F5D}" destId="{EDD9EED1-90B4-4736-BFF0-CA2F7530C145}" srcOrd="0" destOrd="0" presId="urn:microsoft.com/office/officeart/2005/8/layout/cycle8"/>
    <dgm:cxn modelId="{8F158D31-691F-4684-853C-31639728C00C}" type="presOf" srcId="{7E5C5246-8703-4FD8-88C5-BA13412013B3}" destId="{C74B7F7B-4936-4989-8F3B-1717C9A9C3DE}" srcOrd="0" destOrd="0" presId="urn:microsoft.com/office/officeart/2005/8/layout/cycle8"/>
    <dgm:cxn modelId="{DE266387-24D1-4B7A-9871-C64219C3122F}" type="presOf" srcId="{AA6A90EE-24DC-46E3-AB0B-BEA187DF306D}" destId="{747AC400-4176-44CC-B861-485FF51440DA}" srcOrd="0" destOrd="0" presId="urn:microsoft.com/office/officeart/2005/8/layout/cycle8"/>
    <dgm:cxn modelId="{32B4F970-828E-4416-9084-B799951F998C}" type="presOf" srcId="{25100A45-3F17-4340-AB9F-48F449315F5D}" destId="{2DF4456D-9387-49C2-9616-DA0E1CBF46F4}" srcOrd="1" destOrd="0" presId="urn:microsoft.com/office/officeart/2005/8/layout/cycle8"/>
    <dgm:cxn modelId="{9A994BE0-A88F-43E2-8BB9-AB315709FDA1}" type="presOf" srcId="{4A094619-33D4-48B1-87FA-85D63FABE2CC}" destId="{8B74D413-9E9E-4B94-9781-2F30EDE1035D}" srcOrd="0" destOrd="0" presId="urn:microsoft.com/office/officeart/2005/8/layout/cycle8"/>
    <dgm:cxn modelId="{ABCDD18E-711C-4797-A36D-AE35D8576838}" srcId="{8172A19D-057D-4805-9641-B3C0F481F544}" destId="{08547B79-284D-4E8D-94B8-25B5FC4F32D6}" srcOrd="6" destOrd="0" parTransId="{4995D9B1-845A-4323-891F-C782EC4F492B}" sibTransId="{00EDE930-707C-49E0-B367-EEBF52A61A18}"/>
    <dgm:cxn modelId="{D9CC13FD-0D8C-47BF-BF5F-D1D8B9CBF226}" srcId="{8172A19D-057D-4805-9641-B3C0F481F544}" destId="{7E5C5246-8703-4FD8-88C5-BA13412013B3}" srcOrd="5" destOrd="0" parTransId="{2ACF2E7D-867B-472A-947E-2C3690CF3F64}" sibTransId="{9ABA1B30-A387-452A-B05F-95D8FAF334D7}"/>
    <dgm:cxn modelId="{76C74154-8DBB-4DBF-A39B-5CDC2781AE34}" type="presParOf" srcId="{AB3B12BD-8990-4428-990E-AC88FE1BBABB}" destId="{747AC400-4176-44CC-B861-485FF51440DA}" srcOrd="0" destOrd="0" presId="urn:microsoft.com/office/officeart/2005/8/layout/cycle8"/>
    <dgm:cxn modelId="{72AA4FA9-D253-4C21-B75B-B1558D5DCFD8}" type="presParOf" srcId="{AB3B12BD-8990-4428-990E-AC88FE1BBABB}" destId="{338F3849-D67B-48A9-91B3-5169C25AB377}" srcOrd="1" destOrd="0" presId="urn:microsoft.com/office/officeart/2005/8/layout/cycle8"/>
    <dgm:cxn modelId="{873488DE-F484-40F2-92AA-8860EF68005F}" type="presParOf" srcId="{AB3B12BD-8990-4428-990E-AC88FE1BBABB}" destId="{9733C84D-2D2A-4983-87EB-7A6777C80613}" srcOrd="2" destOrd="0" presId="urn:microsoft.com/office/officeart/2005/8/layout/cycle8"/>
    <dgm:cxn modelId="{C1EF909F-D1F5-477F-8E49-8548F67921E7}" type="presParOf" srcId="{AB3B12BD-8990-4428-990E-AC88FE1BBABB}" destId="{BF73BCF8-5B91-4101-AA3E-F3615E3D189B}" srcOrd="3" destOrd="0" presId="urn:microsoft.com/office/officeart/2005/8/layout/cycle8"/>
    <dgm:cxn modelId="{72114530-59C2-4E78-8414-8FD3EEDF712A}" type="presParOf" srcId="{AB3B12BD-8990-4428-990E-AC88FE1BBABB}" destId="{8B74D413-9E9E-4B94-9781-2F30EDE1035D}" srcOrd="4" destOrd="0" presId="urn:microsoft.com/office/officeart/2005/8/layout/cycle8"/>
    <dgm:cxn modelId="{7CAAC9F8-B9F7-47AA-94E9-42A1736F0A16}" type="presParOf" srcId="{AB3B12BD-8990-4428-990E-AC88FE1BBABB}" destId="{D2268157-3344-4AED-8671-BD004E8E727D}" srcOrd="5" destOrd="0" presId="urn:microsoft.com/office/officeart/2005/8/layout/cycle8"/>
    <dgm:cxn modelId="{184E1996-F19A-48B1-8BC1-3A17EAEBF5C8}" type="presParOf" srcId="{AB3B12BD-8990-4428-990E-AC88FE1BBABB}" destId="{009BEE99-B26A-40D7-9D63-1B0AC38178CE}" srcOrd="6" destOrd="0" presId="urn:microsoft.com/office/officeart/2005/8/layout/cycle8"/>
    <dgm:cxn modelId="{F8D003C3-8537-48C4-8279-63BA5B993F9E}" type="presParOf" srcId="{AB3B12BD-8990-4428-990E-AC88FE1BBABB}" destId="{438F9EE0-0FB0-4C54-B0D0-1CDC1A6F7A44}" srcOrd="7" destOrd="0" presId="urn:microsoft.com/office/officeart/2005/8/layout/cycle8"/>
    <dgm:cxn modelId="{5A7F48ED-D95E-4205-9661-EF04F1BD4242}" type="presParOf" srcId="{AB3B12BD-8990-4428-990E-AC88FE1BBABB}" destId="{EDD9EED1-90B4-4736-BFF0-CA2F7530C145}" srcOrd="8" destOrd="0" presId="urn:microsoft.com/office/officeart/2005/8/layout/cycle8"/>
    <dgm:cxn modelId="{DEA2934E-F4D1-4B25-8DCF-5270CBF13A6E}" type="presParOf" srcId="{AB3B12BD-8990-4428-990E-AC88FE1BBABB}" destId="{F01158B6-BE20-4568-8BD9-290EAD094F2B}" srcOrd="9" destOrd="0" presId="urn:microsoft.com/office/officeart/2005/8/layout/cycle8"/>
    <dgm:cxn modelId="{F52CFC4B-1317-45D7-9F0E-B3F47830A963}" type="presParOf" srcId="{AB3B12BD-8990-4428-990E-AC88FE1BBABB}" destId="{664934EC-A8FB-4318-9182-B85095852087}" srcOrd="10" destOrd="0" presId="urn:microsoft.com/office/officeart/2005/8/layout/cycle8"/>
    <dgm:cxn modelId="{F2D0A441-A8B2-4387-9C76-C02C3F7EC704}" type="presParOf" srcId="{AB3B12BD-8990-4428-990E-AC88FE1BBABB}" destId="{2DF4456D-9387-49C2-9616-DA0E1CBF46F4}" srcOrd="11" destOrd="0" presId="urn:microsoft.com/office/officeart/2005/8/layout/cycle8"/>
    <dgm:cxn modelId="{18F3C48D-ECEF-4883-8320-80E16D6E588D}" type="presParOf" srcId="{AB3B12BD-8990-4428-990E-AC88FE1BBABB}" destId="{F99CF7B2-2BCE-4B8B-838A-928502A2DE03}" srcOrd="12" destOrd="0" presId="urn:microsoft.com/office/officeart/2005/8/layout/cycle8"/>
    <dgm:cxn modelId="{9C7ADD4E-8A09-4878-BCA3-E5F107623E30}" type="presParOf" srcId="{AB3B12BD-8990-4428-990E-AC88FE1BBABB}" destId="{8BAF5B0E-2CAF-4F8A-B2EB-BF5EAA73651D}" srcOrd="13" destOrd="0" presId="urn:microsoft.com/office/officeart/2005/8/layout/cycle8"/>
    <dgm:cxn modelId="{CEAD7DE0-DAE4-49E1-8E78-4EC45A619B20}" type="presParOf" srcId="{AB3B12BD-8990-4428-990E-AC88FE1BBABB}" destId="{FC3CC0CC-FA1E-45E2-B263-1A92CC7596F2}" srcOrd="14" destOrd="0" presId="urn:microsoft.com/office/officeart/2005/8/layout/cycle8"/>
    <dgm:cxn modelId="{BD731D83-7442-4316-8E65-D730CDD248E6}" type="presParOf" srcId="{AB3B12BD-8990-4428-990E-AC88FE1BBABB}" destId="{59C42855-D922-419F-B60F-EB9266CCC125}" srcOrd="15" destOrd="0" presId="urn:microsoft.com/office/officeart/2005/8/layout/cycle8"/>
    <dgm:cxn modelId="{2F7F255D-5DCF-4EC7-9E3B-AD87C38FB12C}" type="presParOf" srcId="{AB3B12BD-8990-4428-990E-AC88FE1BBABB}" destId="{0B502739-DDC2-4DDB-B135-33513F4577E5}" srcOrd="16" destOrd="0" presId="urn:microsoft.com/office/officeart/2005/8/layout/cycle8"/>
    <dgm:cxn modelId="{47F51F18-16D6-4201-98A6-1A19AE08617D}" type="presParOf" srcId="{AB3B12BD-8990-4428-990E-AC88FE1BBABB}" destId="{F13E2C8D-1DA8-49E9-83A5-521970C7B90A}" srcOrd="17" destOrd="0" presId="urn:microsoft.com/office/officeart/2005/8/layout/cycle8"/>
    <dgm:cxn modelId="{D85E6E10-6E83-4EBC-881A-F09F7A100C33}" type="presParOf" srcId="{AB3B12BD-8990-4428-990E-AC88FE1BBABB}" destId="{777A5800-F58E-4A3F-9E50-2238E4AEC617}" srcOrd="18" destOrd="0" presId="urn:microsoft.com/office/officeart/2005/8/layout/cycle8"/>
    <dgm:cxn modelId="{E74DF26C-7C8B-4A3A-A7B0-4DF59CFADE32}" type="presParOf" srcId="{AB3B12BD-8990-4428-990E-AC88FE1BBABB}" destId="{A95E2C6B-CC94-4FC0-95E8-BE127520507A}" srcOrd="19" destOrd="0" presId="urn:microsoft.com/office/officeart/2005/8/layout/cycle8"/>
    <dgm:cxn modelId="{A1568809-42A0-4789-AB92-6FB5615905C0}" type="presParOf" srcId="{AB3B12BD-8990-4428-990E-AC88FE1BBABB}" destId="{C74B7F7B-4936-4989-8F3B-1717C9A9C3DE}" srcOrd="20" destOrd="0" presId="urn:microsoft.com/office/officeart/2005/8/layout/cycle8"/>
    <dgm:cxn modelId="{E45767FE-6160-47FB-9CA3-F1B21E404180}" type="presParOf" srcId="{AB3B12BD-8990-4428-990E-AC88FE1BBABB}" destId="{BCC4D882-0052-486A-8EB5-B3249F3903E2}" srcOrd="21" destOrd="0" presId="urn:microsoft.com/office/officeart/2005/8/layout/cycle8"/>
    <dgm:cxn modelId="{C2F1B56C-505A-446A-830A-7487548ABDE2}" type="presParOf" srcId="{AB3B12BD-8990-4428-990E-AC88FE1BBABB}" destId="{AB50EDCD-A6F7-42A2-89C4-B67E5149BA36}" srcOrd="22" destOrd="0" presId="urn:microsoft.com/office/officeart/2005/8/layout/cycle8"/>
    <dgm:cxn modelId="{B813A3A8-D860-4475-9C65-6CBE01A5251B}" type="presParOf" srcId="{AB3B12BD-8990-4428-990E-AC88FE1BBABB}" destId="{297126A2-5B2E-43EC-9CB8-70ACDA203D07}" srcOrd="23" destOrd="0" presId="urn:microsoft.com/office/officeart/2005/8/layout/cycle8"/>
    <dgm:cxn modelId="{DE34CA14-4108-4264-AA05-6C0A1983B917}" type="presParOf" srcId="{AB3B12BD-8990-4428-990E-AC88FE1BBABB}" destId="{5B15F6A5-AC3C-441E-AA65-5104CA132684}" srcOrd="24" destOrd="0" presId="urn:microsoft.com/office/officeart/2005/8/layout/cycle8"/>
    <dgm:cxn modelId="{E3D55471-71D4-45A0-AC17-E885D5D51333}" type="presParOf" srcId="{AB3B12BD-8990-4428-990E-AC88FE1BBABB}" destId="{64178E54-E5C9-43E2-A640-F576716DB452}" srcOrd="25" destOrd="0" presId="urn:microsoft.com/office/officeart/2005/8/layout/cycle8"/>
    <dgm:cxn modelId="{1F8C6897-6D01-4F44-8A69-EFF57DB81EC6}" type="presParOf" srcId="{AB3B12BD-8990-4428-990E-AC88FE1BBABB}" destId="{9F053254-D7E1-4218-AE9B-5D28103DBD78}" srcOrd="26" destOrd="0" presId="urn:microsoft.com/office/officeart/2005/8/layout/cycle8"/>
    <dgm:cxn modelId="{98646601-DA35-4FC2-BB14-FAF51ABBA3C6}" type="presParOf" srcId="{AB3B12BD-8990-4428-990E-AC88FE1BBABB}" destId="{9D8B5783-ED0C-4E3F-A444-F0D996246ECA}" srcOrd="27" destOrd="0" presId="urn:microsoft.com/office/officeart/2005/8/layout/cycle8"/>
    <dgm:cxn modelId="{4D01519E-4F91-4E09-B0D1-BA0399177ED3}" type="presParOf" srcId="{AB3B12BD-8990-4428-990E-AC88FE1BBABB}" destId="{B9EA8C90-F378-4D68-95FC-0B38BD4AD05F}" srcOrd="28" destOrd="0" presId="urn:microsoft.com/office/officeart/2005/8/layout/cycle8"/>
    <dgm:cxn modelId="{F2D9BFBC-DC10-45C0-9E93-E3BD86F2B092}" type="presParOf" srcId="{AB3B12BD-8990-4428-990E-AC88FE1BBABB}" destId="{76A324D9-2F37-4B6E-83B9-CD120C6B42AD}" srcOrd="29" destOrd="0" presId="urn:microsoft.com/office/officeart/2005/8/layout/cycle8"/>
    <dgm:cxn modelId="{F8C71D04-E9A5-4617-8434-53234FBB1721}" type="presParOf" srcId="{AB3B12BD-8990-4428-990E-AC88FE1BBABB}" destId="{C5088F48-DCB2-45E4-889E-0BC5CA35317E}" srcOrd="30" destOrd="0" presId="urn:microsoft.com/office/officeart/2005/8/layout/cycle8"/>
    <dgm:cxn modelId="{4AA0C4AF-F73D-46F5-92DE-1378D83DE3D5}" type="presParOf" srcId="{AB3B12BD-8990-4428-990E-AC88FE1BBABB}" destId="{36AAC2B9-5309-46A0-8166-B9BD2DDA25CC}" srcOrd="31" destOrd="0" presId="urn:microsoft.com/office/officeart/2005/8/layout/cycle8"/>
    <dgm:cxn modelId="{9FDE5EB9-C3AF-496B-B712-E36D7FD10695}" type="presParOf" srcId="{AB3B12BD-8990-4428-990E-AC88FE1BBABB}" destId="{68F06E20-7BA1-443C-821C-29282F4FE9A6}" srcOrd="32" destOrd="0" presId="urn:microsoft.com/office/officeart/2005/8/layout/cycle8"/>
    <dgm:cxn modelId="{DB6026E2-76C8-46ED-ADED-B70C5B29FCB3}" type="presParOf" srcId="{AB3B12BD-8990-4428-990E-AC88FE1BBABB}" destId="{8336836F-6E0A-4800-B3C1-1A49A36EF98D}" srcOrd="33" destOrd="0" presId="urn:microsoft.com/office/officeart/2005/8/layout/cycle8"/>
    <dgm:cxn modelId="{7A469B0E-04DA-4AB9-A587-E5012518D937}" type="presParOf" srcId="{AB3B12BD-8990-4428-990E-AC88FE1BBABB}" destId="{5F9A3E7A-A6FD-49DE-98A8-310ED3D12320}"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172A19D-057D-4805-9641-B3C0F481F54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de-DE"/>
        </a:p>
      </dgm:t>
    </dgm:pt>
    <dgm:pt modelId="{AA6A90EE-24DC-46E3-AB0B-BEA187DF306D}">
      <dgm:prSet phldrT="[Text]" custT="1"/>
      <dgm:spPr/>
      <dgm:t>
        <a:bodyPr/>
        <a:lstStyle/>
        <a:p>
          <a:r>
            <a:rPr lang="de-DE" sz="1600" dirty="0" smtClean="0"/>
            <a:t>Offene Fragen stellen</a:t>
          </a:r>
          <a:endParaRPr lang="de-DE" sz="1600" b="1" dirty="0"/>
        </a:p>
      </dgm:t>
    </dgm:pt>
    <dgm:pt modelId="{1C38FE78-9576-4DD0-A458-DBA3F1E6CC20}" type="parTrans" cxnId="{C141282A-4E8F-4072-8422-121AAAE2A12A}">
      <dgm:prSet/>
      <dgm:spPr/>
      <dgm:t>
        <a:bodyPr/>
        <a:lstStyle/>
        <a:p>
          <a:endParaRPr lang="de-DE">
            <a:solidFill>
              <a:srgbClr val="000000"/>
            </a:solidFill>
          </a:endParaRPr>
        </a:p>
      </dgm:t>
    </dgm:pt>
    <dgm:pt modelId="{4DEC6A01-CB0F-43C7-AA0D-214CBB87227F}" type="sibTrans" cxnId="{C141282A-4E8F-4072-8422-121AAAE2A12A}">
      <dgm:prSet/>
      <dgm:spPr/>
      <dgm:t>
        <a:bodyPr/>
        <a:lstStyle/>
        <a:p>
          <a:endParaRPr lang="de-DE">
            <a:solidFill>
              <a:srgbClr val="000000"/>
            </a:solidFill>
          </a:endParaRPr>
        </a:p>
      </dgm:t>
    </dgm:pt>
    <dgm:pt modelId="{25100A45-3F17-4340-AB9F-48F449315F5D}">
      <dgm:prSet phldrT="[Text]" custT="1"/>
      <dgm:spPr/>
      <dgm:t>
        <a:bodyPr/>
        <a:lstStyle/>
        <a:p>
          <a:r>
            <a:rPr lang="de-DE" sz="1600" dirty="0" smtClean="0"/>
            <a:t>Wertschätzen und Bestätigen</a:t>
          </a:r>
          <a:endParaRPr lang="de-DE" sz="1600" dirty="0"/>
        </a:p>
      </dgm:t>
    </dgm:pt>
    <dgm:pt modelId="{EA5B0005-DBB1-487C-B130-EC78F803C626}" type="parTrans" cxnId="{B6BC0ED8-EAFC-4E80-88C0-6DDF98E0E8D7}">
      <dgm:prSet/>
      <dgm:spPr/>
      <dgm:t>
        <a:bodyPr/>
        <a:lstStyle/>
        <a:p>
          <a:endParaRPr lang="de-DE">
            <a:solidFill>
              <a:srgbClr val="000000"/>
            </a:solidFill>
          </a:endParaRPr>
        </a:p>
      </dgm:t>
    </dgm:pt>
    <dgm:pt modelId="{2004FD61-DF79-4AF9-A8B6-2A647F119FE2}" type="sibTrans" cxnId="{B6BC0ED8-EAFC-4E80-88C0-6DDF98E0E8D7}">
      <dgm:prSet/>
      <dgm:spPr/>
      <dgm:t>
        <a:bodyPr/>
        <a:lstStyle/>
        <a:p>
          <a:endParaRPr lang="de-DE">
            <a:solidFill>
              <a:srgbClr val="000000"/>
            </a:solidFill>
          </a:endParaRPr>
        </a:p>
      </dgm:t>
    </dgm:pt>
    <dgm:pt modelId="{BE0E21CE-7128-4382-A181-F1143E529E34}">
      <dgm:prSet phldrT="[Text]" custT="1"/>
      <dgm:spPr/>
      <dgm:t>
        <a:bodyPr/>
        <a:lstStyle/>
        <a:p>
          <a:r>
            <a:rPr lang="de-DE" sz="1600" dirty="0" smtClean="0"/>
            <a:t>veränderungs-orientierte Aussagen fördern</a:t>
          </a:r>
          <a:endParaRPr lang="de-DE" sz="1600" dirty="0"/>
        </a:p>
      </dgm:t>
    </dgm:pt>
    <dgm:pt modelId="{B3998B16-1185-4D8C-856B-7CFF40AAC0BE}" type="parTrans" cxnId="{3ED3BCC4-3D8D-4001-A10C-4AC839FBD101}">
      <dgm:prSet/>
      <dgm:spPr/>
      <dgm:t>
        <a:bodyPr/>
        <a:lstStyle/>
        <a:p>
          <a:endParaRPr lang="de-DE">
            <a:solidFill>
              <a:srgbClr val="000000"/>
            </a:solidFill>
          </a:endParaRPr>
        </a:p>
      </dgm:t>
    </dgm:pt>
    <dgm:pt modelId="{7FB753B3-F8D1-46E3-B05F-CDBD448D57C2}" type="sibTrans" cxnId="{3ED3BCC4-3D8D-4001-A10C-4AC839FBD101}">
      <dgm:prSet/>
      <dgm:spPr/>
      <dgm:t>
        <a:bodyPr/>
        <a:lstStyle/>
        <a:p>
          <a:endParaRPr lang="de-DE">
            <a:solidFill>
              <a:srgbClr val="000000"/>
            </a:solidFill>
          </a:endParaRPr>
        </a:p>
      </dgm:t>
    </dgm:pt>
    <dgm:pt modelId="{26C9859F-E8A2-43C5-887C-31A07BEAE902}">
      <dgm:prSet phldrT="[Text]" custT="1"/>
      <dgm:spPr/>
      <dgm:t>
        <a:bodyPr/>
        <a:lstStyle/>
        <a:p>
          <a:r>
            <a:rPr lang="de-DE" sz="1600" b="1" dirty="0" smtClean="0"/>
            <a:t>Widerstand</a:t>
          </a:r>
          <a:r>
            <a:rPr lang="de-DE" sz="1600" dirty="0" smtClean="0"/>
            <a:t> </a:t>
          </a:r>
          <a:r>
            <a:rPr lang="de-DE" sz="1600" b="1" dirty="0" smtClean="0"/>
            <a:t>schwächen</a:t>
          </a:r>
          <a:endParaRPr lang="de-DE" sz="1600" b="1" dirty="0"/>
        </a:p>
      </dgm:t>
    </dgm:pt>
    <dgm:pt modelId="{E255FCEF-33FC-487C-9451-5A9BC970E6F8}" type="parTrans" cxnId="{1674D71D-261C-450B-B818-BFEBE8C14545}">
      <dgm:prSet/>
      <dgm:spPr/>
      <dgm:t>
        <a:bodyPr/>
        <a:lstStyle/>
        <a:p>
          <a:endParaRPr lang="de-DE">
            <a:solidFill>
              <a:srgbClr val="000000"/>
            </a:solidFill>
          </a:endParaRPr>
        </a:p>
      </dgm:t>
    </dgm:pt>
    <dgm:pt modelId="{5080D1C4-EE62-47A3-BD7D-A612626E84B3}" type="sibTrans" cxnId="{1674D71D-261C-450B-B818-BFEBE8C14545}">
      <dgm:prSet/>
      <dgm:spPr/>
      <dgm:t>
        <a:bodyPr/>
        <a:lstStyle/>
        <a:p>
          <a:endParaRPr lang="de-DE">
            <a:solidFill>
              <a:srgbClr val="000000"/>
            </a:solidFill>
          </a:endParaRPr>
        </a:p>
      </dgm:t>
    </dgm:pt>
    <dgm:pt modelId="{7E5C5246-8703-4FD8-88C5-BA13412013B3}">
      <dgm:prSet phldrT="[Text]" custT="1"/>
      <dgm:spPr/>
      <dgm:t>
        <a:bodyPr/>
        <a:lstStyle/>
        <a:p>
          <a:r>
            <a:rPr lang="de-DE" sz="1600" dirty="0" smtClean="0"/>
            <a:t>Änderungs-zuversicht stärken</a:t>
          </a:r>
          <a:endParaRPr lang="de-DE" sz="1600" dirty="0"/>
        </a:p>
      </dgm:t>
    </dgm:pt>
    <dgm:pt modelId="{2ACF2E7D-867B-472A-947E-2C3690CF3F64}" type="parTrans" cxnId="{D9CC13FD-0D8C-47BF-BF5F-D1D8B9CBF226}">
      <dgm:prSet/>
      <dgm:spPr/>
      <dgm:t>
        <a:bodyPr/>
        <a:lstStyle/>
        <a:p>
          <a:endParaRPr lang="de-DE">
            <a:solidFill>
              <a:srgbClr val="000000"/>
            </a:solidFill>
          </a:endParaRPr>
        </a:p>
      </dgm:t>
    </dgm:pt>
    <dgm:pt modelId="{9ABA1B30-A387-452A-B05F-95D8FAF334D7}" type="sibTrans" cxnId="{D9CC13FD-0D8C-47BF-BF5F-D1D8B9CBF226}">
      <dgm:prSet/>
      <dgm:spPr/>
      <dgm:t>
        <a:bodyPr/>
        <a:lstStyle/>
        <a:p>
          <a:endParaRPr lang="de-DE">
            <a:solidFill>
              <a:srgbClr val="000000"/>
            </a:solidFill>
          </a:endParaRPr>
        </a:p>
      </dgm:t>
    </dgm:pt>
    <dgm:pt modelId="{4A094619-33D4-48B1-87FA-85D63FABE2CC}">
      <dgm:prSet phldrT="[Text]" custT="1"/>
      <dgm:spPr/>
      <dgm:t>
        <a:bodyPr/>
        <a:lstStyle/>
        <a:p>
          <a:r>
            <a:rPr lang="de-DE" sz="1600" dirty="0" smtClean="0"/>
            <a:t>Aktives Zuhören</a:t>
          </a:r>
          <a:endParaRPr lang="de-DE" sz="1600" dirty="0"/>
        </a:p>
      </dgm:t>
    </dgm:pt>
    <dgm:pt modelId="{B1B3ADEA-3975-4BA3-AA39-69933C39429B}" type="parTrans" cxnId="{CEA3E49E-3BF2-4339-AFC7-413F649CBD34}">
      <dgm:prSet/>
      <dgm:spPr/>
      <dgm:t>
        <a:bodyPr/>
        <a:lstStyle/>
        <a:p>
          <a:endParaRPr lang="de-DE">
            <a:solidFill>
              <a:srgbClr val="000000"/>
            </a:solidFill>
          </a:endParaRPr>
        </a:p>
      </dgm:t>
    </dgm:pt>
    <dgm:pt modelId="{A63F56A3-F5BC-44ED-B136-2DF221640A58}" type="sibTrans" cxnId="{CEA3E49E-3BF2-4339-AFC7-413F649CBD34}">
      <dgm:prSet/>
      <dgm:spPr/>
      <dgm:t>
        <a:bodyPr/>
        <a:lstStyle/>
        <a:p>
          <a:endParaRPr lang="de-DE">
            <a:solidFill>
              <a:srgbClr val="000000"/>
            </a:solidFill>
          </a:endParaRPr>
        </a:p>
      </dgm:t>
    </dgm:pt>
    <dgm:pt modelId="{08547B79-284D-4E8D-94B8-25B5FC4F32D6}">
      <dgm:prSet phldrT="[Text]" custT="1"/>
      <dgm:spPr/>
      <dgm:t>
        <a:bodyPr/>
        <a:lstStyle/>
        <a:p>
          <a:r>
            <a:rPr lang="de-DE" sz="1600" dirty="0" smtClean="0"/>
            <a:t>Zusammen-fassungen</a:t>
          </a:r>
          <a:endParaRPr lang="de-DE" sz="1600" dirty="0"/>
        </a:p>
      </dgm:t>
    </dgm:pt>
    <dgm:pt modelId="{4995D9B1-845A-4323-891F-C782EC4F492B}" type="parTrans" cxnId="{ABCDD18E-711C-4797-A36D-AE35D8576838}">
      <dgm:prSet/>
      <dgm:spPr/>
      <dgm:t>
        <a:bodyPr/>
        <a:lstStyle/>
        <a:p>
          <a:endParaRPr lang="de-DE"/>
        </a:p>
      </dgm:t>
    </dgm:pt>
    <dgm:pt modelId="{00EDE930-707C-49E0-B367-EEBF52A61A18}" type="sibTrans" cxnId="{ABCDD18E-711C-4797-A36D-AE35D8576838}">
      <dgm:prSet/>
      <dgm:spPr/>
      <dgm:t>
        <a:bodyPr/>
        <a:lstStyle/>
        <a:p>
          <a:endParaRPr lang="de-DE"/>
        </a:p>
      </dgm:t>
    </dgm:pt>
    <dgm:pt modelId="{AB3B12BD-8990-4428-990E-AC88FE1BBABB}" type="pres">
      <dgm:prSet presAssocID="{8172A19D-057D-4805-9641-B3C0F481F544}" presName="compositeShape" presStyleCnt="0">
        <dgm:presLayoutVars>
          <dgm:chMax val="7"/>
          <dgm:dir/>
          <dgm:resizeHandles val="exact"/>
        </dgm:presLayoutVars>
      </dgm:prSet>
      <dgm:spPr/>
      <dgm:t>
        <a:bodyPr/>
        <a:lstStyle/>
        <a:p>
          <a:endParaRPr lang="de-DE"/>
        </a:p>
      </dgm:t>
    </dgm:pt>
    <dgm:pt modelId="{747AC400-4176-44CC-B861-485FF51440DA}" type="pres">
      <dgm:prSet presAssocID="{8172A19D-057D-4805-9641-B3C0F481F544}" presName="wedge1" presStyleLbl="node1" presStyleIdx="0" presStyleCnt="7"/>
      <dgm:spPr/>
      <dgm:t>
        <a:bodyPr/>
        <a:lstStyle/>
        <a:p>
          <a:endParaRPr lang="de-DE"/>
        </a:p>
      </dgm:t>
    </dgm:pt>
    <dgm:pt modelId="{338F3849-D67B-48A9-91B3-5169C25AB377}" type="pres">
      <dgm:prSet presAssocID="{8172A19D-057D-4805-9641-B3C0F481F544}" presName="dummy1a" presStyleCnt="0"/>
      <dgm:spPr/>
    </dgm:pt>
    <dgm:pt modelId="{9733C84D-2D2A-4983-87EB-7A6777C80613}" type="pres">
      <dgm:prSet presAssocID="{8172A19D-057D-4805-9641-B3C0F481F544}" presName="dummy1b" presStyleCnt="0"/>
      <dgm:spPr/>
    </dgm:pt>
    <dgm:pt modelId="{BF73BCF8-5B91-4101-AA3E-F3615E3D189B}" type="pres">
      <dgm:prSet presAssocID="{8172A19D-057D-4805-9641-B3C0F481F544}" presName="wedge1Tx" presStyleLbl="node1" presStyleIdx="0" presStyleCnt="7">
        <dgm:presLayoutVars>
          <dgm:chMax val="0"/>
          <dgm:chPref val="0"/>
          <dgm:bulletEnabled val="1"/>
        </dgm:presLayoutVars>
      </dgm:prSet>
      <dgm:spPr/>
      <dgm:t>
        <a:bodyPr/>
        <a:lstStyle/>
        <a:p>
          <a:endParaRPr lang="de-DE"/>
        </a:p>
      </dgm:t>
    </dgm:pt>
    <dgm:pt modelId="{8B74D413-9E9E-4B94-9781-2F30EDE1035D}" type="pres">
      <dgm:prSet presAssocID="{8172A19D-057D-4805-9641-B3C0F481F544}" presName="wedge2" presStyleLbl="node1" presStyleIdx="1" presStyleCnt="7"/>
      <dgm:spPr/>
      <dgm:t>
        <a:bodyPr/>
        <a:lstStyle/>
        <a:p>
          <a:endParaRPr lang="de-DE"/>
        </a:p>
      </dgm:t>
    </dgm:pt>
    <dgm:pt modelId="{D2268157-3344-4AED-8671-BD004E8E727D}" type="pres">
      <dgm:prSet presAssocID="{8172A19D-057D-4805-9641-B3C0F481F544}" presName="dummy2a" presStyleCnt="0"/>
      <dgm:spPr/>
    </dgm:pt>
    <dgm:pt modelId="{009BEE99-B26A-40D7-9D63-1B0AC38178CE}" type="pres">
      <dgm:prSet presAssocID="{8172A19D-057D-4805-9641-B3C0F481F544}" presName="dummy2b" presStyleCnt="0"/>
      <dgm:spPr/>
    </dgm:pt>
    <dgm:pt modelId="{438F9EE0-0FB0-4C54-B0D0-1CDC1A6F7A44}" type="pres">
      <dgm:prSet presAssocID="{8172A19D-057D-4805-9641-B3C0F481F544}" presName="wedge2Tx" presStyleLbl="node1" presStyleIdx="1" presStyleCnt="7">
        <dgm:presLayoutVars>
          <dgm:chMax val="0"/>
          <dgm:chPref val="0"/>
          <dgm:bulletEnabled val="1"/>
        </dgm:presLayoutVars>
      </dgm:prSet>
      <dgm:spPr/>
      <dgm:t>
        <a:bodyPr/>
        <a:lstStyle/>
        <a:p>
          <a:endParaRPr lang="de-DE"/>
        </a:p>
      </dgm:t>
    </dgm:pt>
    <dgm:pt modelId="{EDD9EED1-90B4-4736-BFF0-CA2F7530C145}" type="pres">
      <dgm:prSet presAssocID="{8172A19D-057D-4805-9641-B3C0F481F544}" presName="wedge3" presStyleLbl="node1" presStyleIdx="2" presStyleCnt="7"/>
      <dgm:spPr/>
      <dgm:t>
        <a:bodyPr/>
        <a:lstStyle/>
        <a:p>
          <a:endParaRPr lang="de-DE"/>
        </a:p>
      </dgm:t>
    </dgm:pt>
    <dgm:pt modelId="{F01158B6-BE20-4568-8BD9-290EAD094F2B}" type="pres">
      <dgm:prSet presAssocID="{8172A19D-057D-4805-9641-B3C0F481F544}" presName="dummy3a" presStyleCnt="0"/>
      <dgm:spPr/>
    </dgm:pt>
    <dgm:pt modelId="{664934EC-A8FB-4318-9182-B85095852087}" type="pres">
      <dgm:prSet presAssocID="{8172A19D-057D-4805-9641-B3C0F481F544}" presName="dummy3b" presStyleCnt="0"/>
      <dgm:spPr/>
    </dgm:pt>
    <dgm:pt modelId="{2DF4456D-9387-49C2-9616-DA0E1CBF46F4}" type="pres">
      <dgm:prSet presAssocID="{8172A19D-057D-4805-9641-B3C0F481F544}" presName="wedge3Tx" presStyleLbl="node1" presStyleIdx="2" presStyleCnt="7">
        <dgm:presLayoutVars>
          <dgm:chMax val="0"/>
          <dgm:chPref val="0"/>
          <dgm:bulletEnabled val="1"/>
        </dgm:presLayoutVars>
      </dgm:prSet>
      <dgm:spPr/>
      <dgm:t>
        <a:bodyPr/>
        <a:lstStyle/>
        <a:p>
          <a:endParaRPr lang="de-DE"/>
        </a:p>
      </dgm:t>
    </dgm:pt>
    <dgm:pt modelId="{F99CF7B2-2BCE-4B8B-838A-928502A2DE03}" type="pres">
      <dgm:prSet presAssocID="{8172A19D-057D-4805-9641-B3C0F481F544}" presName="wedge4" presStyleLbl="node1" presStyleIdx="3" presStyleCnt="7"/>
      <dgm:spPr/>
      <dgm:t>
        <a:bodyPr/>
        <a:lstStyle/>
        <a:p>
          <a:endParaRPr lang="de-DE"/>
        </a:p>
      </dgm:t>
    </dgm:pt>
    <dgm:pt modelId="{8BAF5B0E-2CAF-4F8A-B2EB-BF5EAA73651D}" type="pres">
      <dgm:prSet presAssocID="{8172A19D-057D-4805-9641-B3C0F481F544}" presName="dummy4a" presStyleCnt="0"/>
      <dgm:spPr/>
    </dgm:pt>
    <dgm:pt modelId="{FC3CC0CC-FA1E-45E2-B263-1A92CC7596F2}" type="pres">
      <dgm:prSet presAssocID="{8172A19D-057D-4805-9641-B3C0F481F544}" presName="dummy4b" presStyleCnt="0"/>
      <dgm:spPr/>
    </dgm:pt>
    <dgm:pt modelId="{59C42855-D922-419F-B60F-EB9266CCC125}" type="pres">
      <dgm:prSet presAssocID="{8172A19D-057D-4805-9641-B3C0F481F544}" presName="wedge4Tx" presStyleLbl="node1" presStyleIdx="3" presStyleCnt="7">
        <dgm:presLayoutVars>
          <dgm:chMax val="0"/>
          <dgm:chPref val="0"/>
          <dgm:bulletEnabled val="1"/>
        </dgm:presLayoutVars>
      </dgm:prSet>
      <dgm:spPr/>
      <dgm:t>
        <a:bodyPr/>
        <a:lstStyle/>
        <a:p>
          <a:endParaRPr lang="de-DE"/>
        </a:p>
      </dgm:t>
    </dgm:pt>
    <dgm:pt modelId="{0B502739-DDC2-4DDB-B135-33513F4577E5}" type="pres">
      <dgm:prSet presAssocID="{8172A19D-057D-4805-9641-B3C0F481F544}" presName="wedge5" presStyleLbl="node1" presStyleIdx="4" presStyleCnt="7"/>
      <dgm:spPr/>
      <dgm:t>
        <a:bodyPr/>
        <a:lstStyle/>
        <a:p>
          <a:endParaRPr lang="de-DE"/>
        </a:p>
      </dgm:t>
    </dgm:pt>
    <dgm:pt modelId="{F13E2C8D-1DA8-49E9-83A5-521970C7B90A}" type="pres">
      <dgm:prSet presAssocID="{8172A19D-057D-4805-9641-B3C0F481F544}" presName="dummy5a" presStyleCnt="0"/>
      <dgm:spPr/>
    </dgm:pt>
    <dgm:pt modelId="{777A5800-F58E-4A3F-9E50-2238E4AEC617}" type="pres">
      <dgm:prSet presAssocID="{8172A19D-057D-4805-9641-B3C0F481F544}" presName="dummy5b" presStyleCnt="0"/>
      <dgm:spPr/>
    </dgm:pt>
    <dgm:pt modelId="{A95E2C6B-CC94-4FC0-95E8-BE127520507A}" type="pres">
      <dgm:prSet presAssocID="{8172A19D-057D-4805-9641-B3C0F481F544}" presName="wedge5Tx" presStyleLbl="node1" presStyleIdx="4" presStyleCnt="7">
        <dgm:presLayoutVars>
          <dgm:chMax val="0"/>
          <dgm:chPref val="0"/>
          <dgm:bulletEnabled val="1"/>
        </dgm:presLayoutVars>
      </dgm:prSet>
      <dgm:spPr/>
      <dgm:t>
        <a:bodyPr/>
        <a:lstStyle/>
        <a:p>
          <a:endParaRPr lang="de-DE"/>
        </a:p>
      </dgm:t>
    </dgm:pt>
    <dgm:pt modelId="{C74B7F7B-4936-4989-8F3B-1717C9A9C3DE}" type="pres">
      <dgm:prSet presAssocID="{8172A19D-057D-4805-9641-B3C0F481F544}" presName="wedge6" presStyleLbl="node1" presStyleIdx="5" presStyleCnt="7"/>
      <dgm:spPr/>
      <dgm:t>
        <a:bodyPr/>
        <a:lstStyle/>
        <a:p>
          <a:endParaRPr lang="de-DE"/>
        </a:p>
      </dgm:t>
    </dgm:pt>
    <dgm:pt modelId="{BCC4D882-0052-486A-8EB5-B3249F3903E2}" type="pres">
      <dgm:prSet presAssocID="{8172A19D-057D-4805-9641-B3C0F481F544}" presName="dummy6a" presStyleCnt="0"/>
      <dgm:spPr/>
    </dgm:pt>
    <dgm:pt modelId="{AB50EDCD-A6F7-42A2-89C4-B67E5149BA36}" type="pres">
      <dgm:prSet presAssocID="{8172A19D-057D-4805-9641-B3C0F481F544}" presName="dummy6b" presStyleCnt="0"/>
      <dgm:spPr/>
    </dgm:pt>
    <dgm:pt modelId="{297126A2-5B2E-43EC-9CB8-70ACDA203D07}" type="pres">
      <dgm:prSet presAssocID="{8172A19D-057D-4805-9641-B3C0F481F544}" presName="wedge6Tx" presStyleLbl="node1" presStyleIdx="5" presStyleCnt="7">
        <dgm:presLayoutVars>
          <dgm:chMax val="0"/>
          <dgm:chPref val="0"/>
          <dgm:bulletEnabled val="1"/>
        </dgm:presLayoutVars>
      </dgm:prSet>
      <dgm:spPr/>
      <dgm:t>
        <a:bodyPr/>
        <a:lstStyle/>
        <a:p>
          <a:endParaRPr lang="de-DE"/>
        </a:p>
      </dgm:t>
    </dgm:pt>
    <dgm:pt modelId="{5B15F6A5-AC3C-441E-AA65-5104CA132684}" type="pres">
      <dgm:prSet presAssocID="{8172A19D-057D-4805-9641-B3C0F481F544}" presName="wedge7" presStyleLbl="node1" presStyleIdx="6" presStyleCnt="7"/>
      <dgm:spPr/>
      <dgm:t>
        <a:bodyPr/>
        <a:lstStyle/>
        <a:p>
          <a:endParaRPr lang="de-DE"/>
        </a:p>
      </dgm:t>
    </dgm:pt>
    <dgm:pt modelId="{64178E54-E5C9-43E2-A640-F576716DB452}" type="pres">
      <dgm:prSet presAssocID="{8172A19D-057D-4805-9641-B3C0F481F544}" presName="dummy7a" presStyleCnt="0"/>
      <dgm:spPr/>
    </dgm:pt>
    <dgm:pt modelId="{9F053254-D7E1-4218-AE9B-5D28103DBD78}" type="pres">
      <dgm:prSet presAssocID="{8172A19D-057D-4805-9641-B3C0F481F544}" presName="dummy7b" presStyleCnt="0"/>
      <dgm:spPr/>
    </dgm:pt>
    <dgm:pt modelId="{9D8B5783-ED0C-4E3F-A444-F0D996246ECA}" type="pres">
      <dgm:prSet presAssocID="{8172A19D-057D-4805-9641-B3C0F481F544}" presName="wedge7Tx" presStyleLbl="node1" presStyleIdx="6" presStyleCnt="7">
        <dgm:presLayoutVars>
          <dgm:chMax val="0"/>
          <dgm:chPref val="0"/>
          <dgm:bulletEnabled val="1"/>
        </dgm:presLayoutVars>
      </dgm:prSet>
      <dgm:spPr/>
      <dgm:t>
        <a:bodyPr/>
        <a:lstStyle/>
        <a:p>
          <a:endParaRPr lang="de-DE"/>
        </a:p>
      </dgm:t>
    </dgm:pt>
    <dgm:pt modelId="{B9EA8C90-F378-4D68-95FC-0B38BD4AD05F}" type="pres">
      <dgm:prSet presAssocID="{4DEC6A01-CB0F-43C7-AA0D-214CBB87227F}" presName="arrowWedge1" presStyleLbl="fgSibTrans2D1" presStyleIdx="0" presStyleCnt="7"/>
      <dgm:spPr/>
    </dgm:pt>
    <dgm:pt modelId="{76A324D9-2F37-4B6E-83B9-CD120C6B42AD}" type="pres">
      <dgm:prSet presAssocID="{A63F56A3-F5BC-44ED-B136-2DF221640A58}" presName="arrowWedge2" presStyleLbl="fgSibTrans2D1" presStyleIdx="1" presStyleCnt="7"/>
      <dgm:spPr/>
    </dgm:pt>
    <dgm:pt modelId="{C5088F48-DCB2-45E4-889E-0BC5CA35317E}" type="pres">
      <dgm:prSet presAssocID="{2004FD61-DF79-4AF9-A8B6-2A647F119FE2}" presName="arrowWedge3" presStyleLbl="fgSibTrans2D1" presStyleIdx="2" presStyleCnt="7"/>
      <dgm:spPr/>
    </dgm:pt>
    <dgm:pt modelId="{36AAC2B9-5309-46A0-8166-B9BD2DDA25CC}" type="pres">
      <dgm:prSet presAssocID="{7FB753B3-F8D1-46E3-B05F-CDBD448D57C2}" presName="arrowWedge4" presStyleLbl="fgSibTrans2D1" presStyleIdx="3" presStyleCnt="7"/>
      <dgm:spPr/>
    </dgm:pt>
    <dgm:pt modelId="{68F06E20-7BA1-443C-821C-29282F4FE9A6}" type="pres">
      <dgm:prSet presAssocID="{5080D1C4-EE62-47A3-BD7D-A612626E84B3}" presName="arrowWedge5" presStyleLbl="fgSibTrans2D1" presStyleIdx="4" presStyleCnt="7"/>
      <dgm:spPr>
        <a:solidFill>
          <a:srgbClr val="FFFFFF"/>
        </a:solidFill>
        <a:ln>
          <a:solidFill>
            <a:srgbClr val="A40000"/>
          </a:solidFill>
        </a:ln>
      </dgm:spPr>
      <dgm:t>
        <a:bodyPr/>
        <a:lstStyle/>
        <a:p>
          <a:endParaRPr lang="de-DE"/>
        </a:p>
      </dgm:t>
    </dgm:pt>
    <dgm:pt modelId="{8336836F-6E0A-4800-B3C1-1A49A36EF98D}" type="pres">
      <dgm:prSet presAssocID="{9ABA1B30-A387-452A-B05F-95D8FAF334D7}" presName="arrowWedge6" presStyleLbl="fgSibTrans2D1" presStyleIdx="5" presStyleCnt="7"/>
      <dgm:spPr/>
    </dgm:pt>
    <dgm:pt modelId="{5F9A3E7A-A6FD-49DE-98A8-310ED3D12320}" type="pres">
      <dgm:prSet presAssocID="{00EDE930-707C-49E0-B367-EEBF52A61A18}" presName="arrowWedge7" presStyleLbl="fgSibTrans2D1" presStyleIdx="6" presStyleCnt="7"/>
      <dgm:spPr/>
    </dgm:pt>
  </dgm:ptLst>
  <dgm:cxnLst>
    <dgm:cxn modelId="{58C6D228-E42D-43D0-AFA3-BD9BC62429B3}" type="presOf" srcId="{26C9859F-E8A2-43C5-887C-31A07BEAE902}" destId="{0B502739-DDC2-4DDB-B135-33513F4577E5}" srcOrd="0" destOrd="0" presId="urn:microsoft.com/office/officeart/2005/8/layout/cycle8"/>
    <dgm:cxn modelId="{44504BBD-FA2A-43E6-AF9B-8588D798BE04}" type="presOf" srcId="{AA6A90EE-24DC-46E3-AB0B-BEA187DF306D}" destId="{BF73BCF8-5B91-4101-AA3E-F3615E3D189B}" srcOrd="1" destOrd="0" presId="urn:microsoft.com/office/officeart/2005/8/layout/cycle8"/>
    <dgm:cxn modelId="{89FFCEB7-33EF-4AA3-956A-64346F4EB9D5}" type="presOf" srcId="{8172A19D-057D-4805-9641-B3C0F481F544}" destId="{AB3B12BD-8990-4428-990E-AC88FE1BBABB}" srcOrd="0" destOrd="0" presId="urn:microsoft.com/office/officeart/2005/8/layout/cycle8"/>
    <dgm:cxn modelId="{0BA76159-2655-439D-85D8-43BF3E9F7740}" type="presOf" srcId="{26C9859F-E8A2-43C5-887C-31A07BEAE902}" destId="{A95E2C6B-CC94-4FC0-95E8-BE127520507A}" srcOrd="1" destOrd="0" presId="urn:microsoft.com/office/officeart/2005/8/layout/cycle8"/>
    <dgm:cxn modelId="{B6BC0ED8-EAFC-4E80-88C0-6DDF98E0E8D7}" srcId="{8172A19D-057D-4805-9641-B3C0F481F544}" destId="{25100A45-3F17-4340-AB9F-48F449315F5D}" srcOrd="2" destOrd="0" parTransId="{EA5B0005-DBB1-487C-B130-EC78F803C626}" sibTransId="{2004FD61-DF79-4AF9-A8B6-2A647F119FE2}"/>
    <dgm:cxn modelId="{3ED3BCC4-3D8D-4001-A10C-4AC839FBD101}" srcId="{8172A19D-057D-4805-9641-B3C0F481F544}" destId="{BE0E21CE-7128-4382-A181-F1143E529E34}" srcOrd="3" destOrd="0" parTransId="{B3998B16-1185-4D8C-856B-7CFF40AAC0BE}" sibTransId="{7FB753B3-F8D1-46E3-B05F-CDBD448D57C2}"/>
    <dgm:cxn modelId="{C9420DA7-CF98-4024-9A0A-F20A9B08C9D3}" type="presOf" srcId="{BE0E21CE-7128-4382-A181-F1143E529E34}" destId="{59C42855-D922-419F-B60F-EB9266CCC125}" srcOrd="1" destOrd="0" presId="urn:microsoft.com/office/officeart/2005/8/layout/cycle8"/>
    <dgm:cxn modelId="{C141282A-4E8F-4072-8422-121AAAE2A12A}" srcId="{8172A19D-057D-4805-9641-B3C0F481F544}" destId="{AA6A90EE-24DC-46E3-AB0B-BEA187DF306D}" srcOrd="0" destOrd="0" parTransId="{1C38FE78-9576-4DD0-A458-DBA3F1E6CC20}" sibTransId="{4DEC6A01-CB0F-43C7-AA0D-214CBB87227F}"/>
    <dgm:cxn modelId="{D8554990-6E4C-486F-A8EE-F09AAF788F76}" type="presOf" srcId="{4A094619-33D4-48B1-87FA-85D63FABE2CC}" destId="{438F9EE0-0FB0-4C54-B0D0-1CDC1A6F7A44}" srcOrd="1" destOrd="0" presId="urn:microsoft.com/office/officeart/2005/8/layout/cycle8"/>
    <dgm:cxn modelId="{6F64511A-8543-477C-B817-B9809E565686}" type="presOf" srcId="{08547B79-284D-4E8D-94B8-25B5FC4F32D6}" destId="{5B15F6A5-AC3C-441E-AA65-5104CA132684}" srcOrd="0" destOrd="0" presId="urn:microsoft.com/office/officeart/2005/8/layout/cycle8"/>
    <dgm:cxn modelId="{F52D17F1-3067-4DA6-BE6D-1A7F292699F6}" type="presOf" srcId="{08547B79-284D-4E8D-94B8-25B5FC4F32D6}" destId="{9D8B5783-ED0C-4E3F-A444-F0D996246ECA}" srcOrd="1" destOrd="0" presId="urn:microsoft.com/office/officeart/2005/8/layout/cycle8"/>
    <dgm:cxn modelId="{4942E207-52D0-4298-A8D8-16D646BAC55C}" type="presOf" srcId="{BE0E21CE-7128-4382-A181-F1143E529E34}" destId="{F99CF7B2-2BCE-4B8B-838A-928502A2DE03}" srcOrd="0" destOrd="0" presId="urn:microsoft.com/office/officeart/2005/8/layout/cycle8"/>
    <dgm:cxn modelId="{CEA3E49E-3BF2-4339-AFC7-413F649CBD34}" srcId="{8172A19D-057D-4805-9641-B3C0F481F544}" destId="{4A094619-33D4-48B1-87FA-85D63FABE2CC}" srcOrd="1" destOrd="0" parTransId="{B1B3ADEA-3975-4BA3-AA39-69933C39429B}" sibTransId="{A63F56A3-F5BC-44ED-B136-2DF221640A58}"/>
    <dgm:cxn modelId="{1674D71D-261C-450B-B818-BFEBE8C14545}" srcId="{8172A19D-057D-4805-9641-B3C0F481F544}" destId="{26C9859F-E8A2-43C5-887C-31A07BEAE902}" srcOrd="4" destOrd="0" parTransId="{E255FCEF-33FC-487C-9451-5A9BC970E6F8}" sibTransId="{5080D1C4-EE62-47A3-BD7D-A612626E84B3}"/>
    <dgm:cxn modelId="{0E68D4ED-0C27-40EB-8F0F-9E554F7E1DD8}" type="presOf" srcId="{7E5C5246-8703-4FD8-88C5-BA13412013B3}" destId="{297126A2-5B2E-43EC-9CB8-70ACDA203D07}" srcOrd="1" destOrd="0" presId="urn:microsoft.com/office/officeart/2005/8/layout/cycle8"/>
    <dgm:cxn modelId="{D59F518E-D255-4681-87F1-245BAFE7BD58}" type="presOf" srcId="{25100A45-3F17-4340-AB9F-48F449315F5D}" destId="{EDD9EED1-90B4-4736-BFF0-CA2F7530C145}" srcOrd="0" destOrd="0" presId="urn:microsoft.com/office/officeart/2005/8/layout/cycle8"/>
    <dgm:cxn modelId="{8F158D31-691F-4684-853C-31639728C00C}" type="presOf" srcId="{7E5C5246-8703-4FD8-88C5-BA13412013B3}" destId="{C74B7F7B-4936-4989-8F3B-1717C9A9C3DE}" srcOrd="0" destOrd="0" presId="urn:microsoft.com/office/officeart/2005/8/layout/cycle8"/>
    <dgm:cxn modelId="{DE266387-24D1-4B7A-9871-C64219C3122F}" type="presOf" srcId="{AA6A90EE-24DC-46E3-AB0B-BEA187DF306D}" destId="{747AC400-4176-44CC-B861-485FF51440DA}" srcOrd="0" destOrd="0" presId="urn:microsoft.com/office/officeart/2005/8/layout/cycle8"/>
    <dgm:cxn modelId="{32B4F970-828E-4416-9084-B799951F998C}" type="presOf" srcId="{25100A45-3F17-4340-AB9F-48F449315F5D}" destId="{2DF4456D-9387-49C2-9616-DA0E1CBF46F4}" srcOrd="1" destOrd="0" presId="urn:microsoft.com/office/officeart/2005/8/layout/cycle8"/>
    <dgm:cxn modelId="{9A994BE0-A88F-43E2-8BB9-AB315709FDA1}" type="presOf" srcId="{4A094619-33D4-48B1-87FA-85D63FABE2CC}" destId="{8B74D413-9E9E-4B94-9781-2F30EDE1035D}" srcOrd="0" destOrd="0" presId="urn:microsoft.com/office/officeart/2005/8/layout/cycle8"/>
    <dgm:cxn modelId="{ABCDD18E-711C-4797-A36D-AE35D8576838}" srcId="{8172A19D-057D-4805-9641-B3C0F481F544}" destId="{08547B79-284D-4E8D-94B8-25B5FC4F32D6}" srcOrd="6" destOrd="0" parTransId="{4995D9B1-845A-4323-891F-C782EC4F492B}" sibTransId="{00EDE930-707C-49E0-B367-EEBF52A61A18}"/>
    <dgm:cxn modelId="{D9CC13FD-0D8C-47BF-BF5F-D1D8B9CBF226}" srcId="{8172A19D-057D-4805-9641-B3C0F481F544}" destId="{7E5C5246-8703-4FD8-88C5-BA13412013B3}" srcOrd="5" destOrd="0" parTransId="{2ACF2E7D-867B-472A-947E-2C3690CF3F64}" sibTransId="{9ABA1B30-A387-452A-B05F-95D8FAF334D7}"/>
    <dgm:cxn modelId="{76C74154-8DBB-4DBF-A39B-5CDC2781AE34}" type="presParOf" srcId="{AB3B12BD-8990-4428-990E-AC88FE1BBABB}" destId="{747AC400-4176-44CC-B861-485FF51440DA}" srcOrd="0" destOrd="0" presId="urn:microsoft.com/office/officeart/2005/8/layout/cycle8"/>
    <dgm:cxn modelId="{72AA4FA9-D253-4C21-B75B-B1558D5DCFD8}" type="presParOf" srcId="{AB3B12BD-8990-4428-990E-AC88FE1BBABB}" destId="{338F3849-D67B-48A9-91B3-5169C25AB377}" srcOrd="1" destOrd="0" presId="urn:microsoft.com/office/officeart/2005/8/layout/cycle8"/>
    <dgm:cxn modelId="{873488DE-F484-40F2-92AA-8860EF68005F}" type="presParOf" srcId="{AB3B12BD-8990-4428-990E-AC88FE1BBABB}" destId="{9733C84D-2D2A-4983-87EB-7A6777C80613}" srcOrd="2" destOrd="0" presId="urn:microsoft.com/office/officeart/2005/8/layout/cycle8"/>
    <dgm:cxn modelId="{C1EF909F-D1F5-477F-8E49-8548F67921E7}" type="presParOf" srcId="{AB3B12BD-8990-4428-990E-AC88FE1BBABB}" destId="{BF73BCF8-5B91-4101-AA3E-F3615E3D189B}" srcOrd="3" destOrd="0" presId="urn:microsoft.com/office/officeart/2005/8/layout/cycle8"/>
    <dgm:cxn modelId="{72114530-59C2-4E78-8414-8FD3EEDF712A}" type="presParOf" srcId="{AB3B12BD-8990-4428-990E-AC88FE1BBABB}" destId="{8B74D413-9E9E-4B94-9781-2F30EDE1035D}" srcOrd="4" destOrd="0" presId="urn:microsoft.com/office/officeart/2005/8/layout/cycle8"/>
    <dgm:cxn modelId="{7CAAC9F8-B9F7-47AA-94E9-42A1736F0A16}" type="presParOf" srcId="{AB3B12BD-8990-4428-990E-AC88FE1BBABB}" destId="{D2268157-3344-4AED-8671-BD004E8E727D}" srcOrd="5" destOrd="0" presId="urn:microsoft.com/office/officeart/2005/8/layout/cycle8"/>
    <dgm:cxn modelId="{184E1996-F19A-48B1-8BC1-3A17EAEBF5C8}" type="presParOf" srcId="{AB3B12BD-8990-4428-990E-AC88FE1BBABB}" destId="{009BEE99-B26A-40D7-9D63-1B0AC38178CE}" srcOrd="6" destOrd="0" presId="urn:microsoft.com/office/officeart/2005/8/layout/cycle8"/>
    <dgm:cxn modelId="{F8D003C3-8537-48C4-8279-63BA5B993F9E}" type="presParOf" srcId="{AB3B12BD-8990-4428-990E-AC88FE1BBABB}" destId="{438F9EE0-0FB0-4C54-B0D0-1CDC1A6F7A44}" srcOrd="7" destOrd="0" presId="urn:microsoft.com/office/officeart/2005/8/layout/cycle8"/>
    <dgm:cxn modelId="{5A7F48ED-D95E-4205-9661-EF04F1BD4242}" type="presParOf" srcId="{AB3B12BD-8990-4428-990E-AC88FE1BBABB}" destId="{EDD9EED1-90B4-4736-BFF0-CA2F7530C145}" srcOrd="8" destOrd="0" presId="urn:microsoft.com/office/officeart/2005/8/layout/cycle8"/>
    <dgm:cxn modelId="{DEA2934E-F4D1-4B25-8DCF-5270CBF13A6E}" type="presParOf" srcId="{AB3B12BD-8990-4428-990E-AC88FE1BBABB}" destId="{F01158B6-BE20-4568-8BD9-290EAD094F2B}" srcOrd="9" destOrd="0" presId="urn:microsoft.com/office/officeart/2005/8/layout/cycle8"/>
    <dgm:cxn modelId="{F52CFC4B-1317-45D7-9F0E-B3F47830A963}" type="presParOf" srcId="{AB3B12BD-8990-4428-990E-AC88FE1BBABB}" destId="{664934EC-A8FB-4318-9182-B85095852087}" srcOrd="10" destOrd="0" presId="urn:microsoft.com/office/officeart/2005/8/layout/cycle8"/>
    <dgm:cxn modelId="{F2D0A441-A8B2-4387-9C76-C02C3F7EC704}" type="presParOf" srcId="{AB3B12BD-8990-4428-990E-AC88FE1BBABB}" destId="{2DF4456D-9387-49C2-9616-DA0E1CBF46F4}" srcOrd="11" destOrd="0" presId="urn:microsoft.com/office/officeart/2005/8/layout/cycle8"/>
    <dgm:cxn modelId="{18F3C48D-ECEF-4883-8320-80E16D6E588D}" type="presParOf" srcId="{AB3B12BD-8990-4428-990E-AC88FE1BBABB}" destId="{F99CF7B2-2BCE-4B8B-838A-928502A2DE03}" srcOrd="12" destOrd="0" presId="urn:microsoft.com/office/officeart/2005/8/layout/cycle8"/>
    <dgm:cxn modelId="{9C7ADD4E-8A09-4878-BCA3-E5F107623E30}" type="presParOf" srcId="{AB3B12BD-8990-4428-990E-AC88FE1BBABB}" destId="{8BAF5B0E-2CAF-4F8A-B2EB-BF5EAA73651D}" srcOrd="13" destOrd="0" presId="urn:microsoft.com/office/officeart/2005/8/layout/cycle8"/>
    <dgm:cxn modelId="{CEAD7DE0-DAE4-49E1-8E78-4EC45A619B20}" type="presParOf" srcId="{AB3B12BD-8990-4428-990E-AC88FE1BBABB}" destId="{FC3CC0CC-FA1E-45E2-B263-1A92CC7596F2}" srcOrd="14" destOrd="0" presId="urn:microsoft.com/office/officeart/2005/8/layout/cycle8"/>
    <dgm:cxn modelId="{BD731D83-7442-4316-8E65-D730CDD248E6}" type="presParOf" srcId="{AB3B12BD-8990-4428-990E-AC88FE1BBABB}" destId="{59C42855-D922-419F-B60F-EB9266CCC125}" srcOrd="15" destOrd="0" presId="urn:microsoft.com/office/officeart/2005/8/layout/cycle8"/>
    <dgm:cxn modelId="{2F7F255D-5DCF-4EC7-9E3B-AD87C38FB12C}" type="presParOf" srcId="{AB3B12BD-8990-4428-990E-AC88FE1BBABB}" destId="{0B502739-DDC2-4DDB-B135-33513F4577E5}" srcOrd="16" destOrd="0" presId="urn:microsoft.com/office/officeart/2005/8/layout/cycle8"/>
    <dgm:cxn modelId="{47F51F18-16D6-4201-98A6-1A19AE08617D}" type="presParOf" srcId="{AB3B12BD-8990-4428-990E-AC88FE1BBABB}" destId="{F13E2C8D-1DA8-49E9-83A5-521970C7B90A}" srcOrd="17" destOrd="0" presId="urn:microsoft.com/office/officeart/2005/8/layout/cycle8"/>
    <dgm:cxn modelId="{D85E6E10-6E83-4EBC-881A-F09F7A100C33}" type="presParOf" srcId="{AB3B12BD-8990-4428-990E-AC88FE1BBABB}" destId="{777A5800-F58E-4A3F-9E50-2238E4AEC617}" srcOrd="18" destOrd="0" presId="urn:microsoft.com/office/officeart/2005/8/layout/cycle8"/>
    <dgm:cxn modelId="{E74DF26C-7C8B-4A3A-A7B0-4DF59CFADE32}" type="presParOf" srcId="{AB3B12BD-8990-4428-990E-AC88FE1BBABB}" destId="{A95E2C6B-CC94-4FC0-95E8-BE127520507A}" srcOrd="19" destOrd="0" presId="urn:microsoft.com/office/officeart/2005/8/layout/cycle8"/>
    <dgm:cxn modelId="{A1568809-42A0-4789-AB92-6FB5615905C0}" type="presParOf" srcId="{AB3B12BD-8990-4428-990E-AC88FE1BBABB}" destId="{C74B7F7B-4936-4989-8F3B-1717C9A9C3DE}" srcOrd="20" destOrd="0" presId="urn:microsoft.com/office/officeart/2005/8/layout/cycle8"/>
    <dgm:cxn modelId="{E45767FE-6160-47FB-9CA3-F1B21E404180}" type="presParOf" srcId="{AB3B12BD-8990-4428-990E-AC88FE1BBABB}" destId="{BCC4D882-0052-486A-8EB5-B3249F3903E2}" srcOrd="21" destOrd="0" presId="urn:microsoft.com/office/officeart/2005/8/layout/cycle8"/>
    <dgm:cxn modelId="{C2F1B56C-505A-446A-830A-7487548ABDE2}" type="presParOf" srcId="{AB3B12BD-8990-4428-990E-AC88FE1BBABB}" destId="{AB50EDCD-A6F7-42A2-89C4-B67E5149BA36}" srcOrd="22" destOrd="0" presId="urn:microsoft.com/office/officeart/2005/8/layout/cycle8"/>
    <dgm:cxn modelId="{B813A3A8-D860-4475-9C65-6CBE01A5251B}" type="presParOf" srcId="{AB3B12BD-8990-4428-990E-AC88FE1BBABB}" destId="{297126A2-5B2E-43EC-9CB8-70ACDA203D07}" srcOrd="23" destOrd="0" presId="urn:microsoft.com/office/officeart/2005/8/layout/cycle8"/>
    <dgm:cxn modelId="{DE34CA14-4108-4264-AA05-6C0A1983B917}" type="presParOf" srcId="{AB3B12BD-8990-4428-990E-AC88FE1BBABB}" destId="{5B15F6A5-AC3C-441E-AA65-5104CA132684}" srcOrd="24" destOrd="0" presId="urn:microsoft.com/office/officeart/2005/8/layout/cycle8"/>
    <dgm:cxn modelId="{E3D55471-71D4-45A0-AC17-E885D5D51333}" type="presParOf" srcId="{AB3B12BD-8990-4428-990E-AC88FE1BBABB}" destId="{64178E54-E5C9-43E2-A640-F576716DB452}" srcOrd="25" destOrd="0" presId="urn:microsoft.com/office/officeart/2005/8/layout/cycle8"/>
    <dgm:cxn modelId="{1F8C6897-6D01-4F44-8A69-EFF57DB81EC6}" type="presParOf" srcId="{AB3B12BD-8990-4428-990E-AC88FE1BBABB}" destId="{9F053254-D7E1-4218-AE9B-5D28103DBD78}" srcOrd="26" destOrd="0" presId="urn:microsoft.com/office/officeart/2005/8/layout/cycle8"/>
    <dgm:cxn modelId="{98646601-DA35-4FC2-BB14-FAF51ABBA3C6}" type="presParOf" srcId="{AB3B12BD-8990-4428-990E-AC88FE1BBABB}" destId="{9D8B5783-ED0C-4E3F-A444-F0D996246ECA}" srcOrd="27" destOrd="0" presId="urn:microsoft.com/office/officeart/2005/8/layout/cycle8"/>
    <dgm:cxn modelId="{4D01519E-4F91-4E09-B0D1-BA0399177ED3}" type="presParOf" srcId="{AB3B12BD-8990-4428-990E-AC88FE1BBABB}" destId="{B9EA8C90-F378-4D68-95FC-0B38BD4AD05F}" srcOrd="28" destOrd="0" presId="urn:microsoft.com/office/officeart/2005/8/layout/cycle8"/>
    <dgm:cxn modelId="{F2D9BFBC-DC10-45C0-9E93-E3BD86F2B092}" type="presParOf" srcId="{AB3B12BD-8990-4428-990E-AC88FE1BBABB}" destId="{76A324D9-2F37-4B6E-83B9-CD120C6B42AD}" srcOrd="29" destOrd="0" presId="urn:microsoft.com/office/officeart/2005/8/layout/cycle8"/>
    <dgm:cxn modelId="{F8C71D04-E9A5-4617-8434-53234FBB1721}" type="presParOf" srcId="{AB3B12BD-8990-4428-990E-AC88FE1BBABB}" destId="{C5088F48-DCB2-45E4-889E-0BC5CA35317E}" srcOrd="30" destOrd="0" presId="urn:microsoft.com/office/officeart/2005/8/layout/cycle8"/>
    <dgm:cxn modelId="{4AA0C4AF-F73D-46F5-92DE-1378D83DE3D5}" type="presParOf" srcId="{AB3B12BD-8990-4428-990E-AC88FE1BBABB}" destId="{36AAC2B9-5309-46A0-8166-B9BD2DDA25CC}" srcOrd="31" destOrd="0" presId="urn:microsoft.com/office/officeart/2005/8/layout/cycle8"/>
    <dgm:cxn modelId="{9FDE5EB9-C3AF-496B-B712-E36D7FD10695}" type="presParOf" srcId="{AB3B12BD-8990-4428-990E-AC88FE1BBABB}" destId="{68F06E20-7BA1-443C-821C-29282F4FE9A6}" srcOrd="32" destOrd="0" presId="urn:microsoft.com/office/officeart/2005/8/layout/cycle8"/>
    <dgm:cxn modelId="{DB6026E2-76C8-46ED-ADED-B70C5B29FCB3}" type="presParOf" srcId="{AB3B12BD-8990-4428-990E-AC88FE1BBABB}" destId="{8336836F-6E0A-4800-B3C1-1A49A36EF98D}" srcOrd="33" destOrd="0" presId="urn:microsoft.com/office/officeart/2005/8/layout/cycle8"/>
    <dgm:cxn modelId="{7A469B0E-04DA-4AB9-A587-E5012518D937}" type="presParOf" srcId="{AB3B12BD-8990-4428-990E-AC88FE1BBABB}" destId="{5F9A3E7A-A6FD-49DE-98A8-310ED3D12320}"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172A19D-057D-4805-9641-B3C0F481F54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de-DE"/>
        </a:p>
      </dgm:t>
    </dgm:pt>
    <dgm:pt modelId="{AA6A90EE-24DC-46E3-AB0B-BEA187DF306D}">
      <dgm:prSet phldrT="[Text]" custT="1"/>
      <dgm:spPr/>
      <dgm:t>
        <a:bodyPr/>
        <a:lstStyle/>
        <a:p>
          <a:r>
            <a:rPr lang="de-DE" sz="1600" dirty="0" smtClean="0"/>
            <a:t>Offene Fragen stellen</a:t>
          </a:r>
          <a:endParaRPr lang="de-DE" sz="1600" b="1" dirty="0"/>
        </a:p>
      </dgm:t>
    </dgm:pt>
    <dgm:pt modelId="{1C38FE78-9576-4DD0-A458-DBA3F1E6CC20}" type="parTrans" cxnId="{C141282A-4E8F-4072-8422-121AAAE2A12A}">
      <dgm:prSet/>
      <dgm:spPr/>
      <dgm:t>
        <a:bodyPr/>
        <a:lstStyle/>
        <a:p>
          <a:endParaRPr lang="de-DE">
            <a:solidFill>
              <a:srgbClr val="000000"/>
            </a:solidFill>
          </a:endParaRPr>
        </a:p>
      </dgm:t>
    </dgm:pt>
    <dgm:pt modelId="{4DEC6A01-CB0F-43C7-AA0D-214CBB87227F}" type="sibTrans" cxnId="{C141282A-4E8F-4072-8422-121AAAE2A12A}">
      <dgm:prSet/>
      <dgm:spPr/>
      <dgm:t>
        <a:bodyPr/>
        <a:lstStyle/>
        <a:p>
          <a:endParaRPr lang="de-DE">
            <a:solidFill>
              <a:srgbClr val="000000"/>
            </a:solidFill>
          </a:endParaRPr>
        </a:p>
      </dgm:t>
    </dgm:pt>
    <dgm:pt modelId="{25100A45-3F17-4340-AB9F-48F449315F5D}">
      <dgm:prSet phldrT="[Text]" custT="1"/>
      <dgm:spPr/>
      <dgm:t>
        <a:bodyPr/>
        <a:lstStyle/>
        <a:p>
          <a:r>
            <a:rPr lang="de-DE" sz="1600" dirty="0" smtClean="0"/>
            <a:t>Wertschätzen und Bestätigen</a:t>
          </a:r>
          <a:endParaRPr lang="de-DE" sz="1600" dirty="0"/>
        </a:p>
      </dgm:t>
    </dgm:pt>
    <dgm:pt modelId="{EA5B0005-DBB1-487C-B130-EC78F803C626}" type="parTrans" cxnId="{B6BC0ED8-EAFC-4E80-88C0-6DDF98E0E8D7}">
      <dgm:prSet/>
      <dgm:spPr/>
      <dgm:t>
        <a:bodyPr/>
        <a:lstStyle/>
        <a:p>
          <a:endParaRPr lang="de-DE">
            <a:solidFill>
              <a:srgbClr val="000000"/>
            </a:solidFill>
          </a:endParaRPr>
        </a:p>
      </dgm:t>
    </dgm:pt>
    <dgm:pt modelId="{2004FD61-DF79-4AF9-A8B6-2A647F119FE2}" type="sibTrans" cxnId="{B6BC0ED8-EAFC-4E80-88C0-6DDF98E0E8D7}">
      <dgm:prSet/>
      <dgm:spPr/>
      <dgm:t>
        <a:bodyPr/>
        <a:lstStyle/>
        <a:p>
          <a:endParaRPr lang="de-DE">
            <a:solidFill>
              <a:srgbClr val="000000"/>
            </a:solidFill>
          </a:endParaRPr>
        </a:p>
      </dgm:t>
    </dgm:pt>
    <dgm:pt modelId="{BE0E21CE-7128-4382-A181-F1143E529E34}">
      <dgm:prSet phldrT="[Text]" custT="1"/>
      <dgm:spPr/>
      <dgm:t>
        <a:bodyPr/>
        <a:lstStyle/>
        <a:p>
          <a:r>
            <a:rPr lang="de-DE" sz="1600" dirty="0" smtClean="0"/>
            <a:t>veränderungs-orientierte Aussagen fördern</a:t>
          </a:r>
          <a:endParaRPr lang="de-DE" sz="1600" dirty="0"/>
        </a:p>
      </dgm:t>
    </dgm:pt>
    <dgm:pt modelId="{B3998B16-1185-4D8C-856B-7CFF40AAC0BE}" type="parTrans" cxnId="{3ED3BCC4-3D8D-4001-A10C-4AC839FBD101}">
      <dgm:prSet/>
      <dgm:spPr/>
      <dgm:t>
        <a:bodyPr/>
        <a:lstStyle/>
        <a:p>
          <a:endParaRPr lang="de-DE">
            <a:solidFill>
              <a:srgbClr val="000000"/>
            </a:solidFill>
          </a:endParaRPr>
        </a:p>
      </dgm:t>
    </dgm:pt>
    <dgm:pt modelId="{7FB753B3-F8D1-46E3-B05F-CDBD448D57C2}" type="sibTrans" cxnId="{3ED3BCC4-3D8D-4001-A10C-4AC839FBD101}">
      <dgm:prSet/>
      <dgm:spPr/>
      <dgm:t>
        <a:bodyPr/>
        <a:lstStyle/>
        <a:p>
          <a:endParaRPr lang="de-DE">
            <a:solidFill>
              <a:srgbClr val="000000"/>
            </a:solidFill>
          </a:endParaRPr>
        </a:p>
      </dgm:t>
    </dgm:pt>
    <dgm:pt modelId="{26C9859F-E8A2-43C5-887C-31A07BEAE902}">
      <dgm:prSet phldrT="[Text]" custT="1"/>
      <dgm:spPr/>
      <dgm:t>
        <a:bodyPr/>
        <a:lstStyle/>
        <a:p>
          <a:r>
            <a:rPr lang="de-DE" sz="1600" dirty="0" smtClean="0"/>
            <a:t>Widerstand schwächen</a:t>
          </a:r>
          <a:endParaRPr lang="de-DE" sz="1600" dirty="0"/>
        </a:p>
      </dgm:t>
    </dgm:pt>
    <dgm:pt modelId="{E255FCEF-33FC-487C-9451-5A9BC970E6F8}" type="parTrans" cxnId="{1674D71D-261C-450B-B818-BFEBE8C14545}">
      <dgm:prSet/>
      <dgm:spPr/>
      <dgm:t>
        <a:bodyPr/>
        <a:lstStyle/>
        <a:p>
          <a:endParaRPr lang="de-DE">
            <a:solidFill>
              <a:srgbClr val="000000"/>
            </a:solidFill>
          </a:endParaRPr>
        </a:p>
      </dgm:t>
    </dgm:pt>
    <dgm:pt modelId="{5080D1C4-EE62-47A3-BD7D-A612626E84B3}" type="sibTrans" cxnId="{1674D71D-261C-450B-B818-BFEBE8C14545}">
      <dgm:prSet/>
      <dgm:spPr/>
      <dgm:t>
        <a:bodyPr/>
        <a:lstStyle/>
        <a:p>
          <a:endParaRPr lang="de-DE">
            <a:solidFill>
              <a:srgbClr val="000000"/>
            </a:solidFill>
          </a:endParaRPr>
        </a:p>
      </dgm:t>
    </dgm:pt>
    <dgm:pt modelId="{7E5C5246-8703-4FD8-88C5-BA13412013B3}">
      <dgm:prSet phldrT="[Text]" custT="1"/>
      <dgm:spPr/>
      <dgm:t>
        <a:bodyPr/>
        <a:lstStyle/>
        <a:p>
          <a:r>
            <a:rPr lang="de-DE" sz="1600" b="1" dirty="0" smtClean="0"/>
            <a:t>Änderungs-zuversicht stärken</a:t>
          </a:r>
          <a:endParaRPr lang="de-DE" sz="1600" b="1" dirty="0"/>
        </a:p>
      </dgm:t>
    </dgm:pt>
    <dgm:pt modelId="{2ACF2E7D-867B-472A-947E-2C3690CF3F64}" type="parTrans" cxnId="{D9CC13FD-0D8C-47BF-BF5F-D1D8B9CBF226}">
      <dgm:prSet/>
      <dgm:spPr/>
      <dgm:t>
        <a:bodyPr/>
        <a:lstStyle/>
        <a:p>
          <a:endParaRPr lang="de-DE">
            <a:solidFill>
              <a:srgbClr val="000000"/>
            </a:solidFill>
          </a:endParaRPr>
        </a:p>
      </dgm:t>
    </dgm:pt>
    <dgm:pt modelId="{9ABA1B30-A387-452A-B05F-95D8FAF334D7}" type="sibTrans" cxnId="{D9CC13FD-0D8C-47BF-BF5F-D1D8B9CBF226}">
      <dgm:prSet/>
      <dgm:spPr/>
      <dgm:t>
        <a:bodyPr/>
        <a:lstStyle/>
        <a:p>
          <a:endParaRPr lang="de-DE">
            <a:solidFill>
              <a:srgbClr val="000000"/>
            </a:solidFill>
          </a:endParaRPr>
        </a:p>
      </dgm:t>
    </dgm:pt>
    <dgm:pt modelId="{4A094619-33D4-48B1-87FA-85D63FABE2CC}">
      <dgm:prSet phldrT="[Text]" custT="1"/>
      <dgm:spPr/>
      <dgm:t>
        <a:bodyPr/>
        <a:lstStyle/>
        <a:p>
          <a:r>
            <a:rPr lang="de-DE" sz="1600" dirty="0" smtClean="0"/>
            <a:t>Aktives Zuhören</a:t>
          </a:r>
          <a:endParaRPr lang="de-DE" sz="1600" dirty="0"/>
        </a:p>
      </dgm:t>
    </dgm:pt>
    <dgm:pt modelId="{B1B3ADEA-3975-4BA3-AA39-69933C39429B}" type="parTrans" cxnId="{CEA3E49E-3BF2-4339-AFC7-413F649CBD34}">
      <dgm:prSet/>
      <dgm:spPr/>
      <dgm:t>
        <a:bodyPr/>
        <a:lstStyle/>
        <a:p>
          <a:endParaRPr lang="de-DE">
            <a:solidFill>
              <a:srgbClr val="000000"/>
            </a:solidFill>
          </a:endParaRPr>
        </a:p>
      </dgm:t>
    </dgm:pt>
    <dgm:pt modelId="{A63F56A3-F5BC-44ED-B136-2DF221640A58}" type="sibTrans" cxnId="{CEA3E49E-3BF2-4339-AFC7-413F649CBD34}">
      <dgm:prSet/>
      <dgm:spPr/>
      <dgm:t>
        <a:bodyPr/>
        <a:lstStyle/>
        <a:p>
          <a:endParaRPr lang="de-DE">
            <a:solidFill>
              <a:srgbClr val="000000"/>
            </a:solidFill>
          </a:endParaRPr>
        </a:p>
      </dgm:t>
    </dgm:pt>
    <dgm:pt modelId="{08547B79-284D-4E8D-94B8-25B5FC4F32D6}">
      <dgm:prSet phldrT="[Text]" custT="1"/>
      <dgm:spPr/>
      <dgm:t>
        <a:bodyPr/>
        <a:lstStyle/>
        <a:p>
          <a:r>
            <a:rPr lang="de-DE" sz="1600" dirty="0" smtClean="0"/>
            <a:t>Zusammen-fassungen</a:t>
          </a:r>
          <a:endParaRPr lang="de-DE" sz="1600" dirty="0"/>
        </a:p>
      </dgm:t>
    </dgm:pt>
    <dgm:pt modelId="{4995D9B1-845A-4323-891F-C782EC4F492B}" type="parTrans" cxnId="{ABCDD18E-711C-4797-A36D-AE35D8576838}">
      <dgm:prSet/>
      <dgm:spPr/>
      <dgm:t>
        <a:bodyPr/>
        <a:lstStyle/>
        <a:p>
          <a:endParaRPr lang="de-DE"/>
        </a:p>
      </dgm:t>
    </dgm:pt>
    <dgm:pt modelId="{00EDE930-707C-49E0-B367-EEBF52A61A18}" type="sibTrans" cxnId="{ABCDD18E-711C-4797-A36D-AE35D8576838}">
      <dgm:prSet/>
      <dgm:spPr/>
      <dgm:t>
        <a:bodyPr/>
        <a:lstStyle/>
        <a:p>
          <a:endParaRPr lang="de-DE"/>
        </a:p>
      </dgm:t>
    </dgm:pt>
    <dgm:pt modelId="{AB3B12BD-8990-4428-990E-AC88FE1BBABB}" type="pres">
      <dgm:prSet presAssocID="{8172A19D-057D-4805-9641-B3C0F481F544}" presName="compositeShape" presStyleCnt="0">
        <dgm:presLayoutVars>
          <dgm:chMax val="7"/>
          <dgm:dir/>
          <dgm:resizeHandles val="exact"/>
        </dgm:presLayoutVars>
      </dgm:prSet>
      <dgm:spPr/>
      <dgm:t>
        <a:bodyPr/>
        <a:lstStyle/>
        <a:p>
          <a:endParaRPr lang="de-DE"/>
        </a:p>
      </dgm:t>
    </dgm:pt>
    <dgm:pt modelId="{747AC400-4176-44CC-B861-485FF51440DA}" type="pres">
      <dgm:prSet presAssocID="{8172A19D-057D-4805-9641-B3C0F481F544}" presName="wedge1" presStyleLbl="node1" presStyleIdx="0" presStyleCnt="7"/>
      <dgm:spPr/>
      <dgm:t>
        <a:bodyPr/>
        <a:lstStyle/>
        <a:p>
          <a:endParaRPr lang="de-DE"/>
        </a:p>
      </dgm:t>
    </dgm:pt>
    <dgm:pt modelId="{338F3849-D67B-48A9-91B3-5169C25AB377}" type="pres">
      <dgm:prSet presAssocID="{8172A19D-057D-4805-9641-B3C0F481F544}" presName="dummy1a" presStyleCnt="0"/>
      <dgm:spPr/>
    </dgm:pt>
    <dgm:pt modelId="{9733C84D-2D2A-4983-87EB-7A6777C80613}" type="pres">
      <dgm:prSet presAssocID="{8172A19D-057D-4805-9641-B3C0F481F544}" presName="dummy1b" presStyleCnt="0"/>
      <dgm:spPr/>
    </dgm:pt>
    <dgm:pt modelId="{BF73BCF8-5B91-4101-AA3E-F3615E3D189B}" type="pres">
      <dgm:prSet presAssocID="{8172A19D-057D-4805-9641-B3C0F481F544}" presName="wedge1Tx" presStyleLbl="node1" presStyleIdx="0" presStyleCnt="7">
        <dgm:presLayoutVars>
          <dgm:chMax val="0"/>
          <dgm:chPref val="0"/>
          <dgm:bulletEnabled val="1"/>
        </dgm:presLayoutVars>
      </dgm:prSet>
      <dgm:spPr/>
      <dgm:t>
        <a:bodyPr/>
        <a:lstStyle/>
        <a:p>
          <a:endParaRPr lang="de-DE"/>
        </a:p>
      </dgm:t>
    </dgm:pt>
    <dgm:pt modelId="{8B74D413-9E9E-4B94-9781-2F30EDE1035D}" type="pres">
      <dgm:prSet presAssocID="{8172A19D-057D-4805-9641-B3C0F481F544}" presName="wedge2" presStyleLbl="node1" presStyleIdx="1" presStyleCnt="7"/>
      <dgm:spPr/>
      <dgm:t>
        <a:bodyPr/>
        <a:lstStyle/>
        <a:p>
          <a:endParaRPr lang="de-DE"/>
        </a:p>
      </dgm:t>
    </dgm:pt>
    <dgm:pt modelId="{D2268157-3344-4AED-8671-BD004E8E727D}" type="pres">
      <dgm:prSet presAssocID="{8172A19D-057D-4805-9641-B3C0F481F544}" presName="dummy2a" presStyleCnt="0"/>
      <dgm:spPr/>
    </dgm:pt>
    <dgm:pt modelId="{009BEE99-B26A-40D7-9D63-1B0AC38178CE}" type="pres">
      <dgm:prSet presAssocID="{8172A19D-057D-4805-9641-B3C0F481F544}" presName="dummy2b" presStyleCnt="0"/>
      <dgm:spPr/>
    </dgm:pt>
    <dgm:pt modelId="{438F9EE0-0FB0-4C54-B0D0-1CDC1A6F7A44}" type="pres">
      <dgm:prSet presAssocID="{8172A19D-057D-4805-9641-B3C0F481F544}" presName="wedge2Tx" presStyleLbl="node1" presStyleIdx="1" presStyleCnt="7">
        <dgm:presLayoutVars>
          <dgm:chMax val="0"/>
          <dgm:chPref val="0"/>
          <dgm:bulletEnabled val="1"/>
        </dgm:presLayoutVars>
      </dgm:prSet>
      <dgm:spPr/>
      <dgm:t>
        <a:bodyPr/>
        <a:lstStyle/>
        <a:p>
          <a:endParaRPr lang="de-DE"/>
        </a:p>
      </dgm:t>
    </dgm:pt>
    <dgm:pt modelId="{EDD9EED1-90B4-4736-BFF0-CA2F7530C145}" type="pres">
      <dgm:prSet presAssocID="{8172A19D-057D-4805-9641-B3C0F481F544}" presName="wedge3" presStyleLbl="node1" presStyleIdx="2" presStyleCnt="7"/>
      <dgm:spPr/>
      <dgm:t>
        <a:bodyPr/>
        <a:lstStyle/>
        <a:p>
          <a:endParaRPr lang="de-DE"/>
        </a:p>
      </dgm:t>
    </dgm:pt>
    <dgm:pt modelId="{F01158B6-BE20-4568-8BD9-290EAD094F2B}" type="pres">
      <dgm:prSet presAssocID="{8172A19D-057D-4805-9641-B3C0F481F544}" presName="dummy3a" presStyleCnt="0"/>
      <dgm:spPr/>
    </dgm:pt>
    <dgm:pt modelId="{664934EC-A8FB-4318-9182-B85095852087}" type="pres">
      <dgm:prSet presAssocID="{8172A19D-057D-4805-9641-B3C0F481F544}" presName="dummy3b" presStyleCnt="0"/>
      <dgm:spPr/>
    </dgm:pt>
    <dgm:pt modelId="{2DF4456D-9387-49C2-9616-DA0E1CBF46F4}" type="pres">
      <dgm:prSet presAssocID="{8172A19D-057D-4805-9641-B3C0F481F544}" presName="wedge3Tx" presStyleLbl="node1" presStyleIdx="2" presStyleCnt="7">
        <dgm:presLayoutVars>
          <dgm:chMax val="0"/>
          <dgm:chPref val="0"/>
          <dgm:bulletEnabled val="1"/>
        </dgm:presLayoutVars>
      </dgm:prSet>
      <dgm:spPr/>
      <dgm:t>
        <a:bodyPr/>
        <a:lstStyle/>
        <a:p>
          <a:endParaRPr lang="de-DE"/>
        </a:p>
      </dgm:t>
    </dgm:pt>
    <dgm:pt modelId="{F99CF7B2-2BCE-4B8B-838A-928502A2DE03}" type="pres">
      <dgm:prSet presAssocID="{8172A19D-057D-4805-9641-B3C0F481F544}" presName="wedge4" presStyleLbl="node1" presStyleIdx="3" presStyleCnt="7"/>
      <dgm:spPr/>
      <dgm:t>
        <a:bodyPr/>
        <a:lstStyle/>
        <a:p>
          <a:endParaRPr lang="de-DE"/>
        </a:p>
      </dgm:t>
    </dgm:pt>
    <dgm:pt modelId="{8BAF5B0E-2CAF-4F8A-B2EB-BF5EAA73651D}" type="pres">
      <dgm:prSet presAssocID="{8172A19D-057D-4805-9641-B3C0F481F544}" presName="dummy4a" presStyleCnt="0"/>
      <dgm:spPr/>
    </dgm:pt>
    <dgm:pt modelId="{FC3CC0CC-FA1E-45E2-B263-1A92CC7596F2}" type="pres">
      <dgm:prSet presAssocID="{8172A19D-057D-4805-9641-B3C0F481F544}" presName="dummy4b" presStyleCnt="0"/>
      <dgm:spPr/>
    </dgm:pt>
    <dgm:pt modelId="{59C42855-D922-419F-B60F-EB9266CCC125}" type="pres">
      <dgm:prSet presAssocID="{8172A19D-057D-4805-9641-B3C0F481F544}" presName="wedge4Tx" presStyleLbl="node1" presStyleIdx="3" presStyleCnt="7">
        <dgm:presLayoutVars>
          <dgm:chMax val="0"/>
          <dgm:chPref val="0"/>
          <dgm:bulletEnabled val="1"/>
        </dgm:presLayoutVars>
      </dgm:prSet>
      <dgm:spPr/>
      <dgm:t>
        <a:bodyPr/>
        <a:lstStyle/>
        <a:p>
          <a:endParaRPr lang="de-DE"/>
        </a:p>
      </dgm:t>
    </dgm:pt>
    <dgm:pt modelId="{0B502739-DDC2-4DDB-B135-33513F4577E5}" type="pres">
      <dgm:prSet presAssocID="{8172A19D-057D-4805-9641-B3C0F481F544}" presName="wedge5" presStyleLbl="node1" presStyleIdx="4" presStyleCnt="7"/>
      <dgm:spPr/>
      <dgm:t>
        <a:bodyPr/>
        <a:lstStyle/>
        <a:p>
          <a:endParaRPr lang="de-DE"/>
        </a:p>
      </dgm:t>
    </dgm:pt>
    <dgm:pt modelId="{F13E2C8D-1DA8-49E9-83A5-521970C7B90A}" type="pres">
      <dgm:prSet presAssocID="{8172A19D-057D-4805-9641-B3C0F481F544}" presName="dummy5a" presStyleCnt="0"/>
      <dgm:spPr/>
    </dgm:pt>
    <dgm:pt modelId="{777A5800-F58E-4A3F-9E50-2238E4AEC617}" type="pres">
      <dgm:prSet presAssocID="{8172A19D-057D-4805-9641-B3C0F481F544}" presName="dummy5b" presStyleCnt="0"/>
      <dgm:spPr/>
    </dgm:pt>
    <dgm:pt modelId="{A95E2C6B-CC94-4FC0-95E8-BE127520507A}" type="pres">
      <dgm:prSet presAssocID="{8172A19D-057D-4805-9641-B3C0F481F544}" presName="wedge5Tx" presStyleLbl="node1" presStyleIdx="4" presStyleCnt="7">
        <dgm:presLayoutVars>
          <dgm:chMax val="0"/>
          <dgm:chPref val="0"/>
          <dgm:bulletEnabled val="1"/>
        </dgm:presLayoutVars>
      </dgm:prSet>
      <dgm:spPr/>
      <dgm:t>
        <a:bodyPr/>
        <a:lstStyle/>
        <a:p>
          <a:endParaRPr lang="de-DE"/>
        </a:p>
      </dgm:t>
    </dgm:pt>
    <dgm:pt modelId="{C74B7F7B-4936-4989-8F3B-1717C9A9C3DE}" type="pres">
      <dgm:prSet presAssocID="{8172A19D-057D-4805-9641-B3C0F481F544}" presName="wedge6" presStyleLbl="node1" presStyleIdx="5" presStyleCnt="7"/>
      <dgm:spPr/>
      <dgm:t>
        <a:bodyPr/>
        <a:lstStyle/>
        <a:p>
          <a:endParaRPr lang="de-DE"/>
        </a:p>
      </dgm:t>
    </dgm:pt>
    <dgm:pt modelId="{BCC4D882-0052-486A-8EB5-B3249F3903E2}" type="pres">
      <dgm:prSet presAssocID="{8172A19D-057D-4805-9641-B3C0F481F544}" presName="dummy6a" presStyleCnt="0"/>
      <dgm:spPr/>
    </dgm:pt>
    <dgm:pt modelId="{AB50EDCD-A6F7-42A2-89C4-B67E5149BA36}" type="pres">
      <dgm:prSet presAssocID="{8172A19D-057D-4805-9641-B3C0F481F544}" presName="dummy6b" presStyleCnt="0"/>
      <dgm:spPr/>
    </dgm:pt>
    <dgm:pt modelId="{297126A2-5B2E-43EC-9CB8-70ACDA203D07}" type="pres">
      <dgm:prSet presAssocID="{8172A19D-057D-4805-9641-B3C0F481F544}" presName="wedge6Tx" presStyleLbl="node1" presStyleIdx="5" presStyleCnt="7">
        <dgm:presLayoutVars>
          <dgm:chMax val="0"/>
          <dgm:chPref val="0"/>
          <dgm:bulletEnabled val="1"/>
        </dgm:presLayoutVars>
      </dgm:prSet>
      <dgm:spPr/>
      <dgm:t>
        <a:bodyPr/>
        <a:lstStyle/>
        <a:p>
          <a:endParaRPr lang="de-DE"/>
        </a:p>
      </dgm:t>
    </dgm:pt>
    <dgm:pt modelId="{5B15F6A5-AC3C-441E-AA65-5104CA132684}" type="pres">
      <dgm:prSet presAssocID="{8172A19D-057D-4805-9641-B3C0F481F544}" presName="wedge7" presStyleLbl="node1" presStyleIdx="6" presStyleCnt="7"/>
      <dgm:spPr/>
      <dgm:t>
        <a:bodyPr/>
        <a:lstStyle/>
        <a:p>
          <a:endParaRPr lang="de-DE"/>
        </a:p>
      </dgm:t>
    </dgm:pt>
    <dgm:pt modelId="{64178E54-E5C9-43E2-A640-F576716DB452}" type="pres">
      <dgm:prSet presAssocID="{8172A19D-057D-4805-9641-B3C0F481F544}" presName="dummy7a" presStyleCnt="0"/>
      <dgm:spPr/>
    </dgm:pt>
    <dgm:pt modelId="{9F053254-D7E1-4218-AE9B-5D28103DBD78}" type="pres">
      <dgm:prSet presAssocID="{8172A19D-057D-4805-9641-B3C0F481F544}" presName="dummy7b" presStyleCnt="0"/>
      <dgm:spPr/>
    </dgm:pt>
    <dgm:pt modelId="{9D8B5783-ED0C-4E3F-A444-F0D996246ECA}" type="pres">
      <dgm:prSet presAssocID="{8172A19D-057D-4805-9641-B3C0F481F544}" presName="wedge7Tx" presStyleLbl="node1" presStyleIdx="6" presStyleCnt="7">
        <dgm:presLayoutVars>
          <dgm:chMax val="0"/>
          <dgm:chPref val="0"/>
          <dgm:bulletEnabled val="1"/>
        </dgm:presLayoutVars>
      </dgm:prSet>
      <dgm:spPr/>
      <dgm:t>
        <a:bodyPr/>
        <a:lstStyle/>
        <a:p>
          <a:endParaRPr lang="de-DE"/>
        </a:p>
      </dgm:t>
    </dgm:pt>
    <dgm:pt modelId="{B9EA8C90-F378-4D68-95FC-0B38BD4AD05F}" type="pres">
      <dgm:prSet presAssocID="{4DEC6A01-CB0F-43C7-AA0D-214CBB87227F}" presName="arrowWedge1" presStyleLbl="fgSibTrans2D1" presStyleIdx="0" presStyleCnt="7"/>
      <dgm:spPr/>
    </dgm:pt>
    <dgm:pt modelId="{76A324D9-2F37-4B6E-83B9-CD120C6B42AD}" type="pres">
      <dgm:prSet presAssocID="{A63F56A3-F5BC-44ED-B136-2DF221640A58}" presName="arrowWedge2" presStyleLbl="fgSibTrans2D1" presStyleIdx="1" presStyleCnt="7"/>
      <dgm:spPr/>
    </dgm:pt>
    <dgm:pt modelId="{C5088F48-DCB2-45E4-889E-0BC5CA35317E}" type="pres">
      <dgm:prSet presAssocID="{2004FD61-DF79-4AF9-A8B6-2A647F119FE2}" presName="arrowWedge3" presStyleLbl="fgSibTrans2D1" presStyleIdx="2" presStyleCnt="7"/>
      <dgm:spPr/>
    </dgm:pt>
    <dgm:pt modelId="{36AAC2B9-5309-46A0-8166-B9BD2DDA25CC}" type="pres">
      <dgm:prSet presAssocID="{7FB753B3-F8D1-46E3-B05F-CDBD448D57C2}" presName="arrowWedge4" presStyleLbl="fgSibTrans2D1" presStyleIdx="3" presStyleCnt="7"/>
      <dgm:spPr/>
    </dgm:pt>
    <dgm:pt modelId="{68F06E20-7BA1-443C-821C-29282F4FE9A6}" type="pres">
      <dgm:prSet presAssocID="{5080D1C4-EE62-47A3-BD7D-A612626E84B3}" presName="arrowWedge5" presStyleLbl="fgSibTrans2D1" presStyleIdx="4" presStyleCnt="7"/>
      <dgm:spPr/>
    </dgm:pt>
    <dgm:pt modelId="{8336836F-6E0A-4800-B3C1-1A49A36EF98D}" type="pres">
      <dgm:prSet presAssocID="{9ABA1B30-A387-452A-B05F-95D8FAF334D7}" presName="arrowWedge6" presStyleLbl="fgSibTrans2D1" presStyleIdx="5" presStyleCnt="7"/>
      <dgm:spPr>
        <a:solidFill>
          <a:srgbClr val="FFFFFF"/>
        </a:solidFill>
        <a:ln>
          <a:solidFill>
            <a:srgbClr val="A40000"/>
          </a:solidFill>
        </a:ln>
      </dgm:spPr>
      <dgm:t>
        <a:bodyPr/>
        <a:lstStyle/>
        <a:p>
          <a:endParaRPr lang="de-DE"/>
        </a:p>
      </dgm:t>
    </dgm:pt>
    <dgm:pt modelId="{5F9A3E7A-A6FD-49DE-98A8-310ED3D12320}" type="pres">
      <dgm:prSet presAssocID="{00EDE930-707C-49E0-B367-EEBF52A61A18}" presName="arrowWedge7" presStyleLbl="fgSibTrans2D1" presStyleIdx="6" presStyleCnt="7"/>
      <dgm:spPr/>
    </dgm:pt>
  </dgm:ptLst>
  <dgm:cxnLst>
    <dgm:cxn modelId="{58C6D228-E42D-43D0-AFA3-BD9BC62429B3}" type="presOf" srcId="{26C9859F-E8A2-43C5-887C-31A07BEAE902}" destId="{0B502739-DDC2-4DDB-B135-33513F4577E5}" srcOrd="0" destOrd="0" presId="urn:microsoft.com/office/officeart/2005/8/layout/cycle8"/>
    <dgm:cxn modelId="{44504BBD-FA2A-43E6-AF9B-8588D798BE04}" type="presOf" srcId="{AA6A90EE-24DC-46E3-AB0B-BEA187DF306D}" destId="{BF73BCF8-5B91-4101-AA3E-F3615E3D189B}" srcOrd="1" destOrd="0" presId="urn:microsoft.com/office/officeart/2005/8/layout/cycle8"/>
    <dgm:cxn modelId="{89FFCEB7-33EF-4AA3-956A-64346F4EB9D5}" type="presOf" srcId="{8172A19D-057D-4805-9641-B3C0F481F544}" destId="{AB3B12BD-8990-4428-990E-AC88FE1BBABB}" srcOrd="0" destOrd="0" presId="urn:microsoft.com/office/officeart/2005/8/layout/cycle8"/>
    <dgm:cxn modelId="{0BA76159-2655-439D-85D8-43BF3E9F7740}" type="presOf" srcId="{26C9859F-E8A2-43C5-887C-31A07BEAE902}" destId="{A95E2C6B-CC94-4FC0-95E8-BE127520507A}" srcOrd="1" destOrd="0" presId="urn:microsoft.com/office/officeart/2005/8/layout/cycle8"/>
    <dgm:cxn modelId="{B6BC0ED8-EAFC-4E80-88C0-6DDF98E0E8D7}" srcId="{8172A19D-057D-4805-9641-B3C0F481F544}" destId="{25100A45-3F17-4340-AB9F-48F449315F5D}" srcOrd="2" destOrd="0" parTransId="{EA5B0005-DBB1-487C-B130-EC78F803C626}" sibTransId="{2004FD61-DF79-4AF9-A8B6-2A647F119FE2}"/>
    <dgm:cxn modelId="{3ED3BCC4-3D8D-4001-A10C-4AC839FBD101}" srcId="{8172A19D-057D-4805-9641-B3C0F481F544}" destId="{BE0E21CE-7128-4382-A181-F1143E529E34}" srcOrd="3" destOrd="0" parTransId="{B3998B16-1185-4D8C-856B-7CFF40AAC0BE}" sibTransId="{7FB753B3-F8D1-46E3-B05F-CDBD448D57C2}"/>
    <dgm:cxn modelId="{C9420DA7-CF98-4024-9A0A-F20A9B08C9D3}" type="presOf" srcId="{BE0E21CE-7128-4382-A181-F1143E529E34}" destId="{59C42855-D922-419F-B60F-EB9266CCC125}" srcOrd="1" destOrd="0" presId="urn:microsoft.com/office/officeart/2005/8/layout/cycle8"/>
    <dgm:cxn modelId="{C141282A-4E8F-4072-8422-121AAAE2A12A}" srcId="{8172A19D-057D-4805-9641-B3C0F481F544}" destId="{AA6A90EE-24DC-46E3-AB0B-BEA187DF306D}" srcOrd="0" destOrd="0" parTransId="{1C38FE78-9576-4DD0-A458-DBA3F1E6CC20}" sibTransId="{4DEC6A01-CB0F-43C7-AA0D-214CBB87227F}"/>
    <dgm:cxn modelId="{D8554990-6E4C-486F-A8EE-F09AAF788F76}" type="presOf" srcId="{4A094619-33D4-48B1-87FA-85D63FABE2CC}" destId="{438F9EE0-0FB0-4C54-B0D0-1CDC1A6F7A44}" srcOrd="1" destOrd="0" presId="urn:microsoft.com/office/officeart/2005/8/layout/cycle8"/>
    <dgm:cxn modelId="{6F64511A-8543-477C-B817-B9809E565686}" type="presOf" srcId="{08547B79-284D-4E8D-94B8-25B5FC4F32D6}" destId="{5B15F6A5-AC3C-441E-AA65-5104CA132684}" srcOrd="0" destOrd="0" presId="urn:microsoft.com/office/officeart/2005/8/layout/cycle8"/>
    <dgm:cxn modelId="{F52D17F1-3067-4DA6-BE6D-1A7F292699F6}" type="presOf" srcId="{08547B79-284D-4E8D-94B8-25B5FC4F32D6}" destId="{9D8B5783-ED0C-4E3F-A444-F0D996246ECA}" srcOrd="1" destOrd="0" presId="urn:microsoft.com/office/officeart/2005/8/layout/cycle8"/>
    <dgm:cxn modelId="{4942E207-52D0-4298-A8D8-16D646BAC55C}" type="presOf" srcId="{BE0E21CE-7128-4382-A181-F1143E529E34}" destId="{F99CF7B2-2BCE-4B8B-838A-928502A2DE03}" srcOrd="0" destOrd="0" presId="urn:microsoft.com/office/officeart/2005/8/layout/cycle8"/>
    <dgm:cxn modelId="{CEA3E49E-3BF2-4339-AFC7-413F649CBD34}" srcId="{8172A19D-057D-4805-9641-B3C0F481F544}" destId="{4A094619-33D4-48B1-87FA-85D63FABE2CC}" srcOrd="1" destOrd="0" parTransId="{B1B3ADEA-3975-4BA3-AA39-69933C39429B}" sibTransId="{A63F56A3-F5BC-44ED-B136-2DF221640A58}"/>
    <dgm:cxn modelId="{1674D71D-261C-450B-B818-BFEBE8C14545}" srcId="{8172A19D-057D-4805-9641-B3C0F481F544}" destId="{26C9859F-E8A2-43C5-887C-31A07BEAE902}" srcOrd="4" destOrd="0" parTransId="{E255FCEF-33FC-487C-9451-5A9BC970E6F8}" sibTransId="{5080D1C4-EE62-47A3-BD7D-A612626E84B3}"/>
    <dgm:cxn modelId="{0E68D4ED-0C27-40EB-8F0F-9E554F7E1DD8}" type="presOf" srcId="{7E5C5246-8703-4FD8-88C5-BA13412013B3}" destId="{297126A2-5B2E-43EC-9CB8-70ACDA203D07}" srcOrd="1" destOrd="0" presId="urn:microsoft.com/office/officeart/2005/8/layout/cycle8"/>
    <dgm:cxn modelId="{D59F518E-D255-4681-87F1-245BAFE7BD58}" type="presOf" srcId="{25100A45-3F17-4340-AB9F-48F449315F5D}" destId="{EDD9EED1-90B4-4736-BFF0-CA2F7530C145}" srcOrd="0" destOrd="0" presId="urn:microsoft.com/office/officeart/2005/8/layout/cycle8"/>
    <dgm:cxn modelId="{8F158D31-691F-4684-853C-31639728C00C}" type="presOf" srcId="{7E5C5246-8703-4FD8-88C5-BA13412013B3}" destId="{C74B7F7B-4936-4989-8F3B-1717C9A9C3DE}" srcOrd="0" destOrd="0" presId="urn:microsoft.com/office/officeart/2005/8/layout/cycle8"/>
    <dgm:cxn modelId="{DE266387-24D1-4B7A-9871-C64219C3122F}" type="presOf" srcId="{AA6A90EE-24DC-46E3-AB0B-BEA187DF306D}" destId="{747AC400-4176-44CC-B861-485FF51440DA}" srcOrd="0" destOrd="0" presId="urn:microsoft.com/office/officeart/2005/8/layout/cycle8"/>
    <dgm:cxn modelId="{32B4F970-828E-4416-9084-B799951F998C}" type="presOf" srcId="{25100A45-3F17-4340-AB9F-48F449315F5D}" destId="{2DF4456D-9387-49C2-9616-DA0E1CBF46F4}" srcOrd="1" destOrd="0" presId="urn:microsoft.com/office/officeart/2005/8/layout/cycle8"/>
    <dgm:cxn modelId="{9A994BE0-A88F-43E2-8BB9-AB315709FDA1}" type="presOf" srcId="{4A094619-33D4-48B1-87FA-85D63FABE2CC}" destId="{8B74D413-9E9E-4B94-9781-2F30EDE1035D}" srcOrd="0" destOrd="0" presId="urn:microsoft.com/office/officeart/2005/8/layout/cycle8"/>
    <dgm:cxn modelId="{ABCDD18E-711C-4797-A36D-AE35D8576838}" srcId="{8172A19D-057D-4805-9641-B3C0F481F544}" destId="{08547B79-284D-4E8D-94B8-25B5FC4F32D6}" srcOrd="6" destOrd="0" parTransId="{4995D9B1-845A-4323-891F-C782EC4F492B}" sibTransId="{00EDE930-707C-49E0-B367-EEBF52A61A18}"/>
    <dgm:cxn modelId="{D9CC13FD-0D8C-47BF-BF5F-D1D8B9CBF226}" srcId="{8172A19D-057D-4805-9641-B3C0F481F544}" destId="{7E5C5246-8703-4FD8-88C5-BA13412013B3}" srcOrd="5" destOrd="0" parTransId="{2ACF2E7D-867B-472A-947E-2C3690CF3F64}" sibTransId="{9ABA1B30-A387-452A-B05F-95D8FAF334D7}"/>
    <dgm:cxn modelId="{76C74154-8DBB-4DBF-A39B-5CDC2781AE34}" type="presParOf" srcId="{AB3B12BD-8990-4428-990E-AC88FE1BBABB}" destId="{747AC400-4176-44CC-B861-485FF51440DA}" srcOrd="0" destOrd="0" presId="urn:microsoft.com/office/officeart/2005/8/layout/cycle8"/>
    <dgm:cxn modelId="{72AA4FA9-D253-4C21-B75B-B1558D5DCFD8}" type="presParOf" srcId="{AB3B12BD-8990-4428-990E-AC88FE1BBABB}" destId="{338F3849-D67B-48A9-91B3-5169C25AB377}" srcOrd="1" destOrd="0" presId="urn:microsoft.com/office/officeart/2005/8/layout/cycle8"/>
    <dgm:cxn modelId="{873488DE-F484-40F2-92AA-8860EF68005F}" type="presParOf" srcId="{AB3B12BD-8990-4428-990E-AC88FE1BBABB}" destId="{9733C84D-2D2A-4983-87EB-7A6777C80613}" srcOrd="2" destOrd="0" presId="urn:microsoft.com/office/officeart/2005/8/layout/cycle8"/>
    <dgm:cxn modelId="{C1EF909F-D1F5-477F-8E49-8548F67921E7}" type="presParOf" srcId="{AB3B12BD-8990-4428-990E-AC88FE1BBABB}" destId="{BF73BCF8-5B91-4101-AA3E-F3615E3D189B}" srcOrd="3" destOrd="0" presId="urn:microsoft.com/office/officeart/2005/8/layout/cycle8"/>
    <dgm:cxn modelId="{72114530-59C2-4E78-8414-8FD3EEDF712A}" type="presParOf" srcId="{AB3B12BD-8990-4428-990E-AC88FE1BBABB}" destId="{8B74D413-9E9E-4B94-9781-2F30EDE1035D}" srcOrd="4" destOrd="0" presId="urn:microsoft.com/office/officeart/2005/8/layout/cycle8"/>
    <dgm:cxn modelId="{7CAAC9F8-B9F7-47AA-94E9-42A1736F0A16}" type="presParOf" srcId="{AB3B12BD-8990-4428-990E-AC88FE1BBABB}" destId="{D2268157-3344-4AED-8671-BD004E8E727D}" srcOrd="5" destOrd="0" presId="urn:microsoft.com/office/officeart/2005/8/layout/cycle8"/>
    <dgm:cxn modelId="{184E1996-F19A-48B1-8BC1-3A17EAEBF5C8}" type="presParOf" srcId="{AB3B12BD-8990-4428-990E-AC88FE1BBABB}" destId="{009BEE99-B26A-40D7-9D63-1B0AC38178CE}" srcOrd="6" destOrd="0" presId="urn:microsoft.com/office/officeart/2005/8/layout/cycle8"/>
    <dgm:cxn modelId="{F8D003C3-8537-48C4-8279-63BA5B993F9E}" type="presParOf" srcId="{AB3B12BD-8990-4428-990E-AC88FE1BBABB}" destId="{438F9EE0-0FB0-4C54-B0D0-1CDC1A6F7A44}" srcOrd="7" destOrd="0" presId="urn:microsoft.com/office/officeart/2005/8/layout/cycle8"/>
    <dgm:cxn modelId="{5A7F48ED-D95E-4205-9661-EF04F1BD4242}" type="presParOf" srcId="{AB3B12BD-8990-4428-990E-AC88FE1BBABB}" destId="{EDD9EED1-90B4-4736-BFF0-CA2F7530C145}" srcOrd="8" destOrd="0" presId="urn:microsoft.com/office/officeart/2005/8/layout/cycle8"/>
    <dgm:cxn modelId="{DEA2934E-F4D1-4B25-8DCF-5270CBF13A6E}" type="presParOf" srcId="{AB3B12BD-8990-4428-990E-AC88FE1BBABB}" destId="{F01158B6-BE20-4568-8BD9-290EAD094F2B}" srcOrd="9" destOrd="0" presId="urn:microsoft.com/office/officeart/2005/8/layout/cycle8"/>
    <dgm:cxn modelId="{F52CFC4B-1317-45D7-9F0E-B3F47830A963}" type="presParOf" srcId="{AB3B12BD-8990-4428-990E-AC88FE1BBABB}" destId="{664934EC-A8FB-4318-9182-B85095852087}" srcOrd="10" destOrd="0" presId="urn:microsoft.com/office/officeart/2005/8/layout/cycle8"/>
    <dgm:cxn modelId="{F2D0A441-A8B2-4387-9C76-C02C3F7EC704}" type="presParOf" srcId="{AB3B12BD-8990-4428-990E-AC88FE1BBABB}" destId="{2DF4456D-9387-49C2-9616-DA0E1CBF46F4}" srcOrd="11" destOrd="0" presId="urn:microsoft.com/office/officeart/2005/8/layout/cycle8"/>
    <dgm:cxn modelId="{18F3C48D-ECEF-4883-8320-80E16D6E588D}" type="presParOf" srcId="{AB3B12BD-8990-4428-990E-AC88FE1BBABB}" destId="{F99CF7B2-2BCE-4B8B-838A-928502A2DE03}" srcOrd="12" destOrd="0" presId="urn:microsoft.com/office/officeart/2005/8/layout/cycle8"/>
    <dgm:cxn modelId="{9C7ADD4E-8A09-4878-BCA3-E5F107623E30}" type="presParOf" srcId="{AB3B12BD-8990-4428-990E-AC88FE1BBABB}" destId="{8BAF5B0E-2CAF-4F8A-B2EB-BF5EAA73651D}" srcOrd="13" destOrd="0" presId="urn:microsoft.com/office/officeart/2005/8/layout/cycle8"/>
    <dgm:cxn modelId="{CEAD7DE0-DAE4-49E1-8E78-4EC45A619B20}" type="presParOf" srcId="{AB3B12BD-8990-4428-990E-AC88FE1BBABB}" destId="{FC3CC0CC-FA1E-45E2-B263-1A92CC7596F2}" srcOrd="14" destOrd="0" presId="urn:microsoft.com/office/officeart/2005/8/layout/cycle8"/>
    <dgm:cxn modelId="{BD731D83-7442-4316-8E65-D730CDD248E6}" type="presParOf" srcId="{AB3B12BD-8990-4428-990E-AC88FE1BBABB}" destId="{59C42855-D922-419F-B60F-EB9266CCC125}" srcOrd="15" destOrd="0" presId="urn:microsoft.com/office/officeart/2005/8/layout/cycle8"/>
    <dgm:cxn modelId="{2F7F255D-5DCF-4EC7-9E3B-AD87C38FB12C}" type="presParOf" srcId="{AB3B12BD-8990-4428-990E-AC88FE1BBABB}" destId="{0B502739-DDC2-4DDB-B135-33513F4577E5}" srcOrd="16" destOrd="0" presId="urn:microsoft.com/office/officeart/2005/8/layout/cycle8"/>
    <dgm:cxn modelId="{47F51F18-16D6-4201-98A6-1A19AE08617D}" type="presParOf" srcId="{AB3B12BD-8990-4428-990E-AC88FE1BBABB}" destId="{F13E2C8D-1DA8-49E9-83A5-521970C7B90A}" srcOrd="17" destOrd="0" presId="urn:microsoft.com/office/officeart/2005/8/layout/cycle8"/>
    <dgm:cxn modelId="{D85E6E10-6E83-4EBC-881A-F09F7A100C33}" type="presParOf" srcId="{AB3B12BD-8990-4428-990E-AC88FE1BBABB}" destId="{777A5800-F58E-4A3F-9E50-2238E4AEC617}" srcOrd="18" destOrd="0" presId="urn:microsoft.com/office/officeart/2005/8/layout/cycle8"/>
    <dgm:cxn modelId="{E74DF26C-7C8B-4A3A-A7B0-4DF59CFADE32}" type="presParOf" srcId="{AB3B12BD-8990-4428-990E-AC88FE1BBABB}" destId="{A95E2C6B-CC94-4FC0-95E8-BE127520507A}" srcOrd="19" destOrd="0" presId="urn:microsoft.com/office/officeart/2005/8/layout/cycle8"/>
    <dgm:cxn modelId="{A1568809-42A0-4789-AB92-6FB5615905C0}" type="presParOf" srcId="{AB3B12BD-8990-4428-990E-AC88FE1BBABB}" destId="{C74B7F7B-4936-4989-8F3B-1717C9A9C3DE}" srcOrd="20" destOrd="0" presId="urn:microsoft.com/office/officeart/2005/8/layout/cycle8"/>
    <dgm:cxn modelId="{E45767FE-6160-47FB-9CA3-F1B21E404180}" type="presParOf" srcId="{AB3B12BD-8990-4428-990E-AC88FE1BBABB}" destId="{BCC4D882-0052-486A-8EB5-B3249F3903E2}" srcOrd="21" destOrd="0" presId="urn:microsoft.com/office/officeart/2005/8/layout/cycle8"/>
    <dgm:cxn modelId="{C2F1B56C-505A-446A-830A-7487548ABDE2}" type="presParOf" srcId="{AB3B12BD-8990-4428-990E-AC88FE1BBABB}" destId="{AB50EDCD-A6F7-42A2-89C4-B67E5149BA36}" srcOrd="22" destOrd="0" presId="urn:microsoft.com/office/officeart/2005/8/layout/cycle8"/>
    <dgm:cxn modelId="{B813A3A8-D860-4475-9C65-6CBE01A5251B}" type="presParOf" srcId="{AB3B12BD-8990-4428-990E-AC88FE1BBABB}" destId="{297126A2-5B2E-43EC-9CB8-70ACDA203D07}" srcOrd="23" destOrd="0" presId="urn:microsoft.com/office/officeart/2005/8/layout/cycle8"/>
    <dgm:cxn modelId="{DE34CA14-4108-4264-AA05-6C0A1983B917}" type="presParOf" srcId="{AB3B12BD-8990-4428-990E-AC88FE1BBABB}" destId="{5B15F6A5-AC3C-441E-AA65-5104CA132684}" srcOrd="24" destOrd="0" presId="urn:microsoft.com/office/officeart/2005/8/layout/cycle8"/>
    <dgm:cxn modelId="{E3D55471-71D4-45A0-AC17-E885D5D51333}" type="presParOf" srcId="{AB3B12BD-8990-4428-990E-AC88FE1BBABB}" destId="{64178E54-E5C9-43E2-A640-F576716DB452}" srcOrd="25" destOrd="0" presId="urn:microsoft.com/office/officeart/2005/8/layout/cycle8"/>
    <dgm:cxn modelId="{1F8C6897-6D01-4F44-8A69-EFF57DB81EC6}" type="presParOf" srcId="{AB3B12BD-8990-4428-990E-AC88FE1BBABB}" destId="{9F053254-D7E1-4218-AE9B-5D28103DBD78}" srcOrd="26" destOrd="0" presId="urn:microsoft.com/office/officeart/2005/8/layout/cycle8"/>
    <dgm:cxn modelId="{98646601-DA35-4FC2-BB14-FAF51ABBA3C6}" type="presParOf" srcId="{AB3B12BD-8990-4428-990E-AC88FE1BBABB}" destId="{9D8B5783-ED0C-4E3F-A444-F0D996246ECA}" srcOrd="27" destOrd="0" presId="urn:microsoft.com/office/officeart/2005/8/layout/cycle8"/>
    <dgm:cxn modelId="{4D01519E-4F91-4E09-B0D1-BA0399177ED3}" type="presParOf" srcId="{AB3B12BD-8990-4428-990E-AC88FE1BBABB}" destId="{B9EA8C90-F378-4D68-95FC-0B38BD4AD05F}" srcOrd="28" destOrd="0" presId="urn:microsoft.com/office/officeart/2005/8/layout/cycle8"/>
    <dgm:cxn modelId="{F2D9BFBC-DC10-45C0-9E93-E3BD86F2B092}" type="presParOf" srcId="{AB3B12BD-8990-4428-990E-AC88FE1BBABB}" destId="{76A324D9-2F37-4B6E-83B9-CD120C6B42AD}" srcOrd="29" destOrd="0" presId="urn:microsoft.com/office/officeart/2005/8/layout/cycle8"/>
    <dgm:cxn modelId="{F8C71D04-E9A5-4617-8434-53234FBB1721}" type="presParOf" srcId="{AB3B12BD-8990-4428-990E-AC88FE1BBABB}" destId="{C5088F48-DCB2-45E4-889E-0BC5CA35317E}" srcOrd="30" destOrd="0" presId="urn:microsoft.com/office/officeart/2005/8/layout/cycle8"/>
    <dgm:cxn modelId="{4AA0C4AF-F73D-46F5-92DE-1378D83DE3D5}" type="presParOf" srcId="{AB3B12BD-8990-4428-990E-AC88FE1BBABB}" destId="{36AAC2B9-5309-46A0-8166-B9BD2DDA25CC}" srcOrd="31" destOrd="0" presId="urn:microsoft.com/office/officeart/2005/8/layout/cycle8"/>
    <dgm:cxn modelId="{9FDE5EB9-C3AF-496B-B712-E36D7FD10695}" type="presParOf" srcId="{AB3B12BD-8990-4428-990E-AC88FE1BBABB}" destId="{68F06E20-7BA1-443C-821C-29282F4FE9A6}" srcOrd="32" destOrd="0" presId="urn:microsoft.com/office/officeart/2005/8/layout/cycle8"/>
    <dgm:cxn modelId="{DB6026E2-76C8-46ED-ADED-B70C5B29FCB3}" type="presParOf" srcId="{AB3B12BD-8990-4428-990E-AC88FE1BBABB}" destId="{8336836F-6E0A-4800-B3C1-1A49A36EF98D}" srcOrd="33" destOrd="0" presId="urn:microsoft.com/office/officeart/2005/8/layout/cycle8"/>
    <dgm:cxn modelId="{7A469B0E-04DA-4AB9-A587-E5012518D937}" type="presParOf" srcId="{AB3B12BD-8990-4428-990E-AC88FE1BBABB}" destId="{5F9A3E7A-A6FD-49DE-98A8-310ED3D12320}"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8172A19D-057D-4805-9641-B3C0F481F54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de-DE"/>
        </a:p>
      </dgm:t>
    </dgm:pt>
    <dgm:pt modelId="{AA6A90EE-24DC-46E3-AB0B-BEA187DF306D}">
      <dgm:prSet phldrT="[Text]" custT="1"/>
      <dgm:spPr/>
      <dgm:t>
        <a:bodyPr/>
        <a:lstStyle/>
        <a:p>
          <a:r>
            <a:rPr lang="de-DE" sz="1600" dirty="0" smtClean="0"/>
            <a:t>Offene Fragen stellen</a:t>
          </a:r>
          <a:endParaRPr lang="de-DE" sz="1600" b="1" dirty="0"/>
        </a:p>
      </dgm:t>
    </dgm:pt>
    <dgm:pt modelId="{1C38FE78-9576-4DD0-A458-DBA3F1E6CC20}" type="parTrans" cxnId="{C141282A-4E8F-4072-8422-121AAAE2A12A}">
      <dgm:prSet/>
      <dgm:spPr/>
      <dgm:t>
        <a:bodyPr/>
        <a:lstStyle/>
        <a:p>
          <a:endParaRPr lang="de-DE">
            <a:solidFill>
              <a:srgbClr val="000000"/>
            </a:solidFill>
          </a:endParaRPr>
        </a:p>
      </dgm:t>
    </dgm:pt>
    <dgm:pt modelId="{4DEC6A01-CB0F-43C7-AA0D-214CBB87227F}" type="sibTrans" cxnId="{C141282A-4E8F-4072-8422-121AAAE2A12A}">
      <dgm:prSet/>
      <dgm:spPr/>
      <dgm:t>
        <a:bodyPr/>
        <a:lstStyle/>
        <a:p>
          <a:endParaRPr lang="de-DE">
            <a:solidFill>
              <a:srgbClr val="000000"/>
            </a:solidFill>
          </a:endParaRPr>
        </a:p>
      </dgm:t>
    </dgm:pt>
    <dgm:pt modelId="{25100A45-3F17-4340-AB9F-48F449315F5D}">
      <dgm:prSet phldrT="[Text]" custT="1"/>
      <dgm:spPr/>
      <dgm:t>
        <a:bodyPr/>
        <a:lstStyle/>
        <a:p>
          <a:r>
            <a:rPr lang="de-DE" sz="1600" dirty="0" smtClean="0"/>
            <a:t>Wertschätzen und Bestätigen</a:t>
          </a:r>
          <a:endParaRPr lang="de-DE" sz="1600" dirty="0"/>
        </a:p>
      </dgm:t>
    </dgm:pt>
    <dgm:pt modelId="{EA5B0005-DBB1-487C-B130-EC78F803C626}" type="parTrans" cxnId="{B6BC0ED8-EAFC-4E80-88C0-6DDF98E0E8D7}">
      <dgm:prSet/>
      <dgm:spPr/>
      <dgm:t>
        <a:bodyPr/>
        <a:lstStyle/>
        <a:p>
          <a:endParaRPr lang="de-DE">
            <a:solidFill>
              <a:srgbClr val="000000"/>
            </a:solidFill>
          </a:endParaRPr>
        </a:p>
      </dgm:t>
    </dgm:pt>
    <dgm:pt modelId="{2004FD61-DF79-4AF9-A8B6-2A647F119FE2}" type="sibTrans" cxnId="{B6BC0ED8-EAFC-4E80-88C0-6DDF98E0E8D7}">
      <dgm:prSet/>
      <dgm:spPr/>
      <dgm:t>
        <a:bodyPr/>
        <a:lstStyle/>
        <a:p>
          <a:endParaRPr lang="de-DE">
            <a:solidFill>
              <a:srgbClr val="000000"/>
            </a:solidFill>
          </a:endParaRPr>
        </a:p>
      </dgm:t>
    </dgm:pt>
    <dgm:pt modelId="{BE0E21CE-7128-4382-A181-F1143E529E34}">
      <dgm:prSet phldrT="[Text]" custT="1"/>
      <dgm:spPr/>
      <dgm:t>
        <a:bodyPr/>
        <a:lstStyle/>
        <a:p>
          <a:r>
            <a:rPr lang="de-DE" sz="1600" dirty="0" smtClean="0"/>
            <a:t>veränderungs-orientierte Aussagen fördern</a:t>
          </a:r>
          <a:endParaRPr lang="de-DE" sz="1600" dirty="0"/>
        </a:p>
      </dgm:t>
    </dgm:pt>
    <dgm:pt modelId="{B3998B16-1185-4D8C-856B-7CFF40AAC0BE}" type="parTrans" cxnId="{3ED3BCC4-3D8D-4001-A10C-4AC839FBD101}">
      <dgm:prSet/>
      <dgm:spPr/>
      <dgm:t>
        <a:bodyPr/>
        <a:lstStyle/>
        <a:p>
          <a:endParaRPr lang="de-DE">
            <a:solidFill>
              <a:srgbClr val="000000"/>
            </a:solidFill>
          </a:endParaRPr>
        </a:p>
      </dgm:t>
    </dgm:pt>
    <dgm:pt modelId="{7FB753B3-F8D1-46E3-B05F-CDBD448D57C2}" type="sibTrans" cxnId="{3ED3BCC4-3D8D-4001-A10C-4AC839FBD101}">
      <dgm:prSet/>
      <dgm:spPr/>
      <dgm:t>
        <a:bodyPr/>
        <a:lstStyle/>
        <a:p>
          <a:endParaRPr lang="de-DE">
            <a:solidFill>
              <a:srgbClr val="000000"/>
            </a:solidFill>
          </a:endParaRPr>
        </a:p>
      </dgm:t>
    </dgm:pt>
    <dgm:pt modelId="{26C9859F-E8A2-43C5-887C-31A07BEAE902}">
      <dgm:prSet phldrT="[Text]" custT="1"/>
      <dgm:spPr/>
      <dgm:t>
        <a:bodyPr/>
        <a:lstStyle/>
        <a:p>
          <a:r>
            <a:rPr lang="de-DE" sz="1600" dirty="0" smtClean="0"/>
            <a:t>Widerstand schwächen</a:t>
          </a:r>
          <a:endParaRPr lang="de-DE" sz="1600" dirty="0"/>
        </a:p>
      </dgm:t>
    </dgm:pt>
    <dgm:pt modelId="{E255FCEF-33FC-487C-9451-5A9BC970E6F8}" type="parTrans" cxnId="{1674D71D-261C-450B-B818-BFEBE8C14545}">
      <dgm:prSet/>
      <dgm:spPr/>
      <dgm:t>
        <a:bodyPr/>
        <a:lstStyle/>
        <a:p>
          <a:endParaRPr lang="de-DE">
            <a:solidFill>
              <a:srgbClr val="000000"/>
            </a:solidFill>
          </a:endParaRPr>
        </a:p>
      </dgm:t>
    </dgm:pt>
    <dgm:pt modelId="{5080D1C4-EE62-47A3-BD7D-A612626E84B3}" type="sibTrans" cxnId="{1674D71D-261C-450B-B818-BFEBE8C14545}">
      <dgm:prSet/>
      <dgm:spPr/>
      <dgm:t>
        <a:bodyPr/>
        <a:lstStyle/>
        <a:p>
          <a:endParaRPr lang="de-DE">
            <a:solidFill>
              <a:srgbClr val="000000"/>
            </a:solidFill>
          </a:endParaRPr>
        </a:p>
      </dgm:t>
    </dgm:pt>
    <dgm:pt modelId="{7E5C5246-8703-4FD8-88C5-BA13412013B3}">
      <dgm:prSet phldrT="[Text]" custT="1"/>
      <dgm:spPr/>
      <dgm:t>
        <a:bodyPr/>
        <a:lstStyle/>
        <a:p>
          <a:r>
            <a:rPr lang="de-DE" sz="1600" dirty="0" smtClean="0"/>
            <a:t>Änderungs-zuversicht stärken</a:t>
          </a:r>
          <a:endParaRPr lang="de-DE" sz="1600" dirty="0"/>
        </a:p>
      </dgm:t>
    </dgm:pt>
    <dgm:pt modelId="{2ACF2E7D-867B-472A-947E-2C3690CF3F64}" type="parTrans" cxnId="{D9CC13FD-0D8C-47BF-BF5F-D1D8B9CBF226}">
      <dgm:prSet/>
      <dgm:spPr/>
      <dgm:t>
        <a:bodyPr/>
        <a:lstStyle/>
        <a:p>
          <a:endParaRPr lang="de-DE">
            <a:solidFill>
              <a:srgbClr val="000000"/>
            </a:solidFill>
          </a:endParaRPr>
        </a:p>
      </dgm:t>
    </dgm:pt>
    <dgm:pt modelId="{9ABA1B30-A387-452A-B05F-95D8FAF334D7}" type="sibTrans" cxnId="{D9CC13FD-0D8C-47BF-BF5F-D1D8B9CBF226}">
      <dgm:prSet/>
      <dgm:spPr/>
      <dgm:t>
        <a:bodyPr/>
        <a:lstStyle/>
        <a:p>
          <a:endParaRPr lang="de-DE">
            <a:solidFill>
              <a:srgbClr val="000000"/>
            </a:solidFill>
          </a:endParaRPr>
        </a:p>
      </dgm:t>
    </dgm:pt>
    <dgm:pt modelId="{4A094619-33D4-48B1-87FA-85D63FABE2CC}">
      <dgm:prSet phldrT="[Text]" custT="1"/>
      <dgm:spPr/>
      <dgm:t>
        <a:bodyPr/>
        <a:lstStyle/>
        <a:p>
          <a:r>
            <a:rPr lang="de-DE" sz="1600" dirty="0" smtClean="0"/>
            <a:t>Aktives Zuhören</a:t>
          </a:r>
          <a:endParaRPr lang="de-DE" sz="1600" dirty="0"/>
        </a:p>
      </dgm:t>
    </dgm:pt>
    <dgm:pt modelId="{B1B3ADEA-3975-4BA3-AA39-69933C39429B}" type="parTrans" cxnId="{CEA3E49E-3BF2-4339-AFC7-413F649CBD34}">
      <dgm:prSet/>
      <dgm:spPr/>
      <dgm:t>
        <a:bodyPr/>
        <a:lstStyle/>
        <a:p>
          <a:endParaRPr lang="de-DE">
            <a:solidFill>
              <a:srgbClr val="000000"/>
            </a:solidFill>
          </a:endParaRPr>
        </a:p>
      </dgm:t>
    </dgm:pt>
    <dgm:pt modelId="{A63F56A3-F5BC-44ED-B136-2DF221640A58}" type="sibTrans" cxnId="{CEA3E49E-3BF2-4339-AFC7-413F649CBD34}">
      <dgm:prSet/>
      <dgm:spPr/>
      <dgm:t>
        <a:bodyPr/>
        <a:lstStyle/>
        <a:p>
          <a:endParaRPr lang="de-DE">
            <a:solidFill>
              <a:srgbClr val="000000"/>
            </a:solidFill>
          </a:endParaRPr>
        </a:p>
      </dgm:t>
    </dgm:pt>
    <dgm:pt modelId="{08547B79-284D-4E8D-94B8-25B5FC4F32D6}">
      <dgm:prSet phldrT="[Text]" custT="1"/>
      <dgm:spPr/>
      <dgm:t>
        <a:bodyPr/>
        <a:lstStyle/>
        <a:p>
          <a:r>
            <a:rPr lang="de-DE" sz="1600" b="1" dirty="0" smtClean="0"/>
            <a:t>Zusammen-fassungen</a:t>
          </a:r>
          <a:endParaRPr lang="de-DE" sz="1600" b="1" dirty="0"/>
        </a:p>
      </dgm:t>
    </dgm:pt>
    <dgm:pt modelId="{4995D9B1-845A-4323-891F-C782EC4F492B}" type="parTrans" cxnId="{ABCDD18E-711C-4797-A36D-AE35D8576838}">
      <dgm:prSet/>
      <dgm:spPr/>
      <dgm:t>
        <a:bodyPr/>
        <a:lstStyle/>
        <a:p>
          <a:endParaRPr lang="de-DE"/>
        </a:p>
      </dgm:t>
    </dgm:pt>
    <dgm:pt modelId="{00EDE930-707C-49E0-B367-EEBF52A61A18}" type="sibTrans" cxnId="{ABCDD18E-711C-4797-A36D-AE35D8576838}">
      <dgm:prSet/>
      <dgm:spPr/>
      <dgm:t>
        <a:bodyPr/>
        <a:lstStyle/>
        <a:p>
          <a:endParaRPr lang="de-DE"/>
        </a:p>
      </dgm:t>
    </dgm:pt>
    <dgm:pt modelId="{AB3B12BD-8990-4428-990E-AC88FE1BBABB}" type="pres">
      <dgm:prSet presAssocID="{8172A19D-057D-4805-9641-B3C0F481F544}" presName="compositeShape" presStyleCnt="0">
        <dgm:presLayoutVars>
          <dgm:chMax val="7"/>
          <dgm:dir/>
          <dgm:resizeHandles val="exact"/>
        </dgm:presLayoutVars>
      </dgm:prSet>
      <dgm:spPr/>
      <dgm:t>
        <a:bodyPr/>
        <a:lstStyle/>
        <a:p>
          <a:endParaRPr lang="de-DE"/>
        </a:p>
      </dgm:t>
    </dgm:pt>
    <dgm:pt modelId="{747AC400-4176-44CC-B861-485FF51440DA}" type="pres">
      <dgm:prSet presAssocID="{8172A19D-057D-4805-9641-B3C0F481F544}" presName="wedge1" presStyleLbl="node1" presStyleIdx="0" presStyleCnt="7"/>
      <dgm:spPr/>
      <dgm:t>
        <a:bodyPr/>
        <a:lstStyle/>
        <a:p>
          <a:endParaRPr lang="de-DE"/>
        </a:p>
      </dgm:t>
    </dgm:pt>
    <dgm:pt modelId="{338F3849-D67B-48A9-91B3-5169C25AB377}" type="pres">
      <dgm:prSet presAssocID="{8172A19D-057D-4805-9641-B3C0F481F544}" presName="dummy1a" presStyleCnt="0"/>
      <dgm:spPr/>
    </dgm:pt>
    <dgm:pt modelId="{9733C84D-2D2A-4983-87EB-7A6777C80613}" type="pres">
      <dgm:prSet presAssocID="{8172A19D-057D-4805-9641-B3C0F481F544}" presName="dummy1b" presStyleCnt="0"/>
      <dgm:spPr/>
    </dgm:pt>
    <dgm:pt modelId="{BF73BCF8-5B91-4101-AA3E-F3615E3D189B}" type="pres">
      <dgm:prSet presAssocID="{8172A19D-057D-4805-9641-B3C0F481F544}" presName="wedge1Tx" presStyleLbl="node1" presStyleIdx="0" presStyleCnt="7">
        <dgm:presLayoutVars>
          <dgm:chMax val="0"/>
          <dgm:chPref val="0"/>
          <dgm:bulletEnabled val="1"/>
        </dgm:presLayoutVars>
      </dgm:prSet>
      <dgm:spPr/>
      <dgm:t>
        <a:bodyPr/>
        <a:lstStyle/>
        <a:p>
          <a:endParaRPr lang="de-DE"/>
        </a:p>
      </dgm:t>
    </dgm:pt>
    <dgm:pt modelId="{8B74D413-9E9E-4B94-9781-2F30EDE1035D}" type="pres">
      <dgm:prSet presAssocID="{8172A19D-057D-4805-9641-B3C0F481F544}" presName="wedge2" presStyleLbl="node1" presStyleIdx="1" presStyleCnt="7"/>
      <dgm:spPr/>
      <dgm:t>
        <a:bodyPr/>
        <a:lstStyle/>
        <a:p>
          <a:endParaRPr lang="de-DE"/>
        </a:p>
      </dgm:t>
    </dgm:pt>
    <dgm:pt modelId="{D2268157-3344-4AED-8671-BD004E8E727D}" type="pres">
      <dgm:prSet presAssocID="{8172A19D-057D-4805-9641-B3C0F481F544}" presName="dummy2a" presStyleCnt="0"/>
      <dgm:spPr/>
    </dgm:pt>
    <dgm:pt modelId="{009BEE99-B26A-40D7-9D63-1B0AC38178CE}" type="pres">
      <dgm:prSet presAssocID="{8172A19D-057D-4805-9641-B3C0F481F544}" presName="dummy2b" presStyleCnt="0"/>
      <dgm:spPr/>
    </dgm:pt>
    <dgm:pt modelId="{438F9EE0-0FB0-4C54-B0D0-1CDC1A6F7A44}" type="pres">
      <dgm:prSet presAssocID="{8172A19D-057D-4805-9641-B3C0F481F544}" presName="wedge2Tx" presStyleLbl="node1" presStyleIdx="1" presStyleCnt="7">
        <dgm:presLayoutVars>
          <dgm:chMax val="0"/>
          <dgm:chPref val="0"/>
          <dgm:bulletEnabled val="1"/>
        </dgm:presLayoutVars>
      </dgm:prSet>
      <dgm:spPr/>
      <dgm:t>
        <a:bodyPr/>
        <a:lstStyle/>
        <a:p>
          <a:endParaRPr lang="de-DE"/>
        </a:p>
      </dgm:t>
    </dgm:pt>
    <dgm:pt modelId="{EDD9EED1-90B4-4736-BFF0-CA2F7530C145}" type="pres">
      <dgm:prSet presAssocID="{8172A19D-057D-4805-9641-B3C0F481F544}" presName="wedge3" presStyleLbl="node1" presStyleIdx="2" presStyleCnt="7"/>
      <dgm:spPr/>
      <dgm:t>
        <a:bodyPr/>
        <a:lstStyle/>
        <a:p>
          <a:endParaRPr lang="de-DE"/>
        </a:p>
      </dgm:t>
    </dgm:pt>
    <dgm:pt modelId="{F01158B6-BE20-4568-8BD9-290EAD094F2B}" type="pres">
      <dgm:prSet presAssocID="{8172A19D-057D-4805-9641-B3C0F481F544}" presName="dummy3a" presStyleCnt="0"/>
      <dgm:spPr/>
    </dgm:pt>
    <dgm:pt modelId="{664934EC-A8FB-4318-9182-B85095852087}" type="pres">
      <dgm:prSet presAssocID="{8172A19D-057D-4805-9641-B3C0F481F544}" presName="dummy3b" presStyleCnt="0"/>
      <dgm:spPr/>
    </dgm:pt>
    <dgm:pt modelId="{2DF4456D-9387-49C2-9616-DA0E1CBF46F4}" type="pres">
      <dgm:prSet presAssocID="{8172A19D-057D-4805-9641-B3C0F481F544}" presName="wedge3Tx" presStyleLbl="node1" presStyleIdx="2" presStyleCnt="7">
        <dgm:presLayoutVars>
          <dgm:chMax val="0"/>
          <dgm:chPref val="0"/>
          <dgm:bulletEnabled val="1"/>
        </dgm:presLayoutVars>
      </dgm:prSet>
      <dgm:spPr/>
      <dgm:t>
        <a:bodyPr/>
        <a:lstStyle/>
        <a:p>
          <a:endParaRPr lang="de-DE"/>
        </a:p>
      </dgm:t>
    </dgm:pt>
    <dgm:pt modelId="{F99CF7B2-2BCE-4B8B-838A-928502A2DE03}" type="pres">
      <dgm:prSet presAssocID="{8172A19D-057D-4805-9641-B3C0F481F544}" presName="wedge4" presStyleLbl="node1" presStyleIdx="3" presStyleCnt="7"/>
      <dgm:spPr/>
      <dgm:t>
        <a:bodyPr/>
        <a:lstStyle/>
        <a:p>
          <a:endParaRPr lang="de-DE"/>
        </a:p>
      </dgm:t>
    </dgm:pt>
    <dgm:pt modelId="{8BAF5B0E-2CAF-4F8A-B2EB-BF5EAA73651D}" type="pres">
      <dgm:prSet presAssocID="{8172A19D-057D-4805-9641-B3C0F481F544}" presName="dummy4a" presStyleCnt="0"/>
      <dgm:spPr/>
    </dgm:pt>
    <dgm:pt modelId="{FC3CC0CC-FA1E-45E2-B263-1A92CC7596F2}" type="pres">
      <dgm:prSet presAssocID="{8172A19D-057D-4805-9641-B3C0F481F544}" presName="dummy4b" presStyleCnt="0"/>
      <dgm:spPr/>
    </dgm:pt>
    <dgm:pt modelId="{59C42855-D922-419F-B60F-EB9266CCC125}" type="pres">
      <dgm:prSet presAssocID="{8172A19D-057D-4805-9641-B3C0F481F544}" presName="wedge4Tx" presStyleLbl="node1" presStyleIdx="3" presStyleCnt="7">
        <dgm:presLayoutVars>
          <dgm:chMax val="0"/>
          <dgm:chPref val="0"/>
          <dgm:bulletEnabled val="1"/>
        </dgm:presLayoutVars>
      </dgm:prSet>
      <dgm:spPr/>
      <dgm:t>
        <a:bodyPr/>
        <a:lstStyle/>
        <a:p>
          <a:endParaRPr lang="de-DE"/>
        </a:p>
      </dgm:t>
    </dgm:pt>
    <dgm:pt modelId="{0B502739-DDC2-4DDB-B135-33513F4577E5}" type="pres">
      <dgm:prSet presAssocID="{8172A19D-057D-4805-9641-B3C0F481F544}" presName="wedge5" presStyleLbl="node1" presStyleIdx="4" presStyleCnt="7"/>
      <dgm:spPr/>
      <dgm:t>
        <a:bodyPr/>
        <a:lstStyle/>
        <a:p>
          <a:endParaRPr lang="de-DE"/>
        </a:p>
      </dgm:t>
    </dgm:pt>
    <dgm:pt modelId="{F13E2C8D-1DA8-49E9-83A5-521970C7B90A}" type="pres">
      <dgm:prSet presAssocID="{8172A19D-057D-4805-9641-B3C0F481F544}" presName="dummy5a" presStyleCnt="0"/>
      <dgm:spPr/>
    </dgm:pt>
    <dgm:pt modelId="{777A5800-F58E-4A3F-9E50-2238E4AEC617}" type="pres">
      <dgm:prSet presAssocID="{8172A19D-057D-4805-9641-B3C0F481F544}" presName="dummy5b" presStyleCnt="0"/>
      <dgm:spPr/>
    </dgm:pt>
    <dgm:pt modelId="{A95E2C6B-CC94-4FC0-95E8-BE127520507A}" type="pres">
      <dgm:prSet presAssocID="{8172A19D-057D-4805-9641-B3C0F481F544}" presName="wedge5Tx" presStyleLbl="node1" presStyleIdx="4" presStyleCnt="7">
        <dgm:presLayoutVars>
          <dgm:chMax val="0"/>
          <dgm:chPref val="0"/>
          <dgm:bulletEnabled val="1"/>
        </dgm:presLayoutVars>
      </dgm:prSet>
      <dgm:spPr/>
      <dgm:t>
        <a:bodyPr/>
        <a:lstStyle/>
        <a:p>
          <a:endParaRPr lang="de-DE"/>
        </a:p>
      </dgm:t>
    </dgm:pt>
    <dgm:pt modelId="{C74B7F7B-4936-4989-8F3B-1717C9A9C3DE}" type="pres">
      <dgm:prSet presAssocID="{8172A19D-057D-4805-9641-B3C0F481F544}" presName="wedge6" presStyleLbl="node1" presStyleIdx="5" presStyleCnt="7"/>
      <dgm:spPr/>
      <dgm:t>
        <a:bodyPr/>
        <a:lstStyle/>
        <a:p>
          <a:endParaRPr lang="de-DE"/>
        </a:p>
      </dgm:t>
    </dgm:pt>
    <dgm:pt modelId="{BCC4D882-0052-486A-8EB5-B3249F3903E2}" type="pres">
      <dgm:prSet presAssocID="{8172A19D-057D-4805-9641-B3C0F481F544}" presName="dummy6a" presStyleCnt="0"/>
      <dgm:spPr/>
    </dgm:pt>
    <dgm:pt modelId="{AB50EDCD-A6F7-42A2-89C4-B67E5149BA36}" type="pres">
      <dgm:prSet presAssocID="{8172A19D-057D-4805-9641-B3C0F481F544}" presName="dummy6b" presStyleCnt="0"/>
      <dgm:spPr/>
    </dgm:pt>
    <dgm:pt modelId="{297126A2-5B2E-43EC-9CB8-70ACDA203D07}" type="pres">
      <dgm:prSet presAssocID="{8172A19D-057D-4805-9641-B3C0F481F544}" presName="wedge6Tx" presStyleLbl="node1" presStyleIdx="5" presStyleCnt="7">
        <dgm:presLayoutVars>
          <dgm:chMax val="0"/>
          <dgm:chPref val="0"/>
          <dgm:bulletEnabled val="1"/>
        </dgm:presLayoutVars>
      </dgm:prSet>
      <dgm:spPr/>
      <dgm:t>
        <a:bodyPr/>
        <a:lstStyle/>
        <a:p>
          <a:endParaRPr lang="de-DE"/>
        </a:p>
      </dgm:t>
    </dgm:pt>
    <dgm:pt modelId="{5B15F6A5-AC3C-441E-AA65-5104CA132684}" type="pres">
      <dgm:prSet presAssocID="{8172A19D-057D-4805-9641-B3C0F481F544}" presName="wedge7" presStyleLbl="node1" presStyleIdx="6" presStyleCnt="7"/>
      <dgm:spPr/>
      <dgm:t>
        <a:bodyPr/>
        <a:lstStyle/>
        <a:p>
          <a:endParaRPr lang="de-DE"/>
        </a:p>
      </dgm:t>
    </dgm:pt>
    <dgm:pt modelId="{64178E54-E5C9-43E2-A640-F576716DB452}" type="pres">
      <dgm:prSet presAssocID="{8172A19D-057D-4805-9641-B3C0F481F544}" presName="dummy7a" presStyleCnt="0"/>
      <dgm:spPr/>
    </dgm:pt>
    <dgm:pt modelId="{9F053254-D7E1-4218-AE9B-5D28103DBD78}" type="pres">
      <dgm:prSet presAssocID="{8172A19D-057D-4805-9641-B3C0F481F544}" presName="dummy7b" presStyleCnt="0"/>
      <dgm:spPr/>
    </dgm:pt>
    <dgm:pt modelId="{9D8B5783-ED0C-4E3F-A444-F0D996246ECA}" type="pres">
      <dgm:prSet presAssocID="{8172A19D-057D-4805-9641-B3C0F481F544}" presName="wedge7Tx" presStyleLbl="node1" presStyleIdx="6" presStyleCnt="7">
        <dgm:presLayoutVars>
          <dgm:chMax val="0"/>
          <dgm:chPref val="0"/>
          <dgm:bulletEnabled val="1"/>
        </dgm:presLayoutVars>
      </dgm:prSet>
      <dgm:spPr/>
      <dgm:t>
        <a:bodyPr/>
        <a:lstStyle/>
        <a:p>
          <a:endParaRPr lang="de-DE"/>
        </a:p>
      </dgm:t>
    </dgm:pt>
    <dgm:pt modelId="{B9EA8C90-F378-4D68-95FC-0B38BD4AD05F}" type="pres">
      <dgm:prSet presAssocID="{4DEC6A01-CB0F-43C7-AA0D-214CBB87227F}" presName="arrowWedge1" presStyleLbl="fgSibTrans2D1" presStyleIdx="0" presStyleCnt="7"/>
      <dgm:spPr/>
    </dgm:pt>
    <dgm:pt modelId="{76A324D9-2F37-4B6E-83B9-CD120C6B42AD}" type="pres">
      <dgm:prSet presAssocID="{A63F56A3-F5BC-44ED-B136-2DF221640A58}" presName="arrowWedge2" presStyleLbl="fgSibTrans2D1" presStyleIdx="1" presStyleCnt="7"/>
      <dgm:spPr/>
    </dgm:pt>
    <dgm:pt modelId="{C5088F48-DCB2-45E4-889E-0BC5CA35317E}" type="pres">
      <dgm:prSet presAssocID="{2004FD61-DF79-4AF9-A8B6-2A647F119FE2}" presName="arrowWedge3" presStyleLbl="fgSibTrans2D1" presStyleIdx="2" presStyleCnt="7"/>
      <dgm:spPr/>
    </dgm:pt>
    <dgm:pt modelId="{36AAC2B9-5309-46A0-8166-B9BD2DDA25CC}" type="pres">
      <dgm:prSet presAssocID="{7FB753B3-F8D1-46E3-B05F-CDBD448D57C2}" presName="arrowWedge4" presStyleLbl="fgSibTrans2D1" presStyleIdx="3" presStyleCnt="7"/>
      <dgm:spPr/>
    </dgm:pt>
    <dgm:pt modelId="{68F06E20-7BA1-443C-821C-29282F4FE9A6}" type="pres">
      <dgm:prSet presAssocID="{5080D1C4-EE62-47A3-BD7D-A612626E84B3}" presName="arrowWedge5" presStyleLbl="fgSibTrans2D1" presStyleIdx="4" presStyleCnt="7"/>
      <dgm:spPr/>
    </dgm:pt>
    <dgm:pt modelId="{8336836F-6E0A-4800-B3C1-1A49A36EF98D}" type="pres">
      <dgm:prSet presAssocID="{9ABA1B30-A387-452A-B05F-95D8FAF334D7}" presName="arrowWedge6" presStyleLbl="fgSibTrans2D1" presStyleIdx="5" presStyleCnt="7"/>
      <dgm:spPr/>
    </dgm:pt>
    <dgm:pt modelId="{5F9A3E7A-A6FD-49DE-98A8-310ED3D12320}" type="pres">
      <dgm:prSet presAssocID="{00EDE930-707C-49E0-B367-EEBF52A61A18}" presName="arrowWedge7" presStyleLbl="fgSibTrans2D1" presStyleIdx="6" presStyleCnt="7"/>
      <dgm:spPr>
        <a:solidFill>
          <a:srgbClr val="FFFFFF"/>
        </a:solidFill>
        <a:ln>
          <a:solidFill>
            <a:srgbClr val="A40000"/>
          </a:solidFill>
        </a:ln>
      </dgm:spPr>
      <dgm:t>
        <a:bodyPr/>
        <a:lstStyle/>
        <a:p>
          <a:endParaRPr lang="de-DE"/>
        </a:p>
      </dgm:t>
    </dgm:pt>
  </dgm:ptLst>
  <dgm:cxnLst>
    <dgm:cxn modelId="{58C6D228-E42D-43D0-AFA3-BD9BC62429B3}" type="presOf" srcId="{26C9859F-E8A2-43C5-887C-31A07BEAE902}" destId="{0B502739-DDC2-4DDB-B135-33513F4577E5}" srcOrd="0" destOrd="0" presId="urn:microsoft.com/office/officeart/2005/8/layout/cycle8"/>
    <dgm:cxn modelId="{44504BBD-FA2A-43E6-AF9B-8588D798BE04}" type="presOf" srcId="{AA6A90EE-24DC-46E3-AB0B-BEA187DF306D}" destId="{BF73BCF8-5B91-4101-AA3E-F3615E3D189B}" srcOrd="1" destOrd="0" presId="urn:microsoft.com/office/officeart/2005/8/layout/cycle8"/>
    <dgm:cxn modelId="{89FFCEB7-33EF-4AA3-956A-64346F4EB9D5}" type="presOf" srcId="{8172A19D-057D-4805-9641-B3C0F481F544}" destId="{AB3B12BD-8990-4428-990E-AC88FE1BBABB}" srcOrd="0" destOrd="0" presId="urn:microsoft.com/office/officeart/2005/8/layout/cycle8"/>
    <dgm:cxn modelId="{0BA76159-2655-439D-85D8-43BF3E9F7740}" type="presOf" srcId="{26C9859F-E8A2-43C5-887C-31A07BEAE902}" destId="{A95E2C6B-CC94-4FC0-95E8-BE127520507A}" srcOrd="1" destOrd="0" presId="urn:microsoft.com/office/officeart/2005/8/layout/cycle8"/>
    <dgm:cxn modelId="{B6BC0ED8-EAFC-4E80-88C0-6DDF98E0E8D7}" srcId="{8172A19D-057D-4805-9641-B3C0F481F544}" destId="{25100A45-3F17-4340-AB9F-48F449315F5D}" srcOrd="2" destOrd="0" parTransId="{EA5B0005-DBB1-487C-B130-EC78F803C626}" sibTransId="{2004FD61-DF79-4AF9-A8B6-2A647F119FE2}"/>
    <dgm:cxn modelId="{3ED3BCC4-3D8D-4001-A10C-4AC839FBD101}" srcId="{8172A19D-057D-4805-9641-B3C0F481F544}" destId="{BE0E21CE-7128-4382-A181-F1143E529E34}" srcOrd="3" destOrd="0" parTransId="{B3998B16-1185-4D8C-856B-7CFF40AAC0BE}" sibTransId="{7FB753B3-F8D1-46E3-B05F-CDBD448D57C2}"/>
    <dgm:cxn modelId="{C9420DA7-CF98-4024-9A0A-F20A9B08C9D3}" type="presOf" srcId="{BE0E21CE-7128-4382-A181-F1143E529E34}" destId="{59C42855-D922-419F-B60F-EB9266CCC125}" srcOrd="1" destOrd="0" presId="urn:microsoft.com/office/officeart/2005/8/layout/cycle8"/>
    <dgm:cxn modelId="{C141282A-4E8F-4072-8422-121AAAE2A12A}" srcId="{8172A19D-057D-4805-9641-B3C0F481F544}" destId="{AA6A90EE-24DC-46E3-AB0B-BEA187DF306D}" srcOrd="0" destOrd="0" parTransId="{1C38FE78-9576-4DD0-A458-DBA3F1E6CC20}" sibTransId="{4DEC6A01-CB0F-43C7-AA0D-214CBB87227F}"/>
    <dgm:cxn modelId="{D8554990-6E4C-486F-A8EE-F09AAF788F76}" type="presOf" srcId="{4A094619-33D4-48B1-87FA-85D63FABE2CC}" destId="{438F9EE0-0FB0-4C54-B0D0-1CDC1A6F7A44}" srcOrd="1" destOrd="0" presId="urn:microsoft.com/office/officeart/2005/8/layout/cycle8"/>
    <dgm:cxn modelId="{6F64511A-8543-477C-B817-B9809E565686}" type="presOf" srcId="{08547B79-284D-4E8D-94B8-25B5FC4F32D6}" destId="{5B15F6A5-AC3C-441E-AA65-5104CA132684}" srcOrd="0" destOrd="0" presId="urn:microsoft.com/office/officeart/2005/8/layout/cycle8"/>
    <dgm:cxn modelId="{F52D17F1-3067-4DA6-BE6D-1A7F292699F6}" type="presOf" srcId="{08547B79-284D-4E8D-94B8-25B5FC4F32D6}" destId="{9D8B5783-ED0C-4E3F-A444-F0D996246ECA}" srcOrd="1" destOrd="0" presId="urn:microsoft.com/office/officeart/2005/8/layout/cycle8"/>
    <dgm:cxn modelId="{4942E207-52D0-4298-A8D8-16D646BAC55C}" type="presOf" srcId="{BE0E21CE-7128-4382-A181-F1143E529E34}" destId="{F99CF7B2-2BCE-4B8B-838A-928502A2DE03}" srcOrd="0" destOrd="0" presId="urn:microsoft.com/office/officeart/2005/8/layout/cycle8"/>
    <dgm:cxn modelId="{CEA3E49E-3BF2-4339-AFC7-413F649CBD34}" srcId="{8172A19D-057D-4805-9641-B3C0F481F544}" destId="{4A094619-33D4-48B1-87FA-85D63FABE2CC}" srcOrd="1" destOrd="0" parTransId="{B1B3ADEA-3975-4BA3-AA39-69933C39429B}" sibTransId="{A63F56A3-F5BC-44ED-B136-2DF221640A58}"/>
    <dgm:cxn modelId="{1674D71D-261C-450B-B818-BFEBE8C14545}" srcId="{8172A19D-057D-4805-9641-B3C0F481F544}" destId="{26C9859F-E8A2-43C5-887C-31A07BEAE902}" srcOrd="4" destOrd="0" parTransId="{E255FCEF-33FC-487C-9451-5A9BC970E6F8}" sibTransId="{5080D1C4-EE62-47A3-BD7D-A612626E84B3}"/>
    <dgm:cxn modelId="{0E68D4ED-0C27-40EB-8F0F-9E554F7E1DD8}" type="presOf" srcId="{7E5C5246-8703-4FD8-88C5-BA13412013B3}" destId="{297126A2-5B2E-43EC-9CB8-70ACDA203D07}" srcOrd="1" destOrd="0" presId="urn:microsoft.com/office/officeart/2005/8/layout/cycle8"/>
    <dgm:cxn modelId="{D59F518E-D255-4681-87F1-245BAFE7BD58}" type="presOf" srcId="{25100A45-3F17-4340-AB9F-48F449315F5D}" destId="{EDD9EED1-90B4-4736-BFF0-CA2F7530C145}" srcOrd="0" destOrd="0" presId="urn:microsoft.com/office/officeart/2005/8/layout/cycle8"/>
    <dgm:cxn modelId="{8F158D31-691F-4684-853C-31639728C00C}" type="presOf" srcId="{7E5C5246-8703-4FD8-88C5-BA13412013B3}" destId="{C74B7F7B-4936-4989-8F3B-1717C9A9C3DE}" srcOrd="0" destOrd="0" presId="urn:microsoft.com/office/officeart/2005/8/layout/cycle8"/>
    <dgm:cxn modelId="{DE266387-24D1-4B7A-9871-C64219C3122F}" type="presOf" srcId="{AA6A90EE-24DC-46E3-AB0B-BEA187DF306D}" destId="{747AC400-4176-44CC-B861-485FF51440DA}" srcOrd="0" destOrd="0" presId="urn:microsoft.com/office/officeart/2005/8/layout/cycle8"/>
    <dgm:cxn modelId="{32B4F970-828E-4416-9084-B799951F998C}" type="presOf" srcId="{25100A45-3F17-4340-AB9F-48F449315F5D}" destId="{2DF4456D-9387-49C2-9616-DA0E1CBF46F4}" srcOrd="1" destOrd="0" presId="urn:microsoft.com/office/officeart/2005/8/layout/cycle8"/>
    <dgm:cxn modelId="{9A994BE0-A88F-43E2-8BB9-AB315709FDA1}" type="presOf" srcId="{4A094619-33D4-48B1-87FA-85D63FABE2CC}" destId="{8B74D413-9E9E-4B94-9781-2F30EDE1035D}" srcOrd="0" destOrd="0" presId="urn:microsoft.com/office/officeart/2005/8/layout/cycle8"/>
    <dgm:cxn modelId="{ABCDD18E-711C-4797-A36D-AE35D8576838}" srcId="{8172A19D-057D-4805-9641-B3C0F481F544}" destId="{08547B79-284D-4E8D-94B8-25B5FC4F32D6}" srcOrd="6" destOrd="0" parTransId="{4995D9B1-845A-4323-891F-C782EC4F492B}" sibTransId="{00EDE930-707C-49E0-B367-EEBF52A61A18}"/>
    <dgm:cxn modelId="{D9CC13FD-0D8C-47BF-BF5F-D1D8B9CBF226}" srcId="{8172A19D-057D-4805-9641-B3C0F481F544}" destId="{7E5C5246-8703-4FD8-88C5-BA13412013B3}" srcOrd="5" destOrd="0" parTransId="{2ACF2E7D-867B-472A-947E-2C3690CF3F64}" sibTransId="{9ABA1B30-A387-452A-B05F-95D8FAF334D7}"/>
    <dgm:cxn modelId="{76C74154-8DBB-4DBF-A39B-5CDC2781AE34}" type="presParOf" srcId="{AB3B12BD-8990-4428-990E-AC88FE1BBABB}" destId="{747AC400-4176-44CC-B861-485FF51440DA}" srcOrd="0" destOrd="0" presId="urn:microsoft.com/office/officeart/2005/8/layout/cycle8"/>
    <dgm:cxn modelId="{72AA4FA9-D253-4C21-B75B-B1558D5DCFD8}" type="presParOf" srcId="{AB3B12BD-8990-4428-990E-AC88FE1BBABB}" destId="{338F3849-D67B-48A9-91B3-5169C25AB377}" srcOrd="1" destOrd="0" presId="urn:microsoft.com/office/officeart/2005/8/layout/cycle8"/>
    <dgm:cxn modelId="{873488DE-F484-40F2-92AA-8860EF68005F}" type="presParOf" srcId="{AB3B12BD-8990-4428-990E-AC88FE1BBABB}" destId="{9733C84D-2D2A-4983-87EB-7A6777C80613}" srcOrd="2" destOrd="0" presId="urn:microsoft.com/office/officeart/2005/8/layout/cycle8"/>
    <dgm:cxn modelId="{C1EF909F-D1F5-477F-8E49-8548F67921E7}" type="presParOf" srcId="{AB3B12BD-8990-4428-990E-AC88FE1BBABB}" destId="{BF73BCF8-5B91-4101-AA3E-F3615E3D189B}" srcOrd="3" destOrd="0" presId="urn:microsoft.com/office/officeart/2005/8/layout/cycle8"/>
    <dgm:cxn modelId="{72114530-59C2-4E78-8414-8FD3EEDF712A}" type="presParOf" srcId="{AB3B12BD-8990-4428-990E-AC88FE1BBABB}" destId="{8B74D413-9E9E-4B94-9781-2F30EDE1035D}" srcOrd="4" destOrd="0" presId="urn:microsoft.com/office/officeart/2005/8/layout/cycle8"/>
    <dgm:cxn modelId="{7CAAC9F8-B9F7-47AA-94E9-42A1736F0A16}" type="presParOf" srcId="{AB3B12BD-8990-4428-990E-AC88FE1BBABB}" destId="{D2268157-3344-4AED-8671-BD004E8E727D}" srcOrd="5" destOrd="0" presId="urn:microsoft.com/office/officeart/2005/8/layout/cycle8"/>
    <dgm:cxn modelId="{184E1996-F19A-48B1-8BC1-3A17EAEBF5C8}" type="presParOf" srcId="{AB3B12BD-8990-4428-990E-AC88FE1BBABB}" destId="{009BEE99-B26A-40D7-9D63-1B0AC38178CE}" srcOrd="6" destOrd="0" presId="urn:microsoft.com/office/officeart/2005/8/layout/cycle8"/>
    <dgm:cxn modelId="{F8D003C3-8537-48C4-8279-63BA5B993F9E}" type="presParOf" srcId="{AB3B12BD-8990-4428-990E-AC88FE1BBABB}" destId="{438F9EE0-0FB0-4C54-B0D0-1CDC1A6F7A44}" srcOrd="7" destOrd="0" presId="urn:microsoft.com/office/officeart/2005/8/layout/cycle8"/>
    <dgm:cxn modelId="{5A7F48ED-D95E-4205-9661-EF04F1BD4242}" type="presParOf" srcId="{AB3B12BD-8990-4428-990E-AC88FE1BBABB}" destId="{EDD9EED1-90B4-4736-BFF0-CA2F7530C145}" srcOrd="8" destOrd="0" presId="urn:microsoft.com/office/officeart/2005/8/layout/cycle8"/>
    <dgm:cxn modelId="{DEA2934E-F4D1-4B25-8DCF-5270CBF13A6E}" type="presParOf" srcId="{AB3B12BD-8990-4428-990E-AC88FE1BBABB}" destId="{F01158B6-BE20-4568-8BD9-290EAD094F2B}" srcOrd="9" destOrd="0" presId="urn:microsoft.com/office/officeart/2005/8/layout/cycle8"/>
    <dgm:cxn modelId="{F52CFC4B-1317-45D7-9F0E-B3F47830A963}" type="presParOf" srcId="{AB3B12BD-8990-4428-990E-AC88FE1BBABB}" destId="{664934EC-A8FB-4318-9182-B85095852087}" srcOrd="10" destOrd="0" presId="urn:microsoft.com/office/officeart/2005/8/layout/cycle8"/>
    <dgm:cxn modelId="{F2D0A441-A8B2-4387-9C76-C02C3F7EC704}" type="presParOf" srcId="{AB3B12BD-8990-4428-990E-AC88FE1BBABB}" destId="{2DF4456D-9387-49C2-9616-DA0E1CBF46F4}" srcOrd="11" destOrd="0" presId="urn:microsoft.com/office/officeart/2005/8/layout/cycle8"/>
    <dgm:cxn modelId="{18F3C48D-ECEF-4883-8320-80E16D6E588D}" type="presParOf" srcId="{AB3B12BD-8990-4428-990E-AC88FE1BBABB}" destId="{F99CF7B2-2BCE-4B8B-838A-928502A2DE03}" srcOrd="12" destOrd="0" presId="urn:microsoft.com/office/officeart/2005/8/layout/cycle8"/>
    <dgm:cxn modelId="{9C7ADD4E-8A09-4878-BCA3-E5F107623E30}" type="presParOf" srcId="{AB3B12BD-8990-4428-990E-AC88FE1BBABB}" destId="{8BAF5B0E-2CAF-4F8A-B2EB-BF5EAA73651D}" srcOrd="13" destOrd="0" presId="urn:microsoft.com/office/officeart/2005/8/layout/cycle8"/>
    <dgm:cxn modelId="{CEAD7DE0-DAE4-49E1-8E78-4EC45A619B20}" type="presParOf" srcId="{AB3B12BD-8990-4428-990E-AC88FE1BBABB}" destId="{FC3CC0CC-FA1E-45E2-B263-1A92CC7596F2}" srcOrd="14" destOrd="0" presId="urn:microsoft.com/office/officeart/2005/8/layout/cycle8"/>
    <dgm:cxn modelId="{BD731D83-7442-4316-8E65-D730CDD248E6}" type="presParOf" srcId="{AB3B12BD-8990-4428-990E-AC88FE1BBABB}" destId="{59C42855-D922-419F-B60F-EB9266CCC125}" srcOrd="15" destOrd="0" presId="urn:microsoft.com/office/officeart/2005/8/layout/cycle8"/>
    <dgm:cxn modelId="{2F7F255D-5DCF-4EC7-9E3B-AD87C38FB12C}" type="presParOf" srcId="{AB3B12BD-8990-4428-990E-AC88FE1BBABB}" destId="{0B502739-DDC2-4DDB-B135-33513F4577E5}" srcOrd="16" destOrd="0" presId="urn:microsoft.com/office/officeart/2005/8/layout/cycle8"/>
    <dgm:cxn modelId="{47F51F18-16D6-4201-98A6-1A19AE08617D}" type="presParOf" srcId="{AB3B12BD-8990-4428-990E-AC88FE1BBABB}" destId="{F13E2C8D-1DA8-49E9-83A5-521970C7B90A}" srcOrd="17" destOrd="0" presId="urn:microsoft.com/office/officeart/2005/8/layout/cycle8"/>
    <dgm:cxn modelId="{D85E6E10-6E83-4EBC-881A-F09F7A100C33}" type="presParOf" srcId="{AB3B12BD-8990-4428-990E-AC88FE1BBABB}" destId="{777A5800-F58E-4A3F-9E50-2238E4AEC617}" srcOrd="18" destOrd="0" presId="urn:microsoft.com/office/officeart/2005/8/layout/cycle8"/>
    <dgm:cxn modelId="{E74DF26C-7C8B-4A3A-A7B0-4DF59CFADE32}" type="presParOf" srcId="{AB3B12BD-8990-4428-990E-AC88FE1BBABB}" destId="{A95E2C6B-CC94-4FC0-95E8-BE127520507A}" srcOrd="19" destOrd="0" presId="urn:microsoft.com/office/officeart/2005/8/layout/cycle8"/>
    <dgm:cxn modelId="{A1568809-42A0-4789-AB92-6FB5615905C0}" type="presParOf" srcId="{AB3B12BD-8990-4428-990E-AC88FE1BBABB}" destId="{C74B7F7B-4936-4989-8F3B-1717C9A9C3DE}" srcOrd="20" destOrd="0" presId="urn:microsoft.com/office/officeart/2005/8/layout/cycle8"/>
    <dgm:cxn modelId="{E45767FE-6160-47FB-9CA3-F1B21E404180}" type="presParOf" srcId="{AB3B12BD-8990-4428-990E-AC88FE1BBABB}" destId="{BCC4D882-0052-486A-8EB5-B3249F3903E2}" srcOrd="21" destOrd="0" presId="urn:microsoft.com/office/officeart/2005/8/layout/cycle8"/>
    <dgm:cxn modelId="{C2F1B56C-505A-446A-830A-7487548ABDE2}" type="presParOf" srcId="{AB3B12BD-8990-4428-990E-AC88FE1BBABB}" destId="{AB50EDCD-A6F7-42A2-89C4-B67E5149BA36}" srcOrd="22" destOrd="0" presId="urn:microsoft.com/office/officeart/2005/8/layout/cycle8"/>
    <dgm:cxn modelId="{B813A3A8-D860-4475-9C65-6CBE01A5251B}" type="presParOf" srcId="{AB3B12BD-8990-4428-990E-AC88FE1BBABB}" destId="{297126A2-5B2E-43EC-9CB8-70ACDA203D07}" srcOrd="23" destOrd="0" presId="urn:microsoft.com/office/officeart/2005/8/layout/cycle8"/>
    <dgm:cxn modelId="{DE34CA14-4108-4264-AA05-6C0A1983B917}" type="presParOf" srcId="{AB3B12BD-8990-4428-990E-AC88FE1BBABB}" destId="{5B15F6A5-AC3C-441E-AA65-5104CA132684}" srcOrd="24" destOrd="0" presId="urn:microsoft.com/office/officeart/2005/8/layout/cycle8"/>
    <dgm:cxn modelId="{E3D55471-71D4-45A0-AC17-E885D5D51333}" type="presParOf" srcId="{AB3B12BD-8990-4428-990E-AC88FE1BBABB}" destId="{64178E54-E5C9-43E2-A640-F576716DB452}" srcOrd="25" destOrd="0" presId="urn:microsoft.com/office/officeart/2005/8/layout/cycle8"/>
    <dgm:cxn modelId="{1F8C6897-6D01-4F44-8A69-EFF57DB81EC6}" type="presParOf" srcId="{AB3B12BD-8990-4428-990E-AC88FE1BBABB}" destId="{9F053254-D7E1-4218-AE9B-5D28103DBD78}" srcOrd="26" destOrd="0" presId="urn:microsoft.com/office/officeart/2005/8/layout/cycle8"/>
    <dgm:cxn modelId="{98646601-DA35-4FC2-BB14-FAF51ABBA3C6}" type="presParOf" srcId="{AB3B12BD-8990-4428-990E-AC88FE1BBABB}" destId="{9D8B5783-ED0C-4E3F-A444-F0D996246ECA}" srcOrd="27" destOrd="0" presId="urn:microsoft.com/office/officeart/2005/8/layout/cycle8"/>
    <dgm:cxn modelId="{4D01519E-4F91-4E09-B0D1-BA0399177ED3}" type="presParOf" srcId="{AB3B12BD-8990-4428-990E-AC88FE1BBABB}" destId="{B9EA8C90-F378-4D68-95FC-0B38BD4AD05F}" srcOrd="28" destOrd="0" presId="urn:microsoft.com/office/officeart/2005/8/layout/cycle8"/>
    <dgm:cxn modelId="{F2D9BFBC-DC10-45C0-9E93-E3BD86F2B092}" type="presParOf" srcId="{AB3B12BD-8990-4428-990E-AC88FE1BBABB}" destId="{76A324D9-2F37-4B6E-83B9-CD120C6B42AD}" srcOrd="29" destOrd="0" presId="urn:microsoft.com/office/officeart/2005/8/layout/cycle8"/>
    <dgm:cxn modelId="{F8C71D04-E9A5-4617-8434-53234FBB1721}" type="presParOf" srcId="{AB3B12BD-8990-4428-990E-AC88FE1BBABB}" destId="{C5088F48-DCB2-45E4-889E-0BC5CA35317E}" srcOrd="30" destOrd="0" presId="urn:microsoft.com/office/officeart/2005/8/layout/cycle8"/>
    <dgm:cxn modelId="{4AA0C4AF-F73D-46F5-92DE-1378D83DE3D5}" type="presParOf" srcId="{AB3B12BD-8990-4428-990E-AC88FE1BBABB}" destId="{36AAC2B9-5309-46A0-8166-B9BD2DDA25CC}" srcOrd="31" destOrd="0" presId="urn:microsoft.com/office/officeart/2005/8/layout/cycle8"/>
    <dgm:cxn modelId="{9FDE5EB9-C3AF-496B-B712-E36D7FD10695}" type="presParOf" srcId="{AB3B12BD-8990-4428-990E-AC88FE1BBABB}" destId="{68F06E20-7BA1-443C-821C-29282F4FE9A6}" srcOrd="32" destOrd="0" presId="urn:microsoft.com/office/officeart/2005/8/layout/cycle8"/>
    <dgm:cxn modelId="{DB6026E2-76C8-46ED-ADED-B70C5B29FCB3}" type="presParOf" srcId="{AB3B12BD-8990-4428-990E-AC88FE1BBABB}" destId="{8336836F-6E0A-4800-B3C1-1A49A36EF98D}" srcOrd="33" destOrd="0" presId="urn:microsoft.com/office/officeart/2005/8/layout/cycle8"/>
    <dgm:cxn modelId="{7A469B0E-04DA-4AB9-A587-E5012518D937}" type="presParOf" srcId="{AB3B12BD-8990-4428-990E-AC88FE1BBABB}" destId="{5F9A3E7A-A6FD-49DE-98A8-310ED3D12320}"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8130E991-9FFB-425F-B393-97B4A056D594}" type="doc">
      <dgm:prSet loTypeId="urn:microsoft.com/office/officeart/2005/8/layout/pyramid1" loCatId="pyramid" qsTypeId="urn:microsoft.com/office/officeart/2005/8/quickstyle/simple1" qsCatId="simple" csTypeId="urn:microsoft.com/office/officeart/2005/8/colors/accent0_2" csCatId="mainScheme" phldr="1"/>
      <dgm:spPr/>
      <dgm:t>
        <a:bodyPr/>
        <a:lstStyle/>
        <a:p>
          <a:endParaRPr lang="de-DE"/>
        </a:p>
      </dgm:t>
    </dgm:pt>
    <dgm:pt modelId="{5CC8A04F-927C-41A1-85C1-1FC9EE61D375}">
      <dgm:prSet phldrT="[Text]" custT="1"/>
      <dgm:spPr/>
      <dgm:t>
        <a:bodyPr/>
        <a:lstStyle/>
        <a:p>
          <a:endParaRPr lang="de-DE" sz="2000" dirty="0" smtClean="0"/>
        </a:p>
        <a:p>
          <a:endParaRPr lang="de-DE" sz="2000" dirty="0" smtClean="0"/>
        </a:p>
        <a:p>
          <a:r>
            <a:rPr lang="de-DE" sz="2000" b="1" dirty="0" smtClean="0"/>
            <a:t>Leitziele</a:t>
          </a:r>
          <a:r>
            <a:rPr lang="de-DE" sz="2000" dirty="0" smtClean="0"/>
            <a:t> </a:t>
          </a:r>
          <a:r>
            <a:rPr lang="de-DE" sz="2000" dirty="0"/>
            <a:t>(langfristig)</a:t>
          </a:r>
        </a:p>
      </dgm:t>
    </dgm:pt>
    <dgm:pt modelId="{8D3E8EEB-1699-438B-833F-B0CA77C8A9C9}" type="parTrans" cxnId="{9CD06280-6113-4B84-8BB4-5BA6FB3C97D1}">
      <dgm:prSet/>
      <dgm:spPr/>
      <dgm:t>
        <a:bodyPr/>
        <a:lstStyle/>
        <a:p>
          <a:endParaRPr lang="de-DE"/>
        </a:p>
      </dgm:t>
    </dgm:pt>
    <dgm:pt modelId="{81BEE04F-6B82-4C50-A7D2-F9E2F9FED5C4}" type="sibTrans" cxnId="{9CD06280-6113-4B84-8BB4-5BA6FB3C97D1}">
      <dgm:prSet/>
      <dgm:spPr/>
      <dgm:t>
        <a:bodyPr/>
        <a:lstStyle/>
        <a:p>
          <a:endParaRPr lang="de-DE"/>
        </a:p>
      </dgm:t>
    </dgm:pt>
    <dgm:pt modelId="{C16E1625-8121-412E-B8EE-6CC801A98E57}">
      <dgm:prSet phldrT="[Text]" custT="1"/>
      <dgm:spPr/>
      <dgm:t>
        <a:bodyPr/>
        <a:lstStyle/>
        <a:p>
          <a:r>
            <a:rPr lang="de-DE" sz="2000" b="1" dirty="0"/>
            <a:t>Mittlerziele </a:t>
          </a:r>
          <a:r>
            <a:rPr lang="de-DE" sz="2000" dirty="0"/>
            <a:t>(mittelfristig)</a:t>
          </a:r>
        </a:p>
      </dgm:t>
    </dgm:pt>
    <dgm:pt modelId="{64D9AE00-1B7E-47C9-A078-8CF54F13D613}" type="parTrans" cxnId="{2677D5A0-2D4A-414A-830F-0AF6012AB993}">
      <dgm:prSet/>
      <dgm:spPr/>
      <dgm:t>
        <a:bodyPr/>
        <a:lstStyle/>
        <a:p>
          <a:endParaRPr lang="de-DE"/>
        </a:p>
      </dgm:t>
    </dgm:pt>
    <dgm:pt modelId="{28C2816D-371B-41FA-B705-70A15B810966}" type="sibTrans" cxnId="{2677D5A0-2D4A-414A-830F-0AF6012AB993}">
      <dgm:prSet/>
      <dgm:spPr/>
      <dgm:t>
        <a:bodyPr/>
        <a:lstStyle/>
        <a:p>
          <a:endParaRPr lang="de-DE"/>
        </a:p>
      </dgm:t>
    </dgm:pt>
    <dgm:pt modelId="{0115B788-8CE9-4A9C-8C82-921C791157DC}">
      <dgm:prSet phldrT="[Text]" custT="1"/>
      <dgm:spPr/>
      <dgm:t>
        <a:bodyPr/>
        <a:lstStyle/>
        <a:p>
          <a:r>
            <a:rPr lang="de-DE" sz="2000" b="1" dirty="0"/>
            <a:t>Handlungsziele</a:t>
          </a:r>
          <a:r>
            <a:rPr lang="de-DE" sz="2000" dirty="0"/>
            <a:t> </a:t>
          </a:r>
          <a:endParaRPr lang="de-DE" sz="2000" dirty="0" smtClean="0"/>
        </a:p>
        <a:p>
          <a:r>
            <a:rPr lang="de-DE" sz="2000" dirty="0" smtClean="0"/>
            <a:t>(</a:t>
          </a:r>
          <a:r>
            <a:rPr lang="de-DE" sz="2000" dirty="0"/>
            <a:t>kurzfristig)</a:t>
          </a:r>
        </a:p>
      </dgm:t>
    </dgm:pt>
    <dgm:pt modelId="{40B07B8C-2C54-47F9-BBB9-A8F86001F0A2}" type="parTrans" cxnId="{5A335D21-AA45-4373-B7D4-7F6E3B3DADCE}">
      <dgm:prSet/>
      <dgm:spPr/>
      <dgm:t>
        <a:bodyPr/>
        <a:lstStyle/>
        <a:p>
          <a:endParaRPr lang="de-DE"/>
        </a:p>
      </dgm:t>
    </dgm:pt>
    <dgm:pt modelId="{95350475-D879-42B1-B86D-017801AD2598}" type="sibTrans" cxnId="{5A335D21-AA45-4373-B7D4-7F6E3B3DADCE}">
      <dgm:prSet/>
      <dgm:spPr/>
      <dgm:t>
        <a:bodyPr/>
        <a:lstStyle/>
        <a:p>
          <a:endParaRPr lang="de-DE"/>
        </a:p>
      </dgm:t>
    </dgm:pt>
    <dgm:pt modelId="{30AF83A1-FD7A-480A-B212-A1E9EEF81287}">
      <dgm:prSet phldrT="[Text]"/>
      <dgm:spPr/>
      <dgm:t>
        <a:bodyPr/>
        <a:lstStyle/>
        <a:p>
          <a:r>
            <a:rPr lang="de-DE" b="1" dirty="0" smtClean="0"/>
            <a:t> Strategien/ Maßnahmen</a:t>
          </a:r>
          <a:endParaRPr lang="de-DE" b="1" dirty="0"/>
        </a:p>
      </dgm:t>
    </dgm:pt>
    <dgm:pt modelId="{472FE934-3DD7-4D83-9423-6063C2B098B8}" type="parTrans" cxnId="{7B6270AC-6FA5-451F-A453-90F789ADD56E}">
      <dgm:prSet/>
      <dgm:spPr/>
      <dgm:t>
        <a:bodyPr/>
        <a:lstStyle/>
        <a:p>
          <a:endParaRPr lang="de-DE"/>
        </a:p>
      </dgm:t>
    </dgm:pt>
    <dgm:pt modelId="{6D2B4113-D71F-4C0A-956C-D611F089DF12}" type="sibTrans" cxnId="{7B6270AC-6FA5-451F-A453-90F789ADD56E}">
      <dgm:prSet/>
      <dgm:spPr/>
      <dgm:t>
        <a:bodyPr/>
        <a:lstStyle/>
        <a:p>
          <a:endParaRPr lang="de-DE"/>
        </a:p>
      </dgm:t>
    </dgm:pt>
    <dgm:pt modelId="{C708B58C-4CCA-4321-9FCD-50D027BC57B6}">
      <dgm:prSet phldrT="[Text]"/>
      <dgm:spPr/>
      <dgm:t>
        <a:bodyPr/>
        <a:lstStyle/>
        <a:p>
          <a:r>
            <a:rPr lang="de-DE" b="1" dirty="0" smtClean="0"/>
            <a:t> Handlungsschritte</a:t>
          </a:r>
          <a:endParaRPr lang="de-DE" b="1" dirty="0"/>
        </a:p>
      </dgm:t>
    </dgm:pt>
    <dgm:pt modelId="{C9D5D81B-DE6B-4133-AD18-15E28504B9F6}" type="parTrans" cxnId="{CAB32CA0-B9FB-47CE-84D4-297FCD714696}">
      <dgm:prSet/>
      <dgm:spPr/>
      <dgm:t>
        <a:bodyPr/>
        <a:lstStyle/>
        <a:p>
          <a:endParaRPr lang="de-DE"/>
        </a:p>
      </dgm:t>
    </dgm:pt>
    <dgm:pt modelId="{B5DD631E-7B05-4BED-83E7-546C9E5934DC}" type="sibTrans" cxnId="{CAB32CA0-B9FB-47CE-84D4-297FCD714696}">
      <dgm:prSet/>
      <dgm:spPr/>
      <dgm:t>
        <a:bodyPr/>
        <a:lstStyle/>
        <a:p>
          <a:endParaRPr lang="de-DE"/>
        </a:p>
      </dgm:t>
    </dgm:pt>
    <dgm:pt modelId="{B5F53819-7BC1-4BE2-A011-C5BC8040AEAA}">
      <dgm:prSet phldrT="[Text]"/>
      <dgm:spPr/>
      <dgm:t>
        <a:bodyPr/>
        <a:lstStyle/>
        <a:p>
          <a:r>
            <a:rPr lang="de-DE" b="1" dirty="0" smtClean="0"/>
            <a:t>Vision/ Zukunft</a:t>
          </a:r>
          <a:endParaRPr lang="de-DE" b="1" dirty="0"/>
        </a:p>
      </dgm:t>
    </dgm:pt>
    <dgm:pt modelId="{E1D45491-2C81-4416-88A5-0B4BB72D95AF}" type="sibTrans" cxnId="{33EBD72E-1878-43F0-A727-5F561DACFA8F}">
      <dgm:prSet/>
      <dgm:spPr/>
      <dgm:t>
        <a:bodyPr/>
        <a:lstStyle/>
        <a:p>
          <a:endParaRPr lang="de-DE"/>
        </a:p>
      </dgm:t>
    </dgm:pt>
    <dgm:pt modelId="{FD7B7A82-9D71-4F5B-80E0-3820B9DD2699}" type="parTrans" cxnId="{33EBD72E-1878-43F0-A727-5F561DACFA8F}">
      <dgm:prSet/>
      <dgm:spPr/>
      <dgm:t>
        <a:bodyPr/>
        <a:lstStyle/>
        <a:p>
          <a:endParaRPr lang="de-DE"/>
        </a:p>
      </dgm:t>
    </dgm:pt>
    <dgm:pt modelId="{9B3B7674-997D-4E0B-BC0D-2C06DCBCF0AC}">
      <dgm:prSet phldrT="[Text]"/>
      <dgm:spPr/>
      <dgm:t>
        <a:bodyPr/>
        <a:lstStyle/>
        <a:p>
          <a:r>
            <a:rPr lang="de-DE" b="0" dirty="0" smtClean="0"/>
            <a:t>B</a:t>
          </a:r>
          <a:r>
            <a:rPr lang="de-DE" dirty="0" smtClean="0"/>
            <a:t>eispiel: „Studierende unserer Hochschule sollen keine negativen Auswirkungen des Alkoholkonsums erfahren müssen.“</a:t>
          </a:r>
          <a:endParaRPr lang="de-DE" b="1" dirty="0"/>
        </a:p>
      </dgm:t>
    </dgm:pt>
    <dgm:pt modelId="{B8E2ECB2-805C-4B93-A0AD-6DF4F7847FC5}" type="parTrans" cxnId="{29BC4D48-39CE-47D2-93B1-A7095D283B0E}">
      <dgm:prSet/>
      <dgm:spPr/>
      <dgm:t>
        <a:bodyPr/>
        <a:lstStyle/>
        <a:p>
          <a:endParaRPr lang="de-DE"/>
        </a:p>
      </dgm:t>
    </dgm:pt>
    <dgm:pt modelId="{1882CE74-A122-417C-94E4-A4FAC75AF1E9}" type="sibTrans" cxnId="{29BC4D48-39CE-47D2-93B1-A7095D283B0E}">
      <dgm:prSet/>
      <dgm:spPr/>
      <dgm:t>
        <a:bodyPr/>
        <a:lstStyle/>
        <a:p>
          <a:endParaRPr lang="de-DE"/>
        </a:p>
      </dgm:t>
    </dgm:pt>
    <dgm:pt modelId="{D42D92DB-C1DB-4FF1-80C0-7C1B2E712777}">
      <dgm:prSet phldrT="[Text]"/>
      <dgm:spPr/>
      <dgm:t>
        <a:bodyPr/>
        <a:lstStyle/>
        <a:p>
          <a:r>
            <a:rPr lang="de-DE" dirty="0" smtClean="0"/>
            <a:t>Beispiel: Selbstwirksamkeit stärken</a:t>
          </a:r>
          <a:endParaRPr lang="de-DE" b="1" dirty="0"/>
        </a:p>
      </dgm:t>
    </dgm:pt>
    <dgm:pt modelId="{070D450B-E078-4ADB-903B-F51320A81A60}" type="parTrans" cxnId="{7D4A933A-0742-46AC-8FBC-29D1BCB27BE5}">
      <dgm:prSet/>
      <dgm:spPr/>
      <dgm:t>
        <a:bodyPr/>
        <a:lstStyle/>
        <a:p>
          <a:endParaRPr lang="de-DE"/>
        </a:p>
      </dgm:t>
    </dgm:pt>
    <dgm:pt modelId="{F81E1178-6B07-41F2-98D4-848CE7A84DE9}" type="sibTrans" cxnId="{7D4A933A-0742-46AC-8FBC-29D1BCB27BE5}">
      <dgm:prSet/>
      <dgm:spPr/>
      <dgm:t>
        <a:bodyPr/>
        <a:lstStyle/>
        <a:p>
          <a:endParaRPr lang="de-DE"/>
        </a:p>
      </dgm:t>
    </dgm:pt>
    <dgm:pt modelId="{2CD61071-12F4-493C-B5EC-7F88432AFA71}">
      <dgm:prSet phldrT="[Text]"/>
      <dgm:spPr/>
      <dgm:t>
        <a:bodyPr/>
        <a:lstStyle/>
        <a:p>
          <a:r>
            <a:rPr lang="de-DE" dirty="0" smtClean="0"/>
            <a:t>Beispiel: Versand einer E-Mail zur Sensibilisierung, Verlinkung des </a:t>
          </a:r>
          <a:r>
            <a:rPr lang="de-DE" b="0" dirty="0" smtClean="0"/>
            <a:t>eCHECKUP TO GO</a:t>
          </a:r>
          <a:endParaRPr lang="de-DE" b="0" dirty="0"/>
        </a:p>
      </dgm:t>
    </dgm:pt>
    <dgm:pt modelId="{0E409E9E-C7CC-45C6-8090-C06CBBD97B69}" type="parTrans" cxnId="{E2D1DD7C-9156-4072-8B42-6B4126598514}">
      <dgm:prSet/>
      <dgm:spPr/>
      <dgm:t>
        <a:bodyPr/>
        <a:lstStyle/>
        <a:p>
          <a:endParaRPr lang="de-DE"/>
        </a:p>
      </dgm:t>
    </dgm:pt>
    <dgm:pt modelId="{024A9F6B-1B51-42CC-A082-3767FF00AADD}" type="sibTrans" cxnId="{E2D1DD7C-9156-4072-8B42-6B4126598514}">
      <dgm:prSet/>
      <dgm:spPr/>
      <dgm:t>
        <a:bodyPr/>
        <a:lstStyle/>
        <a:p>
          <a:endParaRPr lang="de-DE"/>
        </a:p>
      </dgm:t>
    </dgm:pt>
    <dgm:pt modelId="{CA37316E-63F3-42B7-A384-F92D23B3997E}">
      <dgm:prSet/>
      <dgm:spPr/>
      <dgm:t>
        <a:bodyPr/>
        <a:lstStyle/>
        <a:p>
          <a:r>
            <a:rPr lang="de-DE" dirty="0" smtClean="0"/>
            <a:t>Beispiel: Zur Reflexion anregen</a:t>
          </a:r>
          <a:endParaRPr lang="de-DE" dirty="0"/>
        </a:p>
      </dgm:t>
    </dgm:pt>
    <dgm:pt modelId="{A9C44D3E-9A9F-444A-A048-D985C3E0F384}" type="parTrans" cxnId="{476FAB84-18BF-4464-81FE-B3D6B45EE434}">
      <dgm:prSet/>
      <dgm:spPr/>
      <dgm:t>
        <a:bodyPr/>
        <a:lstStyle/>
        <a:p>
          <a:endParaRPr lang="de-DE"/>
        </a:p>
      </dgm:t>
    </dgm:pt>
    <dgm:pt modelId="{618A2BE2-CBFA-47BA-A339-33CDB5786B44}" type="sibTrans" cxnId="{476FAB84-18BF-4464-81FE-B3D6B45EE434}">
      <dgm:prSet/>
      <dgm:spPr/>
      <dgm:t>
        <a:bodyPr/>
        <a:lstStyle/>
        <a:p>
          <a:endParaRPr lang="de-DE"/>
        </a:p>
      </dgm:t>
    </dgm:pt>
    <dgm:pt modelId="{4C8DC456-D6CE-45AB-9268-724C6115CBC6}">
      <dgm:prSet/>
      <dgm:spPr/>
      <dgm:t>
        <a:bodyPr/>
        <a:lstStyle/>
        <a:p>
          <a:r>
            <a:rPr lang="de-DE" dirty="0" smtClean="0"/>
            <a:t>Beispiel: Ansprache der Studierenden zum Thema Alkohol und Motivation, eCHECKUP TO GO durchzuführen.</a:t>
          </a:r>
          <a:endParaRPr lang="de-DE" dirty="0"/>
        </a:p>
      </dgm:t>
    </dgm:pt>
    <dgm:pt modelId="{696772EC-E088-4BA6-B5E7-829D5C045C74}" type="parTrans" cxnId="{F01CE7B1-67CC-41E9-B49F-33446486B032}">
      <dgm:prSet/>
      <dgm:spPr/>
      <dgm:t>
        <a:bodyPr/>
        <a:lstStyle/>
        <a:p>
          <a:endParaRPr lang="de-DE"/>
        </a:p>
      </dgm:t>
    </dgm:pt>
    <dgm:pt modelId="{B28DC973-9D84-44EC-B8B3-BC6562883A79}" type="sibTrans" cxnId="{F01CE7B1-67CC-41E9-B49F-33446486B032}">
      <dgm:prSet/>
      <dgm:spPr/>
      <dgm:t>
        <a:bodyPr/>
        <a:lstStyle/>
        <a:p>
          <a:endParaRPr lang="de-DE"/>
        </a:p>
      </dgm:t>
    </dgm:pt>
    <dgm:pt modelId="{6C7B663D-CE8A-4E5E-9138-0E0BE290EDA5}">
      <dgm:prSet phldrT="[Text]"/>
      <dgm:spPr/>
      <dgm:t>
        <a:bodyPr/>
        <a:lstStyle/>
        <a:p>
          <a:r>
            <a:rPr lang="de-DE" b="0" dirty="0" smtClean="0"/>
            <a:t>Beispiel: Tagebuch „ein Monat Alkoholfrei“ aus Instagram</a:t>
          </a:r>
          <a:endParaRPr lang="de-DE" b="0" dirty="0"/>
        </a:p>
      </dgm:t>
    </dgm:pt>
    <dgm:pt modelId="{495F893C-C127-4545-AA98-55646E632647}" type="parTrans" cxnId="{1967E53B-45DD-4088-925B-CD341DC31FCF}">
      <dgm:prSet/>
      <dgm:spPr/>
    </dgm:pt>
    <dgm:pt modelId="{412B7BE9-CF87-45F3-964C-E0C8B057DB8E}" type="sibTrans" cxnId="{1967E53B-45DD-4088-925B-CD341DC31FCF}">
      <dgm:prSet/>
      <dgm:spPr/>
    </dgm:pt>
    <dgm:pt modelId="{5E15FC03-D666-4218-825A-14CEA163B57C}">
      <dgm:prSet phldrT="[Text]"/>
      <dgm:spPr/>
      <dgm:t>
        <a:bodyPr/>
        <a:lstStyle/>
        <a:p>
          <a:r>
            <a:rPr lang="de-DE" b="0" dirty="0" smtClean="0"/>
            <a:t>Beispiel: aktive Ansprache der </a:t>
          </a:r>
          <a:r>
            <a:rPr lang="de-DE" b="0" dirty="0" err="1" smtClean="0"/>
            <a:t>Erstis</a:t>
          </a:r>
          <a:r>
            <a:rPr lang="de-DE" b="0" dirty="0" smtClean="0"/>
            <a:t> auf dem Campus</a:t>
          </a:r>
          <a:endParaRPr lang="de-DE" b="0" dirty="0"/>
        </a:p>
      </dgm:t>
    </dgm:pt>
    <dgm:pt modelId="{A3B19EEF-90AA-4EC6-A535-7CEAA4BF2EEA}" type="parTrans" cxnId="{240CCDB2-77F5-4E83-B009-12A44AC95B25}">
      <dgm:prSet/>
      <dgm:spPr/>
    </dgm:pt>
    <dgm:pt modelId="{0DC46B6D-25F3-4E5C-BD7E-F695418E75F3}" type="sibTrans" cxnId="{240CCDB2-77F5-4E83-B009-12A44AC95B25}">
      <dgm:prSet/>
      <dgm:spPr/>
    </dgm:pt>
    <dgm:pt modelId="{BBF5CCAE-84E6-493D-BF67-4EC71745055A}" type="pres">
      <dgm:prSet presAssocID="{8130E991-9FFB-425F-B393-97B4A056D594}" presName="Name0" presStyleCnt="0">
        <dgm:presLayoutVars>
          <dgm:dir/>
          <dgm:animLvl val="lvl"/>
          <dgm:resizeHandles val="exact"/>
        </dgm:presLayoutVars>
      </dgm:prSet>
      <dgm:spPr/>
      <dgm:t>
        <a:bodyPr/>
        <a:lstStyle/>
        <a:p>
          <a:endParaRPr lang="de-DE"/>
        </a:p>
      </dgm:t>
    </dgm:pt>
    <dgm:pt modelId="{745C4AB5-035D-4BEF-88E0-8A30475DE757}" type="pres">
      <dgm:prSet presAssocID="{5CC8A04F-927C-41A1-85C1-1FC9EE61D375}" presName="Name8" presStyleCnt="0"/>
      <dgm:spPr/>
      <dgm:t>
        <a:bodyPr/>
        <a:lstStyle/>
        <a:p>
          <a:endParaRPr lang="de-DE"/>
        </a:p>
      </dgm:t>
    </dgm:pt>
    <dgm:pt modelId="{C1263E88-C1BC-4466-B4A9-146A05174A70}" type="pres">
      <dgm:prSet presAssocID="{5CC8A04F-927C-41A1-85C1-1FC9EE61D375}" presName="acctBkgd" presStyleLbl="alignAcc1" presStyleIdx="0" presStyleCnt="3" custScaleX="100622" custScaleY="100893" custLinFactNeighborX="-229" custLinFactNeighborY="1143"/>
      <dgm:spPr/>
      <dgm:t>
        <a:bodyPr/>
        <a:lstStyle/>
        <a:p>
          <a:endParaRPr lang="de-DE"/>
        </a:p>
      </dgm:t>
    </dgm:pt>
    <dgm:pt modelId="{FBF35118-AE77-46FA-BCFD-D9E63DA9F75F}" type="pres">
      <dgm:prSet presAssocID="{5CC8A04F-927C-41A1-85C1-1FC9EE61D375}" presName="acctTx" presStyleLbl="alignAcc1" presStyleIdx="0" presStyleCnt="3">
        <dgm:presLayoutVars>
          <dgm:bulletEnabled val="1"/>
        </dgm:presLayoutVars>
      </dgm:prSet>
      <dgm:spPr/>
      <dgm:t>
        <a:bodyPr/>
        <a:lstStyle/>
        <a:p>
          <a:endParaRPr lang="de-DE"/>
        </a:p>
      </dgm:t>
    </dgm:pt>
    <dgm:pt modelId="{A8DC69BB-4E09-43C4-A507-9F949FA5E1EE}" type="pres">
      <dgm:prSet presAssocID="{5CC8A04F-927C-41A1-85C1-1FC9EE61D375}" presName="level" presStyleLbl="node1" presStyleIdx="0" presStyleCnt="3">
        <dgm:presLayoutVars>
          <dgm:chMax val="1"/>
          <dgm:bulletEnabled val="1"/>
        </dgm:presLayoutVars>
      </dgm:prSet>
      <dgm:spPr/>
      <dgm:t>
        <a:bodyPr/>
        <a:lstStyle/>
        <a:p>
          <a:endParaRPr lang="de-DE"/>
        </a:p>
      </dgm:t>
    </dgm:pt>
    <dgm:pt modelId="{E82BD6CF-63F5-4C9A-B395-D2C36CB279AD}" type="pres">
      <dgm:prSet presAssocID="{5CC8A04F-927C-41A1-85C1-1FC9EE61D375}" presName="levelTx" presStyleLbl="revTx" presStyleIdx="0" presStyleCnt="0">
        <dgm:presLayoutVars>
          <dgm:chMax val="1"/>
          <dgm:bulletEnabled val="1"/>
        </dgm:presLayoutVars>
      </dgm:prSet>
      <dgm:spPr/>
      <dgm:t>
        <a:bodyPr/>
        <a:lstStyle/>
        <a:p>
          <a:endParaRPr lang="de-DE"/>
        </a:p>
      </dgm:t>
    </dgm:pt>
    <dgm:pt modelId="{D1B101AD-2602-4728-BD3A-3CDB500B61C8}" type="pres">
      <dgm:prSet presAssocID="{C16E1625-8121-412E-B8EE-6CC801A98E57}" presName="Name8" presStyleCnt="0"/>
      <dgm:spPr/>
      <dgm:t>
        <a:bodyPr/>
        <a:lstStyle/>
        <a:p>
          <a:endParaRPr lang="de-DE"/>
        </a:p>
      </dgm:t>
    </dgm:pt>
    <dgm:pt modelId="{D28D47B7-2826-441D-B1B7-8FF4D42C4005}" type="pres">
      <dgm:prSet presAssocID="{C16E1625-8121-412E-B8EE-6CC801A98E57}" presName="acctBkgd" presStyleLbl="alignAcc1" presStyleIdx="1" presStyleCnt="3"/>
      <dgm:spPr/>
      <dgm:t>
        <a:bodyPr/>
        <a:lstStyle/>
        <a:p>
          <a:endParaRPr lang="de-DE"/>
        </a:p>
      </dgm:t>
    </dgm:pt>
    <dgm:pt modelId="{4CF4DF6D-2269-40E6-AC59-E1B1EF1E0B7A}" type="pres">
      <dgm:prSet presAssocID="{C16E1625-8121-412E-B8EE-6CC801A98E57}" presName="acctTx" presStyleLbl="alignAcc1" presStyleIdx="1" presStyleCnt="3">
        <dgm:presLayoutVars>
          <dgm:bulletEnabled val="1"/>
        </dgm:presLayoutVars>
      </dgm:prSet>
      <dgm:spPr/>
      <dgm:t>
        <a:bodyPr/>
        <a:lstStyle/>
        <a:p>
          <a:endParaRPr lang="de-DE"/>
        </a:p>
      </dgm:t>
    </dgm:pt>
    <dgm:pt modelId="{EBFC471E-3F74-4ED5-B2E7-7C7FAA940931}" type="pres">
      <dgm:prSet presAssocID="{C16E1625-8121-412E-B8EE-6CC801A98E57}" presName="level" presStyleLbl="node1" presStyleIdx="1" presStyleCnt="3">
        <dgm:presLayoutVars>
          <dgm:chMax val="1"/>
          <dgm:bulletEnabled val="1"/>
        </dgm:presLayoutVars>
      </dgm:prSet>
      <dgm:spPr/>
      <dgm:t>
        <a:bodyPr/>
        <a:lstStyle/>
        <a:p>
          <a:endParaRPr lang="de-DE"/>
        </a:p>
      </dgm:t>
    </dgm:pt>
    <dgm:pt modelId="{F91441E3-A892-4E27-82EA-CA30C9C4A4F8}" type="pres">
      <dgm:prSet presAssocID="{C16E1625-8121-412E-B8EE-6CC801A98E57}" presName="levelTx" presStyleLbl="revTx" presStyleIdx="0" presStyleCnt="0">
        <dgm:presLayoutVars>
          <dgm:chMax val="1"/>
          <dgm:bulletEnabled val="1"/>
        </dgm:presLayoutVars>
      </dgm:prSet>
      <dgm:spPr/>
      <dgm:t>
        <a:bodyPr/>
        <a:lstStyle/>
        <a:p>
          <a:endParaRPr lang="de-DE"/>
        </a:p>
      </dgm:t>
    </dgm:pt>
    <dgm:pt modelId="{65A9B788-1D62-49BF-B970-CE27BB0DC4D5}" type="pres">
      <dgm:prSet presAssocID="{0115B788-8CE9-4A9C-8C82-921C791157DC}" presName="Name8" presStyleCnt="0"/>
      <dgm:spPr/>
      <dgm:t>
        <a:bodyPr/>
        <a:lstStyle/>
        <a:p>
          <a:endParaRPr lang="de-DE"/>
        </a:p>
      </dgm:t>
    </dgm:pt>
    <dgm:pt modelId="{A27BFCF7-147A-428C-8E28-50F5F58C7FDD}" type="pres">
      <dgm:prSet presAssocID="{0115B788-8CE9-4A9C-8C82-921C791157DC}" presName="acctBkgd" presStyleLbl="alignAcc1" presStyleIdx="2" presStyleCnt="3"/>
      <dgm:spPr/>
      <dgm:t>
        <a:bodyPr/>
        <a:lstStyle/>
        <a:p>
          <a:endParaRPr lang="de-DE"/>
        </a:p>
      </dgm:t>
    </dgm:pt>
    <dgm:pt modelId="{CAB3D5A3-9415-4DE9-A1F1-4DC2491CA0DF}" type="pres">
      <dgm:prSet presAssocID="{0115B788-8CE9-4A9C-8C82-921C791157DC}" presName="acctTx" presStyleLbl="alignAcc1" presStyleIdx="2" presStyleCnt="3">
        <dgm:presLayoutVars>
          <dgm:bulletEnabled val="1"/>
        </dgm:presLayoutVars>
      </dgm:prSet>
      <dgm:spPr/>
      <dgm:t>
        <a:bodyPr/>
        <a:lstStyle/>
        <a:p>
          <a:endParaRPr lang="de-DE"/>
        </a:p>
      </dgm:t>
    </dgm:pt>
    <dgm:pt modelId="{41132388-0AB1-44FB-9008-490F4E478B65}" type="pres">
      <dgm:prSet presAssocID="{0115B788-8CE9-4A9C-8C82-921C791157DC}" presName="level" presStyleLbl="node1" presStyleIdx="2" presStyleCnt="3">
        <dgm:presLayoutVars>
          <dgm:chMax val="1"/>
          <dgm:bulletEnabled val="1"/>
        </dgm:presLayoutVars>
      </dgm:prSet>
      <dgm:spPr/>
      <dgm:t>
        <a:bodyPr/>
        <a:lstStyle/>
        <a:p>
          <a:endParaRPr lang="de-DE"/>
        </a:p>
      </dgm:t>
    </dgm:pt>
    <dgm:pt modelId="{9E8D596E-143F-492C-A088-F9258F64F422}" type="pres">
      <dgm:prSet presAssocID="{0115B788-8CE9-4A9C-8C82-921C791157DC}" presName="levelTx" presStyleLbl="revTx" presStyleIdx="0" presStyleCnt="0">
        <dgm:presLayoutVars>
          <dgm:chMax val="1"/>
          <dgm:bulletEnabled val="1"/>
        </dgm:presLayoutVars>
      </dgm:prSet>
      <dgm:spPr/>
      <dgm:t>
        <a:bodyPr/>
        <a:lstStyle/>
        <a:p>
          <a:endParaRPr lang="de-DE"/>
        </a:p>
      </dgm:t>
    </dgm:pt>
  </dgm:ptLst>
  <dgm:cxnLst>
    <dgm:cxn modelId="{DF52490C-C07F-4E6E-BA28-345A908D24CE}" type="presOf" srcId="{4C8DC456-D6CE-45AB-9268-724C6115CBC6}" destId="{4CF4DF6D-2269-40E6-AC59-E1B1EF1E0B7A}" srcOrd="1" destOrd="3" presId="urn:microsoft.com/office/officeart/2005/8/layout/pyramid1"/>
    <dgm:cxn modelId="{B7A08B2A-F0A0-49A7-94EF-632CA492B382}" type="presOf" srcId="{C708B58C-4CCA-4321-9FCD-50D027BC57B6}" destId="{CAB3D5A3-9415-4DE9-A1F1-4DC2491CA0DF}" srcOrd="1" destOrd="0" presId="urn:microsoft.com/office/officeart/2005/8/layout/pyramid1"/>
    <dgm:cxn modelId="{E2D1DD7C-9156-4072-8B42-6B4126598514}" srcId="{C708B58C-4CCA-4321-9FCD-50D027BC57B6}" destId="{2CD61071-12F4-493C-B5EC-7F88432AFA71}" srcOrd="0" destOrd="0" parTransId="{0E409E9E-C7CC-45C6-8090-C06CBBD97B69}" sibTransId="{024A9F6B-1B51-42CC-A082-3767FF00AADD}"/>
    <dgm:cxn modelId="{7D4A933A-0742-46AC-8FBC-29D1BCB27BE5}" srcId="{30AF83A1-FD7A-480A-B212-A1E9EEF81287}" destId="{D42D92DB-C1DB-4FF1-80C0-7C1B2E712777}" srcOrd="0" destOrd="0" parTransId="{070D450B-E078-4ADB-903B-F51320A81A60}" sibTransId="{F81E1178-6B07-41F2-98D4-848CE7A84DE9}"/>
    <dgm:cxn modelId="{29BC4D48-39CE-47D2-93B1-A7095D283B0E}" srcId="{B5F53819-7BC1-4BE2-A011-C5BC8040AEAA}" destId="{9B3B7674-997D-4E0B-BC0D-2C06DCBCF0AC}" srcOrd="0" destOrd="0" parTransId="{B8E2ECB2-805C-4B93-A0AD-6DF4F7847FC5}" sibTransId="{1882CE74-A122-417C-94E4-A4FAC75AF1E9}"/>
    <dgm:cxn modelId="{13F9D3E8-41B4-4034-8A83-801024A0A767}" type="presOf" srcId="{B5F53819-7BC1-4BE2-A011-C5BC8040AEAA}" destId="{C1263E88-C1BC-4466-B4A9-146A05174A70}" srcOrd="0" destOrd="0" presId="urn:microsoft.com/office/officeart/2005/8/layout/pyramid1"/>
    <dgm:cxn modelId="{476FAB84-18BF-4464-81FE-B3D6B45EE434}" srcId="{30AF83A1-FD7A-480A-B212-A1E9EEF81287}" destId="{CA37316E-63F3-42B7-A384-F92D23B3997E}" srcOrd="1" destOrd="0" parTransId="{A9C44D3E-9A9F-444A-A048-D985C3E0F384}" sibTransId="{618A2BE2-CBFA-47BA-A339-33CDB5786B44}"/>
    <dgm:cxn modelId="{104594B2-51F9-4745-9EC6-778BE4993A60}" type="presOf" srcId="{5E15FC03-D666-4218-825A-14CEA163B57C}" destId="{A27BFCF7-147A-428C-8E28-50F5F58C7FDD}" srcOrd="0" destOrd="3" presId="urn:microsoft.com/office/officeart/2005/8/layout/pyramid1"/>
    <dgm:cxn modelId="{71ACA411-C1D0-4638-89AB-5587D98F6895}" type="presOf" srcId="{5E15FC03-D666-4218-825A-14CEA163B57C}" destId="{CAB3D5A3-9415-4DE9-A1F1-4DC2491CA0DF}" srcOrd="1" destOrd="3" presId="urn:microsoft.com/office/officeart/2005/8/layout/pyramid1"/>
    <dgm:cxn modelId="{31D9DFCE-48B4-4390-80EA-7F66BECCDB06}" type="presOf" srcId="{C708B58C-4CCA-4321-9FCD-50D027BC57B6}" destId="{A27BFCF7-147A-428C-8E28-50F5F58C7FDD}" srcOrd="0" destOrd="0" presId="urn:microsoft.com/office/officeart/2005/8/layout/pyramid1"/>
    <dgm:cxn modelId="{88181D26-DA22-41D6-A027-C8949D589A1C}" type="presOf" srcId="{30AF83A1-FD7A-480A-B212-A1E9EEF81287}" destId="{4CF4DF6D-2269-40E6-AC59-E1B1EF1E0B7A}" srcOrd="1" destOrd="0" presId="urn:microsoft.com/office/officeart/2005/8/layout/pyramid1"/>
    <dgm:cxn modelId="{1967E53B-45DD-4088-925B-CD341DC31FCF}" srcId="{C708B58C-4CCA-4321-9FCD-50D027BC57B6}" destId="{6C7B663D-CE8A-4E5E-9138-0E0BE290EDA5}" srcOrd="1" destOrd="0" parTransId="{495F893C-C127-4545-AA98-55646E632647}" sibTransId="{412B7BE9-CF87-45F3-964C-E0C8B057DB8E}"/>
    <dgm:cxn modelId="{2677D5A0-2D4A-414A-830F-0AF6012AB993}" srcId="{8130E991-9FFB-425F-B393-97B4A056D594}" destId="{C16E1625-8121-412E-B8EE-6CC801A98E57}" srcOrd="1" destOrd="0" parTransId="{64D9AE00-1B7E-47C9-A078-8CF54F13D613}" sibTransId="{28C2816D-371B-41FA-B705-70A15B810966}"/>
    <dgm:cxn modelId="{6087028F-9A96-44EA-8090-6C17E0775DF7}" type="presOf" srcId="{9B3B7674-997D-4E0B-BC0D-2C06DCBCF0AC}" destId="{FBF35118-AE77-46FA-BCFD-D9E63DA9F75F}" srcOrd="1" destOrd="1" presId="urn:microsoft.com/office/officeart/2005/8/layout/pyramid1"/>
    <dgm:cxn modelId="{9CD06280-6113-4B84-8BB4-5BA6FB3C97D1}" srcId="{8130E991-9FFB-425F-B393-97B4A056D594}" destId="{5CC8A04F-927C-41A1-85C1-1FC9EE61D375}" srcOrd="0" destOrd="0" parTransId="{8D3E8EEB-1699-438B-833F-B0CA77C8A9C9}" sibTransId="{81BEE04F-6B82-4C50-A7D2-F9E2F9FED5C4}"/>
    <dgm:cxn modelId="{20C10FD8-4B9C-4998-ABDA-3D02791D1D8E}" type="presOf" srcId="{0115B788-8CE9-4A9C-8C82-921C791157DC}" destId="{9E8D596E-143F-492C-A088-F9258F64F422}" srcOrd="1" destOrd="0" presId="urn:microsoft.com/office/officeart/2005/8/layout/pyramid1"/>
    <dgm:cxn modelId="{55C3229A-CEBD-4BE8-AB7E-1C6BA0A1F247}" type="presOf" srcId="{C16E1625-8121-412E-B8EE-6CC801A98E57}" destId="{F91441E3-A892-4E27-82EA-CA30C9C4A4F8}" srcOrd="1" destOrd="0" presId="urn:microsoft.com/office/officeart/2005/8/layout/pyramid1"/>
    <dgm:cxn modelId="{621F15A7-000A-4AC0-8C44-94892F8E23E7}" type="presOf" srcId="{CA37316E-63F3-42B7-A384-F92D23B3997E}" destId="{4CF4DF6D-2269-40E6-AC59-E1B1EF1E0B7A}" srcOrd="1" destOrd="2" presId="urn:microsoft.com/office/officeart/2005/8/layout/pyramid1"/>
    <dgm:cxn modelId="{D038A748-6473-4944-9B0B-69E8C25F0388}" type="presOf" srcId="{30AF83A1-FD7A-480A-B212-A1E9EEF81287}" destId="{D28D47B7-2826-441D-B1B7-8FF4D42C4005}" srcOrd="0" destOrd="0" presId="urn:microsoft.com/office/officeart/2005/8/layout/pyramid1"/>
    <dgm:cxn modelId="{33EBD72E-1878-43F0-A727-5F561DACFA8F}" srcId="{5CC8A04F-927C-41A1-85C1-1FC9EE61D375}" destId="{B5F53819-7BC1-4BE2-A011-C5BC8040AEAA}" srcOrd="0" destOrd="0" parTransId="{FD7B7A82-9D71-4F5B-80E0-3820B9DD2699}" sibTransId="{E1D45491-2C81-4416-88A5-0B4BB72D95AF}"/>
    <dgm:cxn modelId="{462B5FD0-C2FD-4D94-8BE3-8A6A932C4102}" type="presOf" srcId="{B5F53819-7BC1-4BE2-A011-C5BC8040AEAA}" destId="{FBF35118-AE77-46FA-BCFD-D9E63DA9F75F}" srcOrd="1" destOrd="0" presId="urn:microsoft.com/office/officeart/2005/8/layout/pyramid1"/>
    <dgm:cxn modelId="{6663D3E1-84D4-411F-A7D9-18ACCE7FD709}" type="presOf" srcId="{6C7B663D-CE8A-4E5E-9138-0E0BE290EDA5}" destId="{CAB3D5A3-9415-4DE9-A1F1-4DC2491CA0DF}" srcOrd="1" destOrd="2" presId="urn:microsoft.com/office/officeart/2005/8/layout/pyramid1"/>
    <dgm:cxn modelId="{5A335D21-AA45-4373-B7D4-7F6E3B3DADCE}" srcId="{8130E991-9FFB-425F-B393-97B4A056D594}" destId="{0115B788-8CE9-4A9C-8C82-921C791157DC}" srcOrd="2" destOrd="0" parTransId="{40B07B8C-2C54-47F9-BBB9-A8F86001F0A2}" sibTransId="{95350475-D879-42B1-B86D-017801AD2598}"/>
    <dgm:cxn modelId="{CAB32CA0-B9FB-47CE-84D4-297FCD714696}" srcId="{0115B788-8CE9-4A9C-8C82-921C791157DC}" destId="{C708B58C-4CCA-4321-9FCD-50D027BC57B6}" srcOrd="0" destOrd="0" parTransId="{C9D5D81B-DE6B-4133-AD18-15E28504B9F6}" sibTransId="{B5DD631E-7B05-4BED-83E7-546C9E5934DC}"/>
    <dgm:cxn modelId="{C18A2EE4-205E-4FF8-BDBD-B97FDACABA81}" type="presOf" srcId="{2CD61071-12F4-493C-B5EC-7F88432AFA71}" destId="{A27BFCF7-147A-428C-8E28-50F5F58C7FDD}" srcOrd="0" destOrd="1" presId="urn:microsoft.com/office/officeart/2005/8/layout/pyramid1"/>
    <dgm:cxn modelId="{240CCDB2-77F5-4E83-B009-12A44AC95B25}" srcId="{C708B58C-4CCA-4321-9FCD-50D027BC57B6}" destId="{5E15FC03-D666-4218-825A-14CEA163B57C}" srcOrd="2" destOrd="0" parTransId="{A3B19EEF-90AA-4EC6-A535-7CEAA4BF2EEA}" sibTransId="{0DC46B6D-25F3-4E5C-BD7E-F695418E75F3}"/>
    <dgm:cxn modelId="{A2972ED5-A518-487F-BD96-43E0CA8C51EC}" type="presOf" srcId="{C16E1625-8121-412E-B8EE-6CC801A98E57}" destId="{EBFC471E-3F74-4ED5-B2E7-7C7FAA940931}" srcOrd="0" destOrd="0" presId="urn:microsoft.com/office/officeart/2005/8/layout/pyramid1"/>
    <dgm:cxn modelId="{5C563F77-A518-49AB-8445-C3A63B6BA926}" type="presOf" srcId="{9B3B7674-997D-4E0B-BC0D-2C06DCBCF0AC}" destId="{C1263E88-C1BC-4466-B4A9-146A05174A70}" srcOrd="0" destOrd="1" presId="urn:microsoft.com/office/officeart/2005/8/layout/pyramid1"/>
    <dgm:cxn modelId="{F01CE7B1-67CC-41E9-B49F-33446486B032}" srcId="{30AF83A1-FD7A-480A-B212-A1E9EEF81287}" destId="{4C8DC456-D6CE-45AB-9268-724C6115CBC6}" srcOrd="2" destOrd="0" parTransId="{696772EC-E088-4BA6-B5E7-829D5C045C74}" sibTransId="{B28DC973-9D84-44EC-B8B3-BC6562883A79}"/>
    <dgm:cxn modelId="{1E241427-C0AE-4303-8896-9D6FF48947CF}" type="presOf" srcId="{8130E991-9FFB-425F-B393-97B4A056D594}" destId="{BBF5CCAE-84E6-493D-BF67-4EC71745055A}" srcOrd="0" destOrd="0" presId="urn:microsoft.com/office/officeart/2005/8/layout/pyramid1"/>
    <dgm:cxn modelId="{0985D842-E81E-482F-90DB-B88FE84B604D}" type="presOf" srcId="{CA37316E-63F3-42B7-A384-F92D23B3997E}" destId="{D28D47B7-2826-441D-B1B7-8FF4D42C4005}" srcOrd="0" destOrd="2" presId="urn:microsoft.com/office/officeart/2005/8/layout/pyramid1"/>
    <dgm:cxn modelId="{8832C290-45EC-48E1-87DB-DFD2A524C842}" type="presOf" srcId="{4C8DC456-D6CE-45AB-9268-724C6115CBC6}" destId="{D28D47B7-2826-441D-B1B7-8FF4D42C4005}" srcOrd="0" destOrd="3" presId="urn:microsoft.com/office/officeart/2005/8/layout/pyramid1"/>
    <dgm:cxn modelId="{36A70BCF-5D68-46D3-86FC-10B964F180B5}" type="presOf" srcId="{5CC8A04F-927C-41A1-85C1-1FC9EE61D375}" destId="{A8DC69BB-4E09-43C4-A507-9F949FA5E1EE}" srcOrd="0" destOrd="0" presId="urn:microsoft.com/office/officeart/2005/8/layout/pyramid1"/>
    <dgm:cxn modelId="{B67D6880-CA5B-4FED-BAAD-1A22D6697E78}" type="presOf" srcId="{6C7B663D-CE8A-4E5E-9138-0E0BE290EDA5}" destId="{A27BFCF7-147A-428C-8E28-50F5F58C7FDD}" srcOrd="0" destOrd="2" presId="urn:microsoft.com/office/officeart/2005/8/layout/pyramid1"/>
    <dgm:cxn modelId="{8BBBC310-D2E0-49D8-8E2F-29D898754A7C}" type="presOf" srcId="{D42D92DB-C1DB-4FF1-80C0-7C1B2E712777}" destId="{D28D47B7-2826-441D-B1B7-8FF4D42C4005}" srcOrd="0" destOrd="1" presId="urn:microsoft.com/office/officeart/2005/8/layout/pyramid1"/>
    <dgm:cxn modelId="{A64F88B4-E92C-4B0F-85D6-D57CB83118D6}" type="presOf" srcId="{0115B788-8CE9-4A9C-8C82-921C791157DC}" destId="{41132388-0AB1-44FB-9008-490F4E478B65}" srcOrd="0" destOrd="0" presId="urn:microsoft.com/office/officeart/2005/8/layout/pyramid1"/>
    <dgm:cxn modelId="{FFBE1EA6-41B4-452C-883A-7FADDD45D318}" type="presOf" srcId="{2CD61071-12F4-493C-B5EC-7F88432AFA71}" destId="{CAB3D5A3-9415-4DE9-A1F1-4DC2491CA0DF}" srcOrd="1" destOrd="1" presId="urn:microsoft.com/office/officeart/2005/8/layout/pyramid1"/>
    <dgm:cxn modelId="{7F9DA6D1-8C02-4BC7-9AD0-0BBE17A0C2E0}" type="presOf" srcId="{D42D92DB-C1DB-4FF1-80C0-7C1B2E712777}" destId="{4CF4DF6D-2269-40E6-AC59-E1B1EF1E0B7A}" srcOrd="1" destOrd="1" presId="urn:microsoft.com/office/officeart/2005/8/layout/pyramid1"/>
    <dgm:cxn modelId="{B24E8763-1685-4B03-ACBA-36C36BC6908C}" type="presOf" srcId="{5CC8A04F-927C-41A1-85C1-1FC9EE61D375}" destId="{E82BD6CF-63F5-4C9A-B395-D2C36CB279AD}" srcOrd="1" destOrd="0" presId="urn:microsoft.com/office/officeart/2005/8/layout/pyramid1"/>
    <dgm:cxn modelId="{7B6270AC-6FA5-451F-A453-90F789ADD56E}" srcId="{C16E1625-8121-412E-B8EE-6CC801A98E57}" destId="{30AF83A1-FD7A-480A-B212-A1E9EEF81287}" srcOrd="0" destOrd="0" parTransId="{472FE934-3DD7-4D83-9423-6063C2B098B8}" sibTransId="{6D2B4113-D71F-4C0A-956C-D611F089DF12}"/>
    <dgm:cxn modelId="{FDB5F960-FD40-49E0-A352-7047825E8AEC}" type="presParOf" srcId="{BBF5CCAE-84E6-493D-BF67-4EC71745055A}" destId="{745C4AB5-035D-4BEF-88E0-8A30475DE757}" srcOrd="0" destOrd="0" presId="urn:microsoft.com/office/officeart/2005/8/layout/pyramid1"/>
    <dgm:cxn modelId="{89DE0505-6E2D-4273-9DE8-970BD8856633}" type="presParOf" srcId="{745C4AB5-035D-4BEF-88E0-8A30475DE757}" destId="{C1263E88-C1BC-4466-B4A9-146A05174A70}" srcOrd="0" destOrd="0" presId="urn:microsoft.com/office/officeart/2005/8/layout/pyramid1"/>
    <dgm:cxn modelId="{781BA4BF-DDC7-4654-ABD8-BA8FA2C75C8C}" type="presParOf" srcId="{745C4AB5-035D-4BEF-88E0-8A30475DE757}" destId="{FBF35118-AE77-46FA-BCFD-D9E63DA9F75F}" srcOrd="1" destOrd="0" presId="urn:microsoft.com/office/officeart/2005/8/layout/pyramid1"/>
    <dgm:cxn modelId="{225AB529-9ADA-48EB-8787-30430F5115DC}" type="presParOf" srcId="{745C4AB5-035D-4BEF-88E0-8A30475DE757}" destId="{A8DC69BB-4E09-43C4-A507-9F949FA5E1EE}" srcOrd="2" destOrd="0" presId="urn:microsoft.com/office/officeart/2005/8/layout/pyramid1"/>
    <dgm:cxn modelId="{566EBBC2-B0DA-4049-AD07-95800E6766D1}" type="presParOf" srcId="{745C4AB5-035D-4BEF-88E0-8A30475DE757}" destId="{E82BD6CF-63F5-4C9A-B395-D2C36CB279AD}" srcOrd="3" destOrd="0" presId="urn:microsoft.com/office/officeart/2005/8/layout/pyramid1"/>
    <dgm:cxn modelId="{FBC1BC10-037D-496D-B8D2-338312CAFF19}" type="presParOf" srcId="{BBF5CCAE-84E6-493D-BF67-4EC71745055A}" destId="{D1B101AD-2602-4728-BD3A-3CDB500B61C8}" srcOrd="1" destOrd="0" presId="urn:microsoft.com/office/officeart/2005/8/layout/pyramid1"/>
    <dgm:cxn modelId="{492CB366-69FA-4DA3-9C47-F79A534C43B3}" type="presParOf" srcId="{D1B101AD-2602-4728-BD3A-3CDB500B61C8}" destId="{D28D47B7-2826-441D-B1B7-8FF4D42C4005}" srcOrd="0" destOrd="0" presId="urn:microsoft.com/office/officeart/2005/8/layout/pyramid1"/>
    <dgm:cxn modelId="{D66BB9B5-97B1-4B59-8090-189A20020796}" type="presParOf" srcId="{D1B101AD-2602-4728-BD3A-3CDB500B61C8}" destId="{4CF4DF6D-2269-40E6-AC59-E1B1EF1E0B7A}" srcOrd="1" destOrd="0" presId="urn:microsoft.com/office/officeart/2005/8/layout/pyramid1"/>
    <dgm:cxn modelId="{9F7B5205-1EC8-4E89-8652-291C96608058}" type="presParOf" srcId="{D1B101AD-2602-4728-BD3A-3CDB500B61C8}" destId="{EBFC471E-3F74-4ED5-B2E7-7C7FAA940931}" srcOrd="2" destOrd="0" presId="urn:microsoft.com/office/officeart/2005/8/layout/pyramid1"/>
    <dgm:cxn modelId="{CA53E01B-65D3-4F4A-A043-B0248AA4B2A7}" type="presParOf" srcId="{D1B101AD-2602-4728-BD3A-3CDB500B61C8}" destId="{F91441E3-A892-4E27-82EA-CA30C9C4A4F8}" srcOrd="3" destOrd="0" presId="urn:microsoft.com/office/officeart/2005/8/layout/pyramid1"/>
    <dgm:cxn modelId="{EFACA045-2F81-418C-B463-3EE01B0095BD}" type="presParOf" srcId="{BBF5CCAE-84E6-493D-BF67-4EC71745055A}" destId="{65A9B788-1D62-49BF-B970-CE27BB0DC4D5}" srcOrd="2" destOrd="0" presId="urn:microsoft.com/office/officeart/2005/8/layout/pyramid1"/>
    <dgm:cxn modelId="{53633F6F-0802-49F8-B06B-DFFDD52FA224}" type="presParOf" srcId="{65A9B788-1D62-49BF-B970-CE27BB0DC4D5}" destId="{A27BFCF7-147A-428C-8E28-50F5F58C7FDD}" srcOrd="0" destOrd="0" presId="urn:microsoft.com/office/officeart/2005/8/layout/pyramid1"/>
    <dgm:cxn modelId="{D1116009-26DA-4D95-A759-EA682719E3AB}" type="presParOf" srcId="{65A9B788-1D62-49BF-B970-CE27BB0DC4D5}" destId="{CAB3D5A3-9415-4DE9-A1F1-4DC2491CA0DF}" srcOrd="1" destOrd="0" presId="urn:microsoft.com/office/officeart/2005/8/layout/pyramid1"/>
    <dgm:cxn modelId="{66D3780D-4AEC-4CFC-A0FC-F7D6DCEB4291}" type="presParOf" srcId="{65A9B788-1D62-49BF-B970-CE27BB0DC4D5}" destId="{41132388-0AB1-44FB-9008-490F4E478B65}" srcOrd="2" destOrd="0" presId="urn:microsoft.com/office/officeart/2005/8/layout/pyramid1"/>
    <dgm:cxn modelId="{CBE93DE0-BB29-4C18-A0B1-F3CAB3721788}" type="presParOf" srcId="{65A9B788-1D62-49BF-B970-CE27BB0DC4D5}" destId="{9E8D596E-143F-492C-A088-F9258F64F42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90B74-521C-4748-85E5-49C2FBE83DD7}">
      <dsp:nvSpPr>
        <dsp:cNvPr id="0" name=""/>
        <dsp:cNvSpPr/>
      </dsp:nvSpPr>
      <dsp:spPr>
        <a:xfrm rot="11960012">
          <a:off x="2963669" y="3182718"/>
          <a:ext cx="99158" cy="0"/>
        </a:xfrm>
        <a:custGeom>
          <a:avLst/>
          <a:gdLst/>
          <a:ahLst/>
          <a:cxnLst/>
          <a:rect l="0" t="0" r="0" b="0"/>
          <a:pathLst>
            <a:path>
              <a:moveTo>
                <a:pt x="0" y="0"/>
              </a:moveTo>
              <a:lnTo>
                <a:pt x="9915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C6506E-9315-410A-B9C2-CD5EB0C9E59E}">
      <dsp:nvSpPr>
        <dsp:cNvPr id="0" name=""/>
        <dsp:cNvSpPr/>
      </dsp:nvSpPr>
      <dsp:spPr>
        <a:xfrm rot="7532261">
          <a:off x="2734241" y="4614424"/>
          <a:ext cx="713075" cy="0"/>
        </a:xfrm>
        <a:custGeom>
          <a:avLst/>
          <a:gdLst/>
          <a:ahLst/>
          <a:cxnLst/>
          <a:rect l="0" t="0" r="0" b="0"/>
          <a:pathLst>
            <a:path>
              <a:moveTo>
                <a:pt x="0" y="0"/>
              </a:moveTo>
              <a:lnTo>
                <a:pt x="71307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45B1B9-8063-4331-A37E-C921E6FD3154}">
      <dsp:nvSpPr>
        <dsp:cNvPr id="0" name=""/>
        <dsp:cNvSpPr/>
      </dsp:nvSpPr>
      <dsp:spPr>
        <a:xfrm rot="3267739">
          <a:off x="4338607" y="4614424"/>
          <a:ext cx="713075" cy="0"/>
        </a:xfrm>
        <a:custGeom>
          <a:avLst/>
          <a:gdLst/>
          <a:ahLst/>
          <a:cxnLst/>
          <a:rect l="0" t="0" r="0" b="0"/>
          <a:pathLst>
            <a:path>
              <a:moveTo>
                <a:pt x="0" y="0"/>
              </a:moveTo>
              <a:lnTo>
                <a:pt x="71307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327A2F-16E9-401B-B841-7D9CADA9EB9F}">
      <dsp:nvSpPr>
        <dsp:cNvPr id="0" name=""/>
        <dsp:cNvSpPr/>
      </dsp:nvSpPr>
      <dsp:spPr>
        <a:xfrm rot="20463210">
          <a:off x="4705688" y="3084358"/>
          <a:ext cx="745818" cy="0"/>
        </a:xfrm>
        <a:custGeom>
          <a:avLst/>
          <a:gdLst/>
          <a:ahLst/>
          <a:cxnLst/>
          <a:rect l="0" t="0" r="0" b="0"/>
          <a:pathLst>
            <a:path>
              <a:moveTo>
                <a:pt x="0" y="0"/>
              </a:moveTo>
              <a:lnTo>
                <a:pt x="74581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DA9195-F2F0-409D-A225-BF38C9BF0406}">
      <dsp:nvSpPr>
        <dsp:cNvPr id="0" name=""/>
        <dsp:cNvSpPr/>
      </dsp:nvSpPr>
      <dsp:spPr>
        <a:xfrm rot="16200000">
          <a:off x="3477677" y="2243152"/>
          <a:ext cx="830570" cy="0"/>
        </a:xfrm>
        <a:custGeom>
          <a:avLst/>
          <a:gdLst/>
          <a:ahLst/>
          <a:cxnLst/>
          <a:rect l="0" t="0" r="0" b="0"/>
          <a:pathLst>
            <a:path>
              <a:moveTo>
                <a:pt x="0" y="0"/>
              </a:moveTo>
              <a:lnTo>
                <a:pt x="83057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66AED3-C94F-4389-8EB3-271286F5AEBD}">
      <dsp:nvSpPr>
        <dsp:cNvPr id="0" name=""/>
        <dsp:cNvSpPr/>
      </dsp:nvSpPr>
      <dsp:spPr>
        <a:xfrm>
          <a:off x="3060032" y="2658438"/>
          <a:ext cx="1665859" cy="1665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b="1" kern="1200" dirty="0"/>
            <a:t>Studentische</a:t>
          </a:r>
          <a:r>
            <a:rPr lang="de-DE" sz="1100" b="1" kern="1200" dirty="0"/>
            <a:t> </a:t>
          </a:r>
          <a:r>
            <a:rPr lang="de-DE" sz="1800" b="1" kern="1200" dirty="0"/>
            <a:t>Gesundheits-förderung</a:t>
          </a:r>
        </a:p>
      </dsp:txBody>
      <dsp:txXfrm>
        <a:off x="3141353" y="2739759"/>
        <a:ext cx="1503217" cy="1503217"/>
      </dsp:txXfrm>
    </dsp:sp>
    <dsp:sp modelId="{DFDE54BE-9A54-48C7-B2E2-F22A193FBD28}">
      <dsp:nvSpPr>
        <dsp:cNvPr id="0" name=""/>
        <dsp:cNvSpPr/>
      </dsp:nvSpPr>
      <dsp:spPr>
        <a:xfrm>
          <a:off x="3334899" y="711741"/>
          <a:ext cx="1116125" cy="11161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de-DE" sz="1400" kern="1200" dirty="0"/>
            <a:t>z. B. Bewegung</a:t>
          </a:r>
        </a:p>
      </dsp:txBody>
      <dsp:txXfrm>
        <a:off x="3389384" y="766226"/>
        <a:ext cx="1007155" cy="1007155"/>
      </dsp:txXfrm>
    </dsp:sp>
    <dsp:sp modelId="{756FF2EE-15FC-44C8-8C9A-4A23B94CC1D6}">
      <dsp:nvSpPr>
        <dsp:cNvPr id="0" name=""/>
        <dsp:cNvSpPr/>
      </dsp:nvSpPr>
      <dsp:spPr>
        <a:xfrm>
          <a:off x="5431304" y="2213643"/>
          <a:ext cx="1116125" cy="11161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de-DE" sz="1400" kern="1200" dirty="0"/>
            <a:t>z. B. Stress-regulation</a:t>
          </a:r>
        </a:p>
      </dsp:txBody>
      <dsp:txXfrm>
        <a:off x="5485789" y="2268128"/>
        <a:ext cx="1007155" cy="1007155"/>
      </dsp:txXfrm>
    </dsp:sp>
    <dsp:sp modelId="{A5DB5577-3DCA-4DDB-8568-A416198E1088}">
      <dsp:nvSpPr>
        <dsp:cNvPr id="0" name=""/>
        <dsp:cNvSpPr/>
      </dsp:nvSpPr>
      <dsp:spPr>
        <a:xfrm>
          <a:off x="4742932" y="4904550"/>
          <a:ext cx="1116125" cy="11161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de-DE" sz="1400" kern="1200" dirty="0"/>
            <a:t>z. B. Ernährung</a:t>
          </a:r>
        </a:p>
      </dsp:txBody>
      <dsp:txXfrm>
        <a:off x="4797417" y="4959035"/>
        <a:ext cx="1007155" cy="1007155"/>
      </dsp:txXfrm>
    </dsp:sp>
    <dsp:sp modelId="{56FA2DCB-EAD2-4A47-813E-7569D5D5A24B}">
      <dsp:nvSpPr>
        <dsp:cNvPr id="0" name=""/>
        <dsp:cNvSpPr/>
      </dsp:nvSpPr>
      <dsp:spPr>
        <a:xfrm>
          <a:off x="1926866" y="4904550"/>
          <a:ext cx="1116125" cy="11161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de-DE" sz="1400" kern="1200" dirty="0"/>
            <a:t>z. B. Sozial-kompetenz</a:t>
          </a:r>
        </a:p>
      </dsp:txBody>
      <dsp:txXfrm>
        <a:off x="1981351" y="4959035"/>
        <a:ext cx="1007155" cy="1007155"/>
      </dsp:txXfrm>
    </dsp:sp>
    <dsp:sp modelId="{7DE23EDD-932C-4B10-8E33-AA2D6428CD75}">
      <dsp:nvSpPr>
        <dsp:cNvPr id="0" name=""/>
        <dsp:cNvSpPr/>
      </dsp:nvSpPr>
      <dsp:spPr>
        <a:xfrm>
          <a:off x="1850339" y="2412444"/>
          <a:ext cx="1116125" cy="11161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de-DE" sz="1400" kern="1200" dirty="0"/>
            <a:t>z. B. Sucht-prävention</a:t>
          </a:r>
        </a:p>
      </dsp:txBody>
      <dsp:txXfrm>
        <a:off x="1904824" y="2466929"/>
        <a:ext cx="1007155" cy="1007155"/>
      </dsp:txXfrm>
    </dsp:sp>
    <dsp:sp modelId="{D4808052-AB78-4CF8-A98E-802197C8778A}">
      <dsp:nvSpPr>
        <dsp:cNvPr id="0" name=""/>
        <dsp:cNvSpPr/>
      </dsp:nvSpPr>
      <dsp:spPr>
        <a:xfrm rot="11880000">
          <a:off x="1740008" y="2771706"/>
          <a:ext cx="113099" cy="0"/>
        </a:xfrm>
        <a:custGeom>
          <a:avLst/>
          <a:gdLst/>
          <a:ahLst/>
          <a:cxnLst/>
          <a:rect l="0" t="0" r="0" b="0"/>
          <a:pathLst>
            <a:path>
              <a:moveTo>
                <a:pt x="0" y="0"/>
              </a:moveTo>
              <a:lnTo>
                <a:pt x="11309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48FB8F-996D-4C71-98B8-527584F81A75}">
      <dsp:nvSpPr>
        <dsp:cNvPr id="0" name=""/>
        <dsp:cNvSpPr/>
      </dsp:nvSpPr>
      <dsp:spPr>
        <a:xfrm>
          <a:off x="626650" y="2014843"/>
          <a:ext cx="1116125" cy="1116125"/>
        </a:xfrm>
        <a:prstGeom prst="roundRect">
          <a:avLst/>
        </a:prstGeom>
        <a:solidFill>
          <a:schemeClr val="accent1">
            <a:hueOff val="0"/>
            <a:satOff val="0"/>
            <a:lumOff val="0"/>
            <a:alphaOff val="0"/>
          </a:schemeClr>
        </a:solidFill>
        <a:ln w="12700" cap="flat" cmpd="sng" algn="ctr">
          <a:solidFill>
            <a:srgbClr val="2323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de-DE" sz="1500" b="1" kern="1200" dirty="0"/>
            <a:t>eCHECKUP-Alkohol</a:t>
          </a:r>
        </a:p>
      </dsp:txBody>
      <dsp:txXfrm>
        <a:off x="681135" y="2069328"/>
        <a:ext cx="1007155" cy="10071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63E88-C1BC-4466-B4A9-146A05174A70}">
      <dsp:nvSpPr>
        <dsp:cNvPr id="0" name=""/>
        <dsp:cNvSpPr/>
      </dsp:nvSpPr>
      <dsp:spPr>
        <a:xfrm rot="10800000">
          <a:off x="2868341" y="14941"/>
          <a:ext cx="5695296" cy="1639048"/>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smtClean="0"/>
            <a:t> </a:t>
          </a:r>
          <a:r>
            <a:rPr lang="de-DE" sz="1500" b="1" kern="1200" dirty="0" smtClean="0"/>
            <a:t>Vision/ Zukunft</a:t>
          </a:r>
          <a:endParaRPr lang="de-DE" sz="1500" b="1" kern="1200" dirty="0"/>
        </a:p>
        <a:p>
          <a:pPr marL="228600" lvl="2" indent="-114300" algn="l" defTabSz="666750">
            <a:lnSpc>
              <a:spcPct val="90000"/>
            </a:lnSpc>
            <a:spcBef>
              <a:spcPct val="0"/>
            </a:spcBef>
            <a:spcAft>
              <a:spcPct val="15000"/>
            </a:spcAft>
            <a:buChar char="••"/>
          </a:pPr>
          <a:r>
            <a:rPr lang="de-DE" sz="1500" b="1" kern="1200" dirty="0" smtClean="0"/>
            <a:t>?</a:t>
          </a:r>
          <a:endParaRPr lang="de-DE" sz="1500" b="1" kern="1200" dirty="0"/>
        </a:p>
        <a:p>
          <a:pPr marL="228600" lvl="2" indent="-114300" algn="l" defTabSz="666750">
            <a:lnSpc>
              <a:spcPct val="90000"/>
            </a:lnSpc>
            <a:spcBef>
              <a:spcPct val="0"/>
            </a:spcBef>
            <a:spcAft>
              <a:spcPct val="15000"/>
            </a:spcAft>
            <a:buChar char="••"/>
          </a:pPr>
          <a:r>
            <a:rPr lang="de-DE" sz="1500" b="1" kern="1200" dirty="0" smtClean="0"/>
            <a:t>?</a:t>
          </a:r>
          <a:endParaRPr lang="de-DE" sz="1500" b="1" kern="1200" dirty="0"/>
        </a:p>
      </dsp:txBody>
      <dsp:txXfrm rot="10800000">
        <a:off x="3852988" y="14941"/>
        <a:ext cx="4713702" cy="1639048"/>
      </dsp:txXfrm>
    </dsp:sp>
    <dsp:sp modelId="{A8DC69BB-4E09-43C4-A507-9F949FA5E1EE}">
      <dsp:nvSpPr>
        <dsp:cNvPr id="0" name=""/>
        <dsp:cNvSpPr/>
      </dsp:nvSpPr>
      <dsp:spPr>
        <a:xfrm>
          <a:off x="1932052" y="3626"/>
          <a:ext cx="194238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de-DE" sz="2000" kern="1200" dirty="0" smtClean="0"/>
        </a:p>
        <a:p>
          <a:pPr lvl="0" algn="ctr" defTabSz="889000">
            <a:lnSpc>
              <a:spcPct val="90000"/>
            </a:lnSpc>
            <a:spcBef>
              <a:spcPct val="0"/>
            </a:spcBef>
            <a:spcAft>
              <a:spcPct val="35000"/>
            </a:spcAft>
          </a:pPr>
          <a:endParaRPr lang="de-DE" sz="2000" kern="1200" dirty="0" smtClean="0"/>
        </a:p>
        <a:p>
          <a:pPr lvl="0" algn="ctr" defTabSz="889000">
            <a:lnSpc>
              <a:spcPct val="90000"/>
            </a:lnSpc>
            <a:spcBef>
              <a:spcPct val="0"/>
            </a:spcBef>
            <a:spcAft>
              <a:spcPct val="35000"/>
            </a:spcAft>
          </a:pPr>
          <a:r>
            <a:rPr lang="de-DE" sz="2000" b="1" kern="1200" dirty="0" smtClean="0"/>
            <a:t>Leitziele</a:t>
          </a:r>
          <a:r>
            <a:rPr lang="de-DE" sz="2000" kern="1200" dirty="0" smtClean="0"/>
            <a:t> </a:t>
          </a:r>
          <a:r>
            <a:rPr lang="de-DE" sz="2000" kern="1200" dirty="0"/>
            <a:t>(langfristig)</a:t>
          </a:r>
        </a:p>
      </dsp:txBody>
      <dsp:txXfrm>
        <a:off x="1932052" y="3626"/>
        <a:ext cx="1942380" cy="1624541"/>
      </dsp:txXfrm>
    </dsp:sp>
    <dsp:sp modelId="{D28D47B7-2826-441D-B1B7-8FF4D42C4005}">
      <dsp:nvSpPr>
        <dsp:cNvPr id="0" name=""/>
        <dsp:cNvSpPr/>
      </dsp:nvSpPr>
      <dsp:spPr>
        <a:xfrm rot="10800000">
          <a:off x="3874432" y="1628168"/>
          <a:ext cx="4684564" cy="1624541"/>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 </a:t>
          </a:r>
          <a:r>
            <a:rPr lang="de-DE" sz="1500" b="1" kern="1200" dirty="0" smtClean="0"/>
            <a:t>Strategien/ Maßnahmen</a:t>
          </a:r>
          <a:endParaRPr lang="de-DE" sz="1500" b="1" kern="1200" dirty="0"/>
        </a:p>
        <a:p>
          <a:pPr marL="228600" lvl="2" indent="-114300" algn="l" defTabSz="666750">
            <a:lnSpc>
              <a:spcPct val="90000"/>
            </a:lnSpc>
            <a:spcBef>
              <a:spcPct val="0"/>
            </a:spcBef>
            <a:spcAft>
              <a:spcPct val="15000"/>
            </a:spcAft>
            <a:buChar char="••"/>
          </a:pPr>
          <a:r>
            <a:rPr lang="de-DE" sz="1500" b="1" kern="1200" dirty="0" smtClean="0"/>
            <a:t>?</a:t>
          </a:r>
          <a:endParaRPr lang="de-DE" sz="1500" b="1" kern="1200" dirty="0"/>
        </a:p>
        <a:p>
          <a:pPr marL="228600" lvl="2" indent="-114300" algn="l" defTabSz="666750">
            <a:lnSpc>
              <a:spcPct val="90000"/>
            </a:lnSpc>
            <a:spcBef>
              <a:spcPct val="0"/>
            </a:spcBef>
            <a:spcAft>
              <a:spcPct val="15000"/>
            </a:spcAft>
            <a:buChar char="••"/>
          </a:pPr>
          <a:r>
            <a:rPr lang="de-DE" sz="1500" b="1" kern="1200" dirty="0" smtClean="0"/>
            <a:t>?</a:t>
          </a:r>
          <a:endParaRPr lang="de-DE" sz="1500" b="1" kern="1200" dirty="0"/>
        </a:p>
        <a:p>
          <a:pPr marL="228600" lvl="2" indent="-114300" algn="l" defTabSz="666750">
            <a:lnSpc>
              <a:spcPct val="90000"/>
            </a:lnSpc>
            <a:spcBef>
              <a:spcPct val="0"/>
            </a:spcBef>
            <a:spcAft>
              <a:spcPct val="15000"/>
            </a:spcAft>
            <a:buChar char="••"/>
          </a:pPr>
          <a:r>
            <a:rPr lang="de-DE" sz="1500" b="1" kern="1200" dirty="0" smtClean="0"/>
            <a:t>?</a:t>
          </a:r>
          <a:endParaRPr lang="de-DE" sz="1500" b="1" kern="1200" dirty="0"/>
        </a:p>
        <a:p>
          <a:pPr marL="114300" lvl="1" indent="-114300" algn="l" defTabSz="533400">
            <a:lnSpc>
              <a:spcPct val="90000"/>
            </a:lnSpc>
            <a:spcBef>
              <a:spcPct val="0"/>
            </a:spcBef>
            <a:spcAft>
              <a:spcPct val="15000"/>
            </a:spcAft>
            <a:buChar char="••"/>
          </a:pPr>
          <a:endParaRPr lang="de-DE" sz="1200" kern="1200" dirty="0"/>
        </a:p>
      </dsp:txBody>
      <dsp:txXfrm rot="10800000">
        <a:off x="4845623" y="1628168"/>
        <a:ext cx="3713374" cy="1624541"/>
      </dsp:txXfrm>
    </dsp:sp>
    <dsp:sp modelId="{EBFC471E-3F74-4ED5-B2E7-7C7FAA940931}">
      <dsp:nvSpPr>
        <dsp:cNvPr id="0" name=""/>
        <dsp:cNvSpPr/>
      </dsp:nvSpPr>
      <dsp:spPr>
        <a:xfrm>
          <a:off x="960862" y="1628168"/>
          <a:ext cx="388476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a:t>Mittlerziele </a:t>
          </a:r>
          <a:r>
            <a:rPr lang="de-DE" sz="2000" kern="1200" dirty="0"/>
            <a:t>(mittelfristig)</a:t>
          </a:r>
        </a:p>
      </dsp:txBody>
      <dsp:txXfrm>
        <a:off x="1640695" y="1628168"/>
        <a:ext cx="2525094" cy="1624541"/>
      </dsp:txXfrm>
    </dsp:sp>
    <dsp:sp modelId="{A27BFCF7-147A-428C-8E28-50F5F58C7FDD}">
      <dsp:nvSpPr>
        <dsp:cNvPr id="0" name=""/>
        <dsp:cNvSpPr/>
      </dsp:nvSpPr>
      <dsp:spPr>
        <a:xfrm rot="10800000">
          <a:off x="4845623" y="3252710"/>
          <a:ext cx="3713374" cy="1624541"/>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de-DE" sz="1200" b="1" kern="1200" dirty="0" smtClean="0"/>
            <a:t>Handlungsschritte</a:t>
          </a:r>
          <a:endParaRPr lang="de-DE" sz="1200" b="1" kern="1200" dirty="0"/>
        </a:p>
        <a:p>
          <a:pPr marL="228600" lvl="2" indent="-114300" algn="l" defTabSz="533400">
            <a:lnSpc>
              <a:spcPct val="90000"/>
            </a:lnSpc>
            <a:spcBef>
              <a:spcPct val="0"/>
            </a:spcBef>
            <a:spcAft>
              <a:spcPct val="15000"/>
            </a:spcAft>
            <a:buChar char="••"/>
          </a:pPr>
          <a:r>
            <a:rPr lang="de-DE" sz="1200" b="1" kern="1200" dirty="0" smtClean="0"/>
            <a:t>?</a:t>
          </a:r>
          <a:endParaRPr lang="de-DE" sz="1200" b="1" kern="1200" dirty="0"/>
        </a:p>
        <a:p>
          <a:pPr marL="228600" lvl="2" indent="-114300" algn="l" defTabSz="533400">
            <a:lnSpc>
              <a:spcPct val="90000"/>
            </a:lnSpc>
            <a:spcBef>
              <a:spcPct val="0"/>
            </a:spcBef>
            <a:spcAft>
              <a:spcPct val="15000"/>
            </a:spcAft>
            <a:buChar char="••"/>
          </a:pPr>
          <a:r>
            <a:rPr lang="de-DE" sz="1200" b="1" kern="1200" dirty="0" smtClean="0"/>
            <a:t>?</a:t>
          </a:r>
          <a:endParaRPr lang="de-DE" sz="1200" b="1" kern="1200" dirty="0"/>
        </a:p>
        <a:p>
          <a:pPr marL="228600" lvl="2" indent="-114300" algn="l" defTabSz="533400">
            <a:lnSpc>
              <a:spcPct val="90000"/>
            </a:lnSpc>
            <a:spcBef>
              <a:spcPct val="0"/>
            </a:spcBef>
            <a:spcAft>
              <a:spcPct val="15000"/>
            </a:spcAft>
            <a:buChar char="••"/>
          </a:pPr>
          <a:r>
            <a:rPr lang="de-DE" sz="1200" b="1" kern="1200" dirty="0" smtClean="0"/>
            <a:t>?</a:t>
          </a:r>
          <a:endParaRPr lang="de-DE" sz="1200" b="1" kern="1200" dirty="0"/>
        </a:p>
        <a:p>
          <a:pPr marL="228600" lvl="2" indent="-114300" algn="l" defTabSz="533400">
            <a:lnSpc>
              <a:spcPct val="90000"/>
            </a:lnSpc>
            <a:spcBef>
              <a:spcPct val="0"/>
            </a:spcBef>
            <a:spcAft>
              <a:spcPct val="15000"/>
            </a:spcAft>
            <a:buChar char="••"/>
          </a:pPr>
          <a:r>
            <a:rPr lang="de-DE" sz="1200" b="1" kern="1200" dirty="0" smtClean="0"/>
            <a:t>?</a:t>
          </a:r>
          <a:endParaRPr lang="de-DE" sz="1200" b="1" kern="1200" dirty="0"/>
        </a:p>
        <a:p>
          <a:pPr marL="57150" lvl="1" indent="-57150" algn="l" defTabSz="466725">
            <a:lnSpc>
              <a:spcPct val="90000"/>
            </a:lnSpc>
            <a:spcBef>
              <a:spcPct val="0"/>
            </a:spcBef>
            <a:spcAft>
              <a:spcPct val="15000"/>
            </a:spcAft>
            <a:buChar char="••"/>
          </a:pPr>
          <a:endParaRPr lang="de-DE" sz="1050" kern="1200" dirty="0"/>
        </a:p>
        <a:p>
          <a:pPr marL="57150" lvl="1" indent="-57150" algn="l" defTabSz="466725">
            <a:lnSpc>
              <a:spcPct val="90000"/>
            </a:lnSpc>
            <a:spcBef>
              <a:spcPct val="0"/>
            </a:spcBef>
            <a:spcAft>
              <a:spcPct val="15000"/>
            </a:spcAft>
            <a:buChar char="••"/>
          </a:pPr>
          <a:endParaRPr lang="de-DE" sz="1050" kern="1200" dirty="0"/>
        </a:p>
      </dsp:txBody>
      <dsp:txXfrm rot="10800000">
        <a:off x="5816813" y="3252710"/>
        <a:ext cx="2742184" cy="1624541"/>
      </dsp:txXfrm>
    </dsp:sp>
    <dsp:sp modelId="{41132388-0AB1-44FB-9008-490F4E478B65}">
      <dsp:nvSpPr>
        <dsp:cNvPr id="0" name=""/>
        <dsp:cNvSpPr/>
      </dsp:nvSpPr>
      <dsp:spPr>
        <a:xfrm>
          <a:off x="-10327" y="3252710"/>
          <a:ext cx="582714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a:t>Handlungsziele</a:t>
          </a:r>
          <a:r>
            <a:rPr lang="de-DE" sz="2000" kern="1200" dirty="0"/>
            <a:t> </a:t>
          </a:r>
          <a:endParaRPr lang="de-DE" sz="2000" kern="1200" dirty="0" smtClean="0"/>
        </a:p>
        <a:p>
          <a:pPr lvl="0" algn="ctr" defTabSz="889000">
            <a:lnSpc>
              <a:spcPct val="90000"/>
            </a:lnSpc>
            <a:spcBef>
              <a:spcPct val="0"/>
            </a:spcBef>
            <a:spcAft>
              <a:spcPct val="35000"/>
            </a:spcAft>
          </a:pPr>
          <a:r>
            <a:rPr lang="de-DE" sz="2000" kern="1200" dirty="0" smtClean="0"/>
            <a:t>(</a:t>
          </a:r>
          <a:r>
            <a:rPr lang="de-DE" sz="2000" kern="1200" dirty="0"/>
            <a:t>kurzfristig)</a:t>
          </a:r>
        </a:p>
      </dsp:txBody>
      <dsp:txXfrm>
        <a:off x="1009421" y="3252710"/>
        <a:ext cx="3787641" cy="16245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63E88-C1BC-4466-B4A9-146A05174A70}">
      <dsp:nvSpPr>
        <dsp:cNvPr id="0" name=""/>
        <dsp:cNvSpPr/>
      </dsp:nvSpPr>
      <dsp:spPr>
        <a:xfrm rot="10800000">
          <a:off x="2868341" y="14941"/>
          <a:ext cx="5695296" cy="1639048"/>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smtClean="0"/>
            <a:t> </a:t>
          </a:r>
          <a:r>
            <a:rPr lang="de-DE" sz="1500" b="1" kern="1200" dirty="0" smtClean="0"/>
            <a:t>Vision/ Zukunft</a:t>
          </a:r>
          <a:endParaRPr lang="de-DE" sz="1500" b="1" kern="1200" dirty="0"/>
        </a:p>
        <a:p>
          <a:pPr marL="228600" lvl="2" indent="-114300" algn="l" defTabSz="666750">
            <a:lnSpc>
              <a:spcPct val="90000"/>
            </a:lnSpc>
            <a:spcBef>
              <a:spcPct val="0"/>
            </a:spcBef>
            <a:spcAft>
              <a:spcPct val="15000"/>
            </a:spcAft>
            <a:buChar char="••"/>
          </a:pPr>
          <a:r>
            <a:rPr lang="de-DE" sz="1500" kern="1200" dirty="0" smtClean="0"/>
            <a:t>Achtsamer, bewusster Alkoholkonsum</a:t>
          </a:r>
          <a:endParaRPr lang="de-DE" sz="1500" kern="1200" dirty="0"/>
        </a:p>
      </dsp:txBody>
      <dsp:txXfrm rot="10800000">
        <a:off x="3852988" y="14941"/>
        <a:ext cx="4713702" cy="1639048"/>
      </dsp:txXfrm>
    </dsp:sp>
    <dsp:sp modelId="{A8DC69BB-4E09-43C4-A507-9F949FA5E1EE}">
      <dsp:nvSpPr>
        <dsp:cNvPr id="0" name=""/>
        <dsp:cNvSpPr/>
      </dsp:nvSpPr>
      <dsp:spPr>
        <a:xfrm>
          <a:off x="1932052" y="3626"/>
          <a:ext cx="194238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de-DE" sz="2000" kern="1200" dirty="0" smtClean="0"/>
        </a:p>
        <a:p>
          <a:pPr lvl="0" algn="ctr" defTabSz="889000">
            <a:lnSpc>
              <a:spcPct val="90000"/>
            </a:lnSpc>
            <a:spcBef>
              <a:spcPct val="0"/>
            </a:spcBef>
            <a:spcAft>
              <a:spcPct val="35000"/>
            </a:spcAft>
          </a:pPr>
          <a:endParaRPr lang="de-DE" sz="2000" kern="1200" dirty="0" smtClean="0"/>
        </a:p>
        <a:p>
          <a:pPr lvl="0" algn="ctr" defTabSz="889000">
            <a:lnSpc>
              <a:spcPct val="90000"/>
            </a:lnSpc>
            <a:spcBef>
              <a:spcPct val="0"/>
            </a:spcBef>
            <a:spcAft>
              <a:spcPct val="35000"/>
            </a:spcAft>
          </a:pPr>
          <a:r>
            <a:rPr lang="de-DE" sz="2000" b="1" kern="1200" dirty="0" smtClean="0"/>
            <a:t>Leitziele</a:t>
          </a:r>
          <a:r>
            <a:rPr lang="de-DE" sz="2000" kern="1200" dirty="0" smtClean="0"/>
            <a:t> </a:t>
          </a:r>
          <a:r>
            <a:rPr lang="de-DE" sz="2000" kern="1200" dirty="0"/>
            <a:t>(langfristig)</a:t>
          </a:r>
        </a:p>
      </dsp:txBody>
      <dsp:txXfrm>
        <a:off x="1932052" y="3626"/>
        <a:ext cx="1942380" cy="1624541"/>
      </dsp:txXfrm>
    </dsp:sp>
    <dsp:sp modelId="{D28D47B7-2826-441D-B1B7-8FF4D42C4005}">
      <dsp:nvSpPr>
        <dsp:cNvPr id="0" name=""/>
        <dsp:cNvSpPr/>
      </dsp:nvSpPr>
      <dsp:spPr>
        <a:xfrm rot="10800000">
          <a:off x="3874432" y="1628168"/>
          <a:ext cx="4684564" cy="1624541"/>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 </a:t>
          </a:r>
          <a:r>
            <a:rPr lang="de-DE" sz="1500" b="1" kern="1200" dirty="0" smtClean="0"/>
            <a:t>Strategien/ Maßnahmen</a:t>
          </a:r>
          <a:endParaRPr lang="de-DE" sz="1500" b="1" kern="1200" dirty="0"/>
        </a:p>
        <a:p>
          <a:pPr marL="228600" lvl="2" indent="-114300" algn="l" defTabSz="666750">
            <a:lnSpc>
              <a:spcPct val="90000"/>
            </a:lnSpc>
            <a:spcBef>
              <a:spcPct val="0"/>
            </a:spcBef>
            <a:spcAft>
              <a:spcPct val="15000"/>
            </a:spcAft>
            <a:buChar char="••"/>
          </a:pPr>
          <a:r>
            <a:rPr lang="de-DE" sz="1500" kern="1200" dirty="0" smtClean="0"/>
            <a:t>Selbstwirksamkeit stärken</a:t>
          </a:r>
          <a:endParaRPr lang="de-DE" sz="1500" kern="1200" dirty="0"/>
        </a:p>
        <a:p>
          <a:pPr marL="228600" lvl="2" indent="-114300" algn="l" defTabSz="666750">
            <a:lnSpc>
              <a:spcPct val="90000"/>
            </a:lnSpc>
            <a:spcBef>
              <a:spcPct val="0"/>
            </a:spcBef>
            <a:spcAft>
              <a:spcPct val="15000"/>
            </a:spcAft>
            <a:buChar char="••"/>
          </a:pPr>
          <a:r>
            <a:rPr lang="de-DE" sz="1500" kern="1200" dirty="0" smtClean="0"/>
            <a:t>Zur Reflexion anregen</a:t>
          </a:r>
          <a:endParaRPr lang="de-DE" sz="1500" kern="1200" dirty="0"/>
        </a:p>
        <a:p>
          <a:pPr marL="228600" lvl="2" indent="-114300" algn="l" defTabSz="666750">
            <a:lnSpc>
              <a:spcPct val="90000"/>
            </a:lnSpc>
            <a:spcBef>
              <a:spcPct val="0"/>
            </a:spcBef>
            <a:spcAft>
              <a:spcPct val="15000"/>
            </a:spcAft>
            <a:buChar char="••"/>
          </a:pPr>
          <a:r>
            <a:rPr lang="de-DE" sz="1500" kern="1200" dirty="0" smtClean="0"/>
            <a:t>Gruppenzwang abschwächen</a:t>
          </a:r>
          <a:endParaRPr lang="de-DE" sz="1500" kern="1200" dirty="0"/>
        </a:p>
        <a:p>
          <a:pPr marL="228600" lvl="2" indent="-114300" algn="l" defTabSz="533400">
            <a:lnSpc>
              <a:spcPct val="90000"/>
            </a:lnSpc>
            <a:spcBef>
              <a:spcPct val="0"/>
            </a:spcBef>
            <a:spcAft>
              <a:spcPct val="15000"/>
            </a:spcAft>
            <a:buChar char="••"/>
          </a:pPr>
          <a:endParaRPr lang="de-DE" sz="1200" kern="1200" dirty="0"/>
        </a:p>
      </dsp:txBody>
      <dsp:txXfrm rot="10800000">
        <a:off x="4845623" y="1628168"/>
        <a:ext cx="3713374" cy="1624541"/>
      </dsp:txXfrm>
    </dsp:sp>
    <dsp:sp modelId="{EBFC471E-3F74-4ED5-B2E7-7C7FAA940931}">
      <dsp:nvSpPr>
        <dsp:cNvPr id="0" name=""/>
        <dsp:cNvSpPr/>
      </dsp:nvSpPr>
      <dsp:spPr>
        <a:xfrm>
          <a:off x="960862" y="1628168"/>
          <a:ext cx="388476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a:t>Mittlerziele </a:t>
          </a:r>
          <a:r>
            <a:rPr lang="de-DE" sz="2000" kern="1200" dirty="0"/>
            <a:t>(mittelfristig)</a:t>
          </a:r>
        </a:p>
      </dsp:txBody>
      <dsp:txXfrm>
        <a:off x="1640695" y="1628168"/>
        <a:ext cx="2525094" cy="1624541"/>
      </dsp:txXfrm>
    </dsp:sp>
    <dsp:sp modelId="{A27BFCF7-147A-428C-8E28-50F5F58C7FDD}">
      <dsp:nvSpPr>
        <dsp:cNvPr id="0" name=""/>
        <dsp:cNvSpPr/>
      </dsp:nvSpPr>
      <dsp:spPr>
        <a:xfrm rot="10800000">
          <a:off x="4845623" y="3252710"/>
          <a:ext cx="3713374" cy="1624541"/>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66750">
            <a:lnSpc>
              <a:spcPct val="90000"/>
            </a:lnSpc>
            <a:spcBef>
              <a:spcPct val="0"/>
            </a:spcBef>
            <a:spcAft>
              <a:spcPct val="15000"/>
            </a:spcAft>
            <a:buChar char="••"/>
          </a:pPr>
          <a:r>
            <a:rPr lang="de-DE" sz="1500" b="1" kern="1200" dirty="0" smtClean="0"/>
            <a:t>Handlungsschritte</a:t>
          </a:r>
          <a:endParaRPr lang="de-DE" sz="1500" b="1" kern="1200" dirty="0"/>
        </a:p>
        <a:p>
          <a:pPr marL="228600" lvl="2" indent="-114300" algn="l" defTabSz="533400">
            <a:lnSpc>
              <a:spcPct val="90000"/>
            </a:lnSpc>
            <a:spcBef>
              <a:spcPct val="0"/>
            </a:spcBef>
            <a:spcAft>
              <a:spcPct val="15000"/>
            </a:spcAft>
            <a:buChar char="••"/>
          </a:pPr>
          <a:r>
            <a:rPr lang="de-DE" sz="1200" kern="1200" dirty="0" smtClean="0"/>
            <a:t>Challenge</a:t>
          </a:r>
          <a:endParaRPr lang="de-DE" sz="1200" kern="1200" dirty="0"/>
        </a:p>
        <a:p>
          <a:pPr marL="228600" lvl="2" indent="-114300" algn="l" defTabSz="533400">
            <a:lnSpc>
              <a:spcPct val="90000"/>
            </a:lnSpc>
            <a:spcBef>
              <a:spcPct val="0"/>
            </a:spcBef>
            <a:spcAft>
              <a:spcPct val="15000"/>
            </a:spcAft>
            <a:buChar char="••"/>
          </a:pPr>
          <a:r>
            <a:rPr lang="de-DE" sz="1200" kern="1200" dirty="0" smtClean="0"/>
            <a:t>Tagebuch</a:t>
          </a:r>
          <a:endParaRPr lang="de-DE" sz="1200" kern="1200" dirty="0"/>
        </a:p>
        <a:p>
          <a:pPr marL="228600" lvl="2" indent="-114300" algn="l" defTabSz="533400">
            <a:lnSpc>
              <a:spcPct val="90000"/>
            </a:lnSpc>
            <a:spcBef>
              <a:spcPct val="0"/>
            </a:spcBef>
            <a:spcAft>
              <a:spcPct val="15000"/>
            </a:spcAft>
            <a:buChar char="••"/>
          </a:pPr>
          <a:r>
            <a:rPr lang="de-DE" sz="1200" kern="1200" dirty="0" smtClean="0"/>
            <a:t>Allgemeine Informationsvermittlung</a:t>
          </a:r>
          <a:endParaRPr lang="de-DE" sz="1200" kern="1200" dirty="0"/>
        </a:p>
        <a:p>
          <a:pPr marL="228600" lvl="2" indent="-114300" algn="l" defTabSz="533400">
            <a:lnSpc>
              <a:spcPct val="90000"/>
            </a:lnSpc>
            <a:spcBef>
              <a:spcPct val="0"/>
            </a:spcBef>
            <a:spcAft>
              <a:spcPct val="15000"/>
            </a:spcAft>
            <a:buChar char="••"/>
          </a:pPr>
          <a:r>
            <a:rPr lang="de-DE" sz="1200" kern="1200" dirty="0" smtClean="0"/>
            <a:t>Test und Empfehlung von alkoholfreien Alternativen</a:t>
          </a:r>
          <a:endParaRPr lang="de-DE" sz="1200" kern="1200" dirty="0"/>
        </a:p>
        <a:p>
          <a:pPr marL="114300" lvl="1" indent="-114300" algn="l" defTabSz="533400">
            <a:lnSpc>
              <a:spcPct val="90000"/>
            </a:lnSpc>
            <a:spcBef>
              <a:spcPct val="0"/>
            </a:spcBef>
            <a:spcAft>
              <a:spcPct val="15000"/>
            </a:spcAft>
            <a:buChar char="••"/>
          </a:pPr>
          <a:endParaRPr lang="de-DE" sz="1200" kern="1200" dirty="0"/>
        </a:p>
      </dsp:txBody>
      <dsp:txXfrm rot="10800000">
        <a:off x="5816813" y="3252710"/>
        <a:ext cx="2742184" cy="1624541"/>
      </dsp:txXfrm>
    </dsp:sp>
    <dsp:sp modelId="{41132388-0AB1-44FB-9008-490F4E478B65}">
      <dsp:nvSpPr>
        <dsp:cNvPr id="0" name=""/>
        <dsp:cNvSpPr/>
      </dsp:nvSpPr>
      <dsp:spPr>
        <a:xfrm>
          <a:off x="-10327" y="3252710"/>
          <a:ext cx="582714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a:t>Handlungsziele</a:t>
          </a:r>
          <a:r>
            <a:rPr lang="de-DE" sz="2000" kern="1200" dirty="0"/>
            <a:t> </a:t>
          </a:r>
          <a:endParaRPr lang="de-DE" sz="2000" kern="1200" dirty="0" smtClean="0"/>
        </a:p>
        <a:p>
          <a:pPr lvl="0" algn="ctr" defTabSz="889000">
            <a:lnSpc>
              <a:spcPct val="90000"/>
            </a:lnSpc>
            <a:spcBef>
              <a:spcPct val="0"/>
            </a:spcBef>
            <a:spcAft>
              <a:spcPct val="35000"/>
            </a:spcAft>
          </a:pPr>
          <a:r>
            <a:rPr lang="de-DE" sz="2000" kern="1200" dirty="0" smtClean="0"/>
            <a:t>(</a:t>
          </a:r>
          <a:r>
            <a:rPr lang="de-DE" sz="2000" kern="1200" dirty="0"/>
            <a:t>kurzfristig)</a:t>
          </a:r>
        </a:p>
      </dsp:txBody>
      <dsp:txXfrm>
        <a:off x="1009421" y="3252710"/>
        <a:ext cx="3787641" cy="16245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63E88-C1BC-4466-B4A9-146A05174A70}">
      <dsp:nvSpPr>
        <dsp:cNvPr id="0" name=""/>
        <dsp:cNvSpPr/>
      </dsp:nvSpPr>
      <dsp:spPr>
        <a:xfrm rot="10800000">
          <a:off x="2868341" y="14941"/>
          <a:ext cx="5695296" cy="1639048"/>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smtClean="0"/>
            <a:t> </a:t>
          </a:r>
          <a:r>
            <a:rPr lang="de-DE" sz="1500" b="1" kern="1200" dirty="0" smtClean="0"/>
            <a:t>Vision/ Zukunft</a:t>
          </a:r>
          <a:endParaRPr lang="de-DE" sz="1500" b="1" kern="1200" dirty="0"/>
        </a:p>
        <a:p>
          <a:pPr marL="228600" lvl="2" indent="-114300" algn="l" defTabSz="666750">
            <a:lnSpc>
              <a:spcPct val="90000"/>
            </a:lnSpc>
            <a:spcBef>
              <a:spcPct val="0"/>
            </a:spcBef>
            <a:spcAft>
              <a:spcPct val="15000"/>
            </a:spcAft>
            <a:buChar char="••"/>
          </a:pPr>
          <a:r>
            <a:rPr lang="de-DE" sz="1500" kern="1200" dirty="0" smtClean="0"/>
            <a:t>Achtsamer, bewusster Alkoholkonsum</a:t>
          </a:r>
          <a:endParaRPr lang="de-DE" sz="1500" kern="1200" dirty="0"/>
        </a:p>
      </dsp:txBody>
      <dsp:txXfrm rot="10800000">
        <a:off x="3852988" y="14941"/>
        <a:ext cx="4713702" cy="1639048"/>
      </dsp:txXfrm>
    </dsp:sp>
    <dsp:sp modelId="{A8DC69BB-4E09-43C4-A507-9F949FA5E1EE}">
      <dsp:nvSpPr>
        <dsp:cNvPr id="0" name=""/>
        <dsp:cNvSpPr/>
      </dsp:nvSpPr>
      <dsp:spPr>
        <a:xfrm>
          <a:off x="1932052" y="3626"/>
          <a:ext cx="194238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de-DE" sz="2000" kern="1200" dirty="0" smtClean="0"/>
        </a:p>
        <a:p>
          <a:pPr lvl="0" algn="ctr" defTabSz="889000">
            <a:lnSpc>
              <a:spcPct val="90000"/>
            </a:lnSpc>
            <a:spcBef>
              <a:spcPct val="0"/>
            </a:spcBef>
            <a:spcAft>
              <a:spcPct val="35000"/>
            </a:spcAft>
          </a:pPr>
          <a:endParaRPr lang="de-DE" sz="2000" kern="1200" dirty="0" smtClean="0"/>
        </a:p>
        <a:p>
          <a:pPr lvl="0" algn="ctr" defTabSz="889000">
            <a:lnSpc>
              <a:spcPct val="90000"/>
            </a:lnSpc>
            <a:spcBef>
              <a:spcPct val="0"/>
            </a:spcBef>
            <a:spcAft>
              <a:spcPct val="35000"/>
            </a:spcAft>
          </a:pPr>
          <a:r>
            <a:rPr lang="de-DE" sz="2000" b="1" kern="1200" dirty="0" smtClean="0"/>
            <a:t>Leitziele</a:t>
          </a:r>
          <a:r>
            <a:rPr lang="de-DE" sz="2000" kern="1200" dirty="0" smtClean="0"/>
            <a:t> </a:t>
          </a:r>
          <a:r>
            <a:rPr lang="de-DE" sz="2000" kern="1200" dirty="0"/>
            <a:t>(langfristig)</a:t>
          </a:r>
        </a:p>
      </dsp:txBody>
      <dsp:txXfrm>
        <a:off x="1932052" y="3626"/>
        <a:ext cx="1942380" cy="1624541"/>
      </dsp:txXfrm>
    </dsp:sp>
    <dsp:sp modelId="{D28D47B7-2826-441D-B1B7-8FF4D42C4005}">
      <dsp:nvSpPr>
        <dsp:cNvPr id="0" name=""/>
        <dsp:cNvSpPr/>
      </dsp:nvSpPr>
      <dsp:spPr>
        <a:xfrm rot="10800000">
          <a:off x="3874432" y="1628168"/>
          <a:ext cx="4684564" cy="1624541"/>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 </a:t>
          </a:r>
          <a:r>
            <a:rPr lang="de-DE" sz="1500" b="1" kern="1200" dirty="0" smtClean="0"/>
            <a:t>Strategien/ Maßnahmen</a:t>
          </a:r>
          <a:endParaRPr lang="de-DE" sz="1500" b="1" kern="1200" dirty="0"/>
        </a:p>
        <a:p>
          <a:pPr marL="228600" lvl="2" indent="-114300" algn="l" defTabSz="666750">
            <a:lnSpc>
              <a:spcPct val="90000"/>
            </a:lnSpc>
            <a:spcBef>
              <a:spcPct val="0"/>
            </a:spcBef>
            <a:spcAft>
              <a:spcPct val="15000"/>
            </a:spcAft>
            <a:buChar char="••"/>
          </a:pPr>
          <a:r>
            <a:rPr lang="de-DE" sz="1500" kern="1200" dirty="0" smtClean="0"/>
            <a:t>Selbstwirksamkeit stärken</a:t>
          </a:r>
          <a:endParaRPr lang="de-DE" sz="1500" kern="1200" dirty="0"/>
        </a:p>
        <a:p>
          <a:pPr marL="228600" lvl="2" indent="-114300" algn="l" defTabSz="666750">
            <a:lnSpc>
              <a:spcPct val="90000"/>
            </a:lnSpc>
            <a:spcBef>
              <a:spcPct val="0"/>
            </a:spcBef>
            <a:spcAft>
              <a:spcPct val="15000"/>
            </a:spcAft>
            <a:buChar char="••"/>
          </a:pPr>
          <a:r>
            <a:rPr lang="de-DE" sz="1500" kern="1200" dirty="0" smtClean="0"/>
            <a:t>Zur Reflexion anregen</a:t>
          </a:r>
          <a:endParaRPr lang="de-DE" sz="1500" kern="1200" dirty="0"/>
        </a:p>
        <a:p>
          <a:pPr marL="228600" lvl="2" indent="-114300" algn="l" defTabSz="666750">
            <a:lnSpc>
              <a:spcPct val="90000"/>
            </a:lnSpc>
            <a:spcBef>
              <a:spcPct val="0"/>
            </a:spcBef>
            <a:spcAft>
              <a:spcPct val="15000"/>
            </a:spcAft>
            <a:buChar char="••"/>
          </a:pPr>
          <a:r>
            <a:rPr lang="de-DE" sz="1500" kern="1200" dirty="0" smtClean="0"/>
            <a:t>Gruppenzwang abschwächen</a:t>
          </a:r>
          <a:endParaRPr lang="de-DE" sz="1500" kern="1200" dirty="0"/>
        </a:p>
        <a:p>
          <a:pPr marL="228600" lvl="2" indent="-114300" algn="l" defTabSz="533400">
            <a:lnSpc>
              <a:spcPct val="90000"/>
            </a:lnSpc>
            <a:spcBef>
              <a:spcPct val="0"/>
            </a:spcBef>
            <a:spcAft>
              <a:spcPct val="15000"/>
            </a:spcAft>
            <a:buChar char="••"/>
          </a:pPr>
          <a:endParaRPr lang="de-DE" sz="1200" kern="1200" dirty="0"/>
        </a:p>
      </dsp:txBody>
      <dsp:txXfrm rot="10800000">
        <a:off x="4845623" y="1628168"/>
        <a:ext cx="3713374" cy="1624541"/>
      </dsp:txXfrm>
    </dsp:sp>
    <dsp:sp modelId="{EBFC471E-3F74-4ED5-B2E7-7C7FAA940931}">
      <dsp:nvSpPr>
        <dsp:cNvPr id="0" name=""/>
        <dsp:cNvSpPr/>
      </dsp:nvSpPr>
      <dsp:spPr>
        <a:xfrm>
          <a:off x="960862" y="1628168"/>
          <a:ext cx="388476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a:t>Mittlerziele </a:t>
          </a:r>
          <a:r>
            <a:rPr lang="de-DE" sz="2000" kern="1200" dirty="0"/>
            <a:t>(mittelfristig)</a:t>
          </a:r>
        </a:p>
      </dsp:txBody>
      <dsp:txXfrm>
        <a:off x="1640695" y="1628168"/>
        <a:ext cx="2525094" cy="1624541"/>
      </dsp:txXfrm>
    </dsp:sp>
    <dsp:sp modelId="{A27BFCF7-147A-428C-8E28-50F5F58C7FDD}">
      <dsp:nvSpPr>
        <dsp:cNvPr id="0" name=""/>
        <dsp:cNvSpPr/>
      </dsp:nvSpPr>
      <dsp:spPr>
        <a:xfrm rot="10800000">
          <a:off x="4845623" y="3252710"/>
          <a:ext cx="3713374" cy="1624541"/>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66750">
            <a:lnSpc>
              <a:spcPct val="90000"/>
            </a:lnSpc>
            <a:spcBef>
              <a:spcPct val="0"/>
            </a:spcBef>
            <a:spcAft>
              <a:spcPct val="15000"/>
            </a:spcAft>
            <a:buChar char="••"/>
          </a:pPr>
          <a:r>
            <a:rPr lang="de-DE" sz="1500" b="1" kern="1200" dirty="0" smtClean="0"/>
            <a:t>Handlungsschritte</a:t>
          </a:r>
          <a:endParaRPr lang="de-DE" sz="1500" b="1" kern="1200" dirty="0"/>
        </a:p>
        <a:p>
          <a:pPr marL="228600" lvl="2" indent="-114300" algn="l" defTabSz="533400">
            <a:lnSpc>
              <a:spcPct val="90000"/>
            </a:lnSpc>
            <a:spcBef>
              <a:spcPct val="0"/>
            </a:spcBef>
            <a:spcAft>
              <a:spcPct val="15000"/>
            </a:spcAft>
            <a:buChar char="••"/>
          </a:pPr>
          <a:r>
            <a:rPr lang="de-DE" sz="1200" kern="1200" dirty="0" smtClean="0"/>
            <a:t>Challenge</a:t>
          </a:r>
          <a:endParaRPr lang="de-DE" sz="1200" kern="1200" dirty="0"/>
        </a:p>
        <a:p>
          <a:pPr marL="228600" lvl="2" indent="-114300" algn="l" defTabSz="533400">
            <a:lnSpc>
              <a:spcPct val="90000"/>
            </a:lnSpc>
            <a:spcBef>
              <a:spcPct val="0"/>
            </a:spcBef>
            <a:spcAft>
              <a:spcPct val="15000"/>
            </a:spcAft>
            <a:buChar char="••"/>
          </a:pPr>
          <a:r>
            <a:rPr lang="de-DE" sz="1200" kern="1200" dirty="0" smtClean="0"/>
            <a:t>Tagebuch</a:t>
          </a:r>
          <a:endParaRPr lang="de-DE" sz="1200" kern="1200" dirty="0"/>
        </a:p>
        <a:p>
          <a:pPr marL="228600" lvl="2" indent="-114300" algn="l" defTabSz="533400">
            <a:lnSpc>
              <a:spcPct val="90000"/>
            </a:lnSpc>
            <a:spcBef>
              <a:spcPct val="0"/>
            </a:spcBef>
            <a:spcAft>
              <a:spcPct val="15000"/>
            </a:spcAft>
            <a:buChar char="••"/>
          </a:pPr>
          <a:r>
            <a:rPr lang="de-DE" sz="1200" kern="1200" dirty="0" smtClean="0"/>
            <a:t>Stand X vermitteln</a:t>
          </a:r>
          <a:endParaRPr lang="de-DE" sz="1200" kern="1200" dirty="0"/>
        </a:p>
        <a:p>
          <a:pPr marL="228600" lvl="2" indent="-114300" algn="l" defTabSz="533400">
            <a:lnSpc>
              <a:spcPct val="90000"/>
            </a:lnSpc>
            <a:spcBef>
              <a:spcPct val="0"/>
            </a:spcBef>
            <a:spcAft>
              <a:spcPct val="15000"/>
            </a:spcAft>
            <a:buChar char="••"/>
          </a:pPr>
          <a:r>
            <a:rPr lang="de-DE" sz="1200" kern="1200" dirty="0" smtClean="0"/>
            <a:t>Allgemeine Informationsvermittlung</a:t>
          </a:r>
          <a:endParaRPr lang="de-DE" sz="1200" kern="1200" dirty="0"/>
        </a:p>
        <a:p>
          <a:pPr marL="228600" lvl="2" indent="-114300" algn="l" defTabSz="533400">
            <a:lnSpc>
              <a:spcPct val="90000"/>
            </a:lnSpc>
            <a:spcBef>
              <a:spcPct val="0"/>
            </a:spcBef>
            <a:spcAft>
              <a:spcPct val="15000"/>
            </a:spcAft>
            <a:buChar char="••"/>
          </a:pPr>
          <a:r>
            <a:rPr lang="de-DE" sz="1200" kern="1200" dirty="0" smtClean="0"/>
            <a:t>Alkoholfreie Alternativen</a:t>
          </a:r>
          <a:endParaRPr lang="de-DE" sz="1200" kern="1200" dirty="0"/>
        </a:p>
        <a:p>
          <a:pPr marL="114300" lvl="1" indent="-114300" algn="l" defTabSz="533400">
            <a:lnSpc>
              <a:spcPct val="90000"/>
            </a:lnSpc>
            <a:spcBef>
              <a:spcPct val="0"/>
            </a:spcBef>
            <a:spcAft>
              <a:spcPct val="15000"/>
            </a:spcAft>
            <a:buChar char="••"/>
          </a:pPr>
          <a:endParaRPr lang="de-DE" sz="1200" kern="1200" dirty="0"/>
        </a:p>
      </dsp:txBody>
      <dsp:txXfrm rot="10800000">
        <a:off x="5816813" y="3252710"/>
        <a:ext cx="2742184" cy="1624541"/>
      </dsp:txXfrm>
    </dsp:sp>
    <dsp:sp modelId="{41132388-0AB1-44FB-9008-490F4E478B65}">
      <dsp:nvSpPr>
        <dsp:cNvPr id="0" name=""/>
        <dsp:cNvSpPr/>
      </dsp:nvSpPr>
      <dsp:spPr>
        <a:xfrm>
          <a:off x="-10327" y="3252710"/>
          <a:ext cx="582714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a:t>Handlungsziele</a:t>
          </a:r>
          <a:r>
            <a:rPr lang="de-DE" sz="2000" kern="1200" dirty="0"/>
            <a:t> </a:t>
          </a:r>
          <a:endParaRPr lang="de-DE" sz="2000" kern="1200" dirty="0" smtClean="0"/>
        </a:p>
        <a:p>
          <a:pPr lvl="0" algn="ctr" defTabSz="889000">
            <a:lnSpc>
              <a:spcPct val="90000"/>
            </a:lnSpc>
            <a:spcBef>
              <a:spcPct val="0"/>
            </a:spcBef>
            <a:spcAft>
              <a:spcPct val="35000"/>
            </a:spcAft>
          </a:pPr>
          <a:r>
            <a:rPr lang="de-DE" sz="2000" kern="1200" dirty="0" smtClean="0"/>
            <a:t>(</a:t>
          </a:r>
          <a:r>
            <a:rPr lang="de-DE" sz="2000" kern="1200" dirty="0"/>
            <a:t>kurzfristig)</a:t>
          </a:r>
        </a:p>
      </dsp:txBody>
      <dsp:txXfrm>
        <a:off x="1009421" y="3252710"/>
        <a:ext cx="3787641" cy="16245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AC400-4176-44CC-B861-485FF51440DA}">
      <dsp:nvSpPr>
        <dsp:cNvPr id="0" name=""/>
        <dsp:cNvSpPr/>
      </dsp:nvSpPr>
      <dsp:spPr>
        <a:xfrm>
          <a:off x="1583615" y="392566"/>
          <a:ext cx="5405840" cy="540584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dirty="0" smtClean="0"/>
            <a:t>Offene Fragen stellen</a:t>
          </a:r>
          <a:endParaRPr lang="de-DE" sz="1600" b="1" kern="1200" dirty="0"/>
        </a:p>
      </dsp:txBody>
      <dsp:txXfrm>
        <a:off x="4423612" y="894537"/>
        <a:ext cx="1287104" cy="1029683"/>
      </dsp:txXfrm>
    </dsp:sp>
    <dsp:sp modelId="{8B74D413-9E9E-4B94-9781-2F30EDE1035D}">
      <dsp:nvSpPr>
        <dsp:cNvPr id="0" name=""/>
        <dsp:cNvSpPr/>
      </dsp:nvSpPr>
      <dsp:spPr>
        <a:xfrm>
          <a:off x="1653119" y="479446"/>
          <a:ext cx="5405840" cy="540584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Aktives Zuhören</a:t>
          </a:r>
          <a:endParaRPr lang="de-DE" sz="1600" kern="1200" dirty="0"/>
        </a:p>
      </dsp:txBody>
      <dsp:txXfrm>
        <a:off x="5324585" y="2439063"/>
        <a:ext cx="1480170" cy="900973"/>
      </dsp:txXfrm>
    </dsp:sp>
    <dsp:sp modelId="{EDD9EED1-90B4-4736-BFF0-CA2F7530C145}">
      <dsp:nvSpPr>
        <dsp:cNvPr id="0" name=""/>
        <dsp:cNvSpPr/>
      </dsp:nvSpPr>
      <dsp:spPr>
        <a:xfrm>
          <a:off x="1628020" y="588850"/>
          <a:ext cx="5405840" cy="540584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Wertschätzen und Bestätigen</a:t>
          </a:r>
          <a:endParaRPr lang="de-DE" sz="1600" kern="1200" dirty="0"/>
        </a:p>
      </dsp:txBody>
      <dsp:txXfrm>
        <a:off x="5099342" y="3790523"/>
        <a:ext cx="1287104" cy="997506"/>
      </dsp:txXfrm>
    </dsp:sp>
    <dsp:sp modelId="{F99CF7B2-2BCE-4B8B-838A-928502A2DE03}">
      <dsp:nvSpPr>
        <dsp:cNvPr id="0" name=""/>
        <dsp:cNvSpPr/>
      </dsp:nvSpPr>
      <dsp:spPr>
        <a:xfrm>
          <a:off x="1527626" y="637116"/>
          <a:ext cx="5405840" cy="540584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veränderungs-orientierte Aussagen fördern</a:t>
          </a:r>
          <a:endParaRPr lang="de-DE" sz="1600" kern="1200" dirty="0"/>
        </a:p>
      </dsp:txBody>
      <dsp:txXfrm>
        <a:off x="3603082" y="4884562"/>
        <a:ext cx="1254927" cy="900973"/>
      </dsp:txXfrm>
    </dsp:sp>
    <dsp:sp modelId="{0B502739-DDC2-4DDB-B135-33513F4577E5}">
      <dsp:nvSpPr>
        <dsp:cNvPr id="0" name=""/>
        <dsp:cNvSpPr/>
      </dsp:nvSpPr>
      <dsp:spPr>
        <a:xfrm>
          <a:off x="1427232" y="588850"/>
          <a:ext cx="5405840" cy="540584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Widerstand schwächen</a:t>
          </a:r>
          <a:endParaRPr lang="de-DE" sz="1600" kern="1200" dirty="0"/>
        </a:p>
      </dsp:txBody>
      <dsp:txXfrm>
        <a:off x="2074645" y="3790523"/>
        <a:ext cx="1287104" cy="997506"/>
      </dsp:txXfrm>
    </dsp:sp>
    <dsp:sp modelId="{C74B7F7B-4936-4989-8F3B-1717C9A9C3DE}">
      <dsp:nvSpPr>
        <dsp:cNvPr id="0" name=""/>
        <dsp:cNvSpPr/>
      </dsp:nvSpPr>
      <dsp:spPr>
        <a:xfrm>
          <a:off x="1402133" y="479446"/>
          <a:ext cx="5405840" cy="540584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Änderungs-zuversicht stärken</a:t>
          </a:r>
          <a:endParaRPr lang="de-DE" sz="1600" kern="1200" dirty="0"/>
        </a:p>
      </dsp:txBody>
      <dsp:txXfrm>
        <a:off x="1656336" y="2439063"/>
        <a:ext cx="1480170" cy="900973"/>
      </dsp:txXfrm>
    </dsp:sp>
    <dsp:sp modelId="{5B15F6A5-AC3C-441E-AA65-5104CA132684}">
      <dsp:nvSpPr>
        <dsp:cNvPr id="0" name=""/>
        <dsp:cNvSpPr/>
      </dsp:nvSpPr>
      <dsp:spPr>
        <a:xfrm>
          <a:off x="1471637" y="392566"/>
          <a:ext cx="5405840" cy="540584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Zusammen-fassungen</a:t>
          </a:r>
          <a:endParaRPr lang="de-DE" sz="1600" kern="1200" dirty="0"/>
        </a:p>
      </dsp:txBody>
      <dsp:txXfrm>
        <a:off x="2750375" y="894537"/>
        <a:ext cx="1287104" cy="1029683"/>
      </dsp:txXfrm>
    </dsp:sp>
    <dsp:sp modelId="{B9EA8C90-F378-4D68-95FC-0B38BD4AD05F}">
      <dsp:nvSpPr>
        <dsp:cNvPr id="0" name=""/>
        <dsp:cNvSpPr/>
      </dsp:nvSpPr>
      <dsp:spPr>
        <a:xfrm>
          <a:off x="1248698" y="57919"/>
          <a:ext cx="6075134" cy="6075134"/>
        </a:xfrm>
        <a:prstGeom prst="circularArrow">
          <a:avLst>
            <a:gd name="adj1" fmla="val 5085"/>
            <a:gd name="adj2" fmla="val 327528"/>
            <a:gd name="adj3" fmla="val 18957827"/>
            <a:gd name="adj4" fmla="val 16200343"/>
            <a:gd name="adj5" fmla="val 5932"/>
          </a:avLst>
        </a:prstGeom>
        <a:solidFill>
          <a:srgbClr val="FFFFFF"/>
        </a:solidFill>
        <a:ln>
          <a:solidFill>
            <a:srgbClr val="A40000"/>
          </a:solidFill>
        </a:ln>
        <a:effectLst/>
      </dsp:spPr>
      <dsp:style>
        <a:lnRef idx="0">
          <a:scrgbClr r="0" g="0" b="0"/>
        </a:lnRef>
        <a:fillRef idx="1">
          <a:scrgbClr r="0" g="0" b="0"/>
        </a:fillRef>
        <a:effectRef idx="0">
          <a:scrgbClr r="0" g="0" b="0"/>
        </a:effectRef>
        <a:fontRef idx="minor">
          <a:schemeClr val="lt1"/>
        </a:fontRef>
      </dsp:style>
    </dsp:sp>
    <dsp:sp modelId="{76A324D9-2F37-4B6E-83B9-CD120C6B42AD}">
      <dsp:nvSpPr>
        <dsp:cNvPr id="0" name=""/>
        <dsp:cNvSpPr/>
      </dsp:nvSpPr>
      <dsp:spPr>
        <a:xfrm>
          <a:off x="1318639" y="145183"/>
          <a:ext cx="6075134" cy="6075134"/>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88F48-DCB2-45E4-889E-0BC5CA35317E}">
      <dsp:nvSpPr>
        <dsp:cNvPr id="0" name=""/>
        <dsp:cNvSpPr/>
      </dsp:nvSpPr>
      <dsp:spPr>
        <a:xfrm>
          <a:off x="1293452" y="254334"/>
          <a:ext cx="6075134" cy="6075134"/>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AAC2B9-5309-46A0-8166-B9BD2DDA25CC}">
      <dsp:nvSpPr>
        <dsp:cNvPr id="0" name=""/>
        <dsp:cNvSpPr/>
      </dsp:nvSpPr>
      <dsp:spPr>
        <a:xfrm>
          <a:off x="1192979" y="302328"/>
          <a:ext cx="6075134" cy="6075134"/>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F06E20-7BA1-443C-821C-29282F4FE9A6}">
      <dsp:nvSpPr>
        <dsp:cNvPr id="0" name=""/>
        <dsp:cNvSpPr/>
      </dsp:nvSpPr>
      <dsp:spPr>
        <a:xfrm>
          <a:off x="1092506" y="254334"/>
          <a:ext cx="6075134" cy="6075134"/>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36836F-6E0A-4800-B3C1-1A49A36EF98D}">
      <dsp:nvSpPr>
        <dsp:cNvPr id="0" name=""/>
        <dsp:cNvSpPr/>
      </dsp:nvSpPr>
      <dsp:spPr>
        <a:xfrm>
          <a:off x="1067318" y="145183"/>
          <a:ext cx="6075134" cy="6075134"/>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9A3E7A-A6FD-49DE-98A8-310ED3D12320}">
      <dsp:nvSpPr>
        <dsp:cNvPr id="0" name=""/>
        <dsp:cNvSpPr/>
      </dsp:nvSpPr>
      <dsp:spPr>
        <a:xfrm>
          <a:off x="1137259" y="57919"/>
          <a:ext cx="6075134" cy="6075134"/>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AC400-4176-44CC-B861-485FF51440DA}">
      <dsp:nvSpPr>
        <dsp:cNvPr id="0" name=""/>
        <dsp:cNvSpPr/>
      </dsp:nvSpPr>
      <dsp:spPr>
        <a:xfrm>
          <a:off x="1583615" y="392566"/>
          <a:ext cx="5405840" cy="540584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Offene Fragen stellen</a:t>
          </a:r>
          <a:endParaRPr lang="de-DE" sz="1600" b="1" kern="1200" dirty="0"/>
        </a:p>
      </dsp:txBody>
      <dsp:txXfrm>
        <a:off x="4423612" y="894537"/>
        <a:ext cx="1287104" cy="1029683"/>
      </dsp:txXfrm>
    </dsp:sp>
    <dsp:sp modelId="{8B74D413-9E9E-4B94-9781-2F30EDE1035D}">
      <dsp:nvSpPr>
        <dsp:cNvPr id="0" name=""/>
        <dsp:cNvSpPr/>
      </dsp:nvSpPr>
      <dsp:spPr>
        <a:xfrm>
          <a:off x="1653119" y="479446"/>
          <a:ext cx="5405840" cy="540584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dirty="0" smtClean="0"/>
            <a:t>Aktives Zuhören</a:t>
          </a:r>
          <a:endParaRPr lang="de-DE" sz="1600" b="1" kern="1200" dirty="0"/>
        </a:p>
      </dsp:txBody>
      <dsp:txXfrm>
        <a:off x="5324585" y="2439063"/>
        <a:ext cx="1480170" cy="900973"/>
      </dsp:txXfrm>
    </dsp:sp>
    <dsp:sp modelId="{EDD9EED1-90B4-4736-BFF0-CA2F7530C145}">
      <dsp:nvSpPr>
        <dsp:cNvPr id="0" name=""/>
        <dsp:cNvSpPr/>
      </dsp:nvSpPr>
      <dsp:spPr>
        <a:xfrm>
          <a:off x="1628020" y="588850"/>
          <a:ext cx="5405840" cy="540584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Wertschätzen und Bestätigen</a:t>
          </a:r>
          <a:endParaRPr lang="de-DE" sz="1600" kern="1200" dirty="0"/>
        </a:p>
      </dsp:txBody>
      <dsp:txXfrm>
        <a:off x="5099342" y="3790523"/>
        <a:ext cx="1287104" cy="997506"/>
      </dsp:txXfrm>
    </dsp:sp>
    <dsp:sp modelId="{F99CF7B2-2BCE-4B8B-838A-928502A2DE03}">
      <dsp:nvSpPr>
        <dsp:cNvPr id="0" name=""/>
        <dsp:cNvSpPr/>
      </dsp:nvSpPr>
      <dsp:spPr>
        <a:xfrm>
          <a:off x="1527626" y="637116"/>
          <a:ext cx="5405840" cy="540584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veränderungs-orientierte Aussagen fördern</a:t>
          </a:r>
          <a:endParaRPr lang="de-DE" sz="1600" kern="1200" dirty="0"/>
        </a:p>
      </dsp:txBody>
      <dsp:txXfrm>
        <a:off x="3603082" y="4884562"/>
        <a:ext cx="1254927" cy="900973"/>
      </dsp:txXfrm>
    </dsp:sp>
    <dsp:sp modelId="{0B502739-DDC2-4DDB-B135-33513F4577E5}">
      <dsp:nvSpPr>
        <dsp:cNvPr id="0" name=""/>
        <dsp:cNvSpPr/>
      </dsp:nvSpPr>
      <dsp:spPr>
        <a:xfrm>
          <a:off x="1427232" y="588850"/>
          <a:ext cx="5405840" cy="540584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Widerstand schwächen</a:t>
          </a:r>
          <a:endParaRPr lang="de-DE" sz="1600" kern="1200" dirty="0"/>
        </a:p>
      </dsp:txBody>
      <dsp:txXfrm>
        <a:off x="2074645" y="3790523"/>
        <a:ext cx="1287104" cy="997506"/>
      </dsp:txXfrm>
    </dsp:sp>
    <dsp:sp modelId="{C74B7F7B-4936-4989-8F3B-1717C9A9C3DE}">
      <dsp:nvSpPr>
        <dsp:cNvPr id="0" name=""/>
        <dsp:cNvSpPr/>
      </dsp:nvSpPr>
      <dsp:spPr>
        <a:xfrm>
          <a:off x="1402133" y="479446"/>
          <a:ext cx="5405840" cy="540584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Änderungs-zuversicht stärken</a:t>
          </a:r>
          <a:endParaRPr lang="de-DE" sz="1600" kern="1200" dirty="0"/>
        </a:p>
      </dsp:txBody>
      <dsp:txXfrm>
        <a:off x="1656336" y="2439063"/>
        <a:ext cx="1480170" cy="900973"/>
      </dsp:txXfrm>
    </dsp:sp>
    <dsp:sp modelId="{5B15F6A5-AC3C-441E-AA65-5104CA132684}">
      <dsp:nvSpPr>
        <dsp:cNvPr id="0" name=""/>
        <dsp:cNvSpPr/>
      </dsp:nvSpPr>
      <dsp:spPr>
        <a:xfrm>
          <a:off x="1471637" y="392566"/>
          <a:ext cx="5405840" cy="540584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Zusammen-fassungen</a:t>
          </a:r>
          <a:endParaRPr lang="de-DE" sz="1600" kern="1200" dirty="0"/>
        </a:p>
      </dsp:txBody>
      <dsp:txXfrm>
        <a:off x="2750375" y="894537"/>
        <a:ext cx="1287104" cy="1029683"/>
      </dsp:txXfrm>
    </dsp:sp>
    <dsp:sp modelId="{B9EA8C90-F378-4D68-95FC-0B38BD4AD05F}">
      <dsp:nvSpPr>
        <dsp:cNvPr id="0" name=""/>
        <dsp:cNvSpPr/>
      </dsp:nvSpPr>
      <dsp:spPr>
        <a:xfrm>
          <a:off x="1248698" y="57919"/>
          <a:ext cx="6075134" cy="6075134"/>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A324D9-2F37-4B6E-83B9-CD120C6B42AD}">
      <dsp:nvSpPr>
        <dsp:cNvPr id="0" name=""/>
        <dsp:cNvSpPr/>
      </dsp:nvSpPr>
      <dsp:spPr>
        <a:xfrm>
          <a:off x="1318639" y="145183"/>
          <a:ext cx="6075134" cy="6075134"/>
        </a:xfrm>
        <a:prstGeom prst="circularArrow">
          <a:avLst>
            <a:gd name="adj1" fmla="val 5085"/>
            <a:gd name="adj2" fmla="val 327528"/>
            <a:gd name="adj3" fmla="val 443744"/>
            <a:gd name="adj4" fmla="val 19285776"/>
            <a:gd name="adj5" fmla="val 5932"/>
          </a:avLst>
        </a:prstGeom>
        <a:solidFill>
          <a:srgbClr val="FFFFFF"/>
        </a:solidFill>
        <a:ln>
          <a:solidFill>
            <a:srgbClr val="A40000"/>
          </a:solidFill>
        </a:ln>
        <a:effectLst/>
      </dsp:spPr>
      <dsp:style>
        <a:lnRef idx="0">
          <a:scrgbClr r="0" g="0" b="0"/>
        </a:lnRef>
        <a:fillRef idx="1">
          <a:scrgbClr r="0" g="0" b="0"/>
        </a:fillRef>
        <a:effectRef idx="0">
          <a:scrgbClr r="0" g="0" b="0"/>
        </a:effectRef>
        <a:fontRef idx="minor">
          <a:schemeClr val="lt1"/>
        </a:fontRef>
      </dsp:style>
    </dsp:sp>
    <dsp:sp modelId="{C5088F48-DCB2-45E4-889E-0BC5CA35317E}">
      <dsp:nvSpPr>
        <dsp:cNvPr id="0" name=""/>
        <dsp:cNvSpPr/>
      </dsp:nvSpPr>
      <dsp:spPr>
        <a:xfrm>
          <a:off x="1293452" y="254334"/>
          <a:ext cx="6075134" cy="6075134"/>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AAC2B9-5309-46A0-8166-B9BD2DDA25CC}">
      <dsp:nvSpPr>
        <dsp:cNvPr id="0" name=""/>
        <dsp:cNvSpPr/>
      </dsp:nvSpPr>
      <dsp:spPr>
        <a:xfrm>
          <a:off x="1192979" y="302328"/>
          <a:ext cx="6075134" cy="6075134"/>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F06E20-7BA1-443C-821C-29282F4FE9A6}">
      <dsp:nvSpPr>
        <dsp:cNvPr id="0" name=""/>
        <dsp:cNvSpPr/>
      </dsp:nvSpPr>
      <dsp:spPr>
        <a:xfrm>
          <a:off x="1092506" y="254334"/>
          <a:ext cx="6075134" cy="6075134"/>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36836F-6E0A-4800-B3C1-1A49A36EF98D}">
      <dsp:nvSpPr>
        <dsp:cNvPr id="0" name=""/>
        <dsp:cNvSpPr/>
      </dsp:nvSpPr>
      <dsp:spPr>
        <a:xfrm>
          <a:off x="1067318" y="145183"/>
          <a:ext cx="6075134" cy="6075134"/>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9A3E7A-A6FD-49DE-98A8-310ED3D12320}">
      <dsp:nvSpPr>
        <dsp:cNvPr id="0" name=""/>
        <dsp:cNvSpPr/>
      </dsp:nvSpPr>
      <dsp:spPr>
        <a:xfrm>
          <a:off x="1137259" y="57919"/>
          <a:ext cx="6075134" cy="6075134"/>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AC400-4176-44CC-B861-485FF51440DA}">
      <dsp:nvSpPr>
        <dsp:cNvPr id="0" name=""/>
        <dsp:cNvSpPr/>
      </dsp:nvSpPr>
      <dsp:spPr>
        <a:xfrm>
          <a:off x="1583615" y="392566"/>
          <a:ext cx="5405840" cy="540584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Offene Fragen stellen</a:t>
          </a:r>
          <a:endParaRPr lang="de-DE" sz="1600" b="1" kern="1200" dirty="0"/>
        </a:p>
      </dsp:txBody>
      <dsp:txXfrm>
        <a:off x="4423612" y="894537"/>
        <a:ext cx="1287104" cy="1029683"/>
      </dsp:txXfrm>
    </dsp:sp>
    <dsp:sp modelId="{8B74D413-9E9E-4B94-9781-2F30EDE1035D}">
      <dsp:nvSpPr>
        <dsp:cNvPr id="0" name=""/>
        <dsp:cNvSpPr/>
      </dsp:nvSpPr>
      <dsp:spPr>
        <a:xfrm>
          <a:off x="1653119" y="479446"/>
          <a:ext cx="5405840" cy="540584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Aktives Zuhören</a:t>
          </a:r>
          <a:endParaRPr lang="de-DE" sz="1600" kern="1200" dirty="0"/>
        </a:p>
      </dsp:txBody>
      <dsp:txXfrm>
        <a:off x="5324585" y="2439063"/>
        <a:ext cx="1480170" cy="900973"/>
      </dsp:txXfrm>
    </dsp:sp>
    <dsp:sp modelId="{EDD9EED1-90B4-4736-BFF0-CA2F7530C145}">
      <dsp:nvSpPr>
        <dsp:cNvPr id="0" name=""/>
        <dsp:cNvSpPr/>
      </dsp:nvSpPr>
      <dsp:spPr>
        <a:xfrm>
          <a:off x="1628020" y="588850"/>
          <a:ext cx="5405840" cy="540584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dirty="0" smtClean="0"/>
            <a:t>Wertschätzen und Bestätigen</a:t>
          </a:r>
          <a:endParaRPr lang="de-DE" sz="1600" b="1" kern="1200" dirty="0"/>
        </a:p>
      </dsp:txBody>
      <dsp:txXfrm>
        <a:off x="5099342" y="3790523"/>
        <a:ext cx="1287104" cy="997506"/>
      </dsp:txXfrm>
    </dsp:sp>
    <dsp:sp modelId="{F99CF7B2-2BCE-4B8B-838A-928502A2DE03}">
      <dsp:nvSpPr>
        <dsp:cNvPr id="0" name=""/>
        <dsp:cNvSpPr/>
      </dsp:nvSpPr>
      <dsp:spPr>
        <a:xfrm>
          <a:off x="1527626" y="637116"/>
          <a:ext cx="5405840" cy="540584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veränderungs-orientierte Aussagen fördern</a:t>
          </a:r>
          <a:endParaRPr lang="de-DE" sz="1600" kern="1200" dirty="0"/>
        </a:p>
      </dsp:txBody>
      <dsp:txXfrm>
        <a:off x="3603082" y="4884562"/>
        <a:ext cx="1254927" cy="900973"/>
      </dsp:txXfrm>
    </dsp:sp>
    <dsp:sp modelId="{0B502739-DDC2-4DDB-B135-33513F4577E5}">
      <dsp:nvSpPr>
        <dsp:cNvPr id="0" name=""/>
        <dsp:cNvSpPr/>
      </dsp:nvSpPr>
      <dsp:spPr>
        <a:xfrm>
          <a:off x="1427232" y="588850"/>
          <a:ext cx="5405840" cy="540584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Widerstand schwächen</a:t>
          </a:r>
          <a:endParaRPr lang="de-DE" sz="1600" kern="1200" dirty="0"/>
        </a:p>
      </dsp:txBody>
      <dsp:txXfrm>
        <a:off x="2074645" y="3790523"/>
        <a:ext cx="1287104" cy="997506"/>
      </dsp:txXfrm>
    </dsp:sp>
    <dsp:sp modelId="{C74B7F7B-4936-4989-8F3B-1717C9A9C3DE}">
      <dsp:nvSpPr>
        <dsp:cNvPr id="0" name=""/>
        <dsp:cNvSpPr/>
      </dsp:nvSpPr>
      <dsp:spPr>
        <a:xfrm>
          <a:off x="1402133" y="479446"/>
          <a:ext cx="5405840" cy="540584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Änderungs-zuversicht stärken</a:t>
          </a:r>
          <a:endParaRPr lang="de-DE" sz="1600" kern="1200" dirty="0"/>
        </a:p>
      </dsp:txBody>
      <dsp:txXfrm>
        <a:off x="1656336" y="2439063"/>
        <a:ext cx="1480170" cy="900973"/>
      </dsp:txXfrm>
    </dsp:sp>
    <dsp:sp modelId="{5B15F6A5-AC3C-441E-AA65-5104CA132684}">
      <dsp:nvSpPr>
        <dsp:cNvPr id="0" name=""/>
        <dsp:cNvSpPr/>
      </dsp:nvSpPr>
      <dsp:spPr>
        <a:xfrm>
          <a:off x="1471637" y="392566"/>
          <a:ext cx="5405840" cy="540584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Zusammen-fassungen</a:t>
          </a:r>
          <a:endParaRPr lang="de-DE" sz="1600" kern="1200" dirty="0"/>
        </a:p>
      </dsp:txBody>
      <dsp:txXfrm>
        <a:off x="2750375" y="894537"/>
        <a:ext cx="1287104" cy="1029683"/>
      </dsp:txXfrm>
    </dsp:sp>
    <dsp:sp modelId="{B9EA8C90-F378-4D68-95FC-0B38BD4AD05F}">
      <dsp:nvSpPr>
        <dsp:cNvPr id="0" name=""/>
        <dsp:cNvSpPr/>
      </dsp:nvSpPr>
      <dsp:spPr>
        <a:xfrm>
          <a:off x="1248698" y="57919"/>
          <a:ext cx="6075134" cy="6075134"/>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A324D9-2F37-4B6E-83B9-CD120C6B42AD}">
      <dsp:nvSpPr>
        <dsp:cNvPr id="0" name=""/>
        <dsp:cNvSpPr/>
      </dsp:nvSpPr>
      <dsp:spPr>
        <a:xfrm>
          <a:off x="1318639" y="145183"/>
          <a:ext cx="6075134" cy="6075134"/>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88F48-DCB2-45E4-889E-0BC5CA35317E}">
      <dsp:nvSpPr>
        <dsp:cNvPr id="0" name=""/>
        <dsp:cNvSpPr/>
      </dsp:nvSpPr>
      <dsp:spPr>
        <a:xfrm>
          <a:off x="1293452" y="254334"/>
          <a:ext cx="6075134" cy="6075134"/>
        </a:xfrm>
        <a:prstGeom prst="circularArrow">
          <a:avLst>
            <a:gd name="adj1" fmla="val 5085"/>
            <a:gd name="adj2" fmla="val 327528"/>
            <a:gd name="adj3" fmla="val 3529100"/>
            <a:gd name="adj4" fmla="val 770764"/>
            <a:gd name="adj5" fmla="val 5932"/>
          </a:avLst>
        </a:prstGeom>
        <a:solidFill>
          <a:srgbClr val="FFFFFF"/>
        </a:solidFill>
        <a:ln>
          <a:solidFill>
            <a:srgbClr val="A40000"/>
          </a:solidFill>
        </a:ln>
        <a:effectLst/>
      </dsp:spPr>
      <dsp:style>
        <a:lnRef idx="0">
          <a:scrgbClr r="0" g="0" b="0"/>
        </a:lnRef>
        <a:fillRef idx="1">
          <a:scrgbClr r="0" g="0" b="0"/>
        </a:fillRef>
        <a:effectRef idx="0">
          <a:scrgbClr r="0" g="0" b="0"/>
        </a:effectRef>
        <a:fontRef idx="minor">
          <a:schemeClr val="lt1"/>
        </a:fontRef>
      </dsp:style>
    </dsp:sp>
    <dsp:sp modelId="{36AAC2B9-5309-46A0-8166-B9BD2DDA25CC}">
      <dsp:nvSpPr>
        <dsp:cNvPr id="0" name=""/>
        <dsp:cNvSpPr/>
      </dsp:nvSpPr>
      <dsp:spPr>
        <a:xfrm>
          <a:off x="1192979" y="302328"/>
          <a:ext cx="6075134" cy="6075134"/>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F06E20-7BA1-443C-821C-29282F4FE9A6}">
      <dsp:nvSpPr>
        <dsp:cNvPr id="0" name=""/>
        <dsp:cNvSpPr/>
      </dsp:nvSpPr>
      <dsp:spPr>
        <a:xfrm>
          <a:off x="1092506" y="254334"/>
          <a:ext cx="6075134" cy="6075134"/>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36836F-6E0A-4800-B3C1-1A49A36EF98D}">
      <dsp:nvSpPr>
        <dsp:cNvPr id="0" name=""/>
        <dsp:cNvSpPr/>
      </dsp:nvSpPr>
      <dsp:spPr>
        <a:xfrm>
          <a:off x="1067318" y="145183"/>
          <a:ext cx="6075134" cy="6075134"/>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9A3E7A-A6FD-49DE-98A8-310ED3D12320}">
      <dsp:nvSpPr>
        <dsp:cNvPr id="0" name=""/>
        <dsp:cNvSpPr/>
      </dsp:nvSpPr>
      <dsp:spPr>
        <a:xfrm>
          <a:off x="1137259" y="57919"/>
          <a:ext cx="6075134" cy="6075134"/>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AC400-4176-44CC-B861-485FF51440DA}">
      <dsp:nvSpPr>
        <dsp:cNvPr id="0" name=""/>
        <dsp:cNvSpPr/>
      </dsp:nvSpPr>
      <dsp:spPr>
        <a:xfrm>
          <a:off x="1583615" y="392566"/>
          <a:ext cx="5405840" cy="540584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Offene Fragen stellen</a:t>
          </a:r>
          <a:endParaRPr lang="de-DE" sz="1600" b="1" kern="1200" dirty="0"/>
        </a:p>
      </dsp:txBody>
      <dsp:txXfrm>
        <a:off x="4423612" y="894537"/>
        <a:ext cx="1287104" cy="1029683"/>
      </dsp:txXfrm>
    </dsp:sp>
    <dsp:sp modelId="{8B74D413-9E9E-4B94-9781-2F30EDE1035D}">
      <dsp:nvSpPr>
        <dsp:cNvPr id="0" name=""/>
        <dsp:cNvSpPr/>
      </dsp:nvSpPr>
      <dsp:spPr>
        <a:xfrm>
          <a:off x="1653119" y="479446"/>
          <a:ext cx="5405840" cy="540584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Aktives Zuhören</a:t>
          </a:r>
          <a:endParaRPr lang="de-DE" sz="1600" kern="1200" dirty="0"/>
        </a:p>
      </dsp:txBody>
      <dsp:txXfrm>
        <a:off x="5324585" y="2439063"/>
        <a:ext cx="1480170" cy="900973"/>
      </dsp:txXfrm>
    </dsp:sp>
    <dsp:sp modelId="{EDD9EED1-90B4-4736-BFF0-CA2F7530C145}">
      <dsp:nvSpPr>
        <dsp:cNvPr id="0" name=""/>
        <dsp:cNvSpPr/>
      </dsp:nvSpPr>
      <dsp:spPr>
        <a:xfrm>
          <a:off x="1628020" y="588850"/>
          <a:ext cx="5405840" cy="540584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Wertschätzen und Bestätigen</a:t>
          </a:r>
          <a:endParaRPr lang="de-DE" sz="1600" kern="1200" dirty="0"/>
        </a:p>
      </dsp:txBody>
      <dsp:txXfrm>
        <a:off x="5099342" y="3790523"/>
        <a:ext cx="1287104" cy="997506"/>
      </dsp:txXfrm>
    </dsp:sp>
    <dsp:sp modelId="{F99CF7B2-2BCE-4B8B-838A-928502A2DE03}">
      <dsp:nvSpPr>
        <dsp:cNvPr id="0" name=""/>
        <dsp:cNvSpPr/>
      </dsp:nvSpPr>
      <dsp:spPr>
        <a:xfrm>
          <a:off x="1527626" y="637116"/>
          <a:ext cx="5405840" cy="540584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dirty="0" smtClean="0"/>
            <a:t>veränderungs-orientierte Aussagen fördern</a:t>
          </a:r>
          <a:endParaRPr lang="de-DE" sz="1600" b="1" kern="1200" dirty="0"/>
        </a:p>
      </dsp:txBody>
      <dsp:txXfrm>
        <a:off x="3603082" y="4884562"/>
        <a:ext cx="1254927" cy="900973"/>
      </dsp:txXfrm>
    </dsp:sp>
    <dsp:sp modelId="{0B502739-DDC2-4DDB-B135-33513F4577E5}">
      <dsp:nvSpPr>
        <dsp:cNvPr id="0" name=""/>
        <dsp:cNvSpPr/>
      </dsp:nvSpPr>
      <dsp:spPr>
        <a:xfrm>
          <a:off x="1427232" y="588850"/>
          <a:ext cx="5405840" cy="540584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Widerstand schwächen</a:t>
          </a:r>
          <a:endParaRPr lang="de-DE" sz="1600" kern="1200" dirty="0"/>
        </a:p>
      </dsp:txBody>
      <dsp:txXfrm>
        <a:off x="2074645" y="3790523"/>
        <a:ext cx="1287104" cy="997506"/>
      </dsp:txXfrm>
    </dsp:sp>
    <dsp:sp modelId="{C74B7F7B-4936-4989-8F3B-1717C9A9C3DE}">
      <dsp:nvSpPr>
        <dsp:cNvPr id="0" name=""/>
        <dsp:cNvSpPr/>
      </dsp:nvSpPr>
      <dsp:spPr>
        <a:xfrm>
          <a:off x="1402133" y="479446"/>
          <a:ext cx="5405840" cy="540584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Änderungs-zuversicht stärken</a:t>
          </a:r>
          <a:endParaRPr lang="de-DE" sz="1600" kern="1200" dirty="0"/>
        </a:p>
      </dsp:txBody>
      <dsp:txXfrm>
        <a:off x="1656336" y="2439063"/>
        <a:ext cx="1480170" cy="900973"/>
      </dsp:txXfrm>
    </dsp:sp>
    <dsp:sp modelId="{5B15F6A5-AC3C-441E-AA65-5104CA132684}">
      <dsp:nvSpPr>
        <dsp:cNvPr id="0" name=""/>
        <dsp:cNvSpPr/>
      </dsp:nvSpPr>
      <dsp:spPr>
        <a:xfrm>
          <a:off x="1471637" y="392566"/>
          <a:ext cx="5405840" cy="540584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Zusammen-fassungen</a:t>
          </a:r>
          <a:endParaRPr lang="de-DE" sz="1600" kern="1200" dirty="0"/>
        </a:p>
      </dsp:txBody>
      <dsp:txXfrm>
        <a:off x="2750375" y="894537"/>
        <a:ext cx="1287104" cy="1029683"/>
      </dsp:txXfrm>
    </dsp:sp>
    <dsp:sp modelId="{B9EA8C90-F378-4D68-95FC-0B38BD4AD05F}">
      <dsp:nvSpPr>
        <dsp:cNvPr id="0" name=""/>
        <dsp:cNvSpPr/>
      </dsp:nvSpPr>
      <dsp:spPr>
        <a:xfrm>
          <a:off x="1248698" y="57919"/>
          <a:ext cx="6075134" cy="6075134"/>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A324D9-2F37-4B6E-83B9-CD120C6B42AD}">
      <dsp:nvSpPr>
        <dsp:cNvPr id="0" name=""/>
        <dsp:cNvSpPr/>
      </dsp:nvSpPr>
      <dsp:spPr>
        <a:xfrm>
          <a:off x="1318639" y="145183"/>
          <a:ext cx="6075134" cy="6075134"/>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88F48-DCB2-45E4-889E-0BC5CA35317E}">
      <dsp:nvSpPr>
        <dsp:cNvPr id="0" name=""/>
        <dsp:cNvSpPr/>
      </dsp:nvSpPr>
      <dsp:spPr>
        <a:xfrm>
          <a:off x="1293452" y="254334"/>
          <a:ext cx="6075134" cy="6075134"/>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AAC2B9-5309-46A0-8166-B9BD2DDA25CC}">
      <dsp:nvSpPr>
        <dsp:cNvPr id="0" name=""/>
        <dsp:cNvSpPr/>
      </dsp:nvSpPr>
      <dsp:spPr>
        <a:xfrm>
          <a:off x="1192979" y="302328"/>
          <a:ext cx="6075134" cy="6075134"/>
        </a:xfrm>
        <a:prstGeom prst="circularArrow">
          <a:avLst>
            <a:gd name="adj1" fmla="val 5085"/>
            <a:gd name="adj2" fmla="val 327528"/>
            <a:gd name="adj3" fmla="val 6615046"/>
            <a:gd name="adj4" fmla="val 3857426"/>
            <a:gd name="adj5" fmla="val 5932"/>
          </a:avLst>
        </a:prstGeom>
        <a:solidFill>
          <a:srgbClr val="FFFFFF"/>
        </a:solidFill>
        <a:ln>
          <a:solidFill>
            <a:srgbClr val="A40000"/>
          </a:solidFill>
        </a:ln>
        <a:effectLst/>
      </dsp:spPr>
      <dsp:style>
        <a:lnRef idx="0">
          <a:scrgbClr r="0" g="0" b="0"/>
        </a:lnRef>
        <a:fillRef idx="1">
          <a:scrgbClr r="0" g="0" b="0"/>
        </a:fillRef>
        <a:effectRef idx="0">
          <a:scrgbClr r="0" g="0" b="0"/>
        </a:effectRef>
        <a:fontRef idx="minor">
          <a:schemeClr val="lt1"/>
        </a:fontRef>
      </dsp:style>
    </dsp:sp>
    <dsp:sp modelId="{68F06E20-7BA1-443C-821C-29282F4FE9A6}">
      <dsp:nvSpPr>
        <dsp:cNvPr id="0" name=""/>
        <dsp:cNvSpPr/>
      </dsp:nvSpPr>
      <dsp:spPr>
        <a:xfrm>
          <a:off x="1092506" y="254334"/>
          <a:ext cx="6075134" cy="6075134"/>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36836F-6E0A-4800-B3C1-1A49A36EF98D}">
      <dsp:nvSpPr>
        <dsp:cNvPr id="0" name=""/>
        <dsp:cNvSpPr/>
      </dsp:nvSpPr>
      <dsp:spPr>
        <a:xfrm>
          <a:off x="1067318" y="145183"/>
          <a:ext cx="6075134" cy="6075134"/>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9A3E7A-A6FD-49DE-98A8-310ED3D12320}">
      <dsp:nvSpPr>
        <dsp:cNvPr id="0" name=""/>
        <dsp:cNvSpPr/>
      </dsp:nvSpPr>
      <dsp:spPr>
        <a:xfrm>
          <a:off x="1137259" y="57919"/>
          <a:ext cx="6075134" cy="6075134"/>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AC400-4176-44CC-B861-485FF51440DA}">
      <dsp:nvSpPr>
        <dsp:cNvPr id="0" name=""/>
        <dsp:cNvSpPr/>
      </dsp:nvSpPr>
      <dsp:spPr>
        <a:xfrm>
          <a:off x="1583615" y="392566"/>
          <a:ext cx="5405840" cy="540584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Offene Fragen stellen</a:t>
          </a:r>
          <a:endParaRPr lang="de-DE" sz="1600" b="1" kern="1200" dirty="0"/>
        </a:p>
      </dsp:txBody>
      <dsp:txXfrm>
        <a:off x="4423612" y="894537"/>
        <a:ext cx="1287104" cy="1029683"/>
      </dsp:txXfrm>
    </dsp:sp>
    <dsp:sp modelId="{8B74D413-9E9E-4B94-9781-2F30EDE1035D}">
      <dsp:nvSpPr>
        <dsp:cNvPr id="0" name=""/>
        <dsp:cNvSpPr/>
      </dsp:nvSpPr>
      <dsp:spPr>
        <a:xfrm>
          <a:off x="1653119" y="479446"/>
          <a:ext cx="5405840" cy="540584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Aktives Zuhören</a:t>
          </a:r>
          <a:endParaRPr lang="de-DE" sz="1600" kern="1200" dirty="0"/>
        </a:p>
      </dsp:txBody>
      <dsp:txXfrm>
        <a:off x="5324585" y="2439063"/>
        <a:ext cx="1480170" cy="900973"/>
      </dsp:txXfrm>
    </dsp:sp>
    <dsp:sp modelId="{EDD9EED1-90B4-4736-BFF0-CA2F7530C145}">
      <dsp:nvSpPr>
        <dsp:cNvPr id="0" name=""/>
        <dsp:cNvSpPr/>
      </dsp:nvSpPr>
      <dsp:spPr>
        <a:xfrm>
          <a:off x="1628020" y="588850"/>
          <a:ext cx="5405840" cy="540584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Wertschätzen und Bestätigen</a:t>
          </a:r>
          <a:endParaRPr lang="de-DE" sz="1600" kern="1200" dirty="0"/>
        </a:p>
      </dsp:txBody>
      <dsp:txXfrm>
        <a:off x="5099342" y="3790523"/>
        <a:ext cx="1287104" cy="997506"/>
      </dsp:txXfrm>
    </dsp:sp>
    <dsp:sp modelId="{F99CF7B2-2BCE-4B8B-838A-928502A2DE03}">
      <dsp:nvSpPr>
        <dsp:cNvPr id="0" name=""/>
        <dsp:cNvSpPr/>
      </dsp:nvSpPr>
      <dsp:spPr>
        <a:xfrm>
          <a:off x="1527626" y="637116"/>
          <a:ext cx="5405840" cy="540584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veränderungs-orientierte Aussagen fördern</a:t>
          </a:r>
          <a:endParaRPr lang="de-DE" sz="1600" kern="1200" dirty="0"/>
        </a:p>
      </dsp:txBody>
      <dsp:txXfrm>
        <a:off x="3603082" y="4884562"/>
        <a:ext cx="1254927" cy="900973"/>
      </dsp:txXfrm>
    </dsp:sp>
    <dsp:sp modelId="{0B502739-DDC2-4DDB-B135-33513F4577E5}">
      <dsp:nvSpPr>
        <dsp:cNvPr id="0" name=""/>
        <dsp:cNvSpPr/>
      </dsp:nvSpPr>
      <dsp:spPr>
        <a:xfrm>
          <a:off x="1427232" y="588850"/>
          <a:ext cx="5405840" cy="540584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dirty="0" smtClean="0"/>
            <a:t>Widerstand</a:t>
          </a:r>
          <a:r>
            <a:rPr lang="de-DE" sz="1600" kern="1200" dirty="0" smtClean="0"/>
            <a:t> </a:t>
          </a:r>
          <a:r>
            <a:rPr lang="de-DE" sz="1600" b="1" kern="1200" dirty="0" smtClean="0"/>
            <a:t>schwächen</a:t>
          </a:r>
          <a:endParaRPr lang="de-DE" sz="1600" b="1" kern="1200" dirty="0"/>
        </a:p>
      </dsp:txBody>
      <dsp:txXfrm>
        <a:off x="2074645" y="3790523"/>
        <a:ext cx="1287104" cy="997506"/>
      </dsp:txXfrm>
    </dsp:sp>
    <dsp:sp modelId="{C74B7F7B-4936-4989-8F3B-1717C9A9C3DE}">
      <dsp:nvSpPr>
        <dsp:cNvPr id="0" name=""/>
        <dsp:cNvSpPr/>
      </dsp:nvSpPr>
      <dsp:spPr>
        <a:xfrm>
          <a:off x="1402133" y="479446"/>
          <a:ext cx="5405840" cy="540584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Änderungs-zuversicht stärken</a:t>
          </a:r>
          <a:endParaRPr lang="de-DE" sz="1600" kern="1200" dirty="0"/>
        </a:p>
      </dsp:txBody>
      <dsp:txXfrm>
        <a:off x="1656336" y="2439063"/>
        <a:ext cx="1480170" cy="900973"/>
      </dsp:txXfrm>
    </dsp:sp>
    <dsp:sp modelId="{5B15F6A5-AC3C-441E-AA65-5104CA132684}">
      <dsp:nvSpPr>
        <dsp:cNvPr id="0" name=""/>
        <dsp:cNvSpPr/>
      </dsp:nvSpPr>
      <dsp:spPr>
        <a:xfrm>
          <a:off x="1471637" y="392566"/>
          <a:ext cx="5405840" cy="540584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Zusammen-fassungen</a:t>
          </a:r>
          <a:endParaRPr lang="de-DE" sz="1600" kern="1200" dirty="0"/>
        </a:p>
      </dsp:txBody>
      <dsp:txXfrm>
        <a:off x="2750375" y="894537"/>
        <a:ext cx="1287104" cy="1029683"/>
      </dsp:txXfrm>
    </dsp:sp>
    <dsp:sp modelId="{B9EA8C90-F378-4D68-95FC-0B38BD4AD05F}">
      <dsp:nvSpPr>
        <dsp:cNvPr id="0" name=""/>
        <dsp:cNvSpPr/>
      </dsp:nvSpPr>
      <dsp:spPr>
        <a:xfrm>
          <a:off x="1248698" y="57919"/>
          <a:ext cx="6075134" cy="6075134"/>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A324D9-2F37-4B6E-83B9-CD120C6B42AD}">
      <dsp:nvSpPr>
        <dsp:cNvPr id="0" name=""/>
        <dsp:cNvSpPr/>
      </dsp:nvSpPr>
      <dsp:spPr>
        <a:xfrm>
          <a:off x="1318639" y="145183"/>
          <a:ext cx="6075134" cy="6075134"/>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88F48-DCB2-45E4-889E-0BC5CA35317E}">
      <dsp:nvSpPr>
        <dsp:cNvPr id="0" name=""/>
        <dsp:cNvSpPr/>
      </dsp:nvSpPr>
      <dsp:spPr>
        <a:xfrm>
          <a:off x="1293452" y="254334"/>
          <a:ext cx="6075134" cy="6075134"/>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AAC2B9-5309-46A0-8166-B9BD2DDA25CC}">
      <dsp:nvSpPr>
        <dsp:cNvPr id="0" name=""/>
        <dsp:cNvSpPr/>
      </dsp:nvSpPr>
      <dsp:spPr>
        <a:xfrm>
          <a:off x="1192979" y="302328"/>
          <a:ext cx="6075134" cy="6075134"/>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F06E20-7BA1-443C-821C-29282F4FE9A6}">
      <dsp:nvSpPr>
        <dsp:cNvPr id="0" name=""/>
        <dsp:cNvSpPr/>
      </dsp:nvSpPr>
      <dsp:spPr>
        <a:xfrm>
          <a:off x="1092506" y="254334"/>
          <a:ext cx="6075134" cy="6075134"/>
        </a:xfrm>
        <a:prstGeom prst="circularArrow">
          <a:avLst>
            <a:gd name="adj1" fmla="val 5085"/>
            <a:gd name="adj2" fmla="val 327528"/>
            <a:gd name="adj3" fmla="val 9701707"/>
            <a:gd name="adj4" fmla="val 6943371"/>
            <a:gd name="adj5" fmla="val 5932"/>
          </a:avLst>
        </a:prstGeom>
        <a:solidFill>
          <a:srgbClr val="FFFFFF"/>
        </a:solidFill>
        <a:ln>
          <a:solidFill>
            <a:srgbClr val="A40000"/>
          </a:solidFill>
        </a:ln>
        <a:effectLst/>
      </dsp:spPr>
      <dsp:style>
        <a:lnRef idx="0">
          <a:scrgbClr r="0" g="0" b="0"/>
        </a:lnRef>
        <a:fillRef idx="1">
          <a:scrgbClr r="0" g="0" b="0"/>
        </a:fillRef>
        <a:effectRef idx="0">
          <a:scrgbClr r="0" g="0" b="0"/>
        </a:effectRef>
        <a:fontRef idx="minor">
          <a:schemeClr val="lt1"/>
        </a:fontRef>
      </dsp:style>
    </dsp:sp>
    <dsp:sp modelId="{8336836F-6E0A-4800-B3C1-1A49A36EF98D}">
      <dsp:nvSpPr>
        <dsp:cNvPr id="0" name=""/>
        <dsp:cNvSpPr/>
      </dsp:nvSpPr>
      <dsp:spPr>
        <a:xfrm>
          <a:off x="1067318" y="145183"/>
          <a:ext cx="6075134" cy="6075134"/>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9A3E7A-A6FD-49DE-98A8-310ED3D12320}">
      <dsp:nvSpPr>
        <dsp:cNvPr id="0" name=""/>
        <dsp:cNvSpPr/>
      </dsp:nvSpPr>
      <dsp:spPr>
        <a:xfrm>
          <a:off x="1137259" y="57919"/>
          <a:ext cx="6075134" cy="6075134"/>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AC400-4176-44CC-B861-485FF51440DA}">
      <dsp:nvSpPr>
        <dsp:cNvPr id="0" name=""/>
        <dsp:cNvSpPr/>
      </dsp:nvSpPr>
      <dsp:spPr>
        <a:xfrm>
          <a:off x="1583615" y="392566"/>
          <a:ext cx="5405840" cy="540584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Offene Fragen stellen</a:t>
          </a:r>
          <a:endParaRPr lang="de-DE" sz="1600" b="1" kern="1200" dirty="0"/>
        </a:p>
      </dsp:txBody>
      <dsp:txXfrm>
        <a:off x="4423612" y="894537"/>
        <a:ext cx="1287104" cy="1029683"/>
      </dsp:txXfrm>
    </dsp:sp>
    <dsp:sp modelId="{8B74D413-9E9E-4B94-9781-2F30EDE1035D}">
      <dsp:nvSpPr>
        <dsp:cNvPr id="0" name=""/>
        <dsp:cNvSpPr/>
      </dsp:nvSpPr>
      <dsp:spPr>
        <a:xfrm>
          <a:off x="1653119" y="479446"/>
          <a:ext cx="5405840" cy="540584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Aktives Zuhören</a:t>
          </a:r>
          <a:endParaRPr lang="de-DE" sz="1600" kern="1200" dirty="0"/>
        </a:p>
      </dsp:txBody>
      <dsp:txXfrm>
        <a:off x="5324585" y="2439063"/>
        <a:ext cx="1480170" cy="900973"/>
      </dsp:txXfrm>
    </dsp:sp>
    <dsp:sp modelId="{EDD9EED1-90B4-4736-BFF0-CA2F7530C145}">
      <dsp:nvSpPr>
        <dsp:cNvPr id="0" name=""/>
        <dsp:cNvSpPr/>
      </dsp:nvSpPr>
      <dsp:spPr>
        <a:xfrm>
          <a:off x="1628020" y="588850"/>
          <a:ext cx="5405840" cy="540584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Wertschätzen und Bestätigen</a:t>
          </a:r>
          <a:endParaRPr lang="de-DE" sz="1600" kern="1200" dirty="0"/>
        </a:p>
      </dsp:txBody>
      <dsp:txXfrm>
        <a:off x="5099342" y="3790523"/>
        <a:ext cx="1287104" cy="997506"/>
      </dsp:txXfrm>
    </dsp:sp>
    <dsp:sp modelId="{F99CF7B2-2BCE-4B8B-838A-928502A2DE03}">
      <dsp:nvSpPr>
        <dsp:cNvPr id="0" name=""/>
        <dsp:cNvSpPr/>
      </dsp:nvSpPr>
      <dsp:spPr>
        <a:xfrm>
          <a:off x="1527626" y="637116"/>
          <a:ext cx="5405840" cy="540584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veränderungs-orientierte Aussagen fördern</a:t>
          </a:r>
          <a:endParaRPr lang="de-DE" sz="1600" kern="1200" dirty="0"/>
        </a:p>
      </dsp:txBody>
      <dsp:txXfrm>
        <a:off x="3603082" y="4884562"/>
        <a:ext cx="1254927" cy="900973"/>
      </dsp:txXfrm>
    </dsp:sp>
    <dsp:sp modelId="{0B502739-DDC2-4DDB-B135-33513F4577E5}">
      <dsp:nvSpPr>
        <dsp:cNvPr id="0" name=""/>
        <dsp:cNvSpPr/>
      </dsp:nvSpPr>
      <dsp:spPr>
        <a:xfrm>
          <a:off x="1427232" y="588850"/>
          <a:ext cx="5405840" cy="540584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Widerstand schwächen</a:t>
          </a:r>
          <a:endParaRPr lang="de-DE" sz="1600" kern="1200" dirty="0"/>
        </a:p>
      </dsp:txBody>
      <dsp:txXfrm>
        <a:off x="2074645" y="3790523"/>
        <a:ext cx="1287104" cy="997506"/>
      </dsp:txXfrm>
    </dsp:sp>
    <dsp:sp modelId="{C74B7F7B-4936-4989-8F3B-1717C9A9C3DE}">
      <dsp:nvSpPr>
        <dsp:cNvPr id="0" name=""/>
        <dsp:cNvSpPr/>
      </dsp:nvSpPr>
      <dsp:spPr>
        <a:xfrm>
          <a:off x="1402133" y="479446"/>
          <a:ext cx="5405840" cy="540584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dirty="0" smtClean="0"/>
            <a:t>Änderungs-zuversicht stärken</a:t>
          </a:r>
          <a:endParaRPr lang="de-DE" sz="1600" b="1" kern="1200" dirty="0"/>
        </a:p>
      </dsp:txBody>
      <dsp:txXfrm>
        <a:off x="1656336" y="2439063"/>
        <a:ext cx="1480170" cy="900973"/>
      </dsp:txXfrm>
    </dsp:sp>
    <dsp:sp modelId="{5B15F6A5-AC3C-441E-AA65-5104CA132684}">
      <dsp:nvSpPr>
        <dsp:cNvPr id="0" name=""/>
        <dsp:cNvSpPr/>
      </dsp:nvSpPr>
      <dsp:spPr>
        <a:xfrm>
          <a:off x="1471637" y="392566"/>
          <a:ext cx="5405840" cy="540584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Zusammen-fassungen</a:t>
          </a:r>
          <a:endParaRPr lang="de-DE" sz="1600" kern="1200" dirty="0"/>
        </a:p>
      </dsp:txBody>
      <dsp:txXfrm>
        <a:off x="2750375" y="894537"/>
        <a:ext cx="1287104" cy="1029683"/>
      </dsp:txXfrm>
    </dsp:sp>
    <dsp:sp modelId="{B9EA8C90-F378-4D68-95FC-0B38BD4AD05F}">
      <dsp:nvSpPr>
        <dsp:cNvPr id="0" name=""/>
        <dsp:cNvSpPr/>
      </dsp:nvSpPr>
      <dsp:spPr>
        <a:xfrm>
          <a:off x="1248698" y="57919"/>
          <a:ext cx="6075134" cy="6075134"/>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A324D9-2F37-4B6E-83B9-CD120C6B42AD}">
      <dsp:nvSpPr>
        <dsp:cNvPr id="0" name=""/>
        <dsp:cNvSpPr/>
      </dsp:nvSpPr>
      <dsp:spPr>
        <a:xfrm>
          <a:off x="1318639" y="145183"/>
          <a:ext cx="6075134" cy="6075134"/>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88F48-DCB2-45E4-889E-0BC5CA35317E}">
      <dsp:nvSpPr>
        <dsp:cNvPr id="0" name=""/>
        <dsp:cNvSpPr/>
      </dsp:nvSpPr>
      <dsp:spPr>
        <a:xfrm>
          <a:off x="1293452" y="254334"/>
          <a:ext cx="6075134" cy="6075134"/>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AAC2B9-5309-46A0-8166-B9BD2DDA25CC}">
      <dsp:nvSpPr>
        <dsp:cNvPr id="0" name=""/>
        <dsp:cNvSpPr/>
      </dsp:nvSpPr>
      <dsp:spPr>
        <a:xfrm>
          <a:off x="1192979" y="302328"/>
          <a:ext cx="6075134" cy="6075134"/>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F06E20-7BA1-443C-821C-29282F4FE9A6}">
      <dsp:nvSpPr>
        <dsp:cNvPr id="0" name=""/>
        <dsp:cNvSpPr/>
      </dsp:nvSpPr>
      <dsp:spPr>
        <a:xfrm>
          <a:off x="1092506" y="254334"/>
          <a:ext cx="6075134" cy="6075134"/>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36836F-6E0A-4800-B3C1-1A49A36EF98D}">
      <dsp:nvSpPr>
        <dsp:cNvPr id="0" name=""/>
        <dsp:cNvSpPr/>
      </dsp:nvSpPr>
      <dsp:spPr>
        <a:xfrm>
          <a:off x="1067318" y="145183"/>
          <a:ext cx="6075134" cy="6075134"/>
        </a:xfrm>
        <a:prstGeom prst="circularArrow">
          <a:avLst>
            <a:gd name="adj1" fmla="val 5085"/>
            <a:gd name="adj2" fmla="val 327528"/>
            <a:gd name="adj3" fmla="val 12786695"/>
            <a:gd name="adj4" fmla="val 10028727"/>
            <a:gd name="adj5" fmla="val 5932"/>
          </a:avLst>
        </a:prstGeom>
        <a:solidFill>
          <a:srgbClr val="FFFFFF"/>
        </a:solidFill>
        <a:ln>
          <a:solidFill>
            <a:srgbClr val="A40000"/>
          </a:solidFill>
        </a:ln>
        <a:effectLst/>
      </dsp:spPr>
      <dsp:style>
        <a:lnRef idx="0">
          <a:scrgbClr r="0" g="0" b="0"/>
        </a:lnRef>
        <a:fillRef idx="1">
          <a:scrgbClr r="0" g="0" b="0"/>
        </a:fillRef>
        <a:effectRef idx="0">
          <a:scrgbClr r="0" g="0" b="0"/>
        </a:effectRef>
        <a:fontRef idx="minor">
          <a:schemeClr val="lt1"/>
        </a:fontRef>
      </dsp:style>
    </dsp:sp>
    <dsp:sp modelId="{5F9A3E7A-A6FD-49DE-98A8-310ED3D12320}">
      <dsp:nvSpPr>
        <dsp:cNvPr id="0" name=""/>
        <dsp:cNvSpPr/>
      </dsp:nvSpPr>
      <dsp:spPr>
        <a:xfrm>
          <a:off x="1137259" y="57919"/>
          <a:ext cx="6075134" cy="6075134"/>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AC400-4176-44CC-B861-485FF51440DA}">
      <dsp:nvSpPr>
        <dsp:cNvPr id="0" name=""/>
        <dsp:cNvSpPr/>
      </dsp:nvSpPr>
      <dsp:spPr>
        <a:xfrm>
          <a:off x="1583615" y="392566"/>
          <a:ext cx="5405840" cy="540584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Offene Fragen stellen</a:t>
          </a:r>
          <a:endParaRPr lang="de-DE" sz="1600" b="1" kern="1200" dirty="0"/>
        </a:p>
      </dsp:txBody>
      <dsp:txXfrm>
        <a:off x="4423612" y="894537"/>
        <a:ext cx="1287104" cy="1029683"/>
      </dsp:txXfrm>
    </dsp:sp>
    <dsp:sp modelId="{8B74D413-9E9E-4B94-9781-2F30EDE1035D}">
      <dsp:nvSpPr>
        <dsp:cNvPr id="0" name=""/>
        <dsp:cNvSpPr/>
      </dsp:nvSpPr>
      <dsp:spPr>
        <a:xfrm>
          <a:off x="1653119" y="479446"/>
          <a:ext cx="5405840" cy="540584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Aktives Zuhören</a:t>
          </a:r>
          <a:endParaRPr lang="de-DE" sz="1600" kern="1200" dirty="0"/>
        </a:p>
      </dsp:txBody>
      <dsp:txXfrm>
        <a:off x="5324585" y="2439063"/>
        <a:ext cx="1480170" cy="900973"/>
      </dsp:txXfrm>
    </dsp:sp>
    <dsp:sp modelId="{EDD9EED1-90B4-4736-BFF0-CA2F7530C145}">
      <dsp:nvSpPr>
        <dsp:cNvPr id="0" name=""/>
        <dsp:cNvSpPr/>
      </dsp:nvSpPr>
      <dsp:spPr>
        <a:xfrm>
          <a:off x="1628020" y="588850"/>
          <a:ext cx="5405840" cy="540584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Wertschätzen und Bestätigen</a:t>
          </a:r>
          <a:endParaRPr lang="de-DE" sz="1600" kern="1200" dirty="0"/>
        </a:p>
      </dsp:txBody>
      <dsp:txXfrm>
        <a:off x="5099342" y="3790523"/>
        <a:ext cx="1287104" cy="997506"/>
      </dsp:txXfrm>
    </dsp:sp>
    <dsp:sp modelId="{F99CF7B2-2BCE-4B8B-838A-928502A2DE03}">
      <dsp:nvSpPr>
        <dsp:cNvPr id="0" name=""/>
        <dsp:cNvSpPr/>
      </dsp:nvSpPr>
      <dsp:spPr>
        <a:xfrm>
          <a:off x="1527626" y="637116"/>
          <a:ext cx="5405840" cy="540584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veränderungs-orientierte Aussagen fördern</a:t>
          </a:r>
          <a:endParaRPr lang="de-DE" sz="1600" kern="1200" dirty="0"/>
        </a:p>
      </dsp:txBody>
      <dsp:txXfrm>
        <a:off x="3603082" y="4884562"/>
        <a:ext cx="1254927" cy="900973"/>
      </dsp:txXfrm>
    </dsp:sp>
    <dsp:sp modelId="{0B502739-DDC2-4DDB-B135-33513F4577E5}">
      <dsp:nvSpPr>
        <dsp:cNvPr id="0" name=""/>
        <dsp:cNvSpPr/>
      </dsp:nvSpPr>
      <dsp:spPr>
        <a:xfrm>
          <a:off x="1427232" y="588850"/>
          <a:ext cx="5405840" cy="540584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Widerstand schwächen</a:t>
          </a:r>
          <a:endParaRPr lang="de-DE" sz="1600" kern="1200" dirty="0"/>
        </a:p>
      </dsp:txBody>
      <dsp:txXfrm>
        <a:off x="2074645" y="3790523"/>
        <a:ext cx="1287104" cy="997506"/>
      </dsp:txXfrm>
    </dsp:sp>
    <dsp:sp modelId="{C74B7F7B-4936-4989-8F3B-1717C9A9C3DE}">
      <dsp:nvSpPr>
        <dsp:cNvPr id="0" name=""/>
        <dsp:cNvSpPr/>
      </dsp:nvSpPr>
      <dsp:spPr>
        <a:xfrm>
          <a:off x="1402133" y="479446"/>
          <a:ext cx="5405840" cy="540584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Änderungs-zuversicht stärken</a:t>
          </a:r>
          <a:endParaRPr lang="de-DE" sz="1600" kern="1200" dirty="0"/>
        </a:p>
      </dsp:txBody>
      <dsp:txXfrm>
        <a:off x="1656336" y="2439063"/>
        <a:ext cx="1480170" cy="900973"/>
      </dsp:txXfrm>
    </dsp:sp>
    <dsp:sp modelId="{5B15F6A5-AC3C-441E-AA65-5104CA132684}">
      <dsp:nvSpPr>
        <dsp:cNvPr id="0" name=""/>
        <dsp:cNvSpPr/>
      </dsp:nvSpPr>
      <dsp:spPr>
        <a:xfrm>
          <a:off x="1471637" y="392566"/>
          <a:ext cx="5405840" cy="540584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dirty="0" smtClean="0"/>
            <a:t>Zusammen-fassungen</a:t>
          </a:r>
          <a:endParaRPr lang="de-DE" sz="1600" b="1" kern="1200" dirty="0"/>
        </a:p>
      </dsp:txBody>
      <dsp:txXfrm>
        <a:off x="2750375" y="894537"/>
        <a:ext cx="1287104" cy="1029683"/>
      </dsp:txXfrm>
    </dsp:sp>
    <dsp:sp modelId="{B9EA8C90-F378-4D68-95FC-0B38BD4AD05F}">
      <dsp:nvSpPr>
        <dsp:cNvPr id="0" name=""/>
        <dsp:cNvSpPr/>
      </dsp:nvSpPr>
      <dsp:spPr>
        <a:xfrm>
          <a:off x="1248698" y="57919"/>
          <a:ext cx="6075134" cy="6075134"/>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A324D9-2F37-4B6E-83B9-CD120C6B42AD}">
      <dsp:nvSpPr>
        <dsp:cNvPr id="0" name=""/>
        <dsp:cNvSpPr/>
      </dsp:nvSpPr>
      <dsp:spPr>
        <a:xfrm>
          <a:off x="1318639" y="145183"/>
          <a:ext cx="6075134" cy="6075134"/>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088F48-DCB2-45E4-889E-0BC5CA35317E}">
      <dsp:nvSpPr>
        <dsp:cNvPr id="0" name=""/>
        <dsp:cNvSpPr/>
      </dsp:nvSpPr>
      <dsp:spPr>
        <a:xfrm>
          <a:off x="1293452" y="254334"/>
          <a:ext cx="6075134" cy="6075134"/>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AAC2B9-5309-46A0-8166-B9BD2DDA25CC}">
      <dsp:nvSpPr>
        <dsp:cNvPr id="0" name=""/>
        <dsp:cNvSpPr/>
      </dsp:nvSpPr>
      <dsp:spPr>
        <a:xfrm>
          <a:off x="1192979" y="302328"/>
          <a:ext cx="6075134" cy="6075134"/>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F06E20-7BA1-443C-821C-29282F4FE9A6}">
      <dsp:nvSpPr>
        <dsp:cNvPr id="0" name=""/>
        <dsp:cNvSpPr/>
      </dsp:nvSpPr>
      <dsp:spPr>
        <a:xfrm>
          <a:off x="1092506" y="254334"/>
          <a:ext cx="6075134" cy="6075134"/>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36836F-6E0A-4800-B3C1-1A49A36EF98D}">
      <dsp:nvSpPr>
        <dsp:cNvPr id="0" name=""/>
        <dsp:cNvSpPr/>
      </dsp:nvSpPr>
      <dsp:spPr>
        <a:xfrm>
          <a:off x="1067318" y="145183"/>
          <a:ext cx="6075134" cy="6075134"/>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9A3E7A-A6FD-49DE-98A8-310ED3D12320}">
      <dsp:nvSpPr>
        <dsp:cNvPr id="0" name=""/>
        <dsp:cNvSpPr/>
      </dsp:nvSpPr>
      <dsp:spPr>
        <a:xfrm>
          <a:off x="1137259" y="57919"/>
          <a:ext cx="6075134" cy="6075134"/>
        </a:xfrm>
        <a:prstGeom prst="circularArrow">
          <a:avLst>
            <a:gd name="adj1" fmla="val 5085"/>
            <a:gd name="adj2" fmla="val 327528"/>
            <a:gd name="adj3" fmla="val 15872129"/>
            <a:gd name="adj4" fmla="val 13114645"/>
            <a:gd name="adj5" fmla="val 5932"/>
          </a:avLst>
        </a:prstGeom>
        <a:solidFill>
          <a:srgbClr val="FFFFFF"/>
        </a:solidFill>
        <a:ln>
          <a:solidFill>
            <a:srgbClr val="A40000"/>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63E88-C1BC-4466-B4A9-146A05174A70}">
      <dsp:nvSpPr>
        <dsp:cNvPr id="0" name=""/>
        <dsp:cNvSpPr/>
      </dsp:nvSpPr>
      <dsp:spPr>
        <a:xfrm rot="10800000">
          <a:off x="2868341" y="14941"/>
          <a:ext cx="5695296" cy="1639048"/>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de-DE" sz="1200" b="1" kern="1200" dirty="0" smtClean="0"/>
            <a:t>Vision/ Zukunft</a:t>
          </a:r>
          <a:endParaRPr lang="de-DE" sz="1200" b="1" kern="1200" dirty="0"/>
        </a:p>
        <a:p>
          <a:pPr marL="228600" lvl="2" indent="-114300" algn="l" defTabSz="533400">
            <a:lnSpc>
              <a:spcPct val="90000"/>
            </a:lnSpc>
            <a:spcBef>
              <a:spcPct val="0"/>
            </a:spcBef>
            <a:spcAft>
              <a:spcPct val="15000"/>
            </a:spcAft>
            <a:buChar char="••"/>
          </a:pPr>
          <a:r>
            <a:rPr lang="de-DE" sz="1200" b="0" kern="1200" dirty="0" smtClean="0"/>
            <a:t>B</a:t>
          </a:r>
          <a:r>
            <a:rPr lang="de-DE" sz="1200" kern="1200" dirty="0" smtClean="0"/>
            <a:t>eispiel: „Studierende unserer Hochschule sollen keine negativen Auswirkungen des Alkoholkonsums erfahren müssen.“</a:t>
          </a:r>
          <a:endParaRPr lang="de-DE" sz="1200" b="1" kern="1200" dirty="0"/>
        </a:p>
      </dsp:txBody>
      <dsp:txXfrm rot="10800000">
        <a:off x="3852988" y="14941"/>
        <a:ext cx="4713702" cy="1639048"/>
      </dsp:txXfrm>
    </dsp:sp>
    <dsp:sp modelId="{A8DC69BB-4E09-43C4-A507-9F949FA5E1EE}">
      <dsp:nvSpPr>
        <dsp:cNvPr id="0" name=""/>
        <dsp:cNvSpPr/>
      </dsp:nvSpPr>
      <dsp:spPr>
        <a:xfrm>
          <a:off x="1932052" y="3626"/>
          <a:ext cx="194238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de-DE" sz="2000" kern="1200" dirty="0" smtClean="0"/>
        </a:p>
        <a:p>
          <a:pPr lvl="0" algn="ctr" defTabSz="889000">
            <a:lnSpc>
              <a:spcPct val="90000"/>
            </a:lnSpc>
            <a:spcBef>
              <a:spcPct val="0"/>
            </a:spcBef>
            <a:spcAft>
              <a:spcPct val="35000"/>
            </a:spcAft>
          </a:pPr>
          <a:endParaRPr lang="de-DE" sz="2000" kern="1200" dirty="0" smtClean="0"/>
        </a:p>
        <a:p>
          <a:pPr lvl="0" algn="ctr" defTabSz="889000">
            <a:lnSpc>
              <a:spcPct val="90000"/>
            </a:lnSpc>
            <a:spcBef>
              <a:spcPct val="0"/>
            </a:spcBef>
            <a:spcAft>
              <a:spcPct val="35000"/>
            </a:spcAft>
          </a:pPr>
          <a:r>
            <a:rPr lang="de-DE" sz="2000" b="1" kern="1200" dirty="0" smtClean="0"/>
            <a:t>Leitziele</a:t>
          </a:r>
          <a:r>
            <a:rPr lang="de-DE" sz="2000" kern="1200" dirty="0" smtClean="0"/>
            <a:t> </a:t>
          </a:r>
          <a:r>
            <a:rPr lang="de-DE" sz="2000" kern="1200" dirty="0"/>
            <a:t>(langfristig)</a:t>
          </a:r>
        </a:p>
      </dsp:txBody>
      <dsp:txXfrm>
        <a:off x="1932052" y="3626"/>
        <a:ext cx="1942380" cy="1624541"/>
      </dsp:txXfrm>
    </dsp:sp>
    <dsp:sp modelId="{D28D47B7-2826-441D-B1B7-8FF4D42C4005}">
      <dsp:nvSpPr>
        <dsp:cNvPr id="0" name=""/>
        <dsp:cNvSpPr/>
      </dsp:nvSpPr>
      <dsp:spPr>
        <a:xfrm rot="10800000">
          <a:off x="3874432" y="1628168"/>
          <a:ext cx="4684564" cy="1624541"/>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de-DE" sz="1200" b="1" kern="1200" dirty="0" smtClean="0"/>
            <a:t> Strategien/ Maßnahmen</a:t>
          </a:r>
          <a:endParaRPr lang="de-DE" sz="1200" b="1" kern="1200" dirty="0"/>
        </a:p>
        <a:p>
          <a:pPr marL="228600" lvl="2" indent="-114300" algn="l" defTabSz="533400">
            <a:lnSpc>
              <a:spcPct val="90000"/>
            </a:lnSpc>
            <a:spcBef>
              <a:spcPct val="0"/>
            </a:spcBef>
            <a:spcAft>
              <a:spcPct val="15000"/>
            </a:spcAft>
            <a:buChar char="••"/>
          </a:pPr>
          <a:r>
            <a:rPr lang="de-DE" sz="1200" kern="1200" dirty="0" smtClean="0"/>
            <a:t>Beispiel: Selbstwirksamkeit stärken</a:t>
          </a:r>
          <a:endParaRPr lang="de-DE" sz="1200" b="1" kern="1200" dirty="0"/>
        </a:p>
        <a:p>
          <a:pPr marL="228600" lvl="2" indent="-114300" algn="l" defTabSz="533400">
            <a:lnSpc>
              <a:spcPct val="90000"/>
            </a:lnSpc>
            <a:spcBef>
              <a:spcPct val="0"/>
            </a:spcBef>
            <a:spcAft>
              <a:spcPct val="15000"/>
            </a:spcAft>
            <a:buChar char="••"/>
          </a:pPr>
          <a:r>
            <a:rPr lang="de-DE" sz="1200" kern="1200" dirty="0" smtClean="0"/>
            <a:t>Beispiel: Zur Reflexion anregen</a:t>
          </a:r>
          <a:endParaRPr lang="de-DE" sz="1200" kern="1200" dirty="0"/>
        </a:p>
        <a:p>
          <a:pPr marL="228600" lvl="2" indent="-114300" algn="l" defTabSz="533400">
            <a:lnSpc>
              <a:spcPct val="90000"/>
            </a:lnSpc>
            <a:spcBef>
              <a:spcPct val="0"/>
            </a:spcBef>
            <a:spcAft>
              <a:spcPct val="15000"/>
            </a:spcAft>
            <a:buChar char="••"/>
          </a:pPr>
          <a:r>
            <a:rPr lang="de-DE" sz="1200" kern="1200" dirty="0" smtClean="0"/>
            <a:t>Beispiel: Ansprache der Studierenden zum Thema Alkohol und Motivation, eCHECKUP TO GO durchzuführen.</a:t>
          </a:r>
          <a:endParaRPr lang="de-DE" sz="1200" kern="1200" dirty="0"/>
        </a:p>
      </dsp:txBody>
      <dsp:txXfrm rot="10800000">
        <a:off x="4845623" y="1628168"/>
        <a:ext cx="3713374" cy="1624541"/>
      </dsp:txXfrm>
    </dsp:sp>
    <dsp:sp modelId="{EBFC471E-3F74-4ED5-B2E7-7C7FAA940931}">
      <dsp:nvSpPr>
        <dsp:cNvPr id="0" name=""/>
        <dsp:cNvSpPr/>
      </dsp:nvSpPr>
      <dsp:spPr>
        <a:xfrm>
          <a:off x="960862" y="1628168"/>
          <a:ext cx="388476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a:t>Mittlerziele </a:t>
          </a:r>
          <a:r>
            <a:rPr lang="de-DE" sz="2000" kern="1200" dirty="0"/>
            <a:t>(mittelfristig)</a:t>
          </a:r>
        </a:p>
      </dsp:txBody>
      <dsp:txXfrm>
        <a:off x="1640695" y="1628168"/>
        <a:ext cx="2525094" cy="1624541"/>
      </dsp:txXfrm>
    </dsp:sp>
    <dsp:sp modelId="{A27BFCF7-147A-428C-8E28-50F5F58C7FDD}">
      <dsp:nvSpPr>
        <dsp:cNvPr id="0" name=""/>
        <dsp:cNvSpPr/>
      </dsp:nvSpPr>
      <dsp:spPr>
        <a:xfrm rot="10800000">
          <a:off x="4845623" y="3252710"/>
          <a:ext cx="3713374" cy="1624541"/>
        </a:xfrm>
        <a:prstGeom prst="nonIsoscelesTrapezoid">
          <a:avLst>
            <a:gd name="adj1" fmla="val 0"/>
            <a:gd name="adj2" fmla="val 59782"/>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de-DE" sz="1200" b="1" kern="1200" dirty="0" smtClean="0"/>
            <a:t> Handlungsschritte</a:t>
          </a:r>
          <a:endParaRPr lang="de-DE" sz="1200" b="1" kern="1200" dirty="0"/>
        </a:p>
        <a:p>
          <a:pPr marL="228600" lvl="2" indent="-114300" algn="l" defTabSz="533400">
            <a:lnSpc>
              <a:spcPct val="90000"/>
            </a:lnSpc>
            <a:spcBef>
              <a:spcPct val="0"/>
            </a:spcBef>
            <a:spcAft>
              <a:spcPct val="15000"/>
            </a:spcAft>
            <a:buChar char="••"/>
          </a:pPr>
          <a:r>
            <a:rPr lang="de-DE" sz="1200" kern="1200" dirty="0" smtClean="0"/>
            <a:t>Beispiel: Versand einer E-Mail zur Sensibilisierung, Verlinkung des </a:t>
          </a:r>
          <a:r>
            <a:rPr lang="de-DE" sz="1200" b="0" kern="1200" dirty="0" smtClean="0"/>
            <a:t>eCHECKUP TO GO</a:t>
          </a:r>
          <a:endParaRPr lang="de-DE" sz="1200" b="0" kern="1200" dirty="0"/>
        </a:p>
        <a:p>
          <a:pPr marL="228600" lvl="2" indent="-114300" algn="l" defTabSz="533400">
            <a:lnSpc>
              <a:spcPct val="90000"/>
            </a:lnSpc>
            <a:spcBef>
              <a:spcPct val="0"/>
            </a:spcBef>
            <a:spcAft>
              <a:spcPct val="15000"/>
            </a:spcAft>
            <a:buChar char="••"/>
          </a:pPr>
          <a:r>
            <a:rPr lang="de-DE" sz="1200" b="0" kern="1200" dirty="0" smtClean="0"/>
            <a:t>Beispiel: Tagebuch „ein Monat Alkoholfrei“ aus Instagram</a:t>
          </a:r>
          <a:endParaRPr lang="de-DE" sz="1200" b="0" kern="1200" dirty="0"/>
        </a:p>
        <a:p>
          <a:pPr marL="228600" lvl="2" indent="-114300" algn="l" defTabSz="533400">
            <a:lnSpc>
              <a:spcPct val="90000"/>
            </a:lnSpc>
            <a:spcBef>
              <a:spcPct val="0"/>
            </a:spcBef>
            <a:spcAft>
              <a:spcPct val="15000"/>
            </a:spcAft>
            <a:buChar char="••"/>
          </a:pPr>
          <a:r>
            <a:rPr lang="de-DE" sz="1200" b="0" kern="1200" dirty="0" smtClean="0"/>
            <a:t>Beispiel: aktive Ansprache der </a:t>
          </a:r>
          <a:r>
            <a:rPr lang="de-DE" sz="1200" b="0" kern="1200" dirty="0" err="1" smtClean="0"/>
            <a:t>Erstis</a:t>
          </a:r>
          <a:r>
            <a:rPr lang="de-DE" sz="1200" b="0" kern="1200" dirty="0" smtClean="0"/>
            <a:t> auf dem Campus</a:t>
          </a:r>
          <a:endParaRPr lang="de-DE" sz="1200" b="0" kern="1200" dirty="0"/>
        </a:p>
      </dsp:txBody>
      <dsp:txXfrm rot="10800000">
        <a:off x="5816813" y="3252710"/>
        <a:ext cx="2742184" cy="1624541"/>
      </dsp:txXfrm>
    </dsp:sp>
    <dsp:sp modelId="{41132388-0AB1-44FB-9008-490F4E478B65}">
      <dsp:nvSpPr>
        <dsp:cNvPr id="0" name=""/>
        <dsp:cNvSpPr/>
      </dsp:nvSpPr>
      <dsp:spPr>
        <a:xfrm>
          <a:off x="-10327" y="3252710"/>
          <a:ext cx="5827140" cy="1624541"/>
        </a:xfrm>
        <a:prstGeom prst="trapezoid">
          <a:avLst>
            <a:gd name="adj" fmla="val 5978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de-DE" sz="2000" b="1" kern="1200" dirty="0"/>
            <a:t>Handlungsziele</a:t>
          </a:r>
          <a:r>
            <a:rPr lang="de-DE" sz="2000" kern="1200" dirty="0"/>
            <a:t> </a:t>
          </a:r>
          <a:endParaRPr lang="de-DE" sz="2000" kern="1200" dirty="0" smtClean="0"/>
        </a:p>
        <a:p>
          <a:pPr lvl="0" algn="ctr" defTabSz="889000">
            <a:lnSpc>
              <a:spcPct val="90000"/>
            </a:lnSpc>
            <a:spcBef>
              <a:spcPct val="0"/>
            </a:spcBef>
            <a:spcAft>
              <a:spcPct val="35000"/>
            </a:spcAft>
          </a:pPr>
          <a:r>
            <a:rPr lang="de-DE" sz="2000" kern="1200" dirty="0" smtClean="0"/>
            <a:t>(</a:t>
          </a:r>
          <a:r>
            <a:rPr lang="de-DE" sz="2000" kern="1200" dirty="0"/>
            <a:t>kurzfristig)</a:t>
          </a:r>
        </a:p>
      </dsp:txBody>
      <dsp:txXfrm>
        <a:off x="1009421" y="3252710"/>
        <a:ext cx="3787641" cy="162454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0.00826</cdr:x>
      <cdr:y>0.94286</cdr:y>
    </cdr:from>
    <cdr:to>
      <cdr:x>0.14675</cdr:x>
      <cdr:y>0.99957</cdr:y>
    </cdr:to>
    <cdr:sp macro="" textlink="">
      <cdr:nvSpPr>
        <cdr:cNvPr id="3" name="Textfeld 9"/>
        <cdr:cNvSpPr txBox="1"/>
      </cdr:nvSpPr>
      <cdr:spPr>
        <a:xfrm xmlns:a="http://schemas.openxmlformats.org/drawingml/2006/main">
          <a:off x="72008" y="4752528"/>
          <a:ext cx="1206659" cy="28585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dirty="0"/>
            <a:t>n=774-782</a:t>
          </a:r>
        </a:p>
      </cdr:txBody>
    </cdr:sp>
  </cdr:relSizeAnchor>
</c:userShapes>
</file>

<file path=ppt/drawings/drawing2.xml><?xml version="1.0" encoding="utf-8"?>
<c:userShapes xmlns:c="http://schemas.openxmlformats.org/drawingml/2006/chart">
  <cdr:relSizeAnchor xmlns:cdr="http://schemas.openxmlformats.org/drawingml/2006/chartDrawing">
    <cdr:from>
      <cdr:x>0.00833</cdr:x>
      <cdr:y>0.91058</cdr:y>
    </cdr:from>
    <cdr:to>
      <cdr:x>0.1232</cdr:x>
      <cdr:y>1</cdr:y>
    </cdr:to>
    <cdr:sp macro="" textlink="">
      <cdr:nvSpPr>
        <cdr:cNvPr id="2" name="Textfeld 9"/>
        <cdr:cNvSpPr txBox="1"/>
      </cdr:nvSpPr>
      <cdr:spPr>
        <a:xfrm xmlns:a="http://schemas.openxmlformats.org/drawingml/2006/main">
          <a:off x="72008" y="2664141"/>
          <a:ext cx="992587" cy="26162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de-DE"/>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xmlns:a="http://schemas.openxmlformats.org/drawingml/2006/main">
          <a:r>
            <a:rPr lang="de-DE" sz="1100" dirty="0"/>
            <a:t>n=709-718</a:t>
          </a:r>
        </a:p>
      </cdr:txBody>
    </cdr:sp>
  </cdr:relSizeAnchor>
</c:userShapes>
</file>

<file path=ppt/drawings/drawing3.xml><?xml version="1.0" encoding="utf-8"?>
<c:userShapes xmlns:c="http://schemas.openxmlformats.org/drawingml/2006/chart">
  <cdr:relSizeAnchor xmlns:cdr="http://schemas.openxmlformats.org/drawingml/2006/chartDrawing">
    <cdr:from>
      <cdr:x>0.00833</cdr:x>
      <cdr:y>0.8624</cdr:y>
    </cdr:from>
    <cdr:to>
      <cdr:x>0.1232</cdr:x>
      <cdr:y>0.98773</cdr:y>
    </cdr:to>
    <cdr:sp macro="" textlink="">
      <cdr:nvSpPr>
        <cdr:cNvPr id="2" name="Textfeld 9"/>
        <cdr:cNvSpPr txBox="1"/>
      </cdr:nvSpPr>
      <cdr:spPr>
        <a:xfrm xmlns:a="http://schemas.openxmlformats.org/drawingml/2006/main">
          <a:off x="72008" y="1800200"/>
          <a:ext cx="992587" cy="26161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de-DE"/>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xmlns:a="http://schemas.openxmlformats.org/drawingml/2006/main">
          <a:r>
            <a:rPr lang="de-DE" sz="1100" dirty="0"/>
            <a:t>n=700-709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pPr/>
              <a:t>9/6/2023</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pPr/>
              <a:t>‹Nr.›</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pPr/>
              <a:t>9/6/2023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pPr/>
              <a:t>‹Nr.›</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 für Lehrende: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Willkommen</a:t>
            </a:r>
            <a:r>
              <a:rPr lang="de-DE" baseline="0" dirty="0" smtClean="0"/>
              <a:t> in der „eCHECKUP-Alkohol“-Peer-Qualifizierung.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 PowerPoint-Präsentation</a:t>
            </a:r>
            <a:r>
              <a:rPr lang="de-DE" baseline="0" dirty="0" smtClean="0"/>
              <a:t> enthält alle Inhalte für die Qualifizierung der </a:t>
            </a:r>
            <a:r>
              <a:rPr lang="de-DE" baseline="0" dirty="0" err="1" smtClean="0"/>
              <a:t>eCHECKUP-Peer-Berater:innen</a:t>
            </a:r>
            <a:r>
              <a:rPr lang="de-DE" baseline="0" dirty="0" smtClean="0"/>
              <a:t>: angefangen von den Seminarinhalten, über Informationen zum riskanten Alkoholkonsum hin zu konkreten Tipps für die Umsetzung eigener Peer-Aktionen.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In den Notizen der Präsentation finden Sie immer wieder „Hinweise für Lehrende“, beispielsweise zu Methoden, Hintergrundinformationen, Erfahrungen etc. </a:t>
            </a:r>
            <a:endParaRPr lang="de-DE" dirty="0"/>
          </a:p>
        </p:txBody>
      </p:sp>
      <p:sp>
        <p:nvSpPr>
          <p:cNvPr id="4" name="Foliennummernplatzhalter 3"/>
          <p:cNvSpPr>
            <a:spLocks noGrp="1"/>
          </p:cNvSpPr>
          <p:nvPr>
            <p:ph type="sldNum" sz="quarter" idx="5"/>
          </p:nvPr>
        </p:nvSpPr>
        <p:spPr/>
        <p:txBody>
          <a:bodyPr/>
          <a:lstStyle/>
          <a:p>
            <a:fld id="{8530193B-564F-4854-8A52-728F3FB19C85}" type="slidenum">
              <a:rPr lang="en-US" noProof="0" smtClean="0"/>
              <a:pPr/>
              <a:t>1</a:t>
            </a:fld>
            <a:endParaRPr lang="en-US" noProof="0" dirty="0"/>
          </a:p>
        </p:txBody>
      </p:sp>
    </p:spTree>
    <p:extLst>
      <p:ext uri="{BB962C8B-B14F-4D97-AF65-F5344CB8AC3E}">
        <p14:creationId xmlns:p14="http://schemas.microsoft.com/office/powerpoint/2010/main" val="17132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Anmerkung für Lehrende: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Hier</a:t>
            </a:r>
            <a:r>
              <a:rPr lang="de-DE" baseline="0" dirty="0" smtClean="0"/>
              <a:t> können die Studierenden gefragt werden, ob sie eine Idee haben, woher der Begriff Alkohol ursprünglich stammt.</a:t>
            </a: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10</a:t>
            </a:fld>
            <a:endParaRPr lang="en-US" noProof="0" dirty="0"/>
          </a:p>
        </p:txBody>
      </p:sp>
    </p:spTree>
    <p:extLst>
      <p:ext uri="{BB962C8B-B14F-4D97-AF65-F5344CB8AC3E}">
        <p14:creationId xmlns:p14="http://schemas.microsoft.com/office/powerpoint/2010/main" val="30060512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100</a:t>
            </a:fld>
            <a:endParaRPr lang="en-US" noProof="0" dirty="0"/>
          </a:p>
        </p:txBody>
      </p:sp>
    </p:spTree>
    <p:extLst>
      <p:ext uri="{BB962C8B-B14F-4D97-AF65-F5344CB8AC3E}">
        <p14:creationId xmlns:p14="http://schemas.microsoft.com/office/powerpoint/2010/main" val="36219616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101</a:t>
            </a:fld>
            <a:endParaRPr lang="en-US" noProof="0" dirty="0"/>
          </a:p>
        </p:txBody>
      </p:sp>
    </p:spTree>
    <p:extLst>
      <p:ext uri="{BB962C8B-B14F-4D97-AF65-F5344CB8AC3E}">
        <p14:creationId xmlns:p14="http://schemas.microsoft.com/office/powerpoint/2010/main" val="23004535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102</a:t>
            </a:fld>
            <a:endParaRPr lang="en-US" noProof="0" dirty="0"/>
          </a:p>
        </p:txBody>
      </p:sp>
    </p:spTree>
    <p:extLst>
      <p:ext uri="{BB962C8B-B14F-4D97-AF65-F5344CB8AC3E}">
        <p14:creationId xmlns:p14="http://schemas.microsoft.com/office/powerpoint/2010/main" val="38001835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p:spPr>
        <p:txBody>
          <a:bodyPr/>
          <a:lstStyle/>
          <a:p>
            <a:endParaRPr lang="de-DE" altLang="de-DE" b="0" dirty="0"/>
          </a:p>
        </p:txBody>
      </p:sp>
      <p:sp>
        <p:nvSpPr>
          <p:cNvPr id="47108"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7B6F22E8-E628-497A-B3E8-311BE18963CB}" type="slidenum">
              <a:rPr lang="de-DE" altLang="de-DE" sz="1200"/>
              <a:pPr/>
              <a:t>103</a:t>
            </a:fld>
            <a:endParaRPr lang="de-DE" altLang="de-DE" sz="1200"/>
          </a:p>
        </p:txBody>
      </p:sp>
    </p:spTree>
    <p:extLst>
      <p:ext uri="{BB962C8B-B14F-4D97-AF65-F5344CB8AC3E}">
        <p14:creationId xmlns:p14="http://schemas.microsoft.com/office/powerpoint/2010/main" val="17066652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p:spPr>
        <p:txBody>
          <a:bodyPr/>
          <a:lstStyle/>
          <a:p>
            <a:endParaRPr lang="de-DE" altLang="de-DE" dirty="0"/>
          </a:p>
        </p:txBody>
      </p:sp>
      <p:sp>
        <p:nvSpPr>
          <p:cNvPr id="4813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2C6CF496-5815-4F3A-879C-44032CB4509C}" type="slidenum">
              <a:rPr lang="de-DE" altLang="de-DE" sz="1200"/>
              <a:pPr/>
              <a:t>104</a:t>
            </a:fld>
            <a:endParaRPr lang="de-DE" altLang="de-DE" sz="1200"/>
          </a:p>
        </p:txBody>
      </p:sp>
    </p:spTree>
    <p:extLst>
      <p:ext uri="{BB962C8B-B14F-4D97-AF65-F5344CB8AC3E}">
        <p14:creationId xmlns:p14="http://schemas.microsoft.com/office/powerpoint/2010/main" val="7329433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p:spPr>
        <p:txBody>
          <a:bodyPr/>
          <a:lstStyle/>
          <a:p>
            <a:endParaRPr lang="de-DE" altLang="de-DE" dirty="0"/>
          </a:p>
        </p:txBody>
      </p:sp>
      <p:sp>
        <p:nvSpPr>
          <p:cNvPr id="4813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2C6CF496-5815-4F3A-879C-44032CB4509C}" type="slidenum">
              <a:rPr lang="de-DE" altLang="de-DE" sz="1200"/>
              <a:pPr/>
              <a:t>105</a:t>
            </a:fld>
            <a:endParaRPr lang="de-DE" altLang="de-DE" sz="1200"/>
          </a:p>
        </p:txBody>
      </p:sp>
    </p:spTree>
    <p:extLst>
      <p:ext uri="{BB962C8B-B14F-4D97-AF65-F5344CB8AC3E}">
        <p14:creationId xmlns:p14="http://schemas.microsoft.com/office/powerpoint/2010/main" val="22110958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p:spPr>
        <p:txBody>
          <a:bodyPr/>
          <a:lstStyle/>
          <a:p>
            <a:r>
              <a:rPr lang="de-DE" altLang="de-DE" b="0" dirty="0" smtClean="0"/>
              <a:t>Hinweis für Lehrende</a:t>
            </a:r>
            <a:r>
              <a:rPr lang="de-DE" altLang="de-DE" b="0" baseline="0" dirty="0" smtClean="0"/>
              <a:t> z</a:t>
            </a:r>
            <a:r>
              <a:rPr lang="de-DE" altLang="de-DE" b="0" dirty="0" smtClean="0"/>
              <a:t>ur Nachbesprechung des</a:t>
            </a:r>
            <a:r>
              <a:rPr lang="de-DE" altLang="de-DE" b="0" baseline="0" dirty="0" smtClean="0"/>
              <a:t> Dokumentarfilms</a:t>
            </a:r>
            <a:r>
              <a:rPr lang="de-DE" altLang="de-DE" b="0" dirty="0" smtClean="0"/>
              <a:t>: </a:t>
            </a:r>
          </a:p>
          <a:p>
            <a:pPr marL="228600" indent="-228600">
              <a:buAutoNum type="arabicPeriod"/>
            </a:pPr>
            <a:r>
              <a:rPr lang="de-DE" altLang="de-DE" dirty="0" smtClean="0"/>
              <a:t>Soziale Folgen</a:t>
            </a:r>
          </a:p>
          <a:p>
            <a:pPr marL="685800" lvl="1" indent="-228600">
              <a:buAutoNum type="arabicPeriod"/>
            </a:pPr>
            <a:r>
              <a:rPr lang="de-DE" altLang="de-DE" dirty="0" smtClean="0"/>
              <a:t>Arbeitslosigkeit</a:t>
            </a:r>
          </a:p>
          <a:p>
            <a:pPr marL="685800" lvl="1" indent="-228600">
              <a:buAutoNum type="arabicPeriod"/>
            </a:pPr>
            <a:r>
              <a:rPr lang="de-DE" altLang="de-DE" dirty="0" smtClean="0"/>
              <a:t>Negative Auswirkungen der Alkoholsucht auf soziale</a:t>
            </a:r>
            <a:r>
              <a:rPr lang="de-DE" altLang="de-DE" baseline="0" dirty="0" smtClean="0"/>
              <a:t> Beziehungen (Partnerschaft, Familie) – Co-Abhängigkeit der Partnerin?</a:t>
            </a:r>
            <a:endParaRPr lang="de-DE" altLang="de-DE" dirty="0" smtClean="0"/>
          </a:p>
          <a:p>
            <a:pPr marL="228600" indent="-228600">
              <a:buAutoNum type="arabicPeriod"/>
            </a:pPr>
            <a:r>
              <a:rPr lang="de-DE" altLang="de-DE" dirty="0" smtClean="0"/>
              <a:t>Psychische Folgen</a:t>
            </a:r>
          </a:p>
          <a:p>
            <a:pPr marL="685800" lvl="1" indent="-228600">
              <a:buAutoNum type="arabicPeriod"/>
            </a:pPr>
            <a:r>
              <a:rPr lang="de-DE" altLang="de-DE" dirty="0" smtClean="0"/>
              <a:t>Selbstwertgefühl</a:t>
            </a:r>
            <a:r>
              <a:rPr lang="de-DE" altLang="de-DE" baseline="0" dirty="0" smtClean="0"/>
              <a:t> und Selbstbewusstsein nehmen mit jeder gescheiterten Entgiftung/ Therapie ab. </a:t>
            </a:r>
          </a:p>
          <a:p>
            <a:pPr marL="685800" lvl="1" indent="-228600">
              <a:buAutoNum type="arabicPeriod"/>
            </a:pPr>
            <a:r>
              <a:rPr lang="de-DE" altLang="de-DE" baseline="0" dirty="0" smtClean="0"/>
              <a:t>Das Gefühl, des Scheiterns bzw. es wieder nicht geschafft zu haben, nimmt zu u.a. Gefühle von Trauer und Schmerz.</a:t>
            </a:r>
            <a:endParaRPr lang="de-DE" altLang="de-DE" dirty="0" smtClean="0"/>
          </a:p>
          <a:p>
            <a:pPr marL="228600" indent="-228600">
              <a:buAutoNum type="arabicPeriod"/>
            </a:pPr>
            <a:r>
              <a:rPr lang="de-DE" altLang="de-DE" dirty="0" smtClean="0"/>
              <a:t>Körperliche</a:t>
            </a:r>
            <a:r>
              <a:rPr lang="de-DE" altLang="de-DE" baseline="0" dirty="0" smtClean="0"/>
              <a:t> Folgen </a:t>
            </a:r>
          </a:p>
          <a:p>
            <a:pPr marL="0" indent="0">
              <a:buNone/>
            </a:pPr>
            <a:r>
              <a:rPr lang="de-DE" altLang="de-DE" baseline="0" dirty="0" smtClean="0">
                <a:sym typeface="Wingdings" panose="05000000000000000000" pitchFamily="2" charset="2"/>
              </a:rPr>
              <a:t> </a:t>
            </a:r>
            <a:r>
              <a:rPr lang="de-DE" altLang="de-DE" baseline="0" dirty="0" smtClean="0"/>
              <a:t>Starke körperliche Abhängigkeit, hohe Rückfälligkeit – „Rauschtrinker“</a:t>
            </a:r>
          </a:p>
          <a:p>
            <a:pPr marL="685800" lvl="1" indent="-228600">
              <a:buAutoNum type="arabicPeriod"/>
            </a:pPr>
            <a:r>
              <a:rPr lang="de-DE" altLang="de-DE" baseline="0" dirty="0" smtClean="0"/>
              <a:t>Kurzfristig: u.a., Übergeben, Einnässen</a:t>
            </a:r>
          </a:p>
          <a:p>
            <a:pPr marL="685800" lvl="1" indent="-228600">
              <a:buAutoNum type="arabicPeriod"/>
            </a:pPr>
            <a:r>
              <a:rPr lang="de-DE" altLang="de-DE" baseline="0" dirty="0" smtClean="0"/>
              <a:t>Langzeit: u.a. Alkoholdelir; Krampfanfälle; Psychosen; ggf. „Todtrinken“ – Aussage eines Pflegers: „Sterbebegleitung über einen mehrere Jahre hinweg“</a:t>
            </a:r>
          </a:p>
          <a:p>
            <a:pPr marL="685800" lvl="1" indent="-228600">
              <a:buAutoNum type="arabicPeriod"/>
            </a:pPr>
            <a:endParaRPr lang="de-DE" altLang="de-DE" baseline="0" dirty="0" smtClean="0"/>
          </a:p>
          <a:p>
            <a:pPr marL="685800" lvl="1" indent="-228600">
              <a:buAutoNum type="arabicPeriod"/>
            </a:pPr>
            <a:endParaRPr lang="de-DE" altLang="de-DE" dirty="0" smtClean="0"/>
          </a:p>
          <a:p>
            <a:endParaRPr lang="de-DE" altLang="de-DE" dirty="0"/>
          </a:p>
        </p:txBody>
      </p:sp>
      <p:sp>
        <p:nvSpPr>
          <p:cNvPr id="52228"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B32A6A48-6CBC-4EB0-9431-D5066A44C643}" type="slidenum">
              <a:rPr lang="de-DE" altLang="de-DE" sz="1200"/>
              <a:pPr/>
              <a:t>106</a:t>
            </a:fld>
            <a:endParaRPr lang="de-DE" altLang="de-DE" sz="1200"/>
          </a:p>
        </p:txBody>
      </p:sp>
    </p:spTree>
    <p:extLst>
      <p:ext uri="{BB962C8B-B14F-4D97-AF65-F5344CB8AC3E}">
        <p14:creationId xmlns:p14="http://schemas.microsoft.com/office/powerpoint/2010/main" val="42231590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p:spPr>
        <p:txBody>
          <a:bodyPr/>
          <a:lstStyle/>
          <a:p>
            <a:endParaRPr lang="de-DE" altLang="de-DE" dirty="0"/>
          </a:p>
        </p:txBody>
      </p:sp>
      <p:sp>
        <p:nvSpPr>
          <p:cNvPr id="5018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484EBA59-436A-486F-8BCF-65ED403DD0CE}" type="slidenum">
              <a:rPr lang="de-DE" altLang="de-DE" sz="1200"/>
              <a:pPr/>
              <a:t>107</a:t>
            </a:fld>
            <a:endParaRPr lang="de-DE" altLang="de-DE" sz="1200"/>
          </a:p>
        </p:txBody>
      </p:sp>
    </p:spTree>
    <p:extLst>
      <p:ext uri="{BB962C8B-B14F-4D97-AF65-F5344CB8AC3E}">
        <p14:creationId xmlns:p14="http://schemas.microsoft.com/office/powerpoint/2010/main" val="19036268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108</a:t>
            </a:fld>
            <a:endParaRPr lang="en-US" noProof="0" dirty="0"/>
          </a:p>
        </p:txBody>
      </p:sp>
    </p:spTree>
    <p:extLst>
      <p:ext uri="{BB962C8B-B14F-4D97-AF65-F5344CB8AC3E}">
        <p14:creationId xmlns:p14="http://schemas.microsoft.com/office/powerpoint/2010/main" val="1833522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109</a:t>
            </a:fld>
            <a:endParaRPr lang="en-US" noProof="0" dirty="0"/>
          </a:p>
        </p:txBody>
      </p:sp>
    </p:spTree>
    <p:extLst>
      <p:ext uri="{BB962C8B-B14F-4D97-AF65-F5344CB8AC3E}">
        <p14:creationId xmlns:p14="http://schemas.microsoft.com/office/powerpoint/2010/main" val="2004424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a:t>
            </a:fld>
            <a:endParaRPr lang="en-US" noProof="0" dirty="0"/>
          </a:p>
        </p:txBody>
      </p:sp>
    </p:spTree>
    <p:extLst>
      <p:ext uri="{BB962C8B-B14F-4D97-AF65-F5344CB8AC3E}">
        <p14:creationId xmlns:p14="http://schemas.microsoft.com/office/powerpoint/2010/main" val="22017865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110</a:t>
            </a:fld>
            <a:endParaRPr lang="en-US" noProof="0" dirty="0"/>
          </a:p>
        </p:txBody>
      </p:sp>
    </p:spTree>
    <p:extLst>
      <p:ext uri="{BB962C8B-B14F-4D97-AF65-F5344CB8AC3E}">
        <p14:creationId xmlns:p14="http://schemas.microsoft.com/office/powerpoint/2010/main" val="17732937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111</a:t>
            </a:fld>
            <a:endParaRPr lang="en-US" noProof="0" dirty="0"/>
          </a:p>
        </p:txBody>
      </p:sp>
    </p:spTree>
    <p:extLst>
      <p:ext uri="{BB962C8B-B14F-4D97-AF65-F5344CB8AC3E}">
        <p14:creationId xmlns:p14="http://schemas.microsoft.com/office/powerpoint/2010/main" val="16243160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a:ln/>
        </p:spPr>
      </p:sp>
      <p:sp>
        <p:nvSpPr>
          <p:cNvPr id="51203" name="Notizenplatzhalter 2"/>
          <p:cNvSpPr>
            <a:spLocks noGrp="1"/>
          </p:cNvSpPr>
          <p:nvPr>
            <p:ph type="body" idx="1"/>
          </p:nvPr>
        </p:nvSpPr>
        <p:spPr>
          <a:noFill/>
        </p:spPr>
        <p:txBody>
          <a:bodyPr/>
          <a:lstStyle/>
          <a:p>
            <a:r>
              <a:rPr lang="de-DE" altLang="de-DE" b="0" dirty="0" smtClean="0"/>
              <a:t>Hinweis</a:t>
            </a:r>
            <a:r>
              <a:rPr lang="de-DE" altLang="de-DE" b="0" baseline="0" dirty="0" smtClean="0"/>
              <a:t> für Lehrende:</a:t>
            </a:r>
            <a:endParaRPr lang="de-DE" altLang="de-DE" b="0" dirty="0" smtClean="0"/>
          </a:p>
          <a:p>
            <a:r>
              <a:rPr lang="de-DE" altLang="de-DE" b="0" dirty="0" smtClean="0"/>
              <a:t>Alkohol </a:t>
            </a:r>
            <a:r>
              <a:rPr lang="de-DE" altLang="de-DE" b="0" dirty="0"/>
              <a:t>wirkt schneller, wenn ihm Kohlensäure zugesetzt oder er mit kohlensäurehaltigen Getränken oder Softdrinks gemischt wird: </a:t>
            </a:r>
            <a:r>
              <a:rPr lang="de-DE" altLang="de-DE" b="0" dirty="0" smtClean="0">
                <a:sym typeface="Wingdings" panose="05000000000000000000" pitchFamily="2" charset="2"/>
              </a:rPr>
              <a:t> </a:t>
            </a:r>
            <a:r>
              <a:rPr lang="de-DE" altLang="de-DE" b="0" dirty="0" smtClean="0"/>
              <a:t>RICHTIG </a:t>
            </a:r>
            <a:endParaRPr lang="de-DE" altLang="de-DE" b="0" dirty="0"/>
          </a:p>
          <a:p>
            <a:r>
              <a:rPr lang="de-DE" altLang="de-DE" b="0" dirty="0"/>
              <a:t>Das Trinken von Alkohol in Kombination mit kohlensäurehaltigen Getränken oder von alkoholischen Getränken, die von Natur aus Kohlensäure enthalten </a:t>
            </a:r>
            <a:r>
              <a:rPr lang="de-DE" altLang="de-DE" b="0" dirty="0" smtClean="0"/>
              <a:t>(z.</a:t>
            </a:r>
            <a:r>
              <a:rPr lang="de-DE" altLang="de-DE" b="0" baseline="0" dirty="0" smtClean="0"/>
              <a:t> B.</a:t>
            </a:r>
            <a:r>
              <a:rPr lang="de-DE" altLang="de-DE" b="0" dirty="0" smtClean="0"/>
              <a:t> </a:t>
            </a:r>
            <a:r>
              <a:rPr lang="de-DE" altLang="de-DE" b="0" dirty="0"/>
              <a:t>Sekt oder Bier), kann die Geschwindigkeit erhöhen, mit der Ihr Körper Alkohol aufnimmt. Kohlensäurehaltige Getränke neigen dazu, die Magenschleimhaut zu reizen und erhöhen die Geschwindigkeit der Alkoholabsorption.</a:t>
            </a:r>
          </a:p>
          <a:p>
            <a:endParaRPr lang="de-DE" altLang="de-DE" b="0" dirty="0" smtClean="0"/>
          </a:p>
          <a:p>
            <a:r>
              <a:rPr lang="de-DE" altLang="de-DE" b="0" dirty="0" smtClean="0"/>
              <a:t>Der </a:t>
            </a:r>
            <a:r>
              <a:rPr lang="de-DE" altLang="de-DE" b="0" dirty="0"/>
              <a:t>Körper nutzt die Kalorien im Alkohol als Energiequelle in gleicher Weise wie die Kalorien in anderen Lebensmitteln: </a:t>
            </a:r>
            <a:r>
              <a:rPr lang="de-DE" altLang="de-DE" b="0" dirty="0" smtClean="0">
                <a:sym typeface="Wingdings" panose="05000000000000000000" pitchFamily="2" charset="2"/>
              </a:rPr>
              <a:t> </a:t>
            </a:r>
            <a:r>
              <a:rPr lang="de-DE" altLang="de-DE" b="0" dirty="0" smtClean="0"/>
              <a:t>FALSCH</a:t>
            </a:r>
            <a:endParaRPr lang="de-DE" altLang="de-DE" b="0" dirty="0"/>
          </a:p>
          <a:p>
            <a:r>
              <a:rPr lang="de-DE" altLang="de-DE" b="0" dirty="0"/>
              <a:t>Im Gegensatz zu anderen Nährstoffen werden die Nährstoffe des Alkohols nicht im Körper gespeichert. Reiner Alkohol enthält sehr wenig Nährwert und das im Stoffwechselprozess entstehende Acetat wird unmittelbar verwendet, anstatt dass es für die zukünftige Energieversorgung gespeichert wird. Da Ihr Körper die Energie des Alkohols nutzt, bevor er Fette und Kohlenhydrate verwendet, können die Fette und Kohlenhydrate nicht abgebaut werden, wie es normalerweise geschehen würde. Dies kann die Menge an Fett in Ihrem Körper erhöhen.</a:t>
            </a:r>
          </a:p>
          <a:p>
            <a:endParaRPr lang="de-DE" altLang="de-DE" b="0" dirty="0" smtClean="0"/>
          </a:p>
          <a:p>
            <a:r>
              <a:rPr lang="de-DE" altLang="de-DE" b="0" dirty="0" smtClean="0"/>
              <a:t>Das </a:t>
            </a:r>
            <a:r>
              <a:rPr lang="de-DE" altLang="de-DE" b="0" dirty="0"/>
              <a:t>Trinken von Alkohol hat wenig oder keinen Einfluss auf die Fähigkeit des Körpers, Muskelmasse aufzubauen: </a:t>
            </a:r>
            <a:r>
              <a:rPr lang="de-DE" altLang="de-DE" b="0" dirty="0" smtClean="0">
                <a:sym typeface="Wingdings" panose="05000000000000000000" pitchFamily="2" charset="2"/>
              </a:rPr>
              <a:t> </a:t>
            </a:r>
            <a:r>
              <a:rPr lang="de-DE" altLang="de-DE" b="0" dirty="0" smtClean="0"/>
              <a:t>FALSCH</a:t>
            </a:r>
            <a:endParaRPr lang="de-DE" altLang="de-DE" b="0" dirty="0"/>
          </a:p>
          <a:p>
            <a:r>
              <a:rPr lang="de-DE" altLang="de-DE" b="0" dirty="0" smtClean="0"/>
              <a:t>Das Trinken von Alkohol hat </a:t>
            </a:r>
            <a:r>
              <a:rPr lang="de-DE" altLang="de-DE" b="0" dirty="0"/>
              <a:t>erhebliche negative Auswirkungen auf Ihre Fähigkeit, Muskeln aufzubauen. Der Konsum von Alkohol nach dem Training kann sämtliche physiologischen Gewinne aufheben. Nicht nur schwächt der langfristige Alkoholkonsum die Protein-Produktion, was zu einer Abnahme des Muskelaufbaus führt; auch der kurzfristige Alkoholkonsum (z. B. bei einer Kneipentour) kann das Muskelwachstum behindern.</a:t>
            </a:r>
          </a:p>
          <a:p>
            <a:endParaRPr lang="de-DE" altLang="de-DE" b="0" dirty="0" smtClean="0"/>
          </a:p>
          <a:p>
            <a:r>
              <a:rPr lang="de-DE" altLang="de-DE" b="0" dirty="0" smtClean="0"/>
              <a:t>Alkohol </a:t>
            </a:r>
            <a:r>
              <a:rPr lang="de-DE" altLang="de-DE" b="0" dirty="0"/>
              <a:t>stört die Erholung und Regeneration der Muskeln: </a:t>
            </a:r>
            <a:r>
              <a:rPr lang="de-DE" altLang="de-DE" b="0" dirty="0" smtClean="0">
                <a:sym typeface="Wingdings" panose="05000000000000000000" pitchFamily="2" charset="2"/>
              </a:rPr>
              <a:t> </a:t>
            </a:r>
            <a:r>
              <a:rPr lang="de-DE" altLang="de-DE" b="0" dirty="0" smtClean="0"/>
              <a:t>RICHTIG</a:t>
            </a:r>
            <a:endParaRPr lang="de-DE" altLang="de-DE" b="0" dirty="0"/>
          </a:p>
          <a:p>
            <a:r>
              <a:rPr lang="de-DE" altLang="de-DE" b="0" dirty="0"/>
              <a:t>Alkoholkonsum verhindert die Erholung der Muskeln. Um größere und stärkere Muskeln aufzubauen, braucht Ihr Körper Schlaf, Spurenelemente und Hormone wie Testosteron, um sich nach dem Training zu regenerieren. Alkoholkonsum kann zu Störungen im Schlafrhythmus führen und die Ausschüttung dieser Substanzen um bis zu 70 Prozent verringern! Außerdem löst Alkohol die Produktion einer Substanz in der Leber aus, die direkt toxisch auf Testosteron wirkt, was wiederum die Fähigkeit Ihres Körpers reduziert, Muskeln aufzubauen.</a:t>
            </a:r>
          </a:p>
          <a:p>
            <a:endParaRPr lang="de-DE" altLang="de-DE" b="0" dirty="0" smtClean="0"/>
          </a:p>
          <a:p>
            <a:r>
              <a:rPr lang="de-DE" altLang="de-DE" b="0" dirty="0" smtClean="0"/>
              <a:t>Das </a:t>
            </a:r>
            <a:r>
              <a:rPr lang="de-DE" altLang="de-DE" b="0" dirty="0"/>
              <a:t>Mixen von Alkohol mit </a:t>
            </a:r>
            <a:r>
              <a:rPr lang="de-DE" altLang="de-DE" b="0" dirty="0" err="1"/>
              <a:t>Energy</a:t>
            </a:r>
            <a:r>
              <a:rPr lang="de-DE" altLang="de-DE" b="0" dirty="0"/>
              <a:t>-Drinks (wie </a:t>
            </a:r>
            <a:r>
              <a:rPr lang="de-DE" altLang="de-DE" b="0" dirty="0" err="1"/>
              <a:t>Red</a:t>
            </a:r>
            <a:r>
              <a:rPr lang="de-DE" altLang="de-DE" b="0" dirty="0"/>
              <a:t> Bull®, Monster®, Rock Star®, etc.) erhöht das Risiko von alkoholbedingten Folgewirkungen: </a:t>
            </a:r>
            <a:r>
              <a:rPr lang="de-DE" altLang="de-DE" b="0" dirty="0" smtClean="0">
                <a:sym typeface="Wingdings" panose="05000000000000000000" pitchFamily="2" charset="2"/>
              </a:rPr>
              <a:t> </a:t>
            </a:r>
            <a:r>
              <a:rPr lang="de-DE" altLang="de-DE" b="0" dirty="0" smtClean="0"/>
              <a:t>RICHTIG</a:t>
            </a:r>
            <a:endParaRPr lang="de-DE" altLang="de-DE" b="0" dirty="0"/>
          </a:p>
          <a:p>
            <a:r>
              <a:rPr lang="de-DE" altLang="de-DE" b="0" dirty="0"/>
              <a:t>Die Kombination von Alkohol, Zucker und Koffein unterdrückt das Müdigkeitsgefühl und lässt die Wirkung des Alkohols kleiner scheinen, als Sie tatsächlich ist. Eine Studie mit Studierenden in einem Kneipenviertel zeigte, dass diejenigen, die Alkohol kombiniert mit </a:t>
            </a:r>
            <a:r>
              <a:rPr lang="de-DE" altLang="de-DE" b="0" dirty="0" err="1"/>
              <a:t>Energy</a:t>
            </a:r>
            <a:r>
              <a:rPr lang="de-DE" altLang="de-DE" b="0" dirty="0"/>
              <a:t>-Drinks getrunken hatten, länger und mehr Alkohol tranken, als diejenigen, die den Alkohol nicht mit </a:t>
            </a:r>
            <a:r>
              <a:rPr lang="de-DE" altLang="de-DE" b="0" dirty="0" err="1"/>
              <a:t>Energy</a:t>
            </a:r>
            <a:r>
              <a:rPr lang="de-DE" altLang="de-DE" b="0" dirty="0"/>
              <a:t>-Drinks gemixt hatten. Gleichzeitig gaben erstere viermal so häufig an, dass sie noch mit dem Auto fahren wollten, obwohl ihre Blutalkoholkonzentration hierfür zu hoch war. </a:t>
            </a:r>
            <a:br>
              <a:rPr lang="de-DE" altLang="de-DE" b="0" dirty="0"/>
            </a:br>
            <a:r>
              <a:rPr lang="de-DE" altLang="de-DE" b="0" dirty="0"/>
              <a:t/>
            </a:r>
            <a:br>
              <a:rPr lang="de-DE" altLang="de-DE" b="0" dirty="0"/>
            </a:br>
            <a:r>
              <a:rPr lang="de-DE" altLang="de-DE" b="0" dirty="0"/>
              <a:t>Auch wenn sich die Konsumenten von Alkohol-</a:t>
            </a:r>
            <a:r>
              <a:rPr lang="de-DE" altLang="de-DE" b="0" dirty="0" err="1"/>
              <a:t>Energy</a:t>
            </a:r>
            <a:r>
              <a:rPr lang="de-DE" altLang="de-DE" b="0" dirty="0"/>
              <a:t>-Drinks fitter und wacher fühlen, ist ihre Reaktions- und Wahrnehmungsfähigkeit durch den Alkohol genauso eingeschränkt wie bei denjenigen, die alkoholische Getränke ohne </a:t>
            </a:r>
            <a:r>
              <a:rPr lang="de-DE" altLang="de-DE" b="0" dirty="0" err="1"/>
              <a:t>Energy</a:t>
            </a:r>
            <a:r>
              <a:rPr lang="de-DE" altLang="de-DE" b="0" dirty="0"/>
              <a:t>-Mischung trinken. Die Personen werden infolgedessen häufiger verletzt, benötigen medizinische Betreuung und fahren eher bei einem Fahrer oder einer Fahrerin mit, der oder die unter dem Einfluss von Alkohol steht. Menschen, die Alkohol und </a:t>
            </a:r>
            <a:r>
              <a:rPr lang="de-DE" altLang="de-DE" b="0" dirty="0" err="1"/>
              <a:t>Energy</a:t>
            </a:r>
            <a:r>
              <a:rPr lang="de-DE" altLang="de-DE" b="0" dirty="0"/>
              <a:t>-Drinks mischen, werden auch häufiger sexuell missbraucht oder missbrauchen selbst jemand anderen.</a:t>
            </a:r>
            <a:br>
              <a:rPr lang="de-DE" altLang="de-DE" b="0" dirty="0"/>
            </a:br>
            <a:r>
              <a:rPr lang="de-DE" altLang="de-DE" b="0" dirty="0"/>
              <a:t/>
            </a:r>
            <a:br>
              <a:rPr lang="de-DE" altLang="de-DE" b="0" dirty="0"/>
            </a:br>
            <a:r>
              <a:rPr lang="de-DE" altLang="de-DE" b="0" dirty="0"/>
              <a:t>Das Mischen von Koffein und Alkohol kann die Auswirkungen einer Alkoholvergiftung nicht mindern. Stattdessen erhöht es das Risiko von Herzrhythmusstörungen. Ein hoher Koffeinspiegel kann die Herzfrequenz und den Blutdruck erhöhen und Herzklopfen verursachen. Wie Alkohol wirkt Koffein harntreibend, das Mischen der beiden erhöht das Risiko der Dehydrierung (Austrocknung).</a:t>
            </a:r>
          </a:p>
        </p:txBody>
      </p:sp>
      <p:sp>
        <p:nvSpPr>
          <p:cNvPr id="51204"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4452DDE4-9F5D-4FA8-82BF-F0E2B101B350}" type="slidenum">
              <a:rPr lang="de-DE" altLang="de-DE" sz="1200"/>
              <a:pPr/>
              <a:t>112</a:t>
            </a:fld>
            <a:endParaRPr lang="de-DE" altLang="de-DE" sz="1200"/>
          </a:p>
        </p:txBody>
      </p:sp>
    </p:spTree>
    <p:extLst>
      <p:ext uri="{BB962C8B-B14F-4D97-AF65-F5344CB8AC3E}">
        <p14:creationId xmlns:p14="http://schemas.microsoft.com/office/powerpoint/2010/main" val="3973170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113</a:t>
            </a:fld>
            <a:endParaRPr lang="en-US" noProof="0" dirty="0"/>
          </a:p>
        </p:txBody>
      </p:sp>
    </p:spTree>
    <p:extLst>
      <p:ext uri="{BB962C8B-B14F-4D97-AF65-F5344CB8AC3E}">
        <p14:creationId xmlns:p14="http://schemas.microsoft.com/office/powerpoint/2010/main" val="4025022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114</a:t>
            </a:fld>
            <a:endParaRPr lang="en-US" noProof="0" dirty="0"/>
          </a:p>
        </p:txBody>
      </p:sp>
    </p:spTree>
    <p:extLst>
      <p:ext uri="{BB962C8B-B14F-4D97-AF65-F5344CB8AC3E}">
        <p14:creationId xmlns:p14="http://schemas.microsoft.com/office/powerpoint/2010/main" val="1110623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115</a:t>
            </a:fld>
            <a:endParaRPr lang="en-US" noProof="0" dirty="0"/>
          </a:p>
        </p:txBody>
      </p:sp>
    </p:spTree>
    <p:extLst>
      <p:ext uri="{BB962C8B-B14F-4D97-AF65-F5344CB8AC3E}">
        <p14:creationId xmlns:p14="http://schemas.microsoft.com/office/powerpoint/2010/main" val="30741283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116</a:t>
            </a:fld>
            <a:endParaRPr lang="en-US" noProof="0" dirty="0"/>
          </a:p>
        </p:txBody>
      </p:sp>
    </p:spTree>
    <p:extLst>
      <p:ext uri="{BB962C8B-B14F-4D97-AF65-F5344CB8AC3E}">
        <p14:creationId xmlns:p14="http://schemas.microsoft.com/office/powerpoint/2010/main" val="9603973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117</a:t>
            </a:fld>
            <a:endParaRPr lang="en-US" noProof="0" dirty="0"/>
          </a:p>
        </p:txBody>
      </p:sp>
    </p:spTree>
    <p:extLst>
      <p:ext uri="{BB962C8B-B14F-4D97-AF65-F5344CB8AC3E}">
        <p14:creationId xmlns:p14="http://schemas.microsoft.com/office/powerpoint/2010/main" val="5748992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118</a:t>
            </a:fld>
            <a:endParaRPr lang="en-US" noProof="0" dirty="0"/>
          </a:p>
        </p:txBody>
      </p:sp>
    </p:spTree>
    <p:extLst>
      <p:ext uri="{BB962C8B-B14F-4D97-AF65-F5344CB8AC3E}">
        <p14:creationId xmlns:p14="http://schemas.microsoft.com/office/powerpoint/2010/main" val="18104717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119</a:t>
            </a:fld>
            <a:endParaRPr lang="en-US" noProof="0" dirty="0"/>
          </a:p>
        </p:txBody>
      </p:sp>
    </p:spTree>
    <p:extLst>
      <p:ext uri="{BB962C8B-B14F-4D97-AF65-F5344CB8AC3E}">
        <p14:creationId xmlns:p14="http://schemas.microsoft.com/office/powerpoint/2010/main" val="936414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xfrm>
            <a:off x="685800" y="1143000"/>
            <a:ext cx="5486400" cy="3086100"/>
          </a:xfrm>
          <a:ln/>
        </p:spPr>
      </p:sp>
      <p:sp>
        <p:nvSpPr>
          <p:cNvPr id="40963" name="Notizenplatzhalter 2"/>
          <p:cNvSpPr>
            <a:spLocks noGrp="1"/>
          </p:cNvSpPr>
          <p:nvPr>
            <p:ph type="body" idx="1"/>
          </p:nvPr>
        </p:nvSpPr>
        <p:spPr>
          <a:noFill/>
        </p:spPr>
        <p:txBody>
          <a:bodyPr/>
          <a:lstStyle/>
          <a:p>
            <a:r>
              <a:rPr lang="de-DE" altLang="de-DE" baseline="0" dirty="0" smtClean="0"/>
              <a:t>Anmerkung für Lehrende:</a:t>
            </a:r>
          </a:p>
          <a:p>
            <a:r>
              <a:rPr lang="de-DE" altLang="de-DE" baseline="0" dirty="0" smtClean="0"/>
              <a:t>Die Zahlen bzw. Quellen können fortlaufend aktualisiert werden, insbesondere das Jahrbuch Sucht der DHS erscheint jährlich und führt darin meist die Zahlen von vor zwei Jahren auf: https://www.dhs.de/unsere-arbeit/dhs-jahrbuch-sucht </a:t>
            </a:r>
          </a:p>
          <a:p>
            <a:endParaRPr lang="de-DE" altLang="de-DE" baseline="0" dirty="0" smtClean="0"/>
          </a:p>
          <a:p>
            <a:r>
              <a:rPr lang="de-DE" altLang="de-DE" baseline="0" dirty="0" smtClean="0"/>
              <a:t>Quellen:</a:t>
            </a:r>
          </a:p>
          <a:p>
            <a:r>
              <a:rPr lang="de-DE" altLang="de-DE" baseline="30000" dirty="0" smtClean="0"/>
              <a:t>1 </a:t>
            </a:r>
            <a:r>
              <a:rPr lang="de-DE" altLang="de-DE" dirty="0"/>
              <a:t>Orth, B. (2017). Der Alkoholkonsum Jugendlicher und junger Erwachsener in Deutschland. Ergebnisse des Alkoholsurveys 2016 und Trends. </a:t>
            </a:r>
            <a:r>
              <a:rPr lang="de-DE" altLang="de-DE" dirty="0" err="1"/>
              <a:t>BZgA</a:t>
            </a:r>
            <a:r>
              <a:rPr lang="de-DE" altLang="de-DE" dirty="0"/>
              <a:t>-Forschungsbericht. Köln: Bundeszentrale für gesundheitliche Aufklärung. </a:t>
            </a:r>
          </a:p>
          <a:p>
            <a:pPr eaLnBrk="1" hangingPunct="1">
              <a:buFont typeface="Wingdings 3" pitchFamily="18" charset="2"/>
              <a:buNone/>
            </a:pPr>
            <a:r>
              <a:rPr lang="de-DE" altLang="de-DE" baseline="30000" dirty="0"/>
              <a:t>2</a:t>
            </a:r>
            <a:r>
              <a:rPr lang="de-DE" altLang="de-DE" dirty="0"/>
              <a:t> DHS (Hrsg.) (</a:t>
            </a:r>
            <a:r>
              <a:rPr lang="de-DE" altLang="de-DE" dirty="0" smtClean="0"/>
              <a:t>2019): </a:t>
            </a:r>
            <a:r>
              <a:rPr lang="de-DE" altLang="de-DE" dirty="0"/>
              <a:t>Jahrbuch Sucht </a:t>
            </a:r>
            <a:r>
              <a:rPr lang="de-DE" altLang="de-DE" dirty="0" smtClean="0"/>
              <a:t>2019. </a:t>
            </a:r>
            <a:r>
              <a:rPr lang="de-DE" altLang="de-DE" dirty="0" err="1"/>
              <a:t>Pabst</a:t>
            </a:r>
            <a:r>
              <a:rPr lang="de-DE" altLang="de-DE" dirty="0"/>
              <a:t> Science Publishers, Lengerich</a:t>
            </a:r>
            <a:r>
              <a:rPr lang="de-DE" altLang="de-DE" dirty="0" smtClean="0"/>
              <a:t>.</a:t>
            </a:r>
          </a:p>
          <a:p>
            <a:pPr marL="0" marR="0" lvl="0" indent="0" algn="l" defTabSz="914400" rtl="0" eaLnBrk="1" fontAlgn="auto" latinLnBrk="0" hangingPunct="1">
              <a:lnSpc>
                <a:spcPct val="100000"/>
              </a:lnSpc>
              <a:spcBef>
                <a:spcPts val="0"/>
              </a:spcBef>
              <a:spcAft>
                <a:spcPts val="0"/>
              </a:spcAft>
              <a:buClrTx/>
              <a:buSzTx/>
              <a:buFont typeface="Wingdings 3" pitchFamily="18" charset="2"/>
              <a:buNone/>
              <a:tabLst/>
              <a:defRPr/>
            </a:pPr>
            <a:r>
              <a:rPr lang="de-DE" altLang="de-DE" baseline="30000" dirty="0" smtClean="0">
                <a:sym typeface="Wingdings" panose="05000000000000000000" pitchFamily="2" charset="2"/>
              </a:rPr>
              <a:t>3</a:t>
            </a:r>
            <a:r>
              <a:rPr lang="de-DE" altLang="de-DE" baseline="0" dirty="0" smtClean="0">
                <a:sym typeface="Wingdings" panose="05000000000000000000" pitchFamily="2" charset="2"/>
              </a:rPr>
              <a:t> </a:t>
            </a:r>
            <a:r>
              <a:rPr lang="en-US" sz="1200" b="0" i="0" u="none" strike="noStrike" kern="1200" baseline="0" dirty="0" smtClean="0">
                <a:solidFill>
                  <a:schemeClr val="tx1"/>
                </a:solidFill>
                <a:latin typeface="+mn-lt"/>
                <a:ea typeface="+mn-ea"/>
                <a:cs typeface="+mn-cs"/>
              </a:rPr>
              <a:t>John, U., &amp; </a:t>
            </a:r>
            <a:r>
              <a:rPr lang="en-US" sz="1200" b="0" i="0" u="none" strike="noStrike" kern="1200" baseline="0" dirty="0" err="1" smtClean="0">
                <a:solidFill>
                  <a:schemeClr val="tx1"/>
                </a:solidFill>
                <a:latin typeface="+mn-lt"/>
                <a:ea typeface="+mn-ea"/>
                <a:cs typeface="+mn-cs"/>
              </a:rPr>
              <a:t>Hanke</a:t>
            </a:r>
            <a:r>
              <a:rPr lang="en-US" sz="1200" b="0" i="0" u="none" strike="noStrike" kern="1200" baseline="0" dirty="0" smtClean="0">
                <a:solidFill>
                  <a:schemeClr val="tx1"/>
                </a:solidFill>
                <a:latin typeface="+mn-lt"/>
                <a:ea typeface="+mn-ea"/>
                <a:cs typeface="+mn-cs"/>
              </a:rPr>
              <a:t>, M. (2002). Alcohol-attributable mortality in a high per capita consumption country: Germany. </a:t>
            </a:r>
            <a:r>
              <a:rPr lang="en-US" sz="1200" b="0" i="1" u="none" strike="noStrike" kern="1200" baseline="0" dirty="0" smtClean="0">
                <a:solidFill>
                  <a:schemeClr val="tx1"/>
                </a:solidFill>
                <a:latin typeface="+mn-lt"/>
                <a:ea typeface="+mn-ea"/>
                <a:cs typeface="+mn-cs"/>
              </a:rPr>
              <a:t>Alcohol and Alcoholism (Oxford, </a:t>
            </a:r>
            <a:r>
              <a:rPr lang="en-US" sz="1200" b="0" i="1" u="none" strike="noStrike" kern="1200" baseline="0" dirty="0" err="1" smtClean="0">
                <a:solidFill>
                  <a:schemeClr val="tx1"/>
                </a:solidFill>
                <a:latin typeface="+mn-lt"/>
                <a:ea typeface="+mn-ea"/>
                <a:cs typeface="+mn-cs"/>
              </a:rPr>
              <a:t>Oxfordshire</a:t>
            </a:r>
            <a:r>
              <a:rPr lang="en-US" sz="1200" b="0" i="1"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37</a:t>
            </a:r>
            <a:r>
              <a:rPr lang="en-US" sz="1200" b="0" i="0" u="none" strike="noStrike" kern="1200" baseline="0" dirty="0" smtClean="0">
                <a:solidFill>
                  <a:schemeClr val="tx1"/>
                </a:solidFill>
                <a:latin typeface="+mn-lt"/>
                <a:ea typeface="+mn-ea"/>
                <a:cs typeface="+mn-cs"/>
              </a:rPr>
              <a:t>(6), 581–585.</a:t>
            </a:r>
          </a:p>
          <a:p>
            <a:pPr marL="0" marR="0" lvl="0" indent="0" algn="l" defTabSz="914400" rtl="0" eaLnBrk="1" fontAlgn="auto" latinLnBrk="0" hangingPunct="1">
              <a:lnSpc>
                <a:spcPct val="100000"/>
              </a:lnSpc>
              <a:spcBef>
                <a:spcPts val="0"/>
              </a:spcBef>
              <a:spcAft>
                <a:spcPts val="0"/>
              </a:spcAft>
              <a:buClrTx/>
              <a:buSzTx/>
              <a:buFont typeface="Wingdings 3" pitchFamily="18" charset="2"/>
              <a:buNone/>
              <a:tabLst/>
              <a:defRPr/>
            </a:pPr>
            <a:r>
              <a:rPr lang="de-DE" baseline="30000" dirty="0" smtClean="0"/>
              <a:t>4</a:t>
            </a:r>
            <a:r>
              <a:rPr lang="de-DE" dirty="0" smtClean="0"/>
              <a:t> </a:t>
            </a:r>
            <a:r>
              <a:rPr lang="de-DE" dirty="0" err="1" smtClean="0"/>
              <a:t>Effertz</a:t>
            </a:r>
            <a:r>
              <a:rPr lang="de-DE" dirty="0" smtClean="0"/>
              <a:t>, T. (2020): Die volkswirtschaftlichen Kosten von Alkohol- und Tabakkonsum in Deutschland. In: Deutsche Hauptstelle für Suchtfragen (Hrsg.): DHS Jahrbuch Sucht 2020. Lengerich: </a:t>
            </a:r>
            <a:r>
              <a:rPr lang="de-DE" dirty="0" err="1" smtClean="0"/>
              <a:t>Pabst</a:t>
            </a:r>
            <a:endParaRPr lang="en-US" sz="1200" b="0" i="0" u="none" strike="noStrike" kern="1200" baseline="0" dirty="0" smtClean="0">
              <a:solidFill>
                <a:schemeClr val="tx1"/>
              </a:solidFill>
              <a:latin typeface="+mn-lt"/>
              <a:ea typeface="+mn-ea"/>
              <a:cs typeface="+mn-cs"/>
            </a:endParaRPr>
          </a:p>
        </p:txBody>
      </p:sp>
      <p:sp>
        <p:nvSpPr>
          <p:cNvPr id="40964"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83E677BF-92E7-45BC-AA83-2E4032C3297E}" type="slidenum">
              <a:rPr lang="de-DE" altLang="de-DE" sz="1200" smtClean="0"/>
              <a:pPr/>
              <a:t>12</a:t>
            </a:fld>
            <a:endParaRPr lang="de-DE" altLang="de-DE" sz="12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120</a:t>
            </a:fld>
            <a:endParaRPr lang="en-US" noProof="0" dirty="0"/>
          </a:p>
        </p:txBody>
      </p:sp>
    </p:spTree>
    <p:extLst>
      <p:ext uri="{BB962C8B-B14F-4D97-AF65-F5344CB8AC3E}">
        <p14:creationId xmlns:p14="http://schemas.microsoft.com/office/powerpoint/2010/main" val="39104101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121</a:t>
            </a:fld>
            <a:endParaRPr lang="en-US" noProof="0" dirty="0"/>
          </a:p>
        </p:txBody>
      </p:sp>
    </p:spTree>
    <p:extLst>
      <p:ext uri="{BB962C8B-B14F-4D97-AF65-F5344CB8AC3E}">
        <p14:creationId xmlns:p14="http://schemas.microsoft.com/office/powerpoint/2010/main" val="10192756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a:p>
        </p:txBody>
      </p:sp>
      <p:sp>
        <p:nvSpPr>
          <p:cNvPr id="5325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1499F3CE-EAF5-4465-9977-0D8C95445716}" type="slidenum">
              <a:rPr lang="de-DE" altLang="de-DE" sz="1200"/>
              <a:pPr/>
              <a:t>122</a:t>
            </a:fld>
            <a:endParaRPr lang="de-DE" altLang="de-DE" sz="1200"/>
          </a:p>
        </p:txBody>
      </p:sp>
    </p:spTree>
    <p:extLst>
      <p:ext uri="{BB962C8B-B14F-4D97-AF65-F5344CB8AC3E}">
        <p14:creationId xmlns:p14="http://schemas.microsoft.com/office/powerpoint/2010/main" val="332648841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a:ln/>
        </p:spPr>
      </p:sp>
      <p:sp>
        <p:nvSpPr>
          <p:cNvPr id="54275" name="Notizenplatzhalter 2"/>
          <p:cNvSpPr>
            <a:spLocks noGrp="1"/>
          </p:cNvSpPr>
          <p:nvPr>
            <p:ph type="body" idx="1"/>
          </p:nvPr>
        </p:nvSpPr>
        <p:spPr>
          <a:no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a:p>
        </p:txBody>
      </p:sp>
      <p:sp>
        <p:nvSpPr>
          <p:cNvPr id="54276"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B5E3416F-5D8C-4BF1-97D2-78E24AC67D03}" type="slidenum">
              <a:rPr lang="de-DE" altLang="de-DE" sz="1200"/>
              <a:pPr/>
              <a:t>123</a:t>
            </a:fld>
            <a:endParaRPr lang="de-DE" altLang="de-DE" sz="1200"/>
          </a:p>
        </p:txBody>
      </p:sp>
    </p:spTree>
    <p:extLst>
      <p:ext uri="{BB962C8B-B14F-4D97-AF65-F5344CB8AC3E}">
        <p14:creationId xmlns:p14="http://schemas.microsoft.com/office/powerpoint/2010/main" val="15578125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a:ln/>
        </p:spPr>
      </p:sp>
      <p:sp>
        <p:nvSpPr>
          <p:cNvPr id="55299" name="Notizenplatzhalter 2"/>
          <p:cNvSpPr>
            <a:spLocks noGrp="1"/>
          </p:cNvSpPr>
          <p:nvPr>
            <p:ph type="body" idx="1"/>
          </p:nvPr>
        </p:nvSpPr>
        <p:spPr>
          <a:no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a:p>
        </p:txBody>
      </p:sp>
      <p:sp>
        <p:nvSpPr>
          <p:cNvPr id="5530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053A3BC6-8032-443D-A71E-D05CD1E40F5A}" type="slidenum">
              <a:rPr lang="de-DE" altLang="de-DE" sz="1200"/>
              <a:pPr/>
              <a:t>124</a:t>
            </a:fld>
            <a:endParaRPr lang="de-DE" altLang="de-DE" sz="1200"/>
          </a:p>
        </p:txBody>
      </p:sp>
    </p:spTree>
    <p:extLst>
      <p:ext uri="{BB962C8B-B14F-4D97-AF65-F5344CB8AC3E}">
        <p14:creationId xmlns:p14="http://schemas.microsoft.com/office/powerpoint/2010/main" val="304870840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a:ln/>
        </p:spPr>
      </p:sp>
      <p:sp>
        <p:nvSpPr>
          <p:cNvPr id="56323" name="Notizenplatzhalter 2"/>
          <p:cNvSpPr>
            <a:spLocks noGrp="1"/>
          </p:cNvSpPr>
          <p:nvPr>
            <p:ph type="body" idx="1"/>
          </p:nvPr>
        </p:nvSpPr>
        <p:spPr>
          <a:no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a:p>
        </p:txBody>
      </p:sp>
      <p:sp>
        <p:nvSpPr>
          <p:cNvPr id="56324"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D8B303CC-3D0A-491B-A196-9E2C8C209013}" type="slidenum">
              <a:rPr lang="de-DE" altLang="de-DE" sz="1200"/>
              <a:pPr/>
              <a:t>125</a:t>
            </a:fld>
            <a:endParaRPr lang="de-DE" altLang="de-DE" sz="1200"/>
          </a:p>
        </p:txBody>
      </p:sp>
    </p:spTree>
    <p:extLst>
      <p:ext uri="{BB962C8B-B14F-4D97-AF65-F5344CB8AC3E}">
        <p14:creationId xmlns:p14="http://schemas.microsoft.com/office/powerpoint/2010/main" val="16073944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a:ln/>
        </p:spPr>
      </p:sp>
      <p:sp>
        <p:nvSpPr>
          <p:cNvPr id="57347" name="Notizenplatzhalter 2"/>
          <p:cNvSpPr>
            <a:spLocks noGrp="1"/>
          </p:cNvSpPr>
          <p:nvPr>
            <p:ph type="body" idx="1"/>
          </p:nvPr>
        </p:nvSpPr>
        <p:spPr>
          <a:no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a:p>
        </p:txBody>
      </p:sp>
      <p:sp>
        <p:nvSpPr>
          <p:cNvPr id="57348"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5B9587D1-A06A-4B1B-94CE-145706092B16}" type="slidenum">
              <a:rPr lang="de-DE" altLang="de-DE" sz="1200"/>
              <a:pPr/>
              <a:t>126</a:t>
            </a:fld>
            <a:endParaRPr lang="de-DE" altLang="de-DE" sz="1200"/>
          </a:p>
        </p:txBody>
      </p:sp>
    </p:spTree>
    <p:extLst>
      <p:ext uri="{BB962C8B-B14F-4D97-AF65-F5344CB8AC3E}">
        <p14:creationId xmlns:p14="http://schemas.microsoft.com/office/powerpoint/2010/main" val="199809240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a:ln/>
        </p:spPr>
      </p:sp>
      <p:sp>
        <p:nvSpPr>
          <p:cNvPr id="58371" name="Notizenplatzhalter 2"/>
          <p:cNvSpPr>
            <a:spLocks noGrp="1"/>
          </p:cNvSpPr>
          <p:nvPr>
            <p:ph type="body" idx="1"/>
          </p:nvPr>
        </p:nvSpPr>
        <p:spPr>
          <a:no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altLang="de-DE" dirty="0"/>
          </a:p>
        </p:txBody>
      </p:sp>
      <p:sp>
        <p:nvSpPr>
          <p:cNvPr id="5837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BC80F415-33F3-4C6A-A490-6E4726CD15E4}" type="slidenum">
              <a:rPr lang="de-DE" altLang="de-DE" sz="1200"/>
              <a:pPr/>
              <a:t>127</a:t>
            </a:fld>
            <a:endParaRPr lang="de-DE" altLang="de-DE" sz="1200"/>
          </a:p>
        </p:txBody>
      </p:sp>
    </p:spTree>
    <p:extLst>
      <p:ext uri="{BB962C8B-B14F-4D97-AF65-F5344CB8AC3E}">
        <p14:creationId xmlns:p14="http://schemas.microsoft.com/office/powerpoint/2010/main" val="26376734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128</a:t>
            </a:fld>
            <a:endParaRPr lang="en-US" noProof="0" dirty="0"/>
          </a:p>
        </p:txBody>
      </p:sp>
    </p:spTree>
    <p:extLst>
      <p:ext uri="{BB962C8B-B14F-4D97-AF65-F5344CB8AC3E}">
        <p14:creationId xmlns:p14="http://schemas.microsoft.com/office/powerpoint/2010/main" val="128067267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129</a:t>
            </a:fld>
            <a:endParaRPr lang="en-US" noProof="0" dirty="0"/>
          </a:p>
        </p:txBody>
      </p:sp>
    </p:spTree>
    <p:extLst>
      <p:ext uri="{BB962C8B-B14F-4D97-AF65-F5344CB8AC3E}">
        <p14:creationId xmlns:p14="http://schemas.microsoft.com/office/powerpoint/2010/main" val="3801851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xfrm>
            <a:off x="685800" y="1143000"/>
            <a:ext cx="5486400" cy="3086100"/>
          </a:xfrm>
          <a:ln/>
        </p:spPr>
      </p:sp>
      <p:sp>
        <p:nvSpPr>
          <p:cNvPr id="41987" name="Notizenplatzhalt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p>
        </p:txBody>
      </p:sp>
      <p:sp>
        <p:nvSpPr>
          <p:cNvPr id="41988"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F8188938-0DE5-4BE8-9257-DF85A529624D}" type="slidenum">
              <a:rPr lang="de-DE" altLang="de-DE" sz="1200" smtClean="0"/>
              <a:pPr/>
              <a:t>13</a:t>
            </a:fld>
            <a:endParaRPr lang="de-DE" altLang="de-DE" sz="120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130</a:t>
            </a:fld>
            <a:endParaRPr lang="en-US" noProof="0"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131</a:t>
            </a:fld>
            <a:endParaRPr lang="en-US" noProof="0" dirty="0"/>
          </a:p>
        </p:txBody>
      </p:sp>
    </p:spTree>
    <p:extLst>
      <p:ext uri="{BB962C8B-B14F-4D97-AF65-F5344CB8AC3E}">
        <p14:creationId xmlns:p14="http://schemas.microsoft.com/office/powerpoint/2010/main" val="39122500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132</a:t>
            </a:fld>
            <a:endParaRPr lang="en-US" noProof="0" dirty="0"/>
          </a:p>
        </p:txBody>
      </p:sp>
    </p:spTree>
    <p:extLst>
      <p:ext uri="{BB962C8B-B14F-4D97-AF65-F5344CB8AC3E}">
        <p14:creationId xmlns:p14="http://schemas.microsoft.com/office/powerpoint/2010/main" val="12228278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133</a:t>
            </a:fld>
            <a:endParaRPr lang="en-US" noProof="0" dirty="0"/>
          </a:p>
        </p:txBody>
      </p:sp>
    </p:spTree>
    <p:extLst>
      <p:ext uri="{BB962C8B-B14F-4D97-AF65-F5344CB8AC3E}">
        <p14:creationId xmlns:p14="http://schemas.microsoft.com/office/powerpoint/2010/main" val="21042455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134</a:t>
            </a:fld>
            <a:endParaRPr lang="en-US" noProof="0" dirty="0"/>
          </a:p>
        </p:txBody>
      </p:sp>
    </p:spTree>
    <p:extLst>
      <p:ext uri="{BB962C8B-B14F-4D97-AF65-F5344CB8AC3E}">
        <p14:creationId xmlns:p14="http://schemas.microsoft.com/office/powerpoint/2010/main" val="7429307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135</a:t>
            </a:fld>
            <a:endParaRPr lang="en-US" noProof="0" dirty="0"/>
          </a:p>
        </p:txBody>
      </p:sp>
    </p:spTree>
    <p:extLst>
      <p:ext uri="{BB962C8B-B14F-4D97-AF65-F5344CB8AC3E}">
        <p14:creationId xmlns:p14="http://schemas.microsoft.com/office/powerpoint/2010/main" val="30736545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136</a:t>
            </a:fld>
            <a:endParaRPr lang="en-US" noProof="0" dirty="0"/>
          </a:p>
        </p:txBody>
      </p:sp>
    </p:spTree>
    <p:extLst>
      <p:ext uri="{BB962C8B-B14F-4D97-AF65-F5344CB8AC3E}">
        <p14:creationId xmlns:p14="http://schemas.microsoft.com/office/powerpoint/2010/main" val="156649758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p:spPr>
        <p:txBody>
          <a:bodyPr/>
          <a:lstStyle/>
          <a:p>
            <a:endParaRPr lang="de-DE" altLang="de-DE" dirty="0"/>
          </a:p>
        </p:txBody>
      </p:sp>
      <p:sp>
        <p:nvSpPr>
          <p:cNvPr id="59396"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E0202A67-2BC6-40E1-9839-DEA018ABD0E4}" type="slidenum">
              <a:rPr lang="de-DE" altLang="de-DE" sz="1200"/>
              <a:pPr/>
              <a:t>137</a:t>
            </a:fld>
            <a:endParaRPr lang="de-DE" altLang="de-DE" sz="1200"/>
          </a:p>
        </p:txBody>
      </p:sp>
    </p:spTree>
    <p:extLst>
      <p:ext uri="{BB962C8B-B14F-4D97-AF65-F5344CB8AC3E}">
        <p14:creationId xmlns:p14="http://schemas.microsoft.com/office/powerpoint/2010/main" val="154248946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138</a:t>
            </a:fld>
            <a:endParaRPr lang="en-US" noProof="0" dirty="0"/>
          </a:p>
        </p:txBody>
      </p:sp>
    </p:spTree>
    <p:extLst>
      <p:ext uri="{BB962C8B-B14F-4D97-AF65-F5344CB8AC3E}">
        <p14:creationId xmlns:p14="http://schemas.microsoft.com/office/powerpoint/2010/main" val="32894546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a:ln/>
        </p:spPr>
      </p:sp>
      <p:sp>
        <p:nvSpPr>
          <p:cNvPr id="34819" name="Notizenplatzhalter 2"/>
          <p:cNvSpPr>
            <a:spLocks noGrp="1"/>
          </p:cNvSpPr>
          <p:nvPr>
            <p:ph type="body" idx="1"/>
          </p:nvPr>
        </p:nvSpPr>
        <p:spPr>
          <a:noFill/>
        </p:spPr>
        <p:txBody>
          <a:bodyPr/>
          <a:lstStyle/>
          <a:p>
            <a:endParaRPr lang="de-DE" altLang="de-DE" dirty="0"/>
          </a:p>
        </p:txBody>
      </p:sp>
      <p:sp>
        <p:nvSpPr>
          <p:cNvPr id="3482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9E8EA625-871E-4BBB-9AA6-7DE74A8727C1}" type="slidenum">
              <a:rPr lang="de-DE" altLang="de-DE" sz="1200"/>
              <a:pPr/>
              <a:t>139</a:t>
            </a:fld>
            <a:endParaRPr lang="de-DE" altLang="de-DE" sz="1200"/>
          </a:p>
        </p:txBody>
      </p:sp>
    </p:spTree>
    <p:extLst>
      <p:ext uri="{BB962C8B-B14F-4D97-AF65-F5344CB8AC3E}">
        <p14:creationId xmlns:p14="http://schemas.microsoft.com/office/powerpoint/2010/main" val="75399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a:xfrm>
            <a:off x="685800" y="1143000"/>
            <a:ext cx="5486400" cy="3086100"/>
          </a:xfrm>
          <a:ln/>
        </p:spPr>
      </p:sp>
      <p:sp>
        <p:nvSpPr>
          <p:cNvPr id="43011" name="Notizenplatzhalt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p>
        </p:txBody>
      </p:sp>
      <p:sp>
        <p:nvSpPr>
          <p:cNvPr id="43012"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707D424F-F062-4344-9567-50D1DCD721C2}" type="slidenum">
              <a:rPr lang="de-DE" altLang="de-DE" sz="1200" smtClean="0"/>
              <a:pPr/>
              <a:t>14</a:t>
            </a:fld>
            <a:endParaRPr lang="de-DE" altLang="de-DE" sz="12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ln/>
        </p:spPr>
      </p:sp>
      <p:sp>
        <p:nvSpPr>
          <p:cNvPr id="35843" name="Notizenplatzhalter 2"/>
          <p:cNvSpPr>
            <a:spLocks noGrp="1"/>
          </p:cNvSpPr>
          <p:nvPr>
            <p:ph type="body" idx="1"/>
          </p:nvPr>
        </p:nvSpPr>
        <p:spPr>
          <a:noFill/>
        </p:spPr>
        <p:txBody>
          <a:bodyPr/>
          <a:lstStyle/>
          <a:p>
            <a:endParaRPr lang="de-DE" altLang="de-DE"/>
          </a:p>
        </p:txBody>
      </p:sp>
      <p:sp>
        <p:nvSpPr>
          <p:cNvPr id="35844"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AA7886B0-2BEA-407E-98DE-07F4E09FB365}" type="slidenum">
              <a:rPr lang="de-DE" altLang="de-DE" sz="1200"/>
              <a:pPr/>
              <a:t>140</a:t>
            </a:fld>
            <a:endParaRPr lang="de-DE" altLang="de-DE" sz="1200"/>
          </a:p>
        </p:txBody>
      </p:sp>
    </p:spTree>
    <p:extLst>
      <p:ext uri="{BB962C8B-B14F-4D97-AF65-F5344CB8AC3E}">
        <p14:creationId xmlns:p14="http://schemas.microsoft.com/office/powerpoint/2010/main" val="24777350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a:ln/>
        </p:spPr>
      </p:sp>
      <p:sp>
        <p:nvSpPr>
          <p:cNvPr id="38915" name="Notizenplatzhalter 2"/>
          <p:cNvSpPr>
            <a:spLocks noGrp="1"/>
          </p:cNvSpPr>
          <p:nvPr>
            <p:ph type="body" idx="1"/>
          </p:nvPr>
        </p:nvSpPr>
        <p:spPr>
          <a:noFill/>
        </p:spPr>
        <p:txBody>
          <a:bodyPr/>
          <a:lstStyle/>
          <a:p>
            <a:endParaRPr lang="de-DE" altLang="de-DE"/>
          </a:p>
        </p:txBody>
      </p:sp>
      <p:sp>
        <p:nvSpPr>
          <p:cNvPr id="38916"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675A77EA-D0AA-43CD-87CA-08902E969E71}" type="slidenum">
              <a:rPr lang="de-DE" altLang="de-DE" sz="1200"/>
              <a:pPr/>
              <a:t>141</a:t>
            </a:fld>
            <a:endParaRPr lang="de-DE" altLang="de-DE" sz="1200"/>
          </a:p>
        </p:txBody>
      </p:sp>
    </p:spTree>
    <p:extLst>
      <p:ext uri="{BB962C8B-B14F-4D97-AF65-F5344CB8AC3E}">
        <p14:creationId xmlns:p14="http://schemas.microsoft.com/office/powerpoint/2010/main" val="64720659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p:spPr>
        <p:txBody>
          <a:bodyPr/>
          <a:lstStyle/>
          <a:p>
            <a:endParaRPr lang="de-DE" altLang="de-DE" dirty="0"/>
          </a:p>
        </p:txBody>
      </p:sp>
      <p:sp>
        <p:nvSpPr>
          <p:cNvPr id="3789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1363" indent="-284163">
              <a:defRPr sz="2400">
                <a:solidFill>
                  <a:schemeClr val="tx1"/>
                </a:solidFill>
                <a:latin typeface="Verdana" panose="020B0604030504040204" pitchFamily="34" charset="0"/>
              </a:defRPr>
            </a:lvl2pPr>
            <a:lvl3pPr marL="1139825" indent="-227013">
              <a:defRPr sz="2400">
                <a:solidFill>
                  <a:schemeClr val="tx1"/>
                </a:solidFill>
                <a:latin typeface="Verdana" panose="020B0604030504040204" pitchFamily="34" charset="0"/>
              </a:defRPr>
            </a:lvl3pPr>
            <a:lvl4pPr marL="1597025" indent="-227013">
              <a:defRPr sz="2400">
                <a:solidFill>
                  <a:schemeClr val="tx1"/>
                </a:solidFill>
                <a:latin typeface="Verdana" panose="020B0604030504040204" pitchFamily="34" charset="0"/>
              </a:defRPr>
            </a:lvl4pPr>
            <a:lvl5pPr marL="2052638" indent="-227013">
              <a:defRPr sz="2400">
                <a:solidFill>
                  <a:schemeClr val="tx1"/>
                </a:solidFill>
                <a:latin typeface="Verdana" panose="020B0604030504040204" pitchFamily="34" charset="0"/>
              </a:defRPr>
            </a:lvl5pPr>
            <a:lvl6pPr marL="2509838" indent="-227013" eaLnBrk="0" fontAlgn="base" hangingPunct="0">
              <a:spcBef>
                <a:spcPct val="0"/>
              </a:spcBef>
              <a:spcAft>
                <a:spcPct val="0"/>
              </a:spcAft>
              <a:defRPr sz="2400">
                <a:solidFill>
                  <a:schemeClr val="tx1"/>
                </a:solidFill>
                <a:latin typeface="Verdana" panose="020B0604030504040204" pitchFamily="34" charset="0"/>
              </a:defRPr>
            </a:lvl6pPr>
            <a:lvl7pPr marL="2967038" indent="-227013" eaLnBrk="0" fontAlgn="base" hangingPunct="0">
              <a:spcBef>
                <a:spcPct val="0"/>
              </a:spcBef>
              <a:spcAft>
                <a:spcPct val="0"/>
              </a:spcAft>
              <a:defRPr sz="2400">
                <a:solidFill>
                  <a:schemeClr val="tx1"/>
                </a:solidFill>
                <a:latin typeface="Verdana" panose="020B0604030504040204" pitchFamily="34" charset="0"/>
              </a:defRPr>
            </a:lvl7pPr>
            <a:lvl8pPr marL="3424238" indent="-227013" eaLnBrk="0" fontAlgn="base" hangingPunct="0">
              <a:spcBef>
                <a:spcPct val="0"/>
              </a:spcBef>
              <a:spcAft>
                <a:spcPct val="0"/>
              </a:spcAft>
              <a:defRPr sz="2400">
                <a:solidFill>
                  <a:schemeClr val="tx1"/>
                </a:solidFill>
                <a:latin typeface="Verdana" panose="020B0604030504040204" pitchFamily="34" charset="0"/>
              </a:defRPr>
            </a:lvl8pPr>
            <a:lvl9pPr marL="3881438" indent="-227013" eaLnBrk="0" fontAlgn="base" hangingPunct="0">
              <a:spcBef>
                <a:spcPct val="0"/>
              </a:spcBef>
              <a:spcAft>
                <a:spcPct val="0"/>
              </a:spcAft>
              <a:defRPr sz="2400">
                <a:solidFill>
                  <a:schemeClr val="tx1"/>
                </a:solidFill>
                <a:latin typeface="Verdana" panose="020B0604030504040204" pitchFamily="34" charset="0"/>
              </a:defRPr>
            </a:lvl9pPr>
          </a:lstStyle>
          <a:p>
            <a:fld id="{70B026BF-A050-41B7-9C58-ED3B86F460E2}" type="slidenum">
              <a:rPr lang="de-DE" altLang="de-DE" sz="1200"/>
              <a:pPr/>
              <a:t>142</a:t>
            </a:fld>
            <a:endParaRPr lang="de-DE" altLang="de-DE" sz="1200"/>
          </a:p>
        </p:txBody>
      </p:sp>
    </p:spTree>
    <p:extLst>
      <p:ext uri="{BB962C8B-B14F-4D97-AF65-F5344CB8AC3E}">
        <p14:creationId xmlns:p14="http://schemas.microsoft.com/office/powerpoint/2010/main" val="39558012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p:spPr>
        <p:txBody>
          <a:bodyPr/>
          <a:lstStyle/>
          <a:p>
            <a:endParaRPr lang="de-DE" altLang="de-DE" dirty="0"/>
          </a:p>
        </p:txBody>
      </p:sp>
      <p:sp>
        <p:nvSpPr>
          <p:cNvPr id="3789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1363" indent="-284163">
              <a:defRPr sz="2400">
                <a:solidFill>
                  <a:schemeClr val="tx1"/>
                </a:solidFill>
                <a:latin typeface="Verdana" panose="020B0604030504040204" pitchFamily="34" charset="0"/>
              </a:defRPr>
            </a:lvl2pPr>
            <a:lvl3pPr marL="1139825" indent="-227013">
              <a:defRPr sz="2400">
                <a:solidFill>
                  <a:schemeClr val="tx1"/>
                </a:solidFill>
                <a:latin typeface="Verdana" panose="020B0604030504040204" pitchFamily="34" charset="0"/>
              </a:defRPr>
            </a:lvl3pPr>
            <a:lvl4pPr marL="1597025" indent="-227013">
              <a:defRPr sz="2400">
                <a:solidFill>
                  <a:schemeClr val="tx1"/>
                </a:solidFill>
                <a:latin typeface="Verdana" panose="020B0604030504040204" pitchFamily="34" charset="0"/>
              </a:defRPr>
            </a:lvl4pPr>
            <a:lvl5pPr marL="2052638" indent="-227013">
              <a:defRPr sz="2400">
                <a:solidFill>
                  <a:schemeClr val="tx1"/>
                </a:solidFill>
                <a:latin typeface="Verdana" panose="020B0604030504040204" pitchFamily="34" charset="0"/>
              </a:defRPr>
            </a:lvl5pPr>
            <a:lvl6pPr marL="2509838" indent="-227013" eaLnBrk="0" fontAlgn="base" hangingPunct="0">
              <a:spcBef>
                <a:spcPct val="0"/>
              </a:spcBef>
              <a:spcAft>
                <a:spcPct val="0"/>
              </a:spcAft>
              <a:defRPr sz="2400">
                <a:solidFill>
                  <a:schemeClr val="tx1"/>
                </a:solidFill>
                <a:latin typeface="Verdana" panose="020B0604030504040204" pitchFamily="34" charset="0"/>
              </a:defRPr>
            </a:lvl6pPr>
            <a:lvl7pPr marL="2967038" indent="-227013" eaLnBrk="0" fontAlgn="base" hangingPunct="0">
              <a:spcBef>
                <a:spcPct val="0"/>
              </a:spcBef>
              <a:spcAft>
                <a:spcPct val="0"/>
              </a:spcAft>
              <a:defRPr sz="2400">
                <a:solidFill>
                  <a:schemeClr val="tx1"/>
                </a:solidFill>
                <a:latin typeface="Verdana" panose="020B0604030504040204" pitchFamily="34" charset="0"/>
              </a:defRPr>
            </a:lvl7pPr>
            <a:lvl8pPr marL="3424238" indent="-227013" eaLnBrk="0" fontAlgn="base" hangingPunct="0">
              <a:spcBef>
                <a:spcPct val="0"/>
              </a:spcBef>
              <a:spcAft>
                <a:spcPct val="0"/>
              </a:spcAft>
              <a:defRPr sz="2400">
                <a:solidFill>
                  <a:schemeClr val="tx1"/>
                </a:solidFill>
                <a:latin typeface="Verdana" panose="020B0604030504040204" pitchFamily="34" charset="0"/>
              </a:defRPr>
            </a:lvl8pPr>
            <a:lvl9pPr marL="3881438" indent="-227013" eaLnBrk="0" fontAlgn="base" hangingPunct="0">
              <a:spcBef>
                <a:spcPct val="0"/>
              </a:spcBef>
              <a:spcAft>
                <a:spcPct val="0"/>
              </a:spcAft>
              <a:defRPr sz="2400">
                <a:solidFill>
                  <a:schemeClr val="tx1"/>
                </a:solidFill>
                <a:latin typeface="Verdana" panose="020B0604030504040204" pitchFamily="34" charset="0"/>
              </a:defRPr>
            </a:lvl9pPr>
          </a:lstStyle>
          <a:p>
            <a:fld id="{70B026BF-A050-41B7-9C58-ED3B86F460E2}" type="slidenum">
              <a:rPr lang="de-DE" altLang="de-DE" sz="1200"/>
              <a:pPr/>
              <a:t>143</a:t>
            </a:fld>
            <a:endParaRPr lang="de-DE" altLang="de-DE" sz="1200"/>
          </a:p>
        </p:txBody>
      </p:sp>
    </p:spTree>
    <p:extLst>
      <p:ext uri="{BB962C8B-B14F-4D97-AF65-F5344CB8AC3E}">
        <p14:creationId xmlns:p14="http://schemas.microsoft.com/office/powerpoint/2010/main" val="39272008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p:spPr>
        <p:txBody>
          <a:bodyPr/>
          <a:lstStyle/>
          <a:p>
            <a:endParaRPr lang="de-DE" altLang="de-DE" dirty="0"/>
          </a:p>
        </p:txBody>
      </p:sp>
      <p:sp>
        <p:nvSpPr>
          <p:cNvPr id="3789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1363" indent="-284163">
              <a:defRPr sz="2400">
                <a:solidFill>
                  <a:schemeClr val="tx1"/>
                </a:solidFill>
                <a:latin typeface="Verdana" panose="020B0604030504040204" pitchFamily="34" charset="0"/>
              </a:defRPr>
            </a:lvl2pPr>
            <a:lvl3pPr marL="1139825" indent="-227013">
              <a:defRPr sz="2400">
                <a:solidFill>
                  <a:schemeClr val="tx1"/>
                </a:solidFill>
                <a:latin typeface="Verdana" panose="020B0604030504040204" pitchFamily="34" charset="0"/>
              </a:defRPr>
            </a:lvl3pPr>
            <a:lvl4pPr marL="1597025" indent="-227013">
              <a:defRPr sz="2400">
                <a:solidFill>
                  <a:schemeClr val="tx1"/>
                </a:solidFill>
                <a:latin typeface="Verdana" panose="020B0604030504040204" pitchFamily="34" charset="0"/>
              </a:defRPr>
            </a:lvl4pPr>
            <a:lvl5pPr marL="2052638" indent="-227013">
              <a:defRPr sz="2400">
                <a:solidFill>
                  <a:schemeClr val="tx1"/>
                </a:solidFill>
                <a:latin typeface="Verdana" panose="020B0604030504040204" pitchFamily="34" charset="0"/>
              </a:defRPr>
            </a:lvl5pPr>
            <a:lvl6pPr marL="2509838" indent="-227013" eaLnBrk="0" fontAlgn="base" hangingPunct="0">
              <a:spcBef>
                <a:spcPct val="0"/>
              </a:spcBef>
              <a:spcAft>
                <a:spcPct val="0"/>
              </a:spcAft>
              <a:defRPr sz="2400">
                <a:solidFill>
                  <a:schemeClr val="tx1"/>
                </a:solidFill>
                <a:latin typeface="Verdana" panose="020B0604030504040204" pitchFamily="34" charset="0"/>
              </a:defRPr>
            </a:lvl6pPr>
            <a:lvl7pPr marL="2967038" indent="-227013" eaLnBrk="0" fontAlgn="base" hangingPunct="0">
              <a:spcBef>
                <a:spcPct val="0"/>
              </a:spcBef>
              <a:spcAft>
                <a:spcPct val="0"/>
              </a:spcAft>
              <a:defRPr sz="2400">
                <a:solidFill>
                  <a:schemeClr val="tx1"/>
                </a:solidFill>
                <a:latin typeface="Verdana" panose="020B0604030504040204" pitchFamily="34" charset="0"/>
              </a:defRPr>
            </a:lvl7pPr>
            <a:lvl8pPr marL="3424238" indent="-227013" eaLnBrk="0" fontAlgn="base" hangingPunct="0">
              <a:spcBef>
                <a:spcPct val="0"/>
              </a:spcBef>
              <a:spcAft>
                <a:spcPct val="0"/>
              </a:spcAft>
              <a:defRPr sz="2400">
                <a:solidFill>
                  <a:schemeClr val="tx1"/>
                </a:solidFill>
                <a:latin typeface="Verdana" panose="020B0604030504040204" pitchFamily="34" charset="0"/>
              </a:defRPr>
            </a:lvl8pPr>
            <a:lvl9pPr marL="3881438" indent="-227013" eaLnBrk="0" fontAlgn="base" hangingPunct="0">
              <a:spcBef>
                <a:spcPct val="0"/>
              </a:spcBef>
              <a:spcAft>
                <a:spcPct val="0"/>
              </a:spcAft>
              <a:defRPr sz="2400">
                <a:solidFill>
                  <a:schemeClr val="tx1"/>
                </a:solidFill>
                <a:latin typeface="Verdana" panose="020B0604030504040204" pitchFamily="34" charset="0"/>
              </a:defRPr>
            </a:lvl9pPr>
          </a:lstStyle>
          <a:p>
            <a:fld id="{70B026BF-A050-41B7-9C58-ED3B86F460E2}" type="slidenum">
              <a:rPr lang="de-DE" altLang="de-DE" sz="1200"/>
              <a:pPr/>
              <a:t>144</a:t>
            </a:fld>
            <a:endParaRPr lang="de-DE" altLang="de-DE" sz="1200"/>
          </a:p>
        </p:txBody>
      </p:sp>
    </p:spTree>
    <p:extLst>
      <p:ext uri="{BB962C8B-B14F-4D97-AF65-F5344CB8AC3E}">
        <p14:creationId xmlns:p14="http://schemas.microsoft.com/office/powerpoint/2010/main" val="15591999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a:ln/>
        </p:spPr>
      </p:sp>
      <p:sp>
        <p:nvSpPr>
          <p:cNvPr id="44035" name="Notizenplatzhalter 2"/>
          <p:cNvSpPr>
            <a:spLocks noGrp="1"/>
          </p:cNvSpPr>
          <p:nvPr>
            <p:ph type="body" idx="1"/>
          </p:nvPr>
        </p:nvSpPr>
        <p:spPr>
          <a:noFill/>
        </p:spPr>
        <p:txBody>
          <a:bodyPr/>
          <a:lstStyle/>
          <a:p>
            <a:r>
              <a:rPr lang="de-DE" altLang="de-DE" dirty="0"/>
              <a:t>Das Herzstück der motivierenden Gesprächsführung sind vier Prinzipien: </a:t>
            </a:r>
          </a:p>
          <a:p>
            <a:r>
              <a:rPr lang="de-DE" altLang="de-DE" dirty="0"/>
              <a:t>(1) Empathie ausdrücken: Empathische Pädagogen, die dem Jugendlichen mit Akzeptanz begegnen, erzeugen weniger Abwehr und begünstigen Veränderungen. </a:t>
            </a:r>
          </a:p>
          <a:p>
            <a:r>
              <a:rPr lang="de-DE" altLang="de-DE" dirty="0"/>
              <a:t>(2) Diskrepanzen entwickeln: Der Pädagoge erzeugt und verstärkt eine Diskrepanz zwischen dem gegenwärtigen Verhalten des Jugendlichen und seinen grundsätzlichen Zielen und Werten. </a:t>
            </a:r>
          </a:p>
          <a:p>
            <a:r>
              <a:rPr lang="de-DE" altLang="de-DE" dirty="0"/>
              <a:t>(3) Widerstand umlenken: Der Pädagoge argumentiert nicht für Veränderungen, sondern lädt den Jugendlichen dazu ein, neue Informationen zu bedenken und neue Perspektiven zu betrachten. </a:t>
            </a:r>
          </a:p>
          <a:p>
            <a:r>
              <a:rPr lang="de-DE" altLang="de-DE" dirty="0"/>
              <a:t>(4) Selbstwirksamkeit fördern: Der Pädagoge stärkt die Überzeugung des Jugendlichen, eine Veränderung selbst herbeiführen zu </a:t>
            </a:r>
            <a:r>
              <a:rPr lang="de-DE" altLang="de-DE" dirty="0" smtClean="0"/>
              <a:t>können</a:t>
            </a:r>
          </a:p>
          <a:p>
            <a:r>
              <a:rPr lang="de-DE" dirty="0" smtClean="0"/>
              <a:t>(5) Beweisführung vermeiden: Problemverhalten nicht anhand von Fakten nachweisen mit Diagnosebezeichnungen wie „Alkoholiker“ eher zurückhaltend umgehen</a:t>
            </a:r>
            <a:endParaRPr lang="de-DE" altLang="de-DE" dirty="0"/>
          </a:p>
          <a:p>
            <a:endParaRPr lang="de-DE" altLang="de-DE" dirty="0"/>
          </a:p>
        </p:txBody>
      </p:sp>
      <p:sp>
        <p:nvSpPr>
          <p:cNvPr id="44036"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1363" indent="-284163">
              <a:defRPr sz="2400">
                <a:solidFill>
                  <a:schemeClr val="tx1"/>
                </a:solidFill>
                <a:latin typeface="Verdana" panose="020B0604030504040204" pitchFamily="34" charset="0"/>
              </a:defRPr>
            </a:lvl2pPr>
            <a:lvl3pPr marL="1139825" indent="-227013">
              <a:defRPr sz="2400">
                <a:solidFill>
                  <a:schemeClr val="tx1"/>
                </a:solidFill>
                <a:latin typeface="Verdana" panose="020B0604030504040204" pitchFamily="34" charset="0"/>
              </a:defRPr>
            </a:lvl3pPr>
            <a:lvl4pPr marL="1597025" indent="-227013">
              <a:defRPr sz="2400">
                <a:solidFill>
                  <a:schemeClr val="tx1"/>
                </a:solidFill>
                <a:latin typeface="Verdana" panose="020B0604030504040204" pitchFamily="34" charset="0"/>
              </a:defRPr>
            </a:lvl4pPr>
            <a:lvl5pPr marL="2052638" indent="-227013">
              <a:defRPr sz="2400">
                <a:solidFill>
                  <a:schemeClr val="tx1"/>
                </a:solidFill>
                <a:latin typeface="Verdana" panose="020B0604030504040204" pitchFamily="34" charset="0"/>
              </a:defRPr>
            </a:lvl5pPr>
            <a:lvl6pPr marL="2509838" indent="-227013" eaLnBrk="0" fontAlgn="base" hangingPunct="0">
              <a:spcBef>
                <a:spcPct val="0"/>
              </a:spcBef>
              <a:spcAft>
                <a:spcPct val="0"/>
              </a:spcAft>
              <a:defRPr sz="2400">
                <a:solidFill>
                  <a:schemeClr val="tx1"/>
                </a:solidFill>
                <a:latin typeface="Verdana" panose="020B0604030504040204" pitchFamily="34" charset="0"/>
              </a:defRPr>
            </a:lvl6pPr>
            <a:lvl7pPr marL="2967038" indent="-227013" eaLnBrk="0" fontAlgn="base" hangingPunct="0">
              <a:spcBef>
                <a:spcPct val="0"/>
              </a:spcBef>
              <a:spcAft>
                <a:spcPct val="0"/>
              </a:spcAft>
              <a:defRPr sz="2400">
                <a:solidFill>
                  <a:schemeClr val="tx1"/>
                </a:solidFill>
                <a:latin typeface="Verdana" panose="020B0604030504040204" pitchFamily="34" charset="0"/>
              </a:defRPr>
            </a:lvl7pPr>
            <a:lvl8pPr marL="3424238" indent="-227013" eaLnBrk="0" fontAlgn="base" hangingPunct="0">
              <a:spcBef>
                <a:spcPct val="0"/>
              </a:spcBef>
              <a:spcAft>
                <a:spcPct val="0"/>
              </a:spcAft>
              <a:defRPr sz="2400">
                <a:solidFill>
                  <a:schemeClr val="tx1"/>
                </a:solidFill>
                <a:latin typeface="Verdana" panose="020B0604030504040204" pitchFamily="34" charset="0"/>
              </a:defRPr>
            </a:lvl8pPr>
            <a:lvl9pPr marL="3881438" indent="-227013" eaLnBrk="0" fontAlgn="base" hangingPunct="0">
              <a:spcBef>
                <a:spcPct val="0"/>
              </a:spcBef>
              <a:spcAft>
                <a:spcPct val="0"/>
              </a:spcAft>
              <a:defRPr sz="2400">
                <a:solidFill>
                  <a:schemeClr val="tx1"/>
                </a:solidFill>
                <a:latin typeface="Verdana" panose="020B0604030504040204" pitchFamily="34" charset="0"/>
              </a:defRPr>
            </a:lvl9pPr>
          </a:lstStyle>
          <a:p>
            <a:fld id="{52AFC72E-05C1-4185-8C6B-CA2EFE4E614F}" type="slidenum">
              <a:rPr lang="de-DE" altLang="de-DE" sz="1200"/>
              <a:pPr/>
              <a:t>145</a:t>
            </a:fld>
            <a:endParaRPr lang="de-DE" altLang="de-DE" sz="1200"/>
          </a:p>
        </p:txBody>
      </p:sp>
    </p:spTree>
    <p:extLst>
      <p:ext uri="{BB962C8B-B14F-4D97-AF65-F5344CB8AC3E}">
        <p14:creationId xmlns:p14="http://schemas.microsoft.com/office/powerpoint/2010/main" val="350947830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a:ln/>
        </p:spPr>
      </p:sp>
      <p:sp>
        <p:nvSpPr>
          <p:cNvPr id="44035" name="Notizenplatzhalter 2"/>
          <p:cNvSpPr>
            <a:spLocks noGrp="1"/>
          </p:cNvSpPr>
          <p:nvPr>
            <p:ph type="body" idx="1"/>
          </p:nvPr>
        </p:nvSpPr>
        <p:spPr>
          <a:noFill/>
        </p:spPr>
        <p:txBody>
          <a:bodyPr/>
          <a:lstStyle/>
          <a:p>
            <a:r>
              <a:rPr lang="de-DE" altLang="de-DE" dirty="0" smtClean="0"/>
              <a:t>Hinweis für Lehrende:</a:t>
            </a:r>
          </a:p>
          <a:p>
            <a:r>
              <a:rPr lang="de-DE" altLang="de-DE" dirty="0" smtClean="0"/>
              <a:t>Das </a:t>
            </a:r>
            <a:r>
              <a:rPr lang="de-DE" altLang="de-DE" dirty="0"/>
              <a:t>Herzstück der motivierenden Gesprächsführung sind vier Prinzipien: </a:t>
            </a:r>
          </a:p>
          <a:p>
            <a:r>
              <a:rPr lang="de-DE" altLang="de-DE" dirty="0"/>
              <a:t>(1) Empathie ausdrücken: Empathische Pädagogen, die dem Jugendlichen mit Akzeptanz begegnen, erzeugen weniger Abwehr und begünstigen Veränderungen. </a:t>
            </a:r>
          </a:p>
          <a:p>
            <a:r>
              <a:rPr lang="de-DE" altLang="de-DE" dirty="0"/>
              <a:t>(2) Diskrepanzen entwickeln: Der Pädagoge erzeugt und verstärkt eine Diskrepanz zwischen dem gegenwärtigen Verhalten des Jugendlichen und seinen grundsätzlichen Zielen und Werten. </a:t>
            </a:r>
          </a:p>
          <a:p>
            <a:r>
              <a:rPr lang="de-DE" altLang="de-DE" dirty="0"/>
              <a:t>(3) Widerstand umlenken: Der Pädagoge argumentiert nicht für Veränderungen, sondern lädt den Jugendlichen dazu ein, neue Informationen zu bedenken und neue Perspektiven zu betrachten. </a:t>
            </a:r>
          </a:p>
          <a:p>
            <a:r>
              <a:rPr lang="de-DE" altLang="de-DE" dirty="0"/>
              <a:t>(4) Selbstwirksamkeit fördern: Der Pädagoge stärkt die Überzeugung des Jugendlichen, eine Veränderung selbst herbeiführen zu </a:t>
            </a:r>
            <a:r>
              <a:rPr lang="de-DE" altLang="de-DE" dirty="0" smtClean="0"/>
              <a:t>können</a:t>
            </a:r>
          </a:p>
          <a:p>
            <a:r>
              <a:rPr lang="de-DE" dirty="0" smtClean="0"/>
              <a:t>(5) Beweisführung vermeiden: Problemverhalten nicht anhand von Fakten nachweisen mit Diagnosebezeichnungen wie „Alkoholiker“ eher zurückhaltend umgehen</a:t>
            </a:r>
            <a:endParaRPr lang="de-DE" altLang="de-DE" dirty="0"/>
          </a:p>
          <a:p>
            <a:endParaRPr lang="de-DE" altLang="de-DE" dirty="0"/>
          </a:p>
        </p:txBody>
      </p:sp>
      <p:sp>
        <p:nvSpPr>
          <p:cNvPr id="44036"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1363" indent="-284163">
              <a:defRPr sz="2400">
                <a:solidFill>
                  <a:schemeClr val="tx1"/>
                </a:solidFill>
                <a:latin typeface="Verdana" panose="020B0604030504040204" pitchFamily="34" charset="0"/>
              </a:defRPr>
            </a:lvl2pPr>
            <a:lvl3pPr marL="1139825" indent="-227013">
              <a:defRPr sz="2400">
                <a:solidFill>
                  <a:schemeClr val="tx1"/>
                </a:solidFill>
                <a:latin typeface="Verdana" panose="020B0604030504040204" pitchFamily="34" charset="0"/>
              </a:defRPr>
            </a:lvl3pPr>
            <a:lvl4pPr marL="1597025" indent="-227013">
              <a:defRPr sz="2400">
                <a:solidFill>
                  <a:schemeClr val="tx1"/>
                </a:solidFill>
                <a:latin typeface="Verdana" panose="020B0604030504040204" pitchFamily="34" charset="0"/>
              </a:defRPr>
            </a:lvl4pPr>
            <a:lvl5pPr marL="2052638" indent="-227013">
              <a:defRPr sz="2400">
                <a:solidFill>
                  <a:schemeClr val="tx1"/>
                </a:solidFill>
                <a:latin typeface="Verdana" panose="020B0604030504040204" pitchFamily="34" charset="0"/>
              </a:defRPr>
            </a:lvl5pPr>
            <a:lvl6pPr marL="2509838" indent="-227013" eaLnBrk="0" fontAlgn="base" hangingPunct="0">
              <a:spcBef>
                <a:spcPct val="0"/>
              </a:spcBef>
              <a:spcAft>
                <a:spcPct val="0"/>
              </a:spcAft>
              <a:defRPr sz="2400">
                <a:solidFill>
                  <a:schemeClr val="tx1"/>
                </a:solidFill>
                <a:latin typeface="Verdana" panose="020B0604030504040204" pitchFamily="34" charset="0"/>
              </a:defRPr>
            </a:lvl6pPr>
            <a:lvl7pPr marL="2967038" indent="-227013" eaLnBrk="0" fontAlgn="base" hangingPunct="0">
              <a:spcBef>
                <a:spcPct val="0"/>
              </a:spcBef>
              <a:spcAft>
                <a:spcPct val="0"/>
              </a:spcAft>
              <a:defRPr sz="2400">
                <a:solidFill>
                  <a:schemeClr val="tx1"/>
                </a:solidFill>
                <a:latin typeface="Verdana" panose="020B0604030504040204" pitchFamily="34" charset="0"/>
              </a:defRPr>
            </a:lvl7pPr>
            <a:lvl8pPr marL="3424238" indent="-227013" eaLnBrk="0" fontAlgn="base" hangingPunct="0">
              <a:spcBef>
                <a:spcPct val="0"/>
              </a:spcBef>
              <a:spcAft>
                <a:spcPct val="0"/>
              </a:spcAft>
              <a:defRPr sz="2400">
                <a:solidFill>
                  <a:schemeClr val="tx1"/>
                </a:solidFill>
                <a:latin typeface="Verdana" panose="020B0604030504040204" pitchFamily="34" charset="0"/>
              </a:defRPr>
            </a:lvl8pPr>
            <a:lvl9pPr marL="3881438" indent="-227013" eaLnBrk="0" fontAlgn="base" hangingPunct="0">
              <a:spcBef>
                <a:spcPct val="0"/>
              </a:spcBef>
              <a:spcAft>
                <a:spcPct val="0"/>
              </a:spcAft>
              <a:defRPr sz="2400">
                <a:solidFill>
                  <a:schemeClr val="tx1"/>
                </a:solidFill>
                <a:latin typeface="Verdana" panose="020B0604030504040204" pitchFamily="34" charset="0"/>
              </a:defRPr>
            </a:lvl9pPr>
          </a:lstStyle>
          <a:p>
            <a:fld id="{52AFC72E-05C1-4185-8C6B-CA2EFE4E614F}" type="slidenum">
              <a:rPr lang="de-DE" altLang="de-DE" sz="1200"/>
              <a:pPr/>
              <a:t>146</a:t>
            </a:fld>
            <a:endParaRPr lang="de-DE" altLang="de-DE" sz="1200"/>
          </a:p>
        </p:txBody>
      </p:sp>
    </p:spTree>
    <p:extLst>
      <p:ext uri="{BB962C8B-B14F-4D97-AF65-F5344CB8AC3E}">
        <p14:creationId xmlns:p14="http://schemas.microsoft.com/office/powerpoint/2010/main" val="427961160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p:spPr>
        <p:txBody>
          <a:bodyPr/>
          <a:lstStyle/>
          <a:p>
            <a:endParaRPr lang="de-DE" altLang="de-DE"/>
          </a:p>
        </p:txBody>
      </p:sp>
      <p:sp>
        <p:nvSpPr>
          <p:cNvPr id="46084"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42BB6C7D-7B8E-4B97-8BAC-2CC0F43905A9}" type="slidenum">
              <a:rPr lang="de-DE" altLang="de-DE" sz="1200"/>
              <a:pPr/>
              <a:t>147</a:t>
            </a:fld>
            <a:endParaRPr lang="de-DE" altLang="de-DE" sz="1200"/>
          </a:p>
        </p:txBody>
      </p:sp>
    </p:spTree>
    <p:extLst>
      <p:ext uri="{BB962C8B-B14F-4D97-AF65-F5344CB8AC3E}">
        <p14:creationId xmlns:p14="http://schemas.microsoft.com/office/powerpoint/2010/main" val="11522375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p:spPr>
        <p:txBody>
          <a:bodyPr/>
          <a:lstStyle/>
          <a:p>
            <a:endParaRPr lang="de-DE" altLang="de-DE"/>
          </a:p>
        </p:txBody>
      </p:sp>
      <p:sp>
        <p:nvSpPr>
          <p:cNvPr id="46084"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42BB6C7D-7B8E-4B97-8BAC-2CC0F43905A9}" type="slidenum">
              <a:rPr lang="de-DE" altLang="de-DE" sz="1200"/>
              <a:pPr/>
              <a:t>148</a:t>
            </a:fld>
            <a:endParaRPr lang="de-DE" altLang="de-DE" sz="1200"/>
          </a:p>
        </p:txBody>
      </p:sp>
    </p:spTree>
    <p:extLst>
      <p:ext uri="{BB962C8B-B14F-4D97-AF65-F5344CB8AC3E}">
        <p14:creationId xmlns:p14="http://schemas.microsoft.com/office/powerpoint/2010/main" val="181241807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p:spPr>
        <p:txBody>
          <a:bodyPr/>
          <a:lstStyle/>
          <a:p>
            <a:endParaRPr lang="de-DE" altLang="de-DE"/>
          </a:p>
        </p:txBody>
      </p:sp>
      <p:sp>
        <p:nvSpPr>
          <p:cNvPr id="46084"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42BB6C7D-7B8E-4B97-8BAC-2CC0F43905A9}" type="slidenum">
              <a:rPr lang="de-DE" altLang="de-DE" sz="1200"/>
              <a:pPr/>
              <a:t>149</a:t>
            </a:fld>
            <a:endParaRPr lang="de-DE" altLang="de-DE" sz="1200"/>
          </a:p>
        </p:txBody>
      </p:sp>
    </p:spTree>
    <p:extLst>
      <p:ext uri="{BB962C8B-B14F-4D97-AF65-F5344CB8AC3E}">
        <p14:creationId xmlns:p14="http://schemas.microsoft.com/office/powerpoint/2010/main" val="3113548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15</a:t>
            </a:fld>
            <a:endParaRPr lang="en-US" noProof="0" dirty="0"/>
          </a:p>
        </p:txBody>
      </p:sp>
    </p:spTree>
    <p:extLst>
      <p:ext uri="{BB962C8B-B14F-4D97-AF65-F5344CB8AC3E}">
        <p14:creationId xmlns:p14="http://schemas.microsoft.com/office/powerpoint/2010/main" val="213761476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p:spPr>
        <p:txBody>
          <a:bodyPr/>
          <a:lstStyle/>
          <a:p>
            <a:endParaRPr lang="de-DE" altLang="de-DE"/>
          </a:p>
        </p:txBody>
      </p:sp>
      <p:sp>
        <p:nvSpPr>
          <p:cNvPr id="46084"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42BB6C7D-7B8E-4B97-8BAC-2CC0F43905A9}" type="slidenum">
              <a:rPr lang="de-DE" altLang="de-DE" sz="1200"/>
              <a:pPr/>
              <a:t>150</a:t>
            </a:fld>
            <a:endParaRPr lang="de-DE" altLang="de-DE" sz="1200"/>
          </a:p>
        </p:txBody>
      </p:sp>
    </p:spTree>
    <p:extLst>
      <p:ext uri="{BB962C8B-B14F-4D97-AF65-F5344CB8AC3E}">
        <p14:creationId xmlns:p14="http://schemas.microsoft.com/office/powerpoint/2010/main" val="193286980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p:spPr>
        <p:txBody>
          <a:bodyPr/>
          <a:lstStyle/>
          <a:p>
            <a:endParaRPr lang="de-DE" altLang="de-DE" dirty="0"/>
          </a:p>
        </p:txBody>
      </p:sp>
      <p:sp>
        <p:nvSpPr>
          <p:cNvPr id="4506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166DBE42-B201-4E6E-A288-4B8385F1B717}" type="slidenum">
              <a:rPr lang="de-DE" altLang="de-DE" sz="1200"/>
              <a:pPr/>
              <a:t>151</a:t>
            </a:fld>
            <a:endParaRPr lang="de-DE" altLang="de-DE" sz="1200"/>
          </a:p>
        </p:txBody>
      </p:sp>
    </p:spTree>
    <p:extLst>
      <p:ext uri="{BB962C8B-B14F-4D97-AF65-F5344CB8AC3E}">
        <p14:creationId xmlns:p14="http://schemas.microsoft.com/office/powerpoint/2010/main" val="219002129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p:spPr>
        <p:txBody>
          <a:bodyPr/>
          <a:lstStyle/>
          <a:p>
            <a:endParaRPr lang="de-DE" altLang="de-DE"/>
          </a:p>
        </p:txBody>
      </p:sp>
      <p:sp>
        <p:nvSpPr>
          <p:cNvPr id="4813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D69AD187-BC3F-4C4D-9301-A5A1E15D7A42}" type="slidenum">
              <a:rPr lang="de-DE" altLang="de-DE" sz="1200"/>
              <a:pPr/>
              <a:t>152</a:t>
            </a:fld>
            <a:endParaRPr lang="de-DE" altLang="de-DE" sz="1200"/>
          </a:p>
        </p:txBody>
      </p:sp>
    </p:spTree>
    <p:extLst>
      <p:ext uri="{BB962C8B-B14F-4D97-AF65-F5344CB8AC3E}">
        <p14:creationId xmlns:p14="http://schemas.microsoft.com/office/powerpoint/2010/main" val="273203261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p:spPr>
        <p:txBody>
          <a:bodyPr/>
          <a:lstStyle/>
          <a:p>
            <a:endParaRPr lang="de-DE" altLang="de-DE" dirty="0"/>
          </a:p>
        </p:txBody>
      </p:sp>
      <p:sp>
        <p:nvSpPr>
          <p:cNvPr id="4506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166DBE42-B201-4E6E-A288-4B8385F1B717}" type="slidenum">
              <a:rPr lang="de-DE" altLang="de-DE" sz="1200"/>
              <a:pPr/>
              <a:t>153</a:t>
            </a:fld>
            <a:endParaRPr lang="de-DE" altLang="de-DE" sz="1200"/>
          </a:p>
        </p:txBody>
      </p:sp>
    </p:spTree>
    <p:extLst>
      <p:ext uri="{BB962C8B-B14F-4D97-AF65-F5344CB8AC3E}">
        <p14:creationId xmlns:p14="http://schemas.microsoft.com/office/powerpoint/2010/main" val="22493783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154</a:t>
            </a:fld>
            <a:endParaRPr lang="en-US" noProof="0" dirty="0"/>
          </a:p>
        </p:txBody>
      </p:sp>
    </p:spTree>
    <p:extLst>
      <p:ext uri="{BB962C8B-B14F-4D97-AF65-F5344CB8AC3E}">
        <p14:creationId xmlns:p14="http://schemas.microsoft.com/office/powerpoint/2010/main" val="38264452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p:spPr>
        <p:txBody>
          <a:bodyPr/>
          <a:lstStyle/>
          <a:p>
            <a:endParaRPr lang="de-DE" altLang="de-DE"/>
          </a:p>
        </p:txBody>
      </p:sp>
      <p:sp>
        <p:nvSpPr>
          <p:cNvPr id="5018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E90B89FB-2DA2-41E4-AB37-29ED8DAA64E4}" type="slidenum">
              <a:rPr lang="de-DE" altLang="de-DE" sz="1200"/>
              <a:pPr/>
              <a:t>155</a:t>
            </a:fld>
            <a:endParaRPr lang="de-DE" altLang="de-DE" sz="1200"/>
          </a:p>
        </p:txBody>
      </p:sp>
    </p:spTree>
    <p:extLst>
      <p:ext uri="{BB962C8B-B14F-4D97-AF65-F5344CB8AC3E}">
        <p14:creationId xmlns:p14="http://schemas.microsoft.com/office/powerpoint/2010/main" val="36096059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a:ln/>
        </p:spPr>
      </p:sp>
      <p:sp>
        <p:nvSpPr>
          <p:cNvPr id="51203" name="Notizenplatzhalter 2"/>
          <p:cNvSpPr>
            <a:spLocks noGrp="1"/>
          </p:cNvSpPr>
          <p:nvPr>
            <p:ph type="body" idx="1"/>
          </p:nvPr>
        </p:nvSpPr>
        <p:spPr>
          <a:noFill/>
        </p:spPr>
        <p:txBody>
          <a:bodyPr/>
          <a:lstStyle/>
          <a:p>
            <a:endParaRPr lang="de-DE" altLang="de-DE" dirty="0"/>
          </a:p>
        </p:txBody>
      </p:sp>
      <p:sp>
        <p:nvSpPr>
          <p:cNvPr id="51204"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1363" indent="-284163">
              <a:defRPr sz="2400">
                <a:solidFill>
                  <a:schemeClr val="tx1"/>
                </a:solidFill>
                <a:latin typeface="Verdana" panose="020B0604030504040204" pitchFamily="34" charset="0"/>
              </a:defRPr>
            </a:lvl2pPr>
            <a:lvl3pPr marL="1139825" indent="-227013">
              <a:defRPr sz="2400">
                <a:solidFill>
                  <a:schemeClr val="tx1"/>
                </a:solidFill>
                <a:latin typeface="Verdana" panose="020B0604030504040204" pitchFamily="34" charset="0"/>
              </a:defRPr>
            </a:lvl3pPr>
            <a:lvl4pPr marL="1597025" indent="-227013">
              <a:defRPr sz="2400">
                <a:solidFill>
                  <a:schemeClr val="tx1"/>
                </a:solidFill>
                <a:latin typeface="Verdana" panose="020B0604030504040204" pitchFamily="34" charset="0"/>
              </a:defRPr>
            </a:lvl4pPr>
            <a:lvl5pPr marL="2052638" indent="-227013">
              <a:defRPr sz="2400">
                <a:solidFill>
                  <a:schemeClr val="tx1"/>
                </a:solidFill>
                <a:latin typeface="Verdana" panose="020B0604030504040204" pitchFamily="34" charset="0"/>
              </a:defRPr>
            </a:lvl5pPr>
            <a:lvl6pPr marL="2509838" indent="-227013" eaLnBrk="0" fontAlgn="base" hangingPunct="0">
              <a:spcBef>
                <a:spcPct val="0"/>
              </a:spcBef>
              <a:spcAft>
                <a:spcPct val="0"/>
              </a:spcAft>
              <a:defRPr sz="2400">
                <a:solidFill>
                  <a:schemeClr val="tx1"/>
                </a:solidFill>
                <a:latin typeface="Verdana" panose="020B0604030504040204" pitchFamily="34" charset="0"/>
              </a:defRPr>
            </a:lvl6pPr>
            <a:lvl7pPr marL="2967038" indent="-227013" eaLnBrk="0" fontAlgn="base" hangingPunct="0">
              <a:spcBef>
                <a:spcPct val="0"/>
              </a:spcBef>
              <a:spcAft>
                <a:spcPct val="0"/>
              </a:spcAft>
              <a:defRPr sz="2400">
                <a:solidFill>
                  <a:schemeClr val="tx1"/>
                </a:solidFill>
                <a:latin typeface="Verdana" panose="020B0604030504040204" pitchFamily="34" charset="0"/>
              </a:defRPr>
            </a:lvl7pPr>
            <a:lvl8pPr marL="3424238" indent="-227013" eaLnBrk="0" fontAlgn="base" hangingPunct="0">
              <a:spcBef>
                <a:spcPct val="0"/>
              </a:spcBef>
              <a:spcAft>
                <a:spcPct val="0"/>
              </a:spcAft>
              <a:defRPr sz="2400">
                <a:solidFill>
                  <a:schemeClr val="tx1"/>
                </a:solidFill>
                <a:latin typeface="Verdana" panose="020B0604030504040204" pitchFamily="34" charset="0"/>
              </a:defRPr>
            </a:lvl8pPr>
            <a:lvl9pPr marL="3881438" indent="-227013" eaLnBrk="0" fontAlgn="base" hangingPunct="0">
              <a:spcBef>
                <a:spcPct val="0"/>
              </a:spcBef>
              <a:spcAft>
                <a:spcPct val="0"/>
              </a:spcAft>
              <a:defRPr sz="2400">
                <a:solidFill>
                  <a:schemeClr val="tx1"/>
                </a:solidFill>
                <a:latin typeface="Verdana" panose="020B0604030504040204" pitchFamily="34" charset="0"/>
              </a:defRPr>
            </a:lvl9pPr>
          </a:lstStyle>
          <a:p>
            <a:fld id="{F8917898-D1BD-470A-94D1-D3C3D7AC8F59}" type="slidenum">
              <a:rPr lang="de-DE" altLang="de-DE" sz="1200"/>
              <a:pPr/>
              <a:t>156</a:t>
            </a:fld>
            <a:endParaRPr lang="de-DE" altLang="de-DE" sz="1200"/>
          </a:p>
        </p:txBody>
      </p:sp>
    </p:spTree>
    <p:extLst>
      <p:ext uri="{BB962C8B-B14F-4D97-AF65-F5344CB8AC3E}">
        <p14:creationId xmlns:p14="http://schemas.microsoft.com/office/powerpoint/2010/main" val="392177903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157</a:t>
            </a:fld>
            <a:endParaRPr lang="en-US" noProof="0" dirty="0"/>
          </a:p>
        </p:txBody>
      </p:sp>
    </p:spTree>
    <p:extLst>
      <p:ext uri="{BB962C8B-B14F-4D97-AF65-F5344CB8AC3E}">
        <p14:creationId xmlns:p14="http://schemas.microsoft.com/office/powerpoint/2010/main" val="32564086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158</a:t>
            </a:fld>
            <a:endParaRPr lang="en-US" noProof="0" dirty="0"/>
          </a:p>
        </p:txBody>
      </p:sp>
    </p:spTree>
    <p:extLst>
      <p:ext uri="{BB962C8B-B14F-4D97-AF65-F5344CB8AC3E}">
        <p14:creationId xmlns:p14="http://schemas.microsoft.com/office/powerpoint/2010/main" val="379464125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p:spPr>
        <p:txBody>
          <a:bodyPr/>
          <a:lstStyle/>
          <a:p>
            <a:endParaRPr lang="de-DE" altLang="de-DE" dirty="0"/>
          </a:p>
        </p:txBody>
      </p:sp>
      <p:sp>
        <p:nvSpPr>
          <p:cNvPr id="4506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166DBE42-B201-4E6E-A288-4B8385F1B717}" type="slidenum">
              <a:rPr lang="de-DE" altLang="de-DE" sz="1200"/>
              <a:pPr/>
              <a:t>159</a:t>
            </a:fld>
            <a:endParaRPr lang="de-DE" altLang="de-DE" sz="1200"/>
          </a:p>
        </p:txBody>
      </p:sp>
    </p:spTree>
    <p:extLst>
      <p:ext uri="{BB962C8B-B14F-4D97-AF65-F5344CB8AC3E}">
        <p14:creationId xmlns:p14="http://schemas.microsoft.com/office/powerpoint/2010/main" val="438594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a:xfrm>
            <a:off x="685800" y="1143000"/>
            <a:ext cx="5486400" cy="3086100"/>
          </a:xfrm>
          <a:ln/>
        </p:spPr>
      </p:sp>
      <p:sp>
        <p:nvSpPr>
          <p:cNvPr id="44035" name="Notizenplatzhalter 2"/>
          <p:cNvSpPr>
            <a:spLocks noGrp="1"/>
          </p:cNvSpPr>
          <p:nvPr>
            <p:ph type="body" idx="1"/>
          </p:nvPr>
        </p:nvSpPr>
        <p:spPr>
          <a:noFill/>
        </p:spPr>
        <p:txBody>
          <a:bodyPr/>
          <a:lstStyle/>
          <a:p>
            <a:r>
              <a:rPr lang="de-DE" altLang="de-DE" dirty="0" smtClean="0"/>
              <a:t>Anmerkung für Lehrende:</a:t>
            </a:r>
          </a:p>
          <a:p>
            <a:r>
              <a:rPr lang="de-DE" altLang="de-DE" dirty="0" smtClean="0"/>
              <a:t>Sofern möglich und vorhanden, können hier hochschulspezifische</a:t>
            </a:r>
            <a:r>
              <a:rPr lang="de-DE" altLang="de-DE" baseline="0" dirty="0" smtClean="0"/>
              <a:t> Erhebungen präsentiert werden.</a:t>
            </a:r>
            <a:endParaRPr lang="de-DE" altLang="de-DE" dirty="0"/>
          </a:p>
        </p:txBody>
      </p:sp>
      <p:sp>
        <p:nvSpPr>
          <p:cNvPr id="44036"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ED570B6E-7780-4D74-B04A-E7ADB2621595}" type="slidenum">
              <a:rPr lang="de-DE" altLang="de-DE" sz="1200" smtClean="0"/>
              <a:pPr/>
              <a:t>16</a:t>
            </a:fld>
            <a:endParaRPr lang="de-DE" altLang="de-DE" sz="120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p:spPr>
        <p:txBody>
          <a:bodyPr/>
          <a:lstStyle/>
          <a:p>
            <a:endParaRPr lang="de-DE" altLang="de-DE"/>
          </a:p>
        </p:txBody>
      </p:sp>
      <p:sp>
        <p:nvSpPr>
          <p:cNvPr id="5325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65085AAC-E8A9-4678-A905-4CB7C3ACDACC}" type="slidenum">
              <a:rPr lang="de-DE" altLang="de-DE" sz="1200"/>
              <a:pPr/>
              <a:t>160</a:t>
            </a:fld>
            <a:endParaRPr lang="de-DE" altLang="de-DE" sz="1200"/>
          </a:p>
        </p:txBody>
      </p:sp>
    </p:spTree>
    <p:extLst>
      <p:ext uri="{BB962C8B-B14F-4D97-AF65-F5344CB8AC3E}">
        <p14:creationId xmlns:p14="http://schemas.microsoft.com/office/powerpoint/2010/main" val="14345632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p:spPr>
        <p:txBody>
          <a:bodyPr/>
          <a:lstStyle/>
          <a:p>
            <a:endParaRPr lang="de-DE" altLang="de-DE" dirty="0"/>
          </a:p>
        </p:txBody>
      </p:sp>
      <p:sp>
        <p:nvSpPr>
          <p:cNvPr id="4506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166DBE42-B201-4E6E-A288-4B8385F1B717}" type="slidenum">
              <a:rPr lang="de-DE" altLang="de-DE" sz="1200"/>
              <a:pPr/>
              <a:t>161</a:t>
            </a:fld>
            <a:endParaRPr lang="de-DE" altLang="de-DE" sz="1200"/>
          </a:p>
        </p:txBody>
      </p:sp>
    </p:spTree>
    <p:extLst>
      <p:ext uri="{BB962C8B-B14F-4D97-AF65-F5344CB8AC3E}">
        <p14:creationId xmlns:p14="http://schemas.microsoft.com/office/powerpoint/2010/main" val="369769026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162</a:t>
            </a:fld>
            <a:endParaRPr lang="en-US" noProof="0" dirty="0"/>
          </a:p>
        </p:txBody>
      </p:sp>
    </p:spTree>
    <p:extLst>
      <p:ext uri="{BB962C8B-B14F-4D97-AF65-F5344CB8AC3E}">
        <p14:creationId xmlns:p14="http://schemas.microsoft.com/office/powerpoint/2010/main" val="366282350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163</a:t>
            </a:fld>
            <a:endParaRPr lang="en-US" noProof="0" dirty="0"/>
          </a:p>
        </p:txBody>
      </p:sp>
    </p:spTree>
    <p:extLst>
      <p:ext uri="{BB962C8B-B14F-4D97-AF65-F5344CB8AC3E}">
        <p14:creationId xmlns:p14="http://schemas.microsoft.com/office/powerpoint/2010/main" val="397542545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164</a:t>
            </a:fld>
            <a:endParaRPr lang="en-US" noProof="0" dirty="0"/>
          </a:p>
        </p:txBody>
      </p:sp>
    </p:spTree>
    <p:extLst>
      <p:ext uri="{BB962C8B-B14F-4D97-AF65-F5344CB8AC3E}">
        <p14:creationId xmlns:p14="http://schemas.microsoft.com/office/powerpoint/2010/main" val="232586712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p:spPr>
        <p:txBody>
          <a:bodyPr/>
          <a:lstStyle/>
          <a:p>
            <a:endParaRPr lang="de-DE" altLang="de-DE" dirty="0"/>
          </a:p>
        </p:txBody>
      </p:sp>
      <p:sp>
        <p:nvSpPr>
          <p:cNvPr id="4506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166DBE42-B201-4E6E-A288-4B8385F1B717}" type="slidenum">
              <a:rPr lang="de-DE" altLang="de-DE" sz="1200"/>
              <a:pPr/>
              <a:t>165</a:t>
            </a:fld>
            <a:endParaRPr lang="de-DE" altLang="de-DE" sz="1200"/>
          </a:p>
        </p:txBody>
      </p:sp>
    </p:spTree>
    <p:extLst>
      <p:ext uri="{BB962C8B-B14F-4D97-AF65-F5344CB8AC3E}">
        <p14:creationId xmlns:p14="http://schemas.microsoft.com/office/powerpoint/2010/main" val="23261516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p:spPr>
        <p:txBody>
          <a:bodyPr/>
          <a:lstStyle/>
          <a:p>
            <a:endParaRPr lang="de-DE" altLang="de-DE" dirty="0"/>
          </a:p>
        </p:txBody>
      </p:sp>
      <p:sp>
        <p:nvSpPr>
          <p:cNvPr id="59396"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1363" indent="-284163">
              <a:defRPr sz="2400">
                <a:solidFill>
                  <a:schemeClr val="tx1"/>
                </a:solidFill>
                <a:latin typeface="Verdana" panose="020B0604030504040204" pitchFamily="34" charset="0"/>
              </a:defRPr>
            </a:lvl2pPr>
            <a:lvl3pPr marL="1139825" indent="-227013">
              <a:defRPr sz="2400">
                <a:solidFill>
                  <a:schemeClr val="tx1"/>
                </a:solidFill>
                <a:latin typeface="Verdana" panose="020B0604030504040204" pitchFamily="34" charset="0"/>
              </a:defRPr>
            </a:lvl3pPr>
            <a:lvl4pPr marL="1597025" indent="-227013">
              <a:defRPr sz="2400">
                <a:solidFill>
                  <a:schemeClr val="tx1"/>
                </a:solidFill>
                <a:latin typeface="Verdana" panose="020B0604030504040204" pitchFamily="34" charset="0"/>
              </a:defRPr>
            </a:lvl4pPr>
            <a:lvl5pPr marL="2052638" indent="-227013">
              <a:defRPr sz="2400">
                <a:solidFill>
                  <a:schemeClr val="tx1"/>
                </a:solidFill>
                <a:latin typeface="Verdana" panose="020B0604030504040204" pitchFamily="34" charset="0"/>
              </a:defRPr>
            </a:lvl5pPr>
            <a:lvl6pPr marL="2509838" indent="-227013" eaLnBrk="0" fontAlgn="base" hangingPunct="0">
              <a:spcBef>
                <a:spcPct val="0"/>
              </a:spcBef>
              <a:spcAft>
                <a:spcPct val="0"/>
              </a:spcAft>
              <a:defRPr sz="2400">
                <a:solidFill>
                  <a:schemeClr val="tx1"/>
                </a:solidFill>
                <a:latin typeface="Verdana" panose="020B0604030504040204" pitchFamily="34" charset="0"/>
              </a:defRPr>
            </a:lvl6pPr>
            <a:lvl7pPr marL="2967038" indent="-227013" eaLnBrk="0" fontAlgn="base" hangingPunct="0">
              <a:spcBef>
                <a:spcPct val="0"/>
              </a:spcBef>
              <a:spcAft>
                <a:spcPct val="0"/>
              </a:spcAft>
              <a:defRPr sz="2400">
                <a:solidFill>
                  <a:schemeClr val="tx1"/>
                </a:solidFill>
                <a:latin typeface="Verdana" panose="020B0604030504040204" pitchFamily="34" charset="0"/>
              </a:defRPr>
            </a:lvl7pPr>
            <a:lvl8pPr marL="3424238" indent="-227013" eaLnBrk="0" fontAlgn="base" hangingPunct="0">
              <a:spcBef>
                <a:spcPct val="0"/>
              </a:spcBef>
              <a:spcAft>
                <a:spcPct val="0"/>
              </a:spcAft>
              <a:defRPr sz="2400">
                <a:solidFill>
                  <a:schemeClr val="tx1"/>
                </a:solidFill>
                <a:latin typeface="Verdana" panose="020B0604030504040204" pitchFamily="34" charset="0"/>
              </a:defRPr>
            </a:lvl8pPr>
            <a:lvl9pPr marL="3881438" indent="-227013" eaLnBrk="0" fontAlgn="base" hangingPunct="0">
              <a:spcBef>
                <a:spcPct val="0"/>
              </a:spcBef>
              <a:spcAft>
                <a:spcPct val="0"/>
              </a:spcAft>
              <a:defRPr sz="2400">
                <a:solidFill>
                  <a:schemeClr val="tx1"/>
                </a:solidFill>
                <a:latin typeface="Verdana" panose="020B0604030504040204" pitchFamily="34" charset="0"/>
              </a:defRPr>
            </a:lvl9pPr>
          </a:lstStyle>
          <a:p>
            <a:fld id="{52C3B8C8-4503-480C-B71C-634EDE9E051B}" type="slidenum">
              <a:rPr lang="de-DE" altLang="de-DE" sz="1200"/>
              <a:pPr/>
              <a:t>166</a:t>
            </a:fld>
            <a:endParaRPr lang="de-DE" altLang="de-DE" sz="1200"/>
          </a:p>
        </p:txBody>
      </p:sp>
    </p:spTree>
    <p:extLst>
      <p:ext uri="{BB962C8B-B14F-4D97-AF65-F5344CB8AC3E}">
        <p14:creationId xmlns:p14="http://schemas.microsoft.com/office/powerpoint/2010/main" val="18261370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p:spPr>
        <p:txBody>
          <a:bodyPr/>
          <a:lstStyle/>
          <a:p>
            <a:endParaRPr lang="de-DE" altLang="de-DE" dirty="0"/>
          </a:p>
        </p:txBody>
      </p:sp>
      <p:sp>
        <p:nvSpPr>
          <p:cNvPr id="62468"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BC21964A-68EE-480C-A154-8D1E6D1EB92C}" type="slidenum">
              <a:rPr lang="de-DE" altLang="de-DE" sz="1200"/>
              <a:pPr/>
              <a:t>167</a:t>
            </a:fld>
            <a:endParaRPr lang="de-DE" altLang="de-DE" sz="1200"/>
          </a:p>
        </p:txBody>
      </p:sp>
    </p:spTree>
    <p:extLst>
      <p:ext uri="{BB962C8B-B14F-4D97-AF65-F5344CB8AC3E}">
        <p14:creationId xmlns:p14="http://schemas.microsoft.com/office/powerpoint/2010/main" val="4261866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p:spPr>
        <p:txBody>
          <a:bodyPr/>
          <a:lstStyle/>
          <a:p>
            <a:endParaRPr lang="de-DE" altLang="de-DE" dirty="0"/>
          </a:p>
        </p:txBody>
      </p:sp>
      <p:sp>
        <p:nvSpPr>
          <p:cNvPr id="62468"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BC21964A-68EE-480C-A154-8D1E6D1EB92C}" type="slidenum">
              <a:rPr lang="de-DE" altLang="de-DE" sz="1200"/>
              <a:pPr/>
              <a:t>168</a:t>
            </a:fld>
            <a:endParaRPr lang="de-DE" altLang="de-DE" sz="1200"/>
          </a:p>
        </p:txBody>
      </p:sp>
    </p:spTree>
    <p:extLst>
      <p:ext uri="{BB962C8B-B14F-4D97-AF65-F5344CB8AC3E}">
        <p14:creationId xmlns:p14="http://schemas.microsoft.com/office/powerpoint/2010/main" val="13321692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p:spPr>
        <p:txBody>
          <a:bodyPr/>
          <a:lstStyle/>
          <a:p>
            <a:endParaRPr lang="de-DE" altLang="de-DE" dirty="0"/>
          </a:p>
        </p:txBody>
      </p:sp>
      <p:sp>
        <p:nvSpPr>
          <p:cNvPr id="62468"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BC21964A-68EE-480C-A154-8D1E6D1EB92C}" type="slidenum">
              <a:rPr lang="de-DE" altLang="de-DE" sz="1200"/>
              <a:pPr/>
              <a:t>169</a:t>
            </a:fld>
            <a:endParaRPr lang="de-DE" altLang="de-DE" sz="1200"/>
          </a:p>
        </p:txBody>
      </p:sp>
    </p:spTree>
    <p:extLst>
      <p:ext uri="{BB962C8B-B14F-4D97-AF65-F5344CB8AC3E}">
        <p14:creationId xmlns:p14="http://schemas.microsoft.com/office/powerpoint/2010/main" val="354718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xfrm>
            <a:off x="685800" y="1143000"/>
            <a:ext cx="5486400" cy="3086100"/>
          </a:xfrm>
          <a:ln/>
        </p:spPr>
      </p:sp>
      <p:sp>
        <p:nvSpPr>
          <p:cNvPr id="45059" name="Notizenplatzhalter 2"/>
          <p:cNvSpPr>
            <a:spLocks noGrp="1"/>
          </p:cNvSpPr>
          <p:nvPr>
            <p:ph type="body" idx="1"/>
          </p:nvPr>
        </p:nvSpPr>
        <p:spPr>
          <a:noFill/>
        </p:spPr>
        <p:txBody>
          <a:bodyPr/>
          <a:lstStyle/>
          <a:p>
            <a:r>
              <a:rPr lang="de-DE" altLang="de-DE" dirty="0" smtClean="0"/>
              <a:t>Anmerkung für Lehrende:</a:t>
            </a:r>
          </a:p>
          <a:p>
            <a:r>
              <a:rPr lang="de-DE" altLang="de-DE" dirty="0" smtClean="0"/>
              <a:t>Sofern möglich und vorhanden, können hier hochschulspezifische</a:t>
            </a:r>
            <a:r>
              <a:rPr lang="de-DE" altLang="de-DE" baseline="0" dirty="0" smtClean="0"/>
              <a:t> Erhebungen präsentiert werden.</a:t>
            </a:r>
            <a:endParaRPr lang="de-DE" altLang="de-DE" dirty="0" smtClean="0"/>
          </a:p>
          <a:p>
            <a:endParaRPr lang="de-DE" altLang="de-DE" dirty="0"/>
          </a:p>
        </p:txBody>
      </p:sp>
      <p:sp>
        <p:nvSpPr>
          <p:cNvPr id="45060"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0CB4FF40-89DF-4138-9433-2D3682347562}" type="slidenum">
              <a:rPr lang="de-DE" altLang="de-DE" sz="1200" smtClean="0"/>
              <a:pPr/>
              <a:t>17</a:t>
            </a:fld>
            <a:endParaRPr lang="de-DE" altLang="de-DE" sz="120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p:spPr>
        <p:txBody>
          <a:bodyPr/>
          <a:lstStyle/>
          <a:p>
            <a:endParaRPr lang="de-DE" altLang="de-DE" dirty="0"/>
          </a:p>
        </p:txBody>
      </p:sp>
      <p:sp>
        <p:nvSpPr>
          <p:cNvPr id="4506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166DBE42-B201-4E6E-A288-4B8385F1B717}" type="slidenum">
              <a:rPr lang="de-DE" altLang="de-DE" sz="1200"/>
              <a:pPr/>
              <a:t>170</a:t>
            </a:fld>
            <a:endParaRPr lang="de-DE" altLang="de-DE" sz="1200"/>
          </a:p>
        </p:txBody>
      </p:sp>
    </p:spTree>
    <p:extLst>
      <p:ext uri="{BB962C8B-B14F-4D97-AF65-F5344CB8AC3E}">
        <p14:creationId xmlns:p14="http://schemas.microsoft.com/office/powerpoint/2010/main" val="355909072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171</a:t>
            </a:fld>
            <a:endParaRPr lang="en-US" noProof="0" dirty="0"/>
          </a:p>
        </p:txBody>
      </p:sp>
    </p:spTree>
    <p:extLst>
      <p:ext uri="{BB962C8B-B14F-4D97-AF65-F5344CB8AC3E}">
        <p14:creationId xmlns:p14="http://schemas.microsoft.com/office/powerpoint/2010/main" val="370680061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p:spPr>
        <p:txBody>
          <a:bodyPr/>
          <a:lstStyle/>
          <a:p>
            <a:endParaRPr lang="de-DE" altLang="de-DE" dirty="0"/>
          </a:p>
        </p:txBody>
      </p:sp>
      <p:sp>
        <p:nvSpPr>
          <p:cNvPr id="4506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166DBE42-B201-4E6E-A288-4B8385F1B717}" type="slidenum">
              <a:rPr lang="de-DE" altLang="de-DE" sz="1200"/>
              <a:pPr/>
              <a:t>172</a:t>
            </a:fld>
            <a:endParaRPr lang="de-DE" altLang="de-DE" sz="1200"/>
          </a:p>
        </p:txBody>
      </p:sp>
    </p:spTree>
    <p:extLst>
      <p:ext uri="{BB962C8B-B14F-4D97-AF65-F5344CB8AC3E}">
        <p14:creationId xmlns:p14="http://schemas.microsoft.com/office/powerpoint/2010/main" val="429153876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a:ln/>
        </p:spPr>
      </p:sp>
      <p:sp>
        <p:nvSpPr>
          <p:cNvPr id="57347" name="Notizenplatzhalter 2"/>
          <p:cNvSpPr>
            <a:spLocks noGrp="1"/>
          </p:cNvSpPr>
          <p:nvPr>
            <p:ph type="body" idx="1"/>
          </p:nvPr>
        </p:nvSpPr>
        <p:spPr>
          <a:noFill/>
        </p:spPr>
        <p:txBody>
          <a:bodyPr/>
          <a:lstStyle/>
          <a:p>
            <a:endParaRPr lang="de-DE" altLang="de-DE"/>
          </a:p>
        </p:txBody>
      </p:sp>
      <p:sp>
        <p:nvSpPr>
          <p:cNvPr id="57348"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50A07708-217F-4DB9-ABFC-53D990B63BF1}" type="slidenum">
              <a:rPr lang="de-DE" altLang="de-DE" sz="1200"/>
              <a:pPr/>
              <a:t>173</a:t>
            </a:fld>
            <a:endParaRPr lang="de-DE" altLang="de-DE" sz="1200"/>
          </a:p>
        </p:txBody>
      </p:sp>
    </p:spTree>
    <p:extLst>
      <p:ext uri="{BB962C8B-B14F-4D97-AF65-F5344CB8AC3E}">
        <p14:creationId xmlns:p14="http://schemas.microsoft.com/office/powerpoint/2010/main" val="272179390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a:ln/>
        </p:spPr>
      </p:sp>
      <p:sp>
        <p:nvSpPr>
          <p:cNvPr id="58371" name="Notizenplatzhalter 2"/>
          <p:cNvSpPr>
            <a:spLocks noGrp="1"/>
          </p:cNvSpPr>
          <p:nvPr>
            <p:ph type="body" idx="1"/>
          </p:nvPr>
        </p:nvSpPr>
        <p:spPr>
          <a:noFill/>
        </p:spPr>
        <p:txBody>
          <a:bodyPr/>
          <a:lstStyle/>
          <a:p>
            <a:endParaRPr lang="de-DE" altLang="de-DE" dirty="0"/>
          </a:p>
        </p:txBody>
      </p:sp>
      <p:sp>
        <p:nvSpPr>
          <p:cNvPr id="5837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B9992196-D6E2-47CA-A72D-F2220C094EF7}" type="slidenum">
              <a:rPr lang="de-DE" altLang="de-DE" sz="1200"/>
              <a:pPr/>
              <a:t>174</a:t>
            </a:fld>
            <a:endParaRPr lang="de-DE" altLang="de-DE" sz="1200"/>
          </a:p>
        </p:txBody>
      </p:sp>
    </p:spTree>
    <p:extLst>
      <p:ext uri="{BB962C8B-B14F-4D97-AF65-F5344CB8AC3E}">
        <p14:creationId xmlns:p14="http://schemas.microsoft.com/office/powerpoint/2010/main" val="143563293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175</a:t>
            </a:fld>
            <a:endParaRPr lang="en-US" noProof="0" dirty="0"/>
          </a:p>
        </p:txBody>
      </p:sp>
    </p:spTree>
    <p:extLst>
      <p:ext uri="{BB962C8B-B14F-4D97-AF65-F5344CB8AC3E}">
        <p14:creationId xmlns:p14="http://schemas.microsoft.com/office/powerpoint/2010/main" val="366643491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176</a:t>
            </a:fld>
            <a:endParaRPr lang="en-US" noProof="0" dirty="0"/>
          </a:p>
        </p:txBody>
      </p:sp>
    </p:spTree>
    <p:extLst>
      <p:ext uri="{BB962C8B-B14F-4D97-AF65-F5344CB8AC3E}">
        <p14:creationId xmlns:p14="http://schemas.microsoft.com/office/powerpoint/2010/main" val="286761824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177</a:t>
            </a:fld>
            <a:endParaRPr lang="en-US" noProof="0" dirty="0"/>
          </a:p>
        </p:txBody>
      </p:sp>
    </p:spTree>
    <p:extLst>
      <p:ext uri="{BB962C8B-B14F-4D97-AF65-F5344CB8AC3E}">
        <p14:creationId xmlns:p14="http://schemas.microsoft.com/office/powerpoint/2010/main" val="20200790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a:ln/>
        </p:spPr>
      </p:sp>
      <p:sp>
        <p:nvSpPr>
          <p:cNvPr id="31747" name="Notizenplatzhalter 2"/>
          <p:cNvSpPr>
            <a:spLocks noGrp="1"/>
          </p:cNvSpPr>
          <p:nvPr>
            <p:ph type="body" idx="1"/>
          </p:nvPr>
        </p:nvSpPr>
        <p:spPr>
          <a:noFill/>
        </p:spPr>
        <p:txBody>
          <a:bodyPr/>
          <a:lstStyle/>
          <a:p>
            <a:endParaRPr lang="de-DE" altLang="de-DE" dirty="0"/>
          </a:p>
        </p:txBody>
      </p:sp>
      <p:sp>
        <p:nvSpPr>
          <p:cNvPr id="31748"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B7C43AEF-8CD7-4821-A2DB-DFFF9CDE0430}" type="slidenum">
              <a:rPr lang="de-DE" altLang="de-DE" sz="1200"/>
              <a:pPr/>
              <a:t>178</a:t>
            </a:fld>
            <a:endParaRPr lang="de-DE" altLang="de-DE" sz="1200"/>
          </a:p>
        </p:txBody>
      </p:sp>
    </p:spTree>
    <p:extLst>
      <p:ext uri="{BB962C8B-B14F-4D97-AF65-F5344CB8AC3E}">
        <p14:creationId xmlns:p14="http://schemas.microsoft.com/office/powerpoint/2010/main" val="293842639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t>179</a:t>
            </a:fld>
            <a:endParaRPr lang="en-US" noProof="0" dirty="0"/>
          </a:p>
        </p:txBody>
      </p:sp>
    </p:spTree>
    <p:extLst>
      <p:ext uri="{BB962C8B-B14F-4D97-AF65-F5344CB8AC3E}">
        <p14:creationId xmlns:p14="http://schemas.microsoft.com/office/powerpoint/2010/main" val="862722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xfrm>
            <a:off x="685800" y="1143000"/>
            <a:ext cx="5486400" cy="3086100"/>
          </a:xfrm>
          <a:ln/>
        </p:spPr>
      </p:sp>
      <p:sp>
        <p:nvSpPr>
          <p:cNvPr id="46083" name="Notizenplatzhalter 2"/>
          <p:cNvSpPr>
            <a:spLocks noGrp="1"/>
          </p:cNvSpPr>
          <p:nvPr>
            <p:ph type="body" idx="1"/>
          </p:nvPr>
        </p:nvSpPr>
        <p:spPr>
          <a:noFill/>
        </p:spPr>
        <p:txBody>
          <a:bodyPr/>
          <a:lstStyle/>
          <a:p>
            <a:r>
              <a:rPr lang="de-DE" altLang="de-DE" dirty="0" smtClean="0"/>
              <a:t>Anmerkung für Lehrende:</a:t>
            </a:r>
          </a:p>
          <a:p>
            <a:r>
              <a:rPr lang="de-DE" altLang="de-DE" dirty="0" smtClean="0"/>
              <a:t>Sofern möglich und vorhanden, können hier hochschulspezifische</a:t>
            </a:r>
            <a:r>
              <a:rPr lang="de-DE" altLang="de-DE" baseline="0" dirty="0" smtClean="0"/>
              <a:t> Erhebungen präsentiert werden.</a:t>
            </a:r>
            <a:endParaRPr lang="de-DE" altLang="de-DE" dirty="0" smtClean="0"/>
          </a:p>
          <a:p>
            <a:endParaRPr lang="de-DE" altLang="de-DE" dirty="0"/>
          </a:p>
        </p:txBody>
      </p:sp>
      <p:sp>
        <p:nvSpPr>
          <p:cNvPr id="46084"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708C4673-454B-49DE-A631-2552B9EDC8F3}" type="slidenum">
              <a:rPr lang="de-DE" altLang="de-DE" sz="1200" smtClean="0"/>
              <a:pPr/>
              <a:t>18</a:t>
            </a:fld>
            <a:endParaRPr lang="de-DE" altLang="de-DE" sz="120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p:spPr>
        <p:txBody>
          <a:bodyPr/>
          <a:lstStyle/>
          <a:p>
            <a:r>
              <a:rPr lang="de-DE" altLang="de-DE" dirty="0" smtClean="0"/>
              <a:t>Hinweis für Lehrende: </a:t>
            </a:r>
          </a:p>
          <a:p>
            <a:r>
              <a:rPr lang="de-DE" altLang="de-DE" dirty="0" smtClean="0"/>
              <a:t>Gemeinsam</a:t>
            </a:r>
            <a:r>
              <a:rPr lang="de-DE" altLang="de-DE" baseline="0" dirty="0" smtClean="0"/>
              <a:t> mit den Teilnehmenden wird diskutiert, auf welche gemeinsamen Ziele sich die Teilnehmenden verständigen können und wie diese erreicht werden können/sollen. Die Ziele werden in die Pyramide eingetragen und können im Laufe des weiteren Seminarverlaufs wieder herangezogen werden.</a:t>
            </a:r>
          </a:p>
          <a:p>
            <a:r>
              <a:rPr lang="de-DE" altLang="de-DE" baseline="0" dirty="0" smtClean="0"/>
              <a:t>Ein Beispiel einer solchen Abstimmung findet sich auf der nächsten (ausgeblendeten) Folie dieser Präsentation.</a:t>
            </a:r>
            <a:endParaRPr lang="de-DE" altLang="de-DE" dirty="0" smtClean="0"/>
          </a:p>
          <a:p>
            <a:endParaRPr lang="de-DE" altLang="de-DE" dirty="0"/>
          </a:p>
        </p:txBody>
      </p:sp>
      <p:sp>
        <p:nvSpPr>
          <p:cNvPr id="3277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95EF443B-2F27-481B-8D15-4622615CD30D}" type="slidenum">
              <a:rPr lang="de-DE" altLang="de-DE" sz="1200"/>
              <a:pPr/>
              <a:t>180</a:t>
            </a:fld>
            <a:endParaRPr lang="de-DE" altLang="de-DE" sz="1200"/>
          </a:p>
        </p:txBody>
      </p:sp>
    </p:spTree>
    <p:extLst>
      <p:ext uri="{BB962C8B-B14F-4D97-AF65-F5344CB8AC3E}">
        <p14:creationId xmlns:p14="http://schemas.microsoft.com/office/powerpoint/2010/main" val="159951440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p:spPr>
        <p:txBody>
          <a:bodyPr/>
          <a:lstStyle/>
          <a:p>
            <a:r>
              <a:rPr lang="de-DE" altLang="de-DE" dirty="0" smtClean="0"/>
              <a:t>Hinweis für Lehrende: </a:t>
            </a:r>
          </a:p>
          <a:p>
            <a:r>
              <a:rPr lang="de-DE" altLang="de-DE" dirty="0" smtClean="0"/>
              <a:t>Gemeinsam</a:t>
            </a:r>
            <a:r>
              <a:rPr lang="de-DE" altLang="de-DE" baseline="0" dirty="0" smtClean="0"/>
              <a:t> mit den Teilnehmenden wird diskutiert, auf welche gemeinsamen Ziele sich die Teilnehmenden verständigen können und wie diese erreicht werden können/sollen. Die Ziele werden in die Pyramide eingetragen und können im Laufe des weiteren Seminarverlaufs wieder herangezogen werden.</a:t>
            </a:r>
          </a:p>
          <a:p>
            <a:r>
              <a:rPr lang="de-DE" altLang="de-DE" baseline="0" dirty="0" smtClean="0"/>
              <a:t>Ein Beispiel einer solchen Abstimmung findet sich auf der nächsten (ausgeblendeten) Folie dieser Präsentation.</a:t>
            </a:r>
            <a:endParaRPr lang="de-DE" altLang="de-DE" dirty="0"/>
          </a:p>
        </p:txBody>
      </p:sp>
      <p:sp>
        <p:nvSpPr>
          <p:cNvPr id="3277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95EF443B-2F27-481B-8D15-4622615CD30D}" type="slidenum">
              <a:rPr lang="de-DE" altLang="de-DE" sz="1200"/>
              <a:pPr/>
              <a:t>181</a:t>
            </a:fld>
            <a:endParaRPr lang="de-DE" altLang="de-DE" sz="1200"/>
          </a:p>
        </p:txBody>
      </p:sp>
    </p:spTree>
    <p:extLst>
      <p:ext uri="{BB962C8B-B14F-4D97-AF65-F5344CB8AC3E}">
        <p14:creationId xmlns:p14="http://schemas.microsoft.com/office/powerpoint/2010/main" val="79985754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p:spPr>
        <p:txBody>
          <a:bodyPr/>
          <a:lstStyle/>
          <a:p>
            <a:r>
              <a:rPr lang="de-DE" altLang="de-DE" dirty="0" smtClean="0"/>
              <a:t>Hinweis für Lehrende: </a:t>
            </a:r>
          </a:p>
          <a:p>
            <a:r>
              <a:rPr lang="de-DE" altLang="de-DE" dirty="0" smtClean="0"/>
              <a:t>Gemeinsam</a:t>
            </a:r>
            <a:r>
              <a:rPr lang="de-DE" altLang="de-DE" baseline="0" dirty="0" smtClean="0"/>
              <a:t> mit den Teilnehmenden wird diskutiert, auf welche gemeinsamen Ziele sich die Teilnehmenden verständigen können und wie diese erreicht werden können/sollen. Die Ziele werden in die Pyramide eingetragen und können im Laufe des weiteren Seminarverlaufs wieder herangezogen werden.</a:t>
            </a:r>
          </a:p>
          <a:p>
            <a:r>
              <a:rPr lang="de-DE" altLang="de-DE" baseline="0" dirty="0" smtClean="0"/>
              <a:t>Ein Beispiel einer solchen Abstimmung findet sich auf der nächsten (ausgeblendeten) Folie dieser Präsentation.</a:t>
            </a:r>
            <a:endParaRPr lang="de-DE" altLang="de-DE" dirty="0"/>
          </a:p>
        </p:txBody>
      </p:sp>
      <p:sp>
        <p:nvSpPr>
          <p:cNvPr id="3277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95EF443B-2F27-481B-8D15-4622615CD30D}" type="slidenum">
              <a:rPr lang="de-DE" altLang="de-DE" sz="1200"/>
              <a:pPr/>
              <a:t>182</a:t>
            </a:fld>
            <a:endParaRPr lang="de-DE" altLang="de-DE" sz="1200"/>
          </a:p>
        </p:txBody>
      </p:sp>
    </p:spTree>
    <p:extLst>
      <p:ext uri="{BB962C8B-B14F-4D97-AF65-F5344CB8AC3E}">
        <p14:creationId xmlns:p14="http://schemas.microsoft.com/office/powerpoint/2010/main" val="293775654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183</a:t>
            </a:fld>
            <a:endParaRPr lang="en-US" noProof="0" dirty="0"/>
          </a:p>
        </p:txBody>
      </p:sp>
    </p:spTree>
    <p:extLst>
      <p:ext uri="{BB962C8B-B14F-4D97-AF65-F5344CB8AC3E}">
        <p14:creationId xmlns:p14="http://schemas.microsoft.com/office/powerpoint/2010/main" val="39249618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184</a:t>
            </a:fld>
            <a:endParaRPr lang="en-US" noProof="0" dirty="0"/>
          </a:p>
        </p:txBody>
      </p:sp>
    </p:spTree>
    <p:extLst>
      <p:ext uri="{BB962C8B-B14F-4D97-AF65-F5344CB8AC3E}">
        <p14:creationId xmlns:p14="http://schemas.microsoft.com/office/powerpoint/2010/main" val="87574039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00314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28221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t>187</a:t>
            </a:fld>
            <a:endParaRPr lang="en-US" noProof="0" dirty="0"/>
          </a:p>
        </p:txBody>
      </p:sp>
    </p:spTree>
    <p:extLst>
      <p:ext uri="{BB962C8B-B14F-4D97-AF65-F5344CB8AC3E}">
        <p14:creationId xmlns:p14="http://schemas.microsoft.com/office/powerpoint/2010/main" val="346576584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t>188</a:t>
            </a:fld>
            <a:endParaRPr lang="en-US" noProof="0" dirty="0"/>
          </a:p>
        </p:txBody>
      </p:sp>
    </p:spTree>
    <p:extLst>
      <p:ext uri="{BB962C8B-B14F-4D97-AF65-F5344CB8AC3E}">
        <p14:creationId xmlns:p14="http://schemas.microsoft.com/office/powerpoint/2010/main" val="97723153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189</a:t>
            </a:fld>
            <a:endParaRPr lang="en-US" noProof="0" dirty="0"/>
          </a:p>
        </p:txBody>
      </p:sp>
    </p:spTree>
    <p:extLst>
      <p:ext uri="{BB962C8B-B14F-4D97-AF65-F5344CB8AC3E}">
        <p14:creationId xmlns:p14="http://schemas.microsoft.com/office/powerpoint/2010/main" val="760636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xfrm>
            <a:off x="685800" y="1143000"/>
            <a:ext cx="5486400" cy="3086100"/>
          </a:xfrm>
          <a:ln/>
        </p:spPr>
      </p:sp>
      <p:sp>
        <p:nvSpPr>
          <p:cNvPr id="47107" name="Notizenplatzhalter 2"/>
          <p:cNvSpPr>
            <a:spLocks noGrp="1"/>
          </p:cNvSpPr>
          <p:nvPr>
            <p:ph type="body" idx="1"/>
          </p:nvPr>
        </p:nvSpPr>
        <p:spPr>
          <a:noFill/>
        </p:spPr>
        <p:txBody>
          <a:bodyPr/>
          <a:lstStyle/>
          <a:p>
            <a:r>
              <a:rPr lang="de-DE" altLang="de-DE" dirty="0" smtClean="0"/>
              <a:t>Anmerkung für Lehrende:</a:t>
            </a:r>
          </a:p>
          <a:p>
            <a:r>
              <a:rPr lang="de-DE" altLang="de-DE" dirty="0" smtClean="0"/>
              <a:t>Sofern möglich und vorhanden, können hier hochschulspezifische</a:t>
            </a:r>
            <a:r>
              <a:rPr lang="de-DE" altLang="de-DE" baseline="0" dirty="0" smtClean="0"/>
              <a:t> Erhebungen präsentiert werden.</a:t>
            </a:r>
            <a:endParaRPr lang="de-DE" altLang="de-DE" dirty="0" smtClean="0"/>
          </a:p>
          <a:p>
            <a:endParaRPr lang="de-DE" altLang="de-DE" dirty="0"/>
          </a:p>
        </p:txBody>
      </p:sp>
      <p:sp>
        <p:nvSpPr>
          <p:cNvPr id="47108"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DC06D007-5B31-4000-A8B5-B9582CCF19F5}" type="slidenum">
              <a:rPr lang="de-DE" altLang="de-DE" sz="1200" smtClean="0"/>
              <a:pPr/>
              <a:t>19</a:t>
            </a:fld>
            <a:endParaRPr lang="de-DE" altLang="de-DE" sz="120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190</a:t>
            </a:fld>
            <a:endParaRPr lang="en-US" noProof="0" dirty="0"/>
          </a:p>
        </p:txBody>
      </p:sp>
    </p:spTree>
    <p:extLst>
      <p:ext uri="{BB962C8B-B14F-4D97-AF65-F5344CB8AC3E}">
        <p14:creationId xmlns:p14="http://schemas.microsoft.com/office/powerpoint/2010/main" val="229744083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 für Lehrende: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Wenn bei Ihnen im derzeitigen Semester </a:t>
            </a:r>
            <a:r>
              <a:rPr lang="de-DE" baseline="0" dirty="0" smtClean="0"/>
              <a:t>Aktionen in Präsenz auf dem Campus möglich sind, verwenden Sie stattdessen </a:t>
            </a:r>
            <a:r>
              <a:rPr lang="de-DE" dirty="0" smtClean="0"/>
              <a:t>die</a:t>
            </a:r>
            <a:r>
              <a:rPr lang="de-DE" baseline="0" dirty="0" smtClean="0"/>
              <a:t> Folien des Abschnitts „</a:t>
            </a:r>
            <a:r>
              <a:rPr lang="de-DE" baseline="0" dirty="0" err="1" smtClean="0"/>
              <a:t>Outreach</a:t>
            </a:r>
            <a:r>
              <a:rPr lang="de-DE" baseline="0" dirty="0" smtClean="0"/>
              <a:t>-Aktionen – Offline“ und blenden Sie die Folien des Abschnitts „</a:t>
            </a:r>
            <a:r>
              <a:rPr lang="de-DE" baseline="0" dirty="0" err="1" smtClean="0"/>
              <a:t>Outreach</a:t>
            </a:r>
            <a:r>
              <a:rPr lang="de-DE" baseline="0" dirty="0" smtClean="0"/>
              <a:t>-Aktionen – Online“ gegebenenfalls aus.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Es ist aber durchaus möglich, sowohl Online- als auch Offline-Aktionen durchzuführen. In diesem Fall können Sie beide Abschnitte kombinieren.</a:t>
            </a:r>
            <a:endParaRPr lang="de-DE" dirty="0" smtClean="0"/>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191</a:t>
            </a:fld>
            <a:endParaRPr lang="en-US" noProof="0" dirty="0"/>
          </a:p>
        </p:txBody>
      </p:sp>
    </p:spTree>
    <p:extLst>
      <p:ext uri="{BB962C8B-B14F-4D97-AF65-F5344CB8AC3E}">
        <p14:creationId xmlns:p14="http://schemas.microsoft.com/office/powerpoint/2010/main" val="22356105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192</a:t>
            </a:fld>
            <a:endParaRPr lang="en-US" noProof="0" dirty="0"/>
          </a:p>
        </p:txBody>
      </p:sp>
    </p:spTree>
    <p:extLst>
      <p:ext uri="{BB962C8B-B14F-4D97-AF65-F5344CB8AC3E}">
        <p14:creationId xmlns:p14="http://schemas.microsoft.com/office/powerpoint/2010/main" val="8780130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a:t>
            </a:r>
            <a:r>
              <a:rPr lang="de-DE" baseline="0" dirty="0" smtClean="0"/>
              <a:t> für Lehrende: </a:t>
            </a:r>
          </a:p>
          <a:p>
            <a:r>
              <a:rPr lang="de-DE" baseline="0" dirty="0" smtClean="0"/>
              <a:t>Hier können gemeinsam die Social-Media-Kanäle der Hochschule gesammelt werden. </a:t>
            </a:r>
          </a:p>
          <a:p>
            <a:r>
              <a:rPr lang="de-DE" baseline="0" dirty="0" smtClean="0"/>
              <a:t>Die Einträge für die Hochschule Esslingen dienen hier lediglich als Beispiel.</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193</a:t>
            </a:fld>
            <a:endParaRPr lang="en-US" noProof="0" dirty="0"/>
          </a:p>
        </p:txBody>
      </p:sp>
    </p:spTree>
    <p:extLst>
      <p:ext uri="{BB962C8B-B14F-4D97-AF65-F5344CB8AC3E}">
        <p14:creationId xmlns:p14="http://schemas.microsoft.com/office/powerpoint/2010/main" val="260934513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194</a:t>
            </a:fld>
            <a:endParaRPr lang="en-US" noProof="0" dirty="0"/>
          </a:p>
        </p:txBody>
      </p:sp>
    </p:spTree>
    <p:extLst>
      <p:ext uri="{BB962C8B-B14F-4D97-AF65-F5344CB8AC3E}">
        <p14:creationId xmlns:p14="http://schemas.microsoft.com/office/powerpoint/2010/main" val="409249832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195</a:t>
            </a:fld>
            <a:endParaRPr lang="en-US" noProof="0" dirty="0"/>
          </a:p>
        </p:txBody>
      </p:sp>
    </p:spTree>
    <p:extLst>
      <p:ext uri="{BB962C8B-B14F-4D97-AF65-F5344CB8AC3E}">
        <p14:creationId xmlns:p14="http://schemas.microsoft.com/office/powerpoint/2010/main" val="209365492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196</a:t>
            </a:fld>
            <a:endParaRPr lang="en-US" noProof="0" dirty="0"/>
          </a:p>
        </p:txBody>
      </p:sp>
    </p:spTree>
    <p:extLst>
      <p:ext uri="{BB962C8B-B14F-4D97-AF65-F5344CB8AC3E}">
        <p14:creationId xmlns:p14="http://schemas.microsoft.com/office/powerpoint/2010/main" val="69906269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54403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ct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198</a:t>
            </a:fld>
            <a:endParaRPr lang="en-US" noProof="0" dirty="0"/>
          </a:p>
        </p:txBody>
      </p:sp>
    </p:spTree>
    <p:extLst>
      <p:ext uri="{BB962C8B-B14F-4D97-AF65-F5344CB8AC3E}">
        <p14:creationId xmlns:p14="http://schemas.microsoft.com/office/powerpoint/2010/main" val="388565284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22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Anmerkungen</a:t>
            </a:r>
            <a:r>
              <a:rPr lang="de-DE" baseline="0" dirty="0" smtClean="0"/>
              <a:t> für Lehrende: </a:t>
            </a:r>
          </a:p>
          <a:p>
            <a:r>
              <a:rPr lang="de-DE" baseline="0" dirty="0" smtClean="0"/>
              <a:t>Da es sich bei der  Peer-Qualifizierung um ein Seminar mit vielen selbstreflexiven Anteilen handelt und dabei auch häufig sehr persönliche Dinge zur Sprache kommen, sollte der Vorstellungsrunde genügend Zeit eingeräumt werden. </a:t>
            </a:r>
          </a:p>
          <a:p>
            <a:endParaRPr lang="de-DE" baseline="0" dirty="0" smtClean="0"/>
          </a:p>
          <a:p>
            <a:r>
              <a:rPr lang="de-DE" baseline="0" dirty="0" smtClean="0"/>
              <a:t>Es hat sich dabei auch als hilfreich erwiesen direkt zu Beginn darauf hinzuweisen, dass dieses Seminar sehr interaktiv angelegt ist und ein offener Austausch zwischen allen Beteiligten angestrebt wird.</a:t>
            </a:r>
          </a:p>
          <a:p>
            <a:endParaRPr lang="de-DE" baseline="0" dirty="0" smtClean="0"/>
          </a:p>
          <a:p>
            <a:endParaRPr lang="de-DE" baseline="0" dirty="0" smtClean="0"/>
          </a:p>
          <a:p>
            <a:r>
              <a:rPr lang="de-DE" baseline="0" dirty="0" smtClean="0"/>
              <a:t> </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a:t>
            </a:fld>
            <a:endParaRPr lang="en-US" noProof="0" dirty="0"/>
          </a:p>
        </p:txBody>
      </p:sp>
    </p:spTree>
    <p:extLst>
      <p:ext uri="{BB962C8B-B14F-4D97-AF65-F5344CB8AC3E}">
        <p14:creationId xmlns:p14="http://schemas.microsoft.com/office/powerpoint/2010/main" val="680574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Anmerkung für Lehrende:</a:t>
            </a:r>
          </a:p>
          <a:p>
            <a:r>
              <a:rPr lang="de-DE" altLang="de-DE" dirty="0" smtClean="0"/>
              <a:t>Sofern möglich und vorhanden, können hier hochschulspezifische</a:t>
            </a:r>
            <a:r>
              <a:rPr lang="de-DE" altLang="de-DE" baseline="0" dirty="0" smtClean="0"/>
              <a:t> Erhebungen präsentiert werden.</a:t>
            </a:r>
            <a:endParaRPr lang="de-DE" altLang="de-DE" dirty="0" smtClean="0"/>
          </a:p>
          <a:p>
            <a:endParaRPr lang="de-DE" altLang="de-DE" dirty="0" smtClean="0"/>
          </a:p>
          <a:p>
            <a:endParaRPr lang="de-DE" dirty="0"/>
          </a:p>
        </p:txBody>
      </p:sp>
      <p:sp>
        <p:nvSpPr>
          <p:cNvPr id="4" name="Foliennummernplatzhalter 3"/>
          <p:cNvSpPr>
            <a:spLocks noGrp="1"/>
          </p:cNvSpPr>
          <p:nvPr>
            <p:ph type="sldNum" sz="quarter" idx="5"/>
          </p:nvPr>
        </p:nvSpPr>
        <p:spPr/>
        <p:txBody>
          <a:bodyPr/>
          <a:lstStyle/>
          <a:p>
            <a:fld id="{8530193B-564F-4854-8A52-728F3FB19C85}" type="slidenum">
              <a:rPr lang="en-US" noProof="0" smtClean="0"/>
              <a:pPr/>
              <a:t>20</a:t>
            </a:fld>
            <a:endParaRPr lang="en-US" noProof="0" dirty="0"/>
          </a:p>
        </p:txBody>
      </p:sp>
    </p:spTree>
    <p:extLst>
      <p:ext uri="{BB962C8B-B14F-4D97-AF65-F5344CB8AC3E}">
        <p14:creationId xmlns:p14="http://schemas.microsoft.com/office/powerpoint/2010/main" val="81719072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a:t>
            </a:r>
            <a:r>
              <a:rPr lang="de-DE" baseline="0" dirty="0" smtClean="0"/>
              <a:t> für Lehrende: </a:t>
            </a:r>
          </a:p>
          <a:p>
            <a:r>
              <a:rPr lang="de-DE" baseline="0" dirty="0" smtClean="0"/>
              <a:t>Der </a:t>
            </a:r>
            <a:r>
              <a:rPr lang="de-DE" baseline="0" dirty="0" err="1" smtClean="0"/>
              <a:t>Social</a:t>
            </a:r>
            <a:r>
              <a:rPr lang="de-DE" baseline="0" dirty="0" smtClean="0"/>
              <a:t>-Media-Guide kann innerhalb der Hochschule weitergegeben und somit auch den Studierenden zur Verfügung gestellt werden: entweder per Lernplattform oder direkt über die Website der Hochschule Esslingen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28445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85557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0924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203</a:t>
            </a:fld>
            <a:endParaRPr lang="en-US" noProof="0" dirty="0"/>
          </a:p>
        </p:txBody>
      </p:sp>
    </p:spTree>
    <p:extLst>
      <p:ext uri="{BB962C8B-B14F-4D97-AF65-F5344CB8AC3E}">
        <p14:creationId xmlns:p14="http://schemas.microsoft.com/office/powerpoint/2010/main" val="327345918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fld id="{8530193B-564F-4854-8A52-728F3FB19C85}" type="slidenum">
              <a:rPr lang="en-US" noProof="0" smtClean="0"/>
              <a:t>204</a:t>
            </a:fld>
            <a:endParaRPr lang="en-US" noProof="0" dirty="0"/>
          </a:p>
        </p:txBody>
      </p:sp>
    </p:spTree>
    <p:extLst>
      <p:ext uri="{BB962C8B-B14F-4D97-AF65-F5344CB8AC3E}">
        <p14:creationId xmlns:p14="http://schemas.microsoft.com/office/powerpoint/2010/main" val="8804910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205</a:t>
            </a:fld>
            <a:endParaRPr lang="en-US" noProof="0" dirty="0"/>
          </a:p>
        </p:txBody>
      </p:sp>
    </p:spTree>
    <p:extLst>
      <p:ext uri="{BB962C8B-B14F-4D97-AF65-F5344CB8AC3E}">
        <p14:creationId xmlns:p14="http://schemas.microsoft.com/office/powerpoint/2010/main" val="278795575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 für Lehrende: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Wenn</a:t>
            </a:r>
            <a:r>
              <a:rPr lang="de-DE" baseline="0" dirty="0" smtClean="0"/>
              <a:t> bei den Aktionen Fotos/ Videos oder Tonaufnahmen der Studierenden verwendet und veröffentlicht werden sollen, wird eine Einwilligungserklärung der Studierenden benötigt. Wir stellen Ihnen eine Vorlage für eine solche Einwilligungserklärung zur Verfügung. Sie können diese an Ihre Hochschule anpassen oder Sie verwenden eine entsprechende Vorlage Ihrer Hochschule (insofern vorhanden).</a:t>
            </a:r>
            <a:endParaRPr lang="de-DE" dirty="0" smtClean="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206</a:t>
            </a:fld>
            <a:endParaRPr lang="en-US" noProof="0" dirty="0"/>
          </a:p>
        </p:txBody>
      </p:sp>
    </p:spTree>
    <p:extLst>
      <p:ext uri="{BB962C8B-B14F-4D97-AF65-F5344CB8AC3E}">
        <p14:creationId xmlns:p14="http://schemas.microsoft.com/office/powerpoint/2010/main" val="45359629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 für Lehrende: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Wenn</a:t>
            </a:r>
            <a:r>
              <a:rPr lang="de-DE" baseline="0" dirty="0" smtClean="0"/>
              <a:t> bei den Aktionen Fotos/ Videos oder Tonaufnahmen der Studierenden verwendet und veröffentlicht werden sollen, so wird eine Einwilligungserklärung der Studierenden benötigt. Wir stellen Ihnen eine Vorlage für eine solche Einwilligungserklärung zur Verfügung. Sie können diese an Ihre Hochschule anpassen oder Sie verwenden eine entsprechende Vorlage Ihrer Hochschule (insofern vorhanden).</a:t>
            </a:r>
            <a:endParaRPr lang="de-DE" dirty="0" smtClean="0"/>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207</a:t>
            </a:fld>
            <a:endParaRPr lang="en-US" noProof="0" dirty="0"/>
          </a:p>
        </p:txBody>
      </p:sp>
    </p:spTree>
    <p:extLst>
      <p:ext uri="{BB962C8B-B14F-4D97-AF65-F5344CB8AC3E}">
        <p14:creationId xmlns:p14="http://schemas.microsoft.com/office/powerpoint/2010/main" val="414477617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208</a:t>
            </a:fld>
            <a:endParaRPr lang="en-US" noProof="0" dirty="0"/>
          </a:p>
        </p:txBody>
      </p:sp>
    </p:spTree>
    <p:extLst>
      <p:ext uri="{BB962C8B-B14F-4D97-AF65-F5344CB8AC3E}">
        <p14:creationId xmlns:p14="http://schemas.microsoft.com/office/powerpoint/2010/main" val="72028525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209</a:t>
            </a:fld>
            <a:endParaRPr lang="en-US" noProof="0" dirty="0"/>
          </a:p>
        </p:txBody>
      </p:sp>
    </p:spTree>
    <p:extLst>
      <p:ext uri="{BB962C8B-B14F-4D97-AF65-F5344CB8AC3E}">
        <p14:creationId xmlns:p14="http://schemas.microsoft.com/office/powerpoint/2010/main" val="2801189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altLang="de-DE" dirty="0" smtClean="0"/>
              <a:t>Anmerkung für Lehrende:</a:t>
            </a:r>
          </a:p>
          <a:p>
            <a:r>
              <a:rPr lang="de-DE" altLang="de-DE" dirty="0" smtClean="0"/>
              <a:t>Sofern möglich und vorhanden, können hier hochschulspezifische</a:t>
            </a:r>
            <a:r>
              <a:rPr lang="de-DE" altLang="de-DE" baseline="0" dirty="0" smtClean="0"/>
              <a:t> Erhebungen präsentiert werden.</a:t>
            </a:r>
            <a:endParaRPr lang="de-DE" altLang="de-DE" dirty="0" smtClean="0"/>
          </a:p>
          <a:p>
            <a:endParaRPr lang="de-DE" altLang="de-DE" dirty="0" smtClean="0"/>
          </a:p>
          <a:p>
            <a:endParaRPr lang="de-DE" dirty="0">
              <a:solidFill>
                <a:schemeClr val="accent2">
                  <a:lumMod val="75000"/>
                </a:schemeClr>
              </a:solidFill>
            </a:endParaRPr>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a:t>
            </a:fld>
            <a:endParaRPr lang="en-US" noProof="0"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210</a:t>
            </a:fld>
            <a:endParaRPr lang="en-US" noProof="0" dirty="0"/>
          </a:p>
        </p:txBody>
      </p:sp>
    </p:spTree>
    <p:extLst>
      <p:ext uri="{BB962C8B-B14F-4D97-AF65-F5344CB8AC3E}">
        <p14:creationId xmlns:p14="http://schemas.microsoft.com/office/powerpoint/2010/main" val="211827311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211</a:t>
            </a:fld>
            <a:endParaRPr lang="en-US" noProof="0" dirty="0"/>
          </a:p>
        </p:txBody>
      </p:sp>
    </p:spTree>
    <p:extLst>
      <p:ext uri="{BB962C8B-B14F-4D97-AF65-F5344CB8AC3E}">
        <p14:creationId xmlns:p14="http://schemas.microsoft.com/office/powerpoint/2010/main" val="252192191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212</a:t>
            </a:fld>
            <a:endParaRPr lang="en-US" noProof="0" dirty="0"/>
          </a:p>
        </p:txBody>
      </p:sp>
    </p:spTree>
    <p:extLst>
      <p:ext uri="{BB962C8B-B14F-4D97-AF65-F5344CB8AC3E}">
        <p14:creationId xmlns:p14="http://schemas.microsoft.com/office/powerpoint/2010/main" val="19005927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213</a:t>
            </a:fld>
            <a:endParaRPr lang="en-US" noProof="0" dirty="0"/>
          </a:p>
        </p:txBody>
      </p:sp>
    </p:spTree>
    <p:extLst>
      <p:ext uri="{BB962C8B-B14F-4D97-AF65-F5344CB8AC3E}">
        <p14:creationId xmlns:p14="http://schemas.microsoft.com/office/powerpoint/2010/main" val="343660182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214</a:t>
            </a:fld>
            <a:endParaRPr lang="en-US" noProof="0" dirty="0"/>
          </a:p>
        </p:txBody>
      </p:sp>
    </p:spTree>
    <p:extLst>
      <p:ext uri="{BB962C8B-B14F-4D97-AF65-F5344CB8AC3E}">
        <p14:creationId xmlns:p14="http://schemas.microsoft.com/office/powerpoint/2010/main" val="140945135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215</a:t>
            </a:fld>
            <a:endParaRPr lang="en-US" noProof="0" dirty="0"/>
          </a:p>
        </p:txBody>
      </p:sp>
    </p:spTree>
    <p:extLst>
      <p:ext uri="{BB962C8B-B14F-4D97-AF65-F5344CB8AC3E}">
        <p14:creationId xmlns:p14="http://schemas.microsoft.com/office/powerpoint/2010/main" val="25008717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216</a:t>
            </a:fld>
            <a:endParaRPr lang="en-US" noProof="0" dirty="0"/>
          </a:p>
        </p:txBody>
      </p:sp>
    </p:spTree>
    <p:extLst>
      <p:ext uri="{BB962C8B-B14F-4D97-AF65-F5344CB8AC3E}">
        <p14:creationId xmlns:p14="http://schemas.microsoft.com/office/powerpoint/2010/main" val="396840471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217</a:t>
            </a:fld>
            <a:endParaRPr lang="en-US" noProof="0" dirty="0"/>
          </a:p>
        </p:txBody>
      </p:sp>
    </p:spTree>
    <p:extLst>
      <p:ext uri="{BB962C8B-B14F-4D97-AF65-F5344CB8AC3E}">
        <p14:creationId xmlns:p14="http://schemas.microsoft.com/office/powerpoint/2010/main" val="10874589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218</a:t>
            </a:fld>
            <a:endParaRPr lang="en-US" noProof="0" dirty="0"/>
          </a:p>
        </p:txBody>
      </p:sp>
    </p:spTree>
    <p:extLst>
      <p:ext uri="{BB962C8B-B14F-4D97-AF65-F5344CB8AC3E}">
        <p14:creationId xmlns:p14="http://schemas.microsoft.com/office/powerpoint/2010/main" val="334182580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219</a:t>
            </a:fld>
            <a:endParaRPr lang="en-US" noProof="0" dirty="0"/>
          </a:p>
        </p:txBody>
      </p:sp>
    </p:spTree>
    <p:extLst>
      <p:ext uri="{BB962C8B-B14F-4D97-AF65-F5344CB8AC3E}">
        <p14:creationId xmlns:p14="http://schemas.microsoft.com/office/powerpoint/2010/main" val="745603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altLang="de-DE" dirty="0" smtClean="0"/>
              <a:t>Anmerkung für Lehrende:</a:t>
            </a:r>
          </a:p>
          <a:p>
            <a:r>
              <a:rPr lang="de-DE" altLang="de-DE" dirty="0" smtClean="0"/>
              <a:t>Sofern möglich und vorhanden, können hier hochschulspezifische</a:t>
            </a:r>
            <a:r>
              <a:rPr lang="de-DE" altLang="de-DE" baseline="0" dirty="0" smtClean="0"/>
              <a:t> Erhebungen präsentiert werden.</a:t>
            </a:r>
            <a:endParaRPr lang="de-DE" altLang="de-DE" dirty="0" smtClean="0"/>
          </a:p>
          <a:p>
            <a:endParaRPr lang="de-DE" altLang="de-DE" dirty="0" smtClean="0"/>
          </a:p>
          <a:p>
            <a:endParaRPr lang="de-DE" dirty="0">
              <a:solidFill>
                <a:schemeClr val="accent2">
                  <a:lumMod val="75000"/>
                </a:schemeClr>
              </a:solidFill>
            </a:endParaRPr>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a:t>
            </a:fld>
            <a:endParaRPr lang="en-US" noProof="0" dirty="0"/>
          </a:p>
        </p:txBody>
      </p:sp>
    </p:spTree>
    <p:extLst>
      <p:ext uri="{BB962C8B-B14F-4D97-AF65-F5344CB8AC3E}">
        <p14:creationId xmlns:p14="http://schemas.microsoft.com/office/powerpoint/2010/main" val="289317877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220</a:t>
            </a:fld>
            <a:endParaRPr lang="en-US" noProof="0" dirty="0"/>
          </a:p>
        </p:txBody>
      </p:sp>
    </p:spTree>
    <p:extLst>
      <p:ext uri="{BB962C8B-B14F-4D97-AF65-F5344CB8AC3E}">
        <p14:creationId xmlns:p14="http://schemas.microsoft.com/office/powerpoint/2010/main" val="383515963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221</a:t>
            </a:fld>
            <a:endParaRPr lang="en-US" noProof="0" dirty="0"/>
          </a:p>
        </p:txBody>
      </p:sp>
    </p:spTree>
    <p:extLst>
      <p:ext uri="{BB962C8B-B14F-4D97-AF65-F5344CB8AC3E}">
        <p14:creationId xmlns:p14="http://schemas.microsoft.com/office/powerpoint/2010/main" val="14461717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222</a:t>
            </a:fld>
            <a:endParaRPr lang="en-US" noProof="0" dirty="0"/>
          </a:p>
        </p:txBody>
      </p:sp>
    </p:spTree>
    <p:extLst>
      <p:ext uri="{BB962C8B-B14F-4D97-AF65-F5344CB8AC3E}">
        <p14:creationId xmlns:p14="http://schemas.microsoft.com/office/powerpoint/2010/main" val="194532516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223</a:t>
            </a:fld>
            <a:endParaRPr lang="en-US" noProof="0" dirty="0"/>
          </a:p>
        </p:txBody>
      </p:sp>
    </p:spTree>
    <p:extLst>
      <p:ext uri="{BB962C8B-B14F-4D97-AF65-F5344CB8AC3E}">
        <p14:creationId xmlns:p14="http://schemas.microsoft.com/office/powerpoint/2010/main" val="177119457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224</a:t>
            </a:fld>
            <a:endParaRPr lang="en-US" noProof="0" dirty="0"/>
          </a:p>
        </p:txBody>
      </p:sp>
    </p:spTree>
    <p:extLst>
      <p:ext uri="{BB962C8B-B14F-4D97-AF65-F5344CB8AC3E}">
        <p14:creationId xmlns:p14="http://schemas.microsoft.com/office/powerpoint/2010/main" val="387789933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Teamintern: Mit Eva sprechen,</a:t>
            </a:r>
            <a:r>
              <a:rPr lang="de-DE" baseline="0" dirty="0" smtClean="0"/>
              <a:t> ob Screenshots der Peers in HD genutzt werden dürfen</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t>225</a:t>
            </a:fld>
            <a:endParaRPr lang="en-US" noProof="0" dirty="0"/>
          </a:p>
        </p:txBody>
      </p:sp>
    </p:spTree>
    <p:extLst>
      <p:ext uri="{BB962C8B-B14F-4D97-AF65-F5344CB8AC3E}">
        <p14:creationId xmlns:p14="http://schemas.microsoft.com/office/powerpoint/2010/main" val="106680998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226</a:t>
            </a:fld>
            <a:endParaRPr lang="en-US" noProof="0" dirty="0"/>
          </a:p>
        </p:txBody>
      </p:sp>
    </p:spTree>
    <p:extLst>
      <p:ext uri="{BB962C8B-B14F-4D97-AF65-F5344CB8AC3E}">
        <p14:creationId xmlns:p14="http://schemas.microsoft.com/office/powerpoint/2010/main" val="219433403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227</a:t>
            </a:fld>
            <a:endParaRPr lang="en-US" noProof="0" dirty="0"/>
          </a:p>
        </p:txBody>
      </p:sp>
    </p:spTree>
    <p:extLst>
      <p:ext uri="{BB962C8B-B14F-4D97-AF65-F5344CB8AC3E}">
        <p14:creationId xmlns:p14="http://schemas.microsoft.com/office/powerpoint/2010/main" val="422777137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228</a:t>
            </a:fld>
            <a:endParaRPr lang="en-US" noProof="0" dirty="0"/>
          </a:p>
        </p:txBody>
      </p:sp>
    </p:spTree>
    <p:extLst>
      <p:ext uri="{BB962C8B-B14F-4D97-AF65-F5344CB8AC3E}">
        <p14:creationId xmlns:p14="http://schemas.microsoft.com/office/powerpoint/2010/main" val="296544080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229</a:t>
            </a:fld>
            <a:endParaRPr lang="en-US" noProof="0" dirty="0"/>
          </a:p>
        </p:txBody>
      </p:sp>
    </p:spTree>
    <p:extLst>
      <p:ext uri="{BB962C8B-B14F-4D97-AF65-F5344CB8AC3E}">
        <p14:creationId xmlns:p14="http://schemas.microsoft.com/office/powerpoint/2010/main" val="3885594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xfrm>
            <a:off x="685800" y="1143000"/>
            <a:ext cx="5486400" cy="3086100"/>
          </a:xfrm>
          <a:ln/>
        </p:spPr>
      </p:sp>
      <p:sp>
        <p:nvSpPr>
          <p:cNvPr id="48131" name="Notizenplatzhalter 2"/>
          <p:cNvSpPr>
            <a:spLocks noGrp="1"/>
          </p:cNvSpPr>
          <p:nvPr>
            <p:ph type="body" idx="1"/>
          </p:nvPr>
        </p:nvSpPr>
        <p:spPr>
          <a:noFill/>
        </p:spPr>
        <p:txBody>
          <a:bodyPr/>
          <a:lstStyle/>
          <a:p>
            <a:r>
              <a:rPr lang="de-DE" altLang="de-DE" dirty="0" smtClean="0"/>
              <a:t>Anmerkung für Lehrende:</a:t>
            </a:r>
          </a:p>
          <a:p>
            <a:r>
              <a:rPr lang="de-DE" altLang="de-DE" dirty="0" smtClean="0"/>
              <a:t>Sofern möglich und vorhanden, können hier hochschulspezifische</a:t>
            </a:r>
            <a:r>
              <a:rPr lang="de-DE" altLang="de-DE" baseline="0" dirty="0" smtClean="0"/>
              <a:t> Erhebungen präsentiert werden.</a:t>
            </a:r>
            <a:endParaRPr lang="de-DE" altLang="de-DE" dirty="0" smtClean="0"/>
          </a:p>
          <a:p>
            <a:endParaRPr lang="de-DE" altLang="de-DE" dirty="0" smtClean="0"/>
          </a:p>
          <a:p>
            <a:endParaRPr lang="de-DE" altLang="de-DE" dirty="0"/>
          </a:p>
        </p:txBody>
      </p:sp>
      <p:sp>
        <p:nvSpPr>
          <p:cNvPr id="48132"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15A35389-5ADD-4F45-99EF-1ACED3C20CEE}" type="slidenum">
              <a:rPr lang="de-DE" altLang="de-DE" sz="1200" smtClean="0"/>
              <a:pPr/>
              <a:t>23</a:t>
            </a:fld>
            <a:endParaRPr lang="de-DE" altLang="de-DE" sz="120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230</a:t>
            </a:fld>
            <a:endParaRPr lang="en-US" noProof="0" dirty="0"/>
          </a:p>
        </p:txBody>
      </p:sp>
    </p:spTree>
    <p:extLst>
      <p:ext uri="{BB962C8B-B14F-4D97-AF65-F5344CB8AC3E}">
        <p14:creationId xmlns:p14="http://schemas.microsoft.com/office/powerpoint/2010/main" val="106719979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231</a:t>
            </a:fld>
            <a:endParaRPr lang="en-US" noProof="0" dirty="0"/>
          </a:p>
        </p:txBody>
      </p:sp>
    </p:spTree>
    <p:extLst>
      <p:ext uri="{BB962C8B-B14F-4D97-AF65-F5344CB8AC3E}">
        <p14:creationId xmlns:p14="http://schemas.microsoft.com/office/powerpoint/2010/main" val="224885731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232</a:t>
            </a:fld>
            <a:endParaRPr lang="en-US" noProof="0" dirty="0"/>
          </a:p>
        </p:txBody>
      </p:sp>
    </p:spTree>
    <p:extLst>
      <p:ext uri="{BB962C8B-B14F-4D97-AF65-F5344CB8AC3E}">
        <p14:creationId xmlns:p14="http://schemas.microsoft.com/office/powerpoint/2010/main" val="244920406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233</a:t>
            </a:fld>
            <a:endParaRPr lang="en-US" noProof="0" dirty="0"/>
          </a:p>
        </p:txBody>
      </p:sp>
    </p:spTree>
    <p:extLst>
      <p:ext uri="{BB962C8B-B14F-4D97-AF65-F5344CB8AC3E}">
        <p14:creationId xmlns:p14="http://schemas.microsoft.com/office/powerpoint/2010/main" val="418035224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234</a:t>
            </a:fld>
            <a:endParaRPr lang="en-US" noProof="0" dirty="0"/>
          </a:p>
        </p:txBody>
      </p:sp>
    </p:spTree>
    <p:extLst>
      <p:ext uri="{BB962C8B-B14F-4D97-AF65-F5344CB8AC3E}">
        <p14:creationId xmlns:p14="http://schemas.microsoft.com/office/powerpoint/2010/main" val="129707157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235</a:t>
            </a:fld>
            <a:endParaRPr lang="en-US" noProof="0" dirty="0"/>
          </a:p>
        </p:txBody>
      </p:sp>
    </p:spTree>
    <p:extLst>
      <p:ext uri="{BB962C8B-B14F-4D97-AF65-F5344CB8AC3E}">
        <p14:creationId xmlns:p14="http://schemas.microsoft.com/office/powerpoint/2010/main" val="248075625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236</a:t>
            </a:fld>
            <a:endParaRPr lang="en-US" noProof="0" dirty="0"/>
          </a:p>
        </p:txBody>
      </p:sp>
    </p:spTree>
    <p:extLst>
      <p:ext uri="{BB962C8B-B14F-4D97-AF65-F5344CB8AC3E}">
        <p14:creationId xmlns:p14="http://schemas.microsoft.com/office/powerpoint/2010/main" val="195812059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237</a:t>
            </a:fld>
            <a:endParaRPr lang="en-US" noProof="0" dirty="0"/>
          </a:p>
        </p:txBody>
      </p:sp>
    </p:spTree>
    <p:extLst>
      <p:ext uri="{BB962C8B-B14F-4D97-AF65-F5344CB8AC3E}">
        <p14:creationId xmlns:p14="http://schemas.microsoft.com/office/powerpoint/2010/main" val="20489713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238</a:t>
            </a:fld>
            <a:endParaRPr lang="en-US" noProof="0" dirty="0"/>
          </a:p>
        </p:txBody>
      </p:sp>
    </p:spTree>
    <p:extLst>
      <p:ext uri="{BB962C8B-B14F-4D97-AF65-F5344CB8AC3E}">
        <p14:creationId xmlns:p14="http://schemas.microsoft.com/office/powerpoint/2010/main" val="292260006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239</a:t>
            </a:fld>
            <a:endParaRPr lang="en-US" noProof="0" dirty="0"/>
          </a:p>
        </p:txBody>
      </p:sp>
    </p:spTree>
    <p:extLst>
      <p:ext uri="{BB962C8B-B14F-4D97-AF65-F5344CB8AC3E}">
        <p14:creationId xmlns:p14="http://schemas.microsoft.com/office/powerpoint/2010/main" val="256281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xfrm>
            <a:off x="685800" y="1143000"/>
            <a:ext cx="5486400" cy="3086100"/>
          </a:xfrm>
          <a:ln/>
        </p:spPr>
      </p:sp>
      <p:sp>
        <p:nvSpPr>
          <p:cNvPr id="49155" name="Notizenplatzhalter 2"/>
          <p:cNvSpPr>
            <a:spLocks noGrp="1"/>
          </p:cNvSpPr>
          <p:nvPr>
            <p:ph type="body" idx="1"/>
          </p:nvPr>
        </p:nvSpPr>
        <p:spPr>
          <a:noFill/>
        </p:spPr>
        <p:txBody>
          <a:bodyPr/>
          <a:lstStyle/>
          <a:p>
            <a:r>
              <a:rPr lang="de-DE" altLang="de-DE" dirty="0" smtClean="0"/>
              <a:t>Anmerkung für Lehrende:</a:t>
            </a:r>
          </a:p>
          <a:p>
            <a:r>
              <a:rPr lang="de-DE" altLang="de-DE" dirty="0" smtClean="0"/>
              <a:t>Sofern möglich und vorhanden, können hier hochschulspezifische</a:t>
            </a:r>
            <a:r>
              <a:rPr lang="de-DE" altLang="de-DE" baseline="0" dirty="0" smtClean="0"/>
              <a:t> Erhebungen präsentiert werden.</a:t>
            </a:r>
            <a:endParaRPr lang="de-DE" altLang="de-DE" dirty="0" smtClean="0"/>
          </a:p>
          <a:p>
            <a:endParaRPr lang="de-DE" altLang="de-DE" dirty="0" smtClean="0"/>
          </a:p>
          <a:p>
            <a:endParaRPr lang="de-DE" altLang="de-DE" dirty="0"/>
          </a:p>
        </p:txBody>
      </p:sp>
      <p:sp>
        <p:nvSpPr>
          <p:cNvPr id="49156"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8A5E0192-F9D4-4D32-BAC2-6E458CB0A7E3}" type="slidenum">
              <a:rPr lang="de-DE" altLang="de-DE" sz="1200" smtClean="0"/>
              <a:pPr/>
              <a:t>24</a:t>
            </a:fld>
            <a:endParaRPr lang="de-DE" altLang="de-DE" sz="120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240</a:t>
            </a:fld>
            <a:endParaRPr lang="en-US" noProof="0" dirty="0"/>
          </a:p>
        </p:txBody>
      </p:sp>
    </p:spTree>
    <p:extLst>
      <p:ext uri="{BB962C8B-B14F-4D97-AF65-F5344CB8AC3E}">
        <p14:creationId xmlns:p14="http://schemas.microsoft.com/office/powerpoint/2010/main" val="81211763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241</a:t>
            </a:fld>
            <a:endParaRPr lang="en-US" noProof="0" dirty="0"/>
          </a:p>
        </p:txBody>
      </p:sp>
    </p:spTree>
    <p:extLst>
      <p:ext uri="{BB962C8B-B14F-4D97-AF65-F5344CB8AC3E}">
        <p14:creationId xmlns:p14="http://schemas.microsoft.com/office/powerpoint/2010/main" val="363164327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242</a:t>
            </a:fld>
            <a:endParaRPr lang="en-US" noProof="0" dirty="0"/>
          </a:p>
        </p:txBody>
      </p:sp>
    </p:spTree>
    <p:extLst>
      <p:ext uri="{BB962C8B-B14F-4D97-AF65-F5344CB8AC3E}">
        <p14:creationId xmlns:p14="http://schemas.microsoft.com/office/powerpoint/2010/main" val="149408813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243</a:t>
            </a:fld>
            <a:endParaRPr lang="en-US" noProof="0" dirty="0"/>
          </a:p>
        </p:txBody>
      </p:sp>
    </p:spTree>
    <p:extLst>
      <p:ext uri="{BB962C8B-B14F-4D97-AF65-F5344CB8AC3E}">
        <p14:creationId xmlns:p14="http://schemas.microsoft.com/office/powerpoint/2010/main" val="81540194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244</a:t>
            </a:fld>
            <a:endParaRPr lang="en-US" noProof="0" dirty="0"/>
          </a:p>
        </p:txBody>
      </p:sp>
    </p:spTree>
    <p:extLst>
      <p:ext uri="{BB962C8B-B14F-4D97-AF65-F5344CB8AC3E}">
        <p14:creationId xmlns:p14="http://schemas.microsoft.com/office/powerpoint/2010/main" val="333546921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a:t>
            </a:r>
          </a:p>
          <a:p>
            <a:r>
              <a:rPr lang="de-DE" dirty="0" smtClean="0"/>
              <a:t>Dies ist ein Beispiel eines Brainstormings: Es wurden diverse Ideen gesammelt und diskutiert,</a:t>
            </a:r>
            <a:r>
              <a:rPr lang="de-DE" baseline="0" dirty="0" smtClean="0"/>
              <a:t> woraus sich dann einzelne, weiter zu verfolgende Ansätze ergeben (nächste Folie) – diese beiden Folie sind daher ausgeblendet.</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245</a:t>
            </a:fld>
            <a:endParaRPr lang="en-US" noProof="0" dirty="0"/>
          </a:p>
        </p:txBody>
      </p:sp>
    </p:spTree>
    <p:extLst>
      <p:ext uri="{BB962C8B-B14F-4D97-AF65-F5344CB8AC3E}">
        <p14:creationId xmlns:p14="http://schemas.microsoft.com/office/powerpoint/2010/main" val="290736919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a:t>
            </a:r>
          </a:p>
          <a:p>
            <a:r>
              <a:rPr lang="de-DE" dirty="0" smtClean="0"/>
              <a:t>Diese Ideen entstanden</a:t>
            </a:r>
            <a:r>
              <a:rPr lang="de-DE" baseline="0" dirty="0" smtClean="0"/>
              <a:t> aus dem vorhergehenden Brainstorming. Die Studierenden teilten sich in Kleingruppen auf, in welchen die einzelnen Ansätze weiter ausgearbeitet wurden. </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246</a:t>
            </a:fld>
            <a:endParaRPr lang="en-US" noProof="0" dirty="0"/>
          </a:p>
        </p:txBody>
      </p:sp>
    </p:spTree>
    <p:extLst>
      <p:ext uri="{BB962C8B-B14F-4D97-AF65-F5344CB8AC3E}">
        <p14:creationId xmlns:p14="http://schemas.microsoft.com/office/powerpoint/2010/main" val="46106053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a:t>
            </a:r>
          </a:p>
          <a:p>
            <a:r>
              <a:rPr lang="de-DE" dirty="0" smtClean="0"/>
              <a:t>Dieses Logo wurde von Studierenden im Rahmen der eCHECKUP-Peer-Beratung entwickelt und kann wenn gewünscht im Rahmen der Peer-Aktionen verwendet werden.</a:t>
            </a:r>
          </a:p>
          <a:p>
            <a:endParaRPr lang="de-DE" dirty="0" smtClean="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247</a:t>
            </a:fld>
            <a:endParaRPr lang="en-US" noProof="0" dirty="0"/>
          </a:p>
        </p:txBody>
      </p:sp>
    </p:spTree>
    <p:extLst>
      <p:ext uri="{BB962C8B-B14F-4D97-AF65-F5344CB8AC3E}">
        <p14:creationId xmlns:p14="http://schemas.microsoft.com/office/powerpoint/2010/main" val="276313969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248</a:t>
            </a:fld>
            <a:endParaRPr lang="en-US" noProof="0" dirty="0"/>
          </a:p>
        </p:txBody>
      </p:sp>
    </p:spTree>
    <p:extLst>
      <p:ext uri="{BB962C8B-B14F-4D97-AF65-F5344CB8AC3E}">
        <p14:creationId xmlns:p14="http://schemas.microsoft.com/office/powerpoint/2010/main" val="386699252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249</a:t>
            </a:fld>
            <a:endParaRPr lang="en-US" noProof="0" dirty="0"/>
          </a:p>
        </p:txBody>
      </p:sp>
    </p:spTree>
    <p:extLst>
      <p:ext uri="{BB962C8B-B14F-4D97-AF65-F5344CB8AC3E}">
        <p14:creationId xmlns:p14="http://schemas.microsoft.com/office/powerpoint/2010/main" val="2069651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a:t>
            </a:r>
            <a:r>
              <a:rPr lang="de-DE" baseline="0" dirty="0" smtClean="0"/>
              <a:t> für Lehrende: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Aufforderung zur Abgabe von Schätzungen, anschließend Konsensbildung in der Gruppe „Gibt es einen Betrag, den ihr gemeinsam als </a:t>
            </a:r>
            <a:r>
              <a:rPr lang="de-DE" baseline="0" dirty="0" err="1" smtClean="0"/>
              <a:t>realisitisch</a:t>
            </a:r>
            <a:r>
              <a:rPr lang="de-DE" baseline="0" dirty="0" smtClean="0"/>
              <a:t> erachtet?“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Es sind die Werbeaufwendungen für Bier, Wein, Sekt und Spirituosen gemeint – Auflösung siehe nächste Folie.</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a:t>
            </a:fld>
            <a:endParaRPr lang="en-US" noProof="0" dirty="0"/>
          </a:p>
        </p:txBody>
      </p:sp>
    </p:spTree>
    <p:extLst>
      <p:ext uri="{BB962C8B-B14F-4D97-AF65-F5344CB8AC3E}">
        <p14:creationId xmlns:p14="http://schemas.microsoft.com/office/powerpoint/2010/main" val="322035693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a:t>
            </a:r>
          </a:p>
          <a:p>
            <a:r>
              <a:rPr lang="de-DE" dirty="0" smtClean="0"/>
              <a:t>Wenn bei Ihnen im derzeitigen Semester aufgrund der </a:t>
            </a:r>
            <a:r>
              <a:rPr lang="de-DE" baseline="0" dirty="0" smtClean="0"/>
              <a:t>Corona-Pandemie keine Aktionen in Präsenz auf dem Campus möglich sind, verwenden Sie stattdessen </a:t>
            </a:r>
            <a:r>
              <a:rPr lang="de-DE" dirty="0" smtClean="0"/>
              <a:t>die</a:t>
            </a:r>
            <a:r>
              <a:rPr lang="de-DE" baseline="0" dirty="0" smtClean="0"/>
              <a:t> Folien des Abschnitts „</a:t>
            </a:r>
            <a:r>
              <a:rPr lang="de-DE" baseline="0" dirty="0" err="1" smtClean="0"/>
              <a:t>Outreach</a:t>
            </a:r>
            <a:r>
              <a:rPr lang="de-DE" baseline="0" dirty="0" smtClean="0"/>
              <a:t>-Aktionen – Online“ und blenden Sie die Folien des Abschnitts „</a:t>
            </a:r>
            <a:r>
              <a:rPr lang="de-DE" baseline="0" dirty="0" err="1" smtClean="0"/>
              <a:t>Outreach</a:t>
            </a:r>
            <a:r>
              <a:rPr lang="de-DE" baseline="0" dirty="0" smtClean="0"/>
              <a:t>-Aktionen – Offline“ aus.</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250</a:t>
            </a:fld>
            <a:endParaRPr lang="en-US" noProof="0" dirty="0"/>
          </a:p>
        </p:txBody>
      </p:sp>
    </p:spTree>
    <p:extLst>
      <p:ext uri="{BB962C8B-B14F-4D97-AF65-F5344CB8AC3E}">
        <p14:creationId xmlns:p14="http://schemas.microsoft.com/office/powerpoint/2010/main" val="97949623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251</a:t>
            </a:fld>
            <a:endParaRPr lang="en-US" noProof="0" dirty="0"/>
          </a:p>
        </p:txBody>
      </p:sp>
    </p:spTree>
    <p:extLst>
      <p:ext uri="{BB962C8B-B14F-4D97-AF65-F5344CB8AC3E}">
        <p14:creationId xmlns:p14="http://schemas.microsoft.com/office/powerpoint/2010/main" val="372042774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252</a:t>
            </a:fld>
            <a:endParaRPr lang="en-US" noProof="0" dirty="0"/>
          </a:p>
        </p:txBody>
      </p:sp>
    </p:spTree>
    <p:extLst>
      <p:ext uri="{BB962C8B-B14F-4D97-AF65-F5344CB8AC3E}">
        <p14:creationId xmlns:p14="http://schemas.microsoft.com/office/powerpoint/2010/main" val="334227415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253</a:t>
            </a:fld>
            <a:endParaRPr lang="en-US" noProof="0" dirty="0"/>
          </a:p>
        </p:txBody>
      </p:sp>
    </p:spTree>
    <p:extLst>
      <p:ext uri="{BB962C8B-B14F-4D97-AF65-F5344CB8AC3E}">
        <p14:creationId xmlns:p14="http://schemas.microsoft.com/office/powerpoint/2010/main" val="3811681911"/>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254</a:t>
            </a:fld>
            <a:endParaRPr lang="en-US" noProof="0" dirty="0"/>
          </a:p>
        </p:txBody>
      </p:sp>
    </p:spTree>
    <p:extLst>
      <p:ext uri="{BB962C8B-B14F-4D97-AF65-F5344CB8AC3E}">
        <p14:creationId xmlns:p14="http://schemas.microsoft.com/office/powerpoint/2010/main" val="221551626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255</a:t>
            </a:fld>
            <a:endParaRPr lang="en-US" noProof="0" dirty="0"/>
          </a:p>
        </p:txBody>
      </p:sp>
    </p:spTree>
    <p:extLst>
      <p:ext uri="{BB962C8B-B14F-4D97-AF65-F5344CB8AC3E}">
        <p14:creationId xmlns:p14="http://schemas.microsoft.com/office/powerpoint/2010/main" val="34220650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256</a:t>
            </a:fld>
            <a:endParaRPr lang="en-US" noProof="0" dirty="0"/>
          </a:p>
        </p:txBody>
      </p:sp>
    </p:spTree>
    <p:extLst>
      <p:ext uri="{BB962C8B-B14F-4D97-AF65-F5344CB8AC3E}">
        <p14:creationId xmlns:p14="http://schemas.microsoft.com/office/powerpoint/2010/main" val="415347796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257</a:t>
            </a:fld>
            <a:endParaRPr lang="en-US" noProof="0" dirty="0"/>
          </a:p>
        </p:txBody>
      </p:sp>
    </p:spTree>
    <p:extLst>
      <p:ext uri="{BB962C8B-B14F-4D97-AF65-F5344CB8AC3E}">
        <p14:creationId xmlns:p14="http://schemas.microsoft.com/office/powerpoint/2010/main" val="344289807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258</a:t>
            </a:fld>
            <a:endParaRPr lang="en-US" noProof="0" dirty="0"/>
          </a:p>
        </p:txBody>
      </p:sp>
    </p:spTree>
    <p:extLst>
      <p:ext uri="{BB962C8B-B14F-4D97-AF65-F5344CB8AC3E}">
        <p14:creationId xmlns:p14="http://schemas.microsoft.com/office/powerpoint/2010/main" val="249844312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259</a:t>
            </a:fld>
            <a:endParaRPr lang="en-US" noProof="0" dirty="0"/>
          </a:p>
        </p:txBody>
      </p:sp>
    </p:spTree>
    <p:extLst>
      <p:ext uri="{BB962C8B-B14F-4D97-AF65-F5344CB8AC3E}">
        <p14:creationId xmlns:p14="http://schemas.microsoft.com/office/powerpoint/2010/main" val="2519198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a:t>
            </a:r>
            <a:r>
              <a:rPr lang="de-DE" baseline="0" dirty="0" smtClean="0"/>
              <a:t> für Lehrende:</a:t>
            </a:r>
          </a:p>
          <a:p>
            <a:endParaRPr lang="de-DE" dirty="0" smtClean="0"/>
          </a:p>
          <a:p>
            <a:r>
              <a:rPr lang="de-DE" dirty="0" smtClean="0"/>
              <a:t>Diese Zahlen werden jährlich vom deutschen Spirituosenverband</a:t>
            </a:r>
            <a:r>
              <a:rPr lang="de-DE" baseline="0" dirty="0" smtClean="0"/>
              <a:t> sowie </a:t>
            </a:r>
            <a:r>
              <a:rPr lang="de-DE" dirty="0" smtClean="0"/>
              <a:t>im Jahrbuch Sucht veröffentlicht und können entsprechend aktualisiert werden.</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a:t>
            </a:fld>
            <a:endParaRPr lang="en-US" noProof="0" dirty="0"/>
          </a:p>
        </p:txBody>
      </p:sp>
    </p:spTree>
    <p:extLst>
      <p:ext uri="{BB962C8B-B14F-4D97-AF65-F5344CB8AC3E}">
        <p14:creationId xmlns:p14="http://schemas.microsoft.com/office/powerpoint/2010/main" val="46559278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260</a:t>
            </a:fld>
            <a:endParaRPr lang="en-US" noProof="0" dirty="0"/>
          </a:p>
        </p:txBody>
      </p:sp>
    </p:spTree>
    <p:extLst>
      <p:ext uri="{BB962C8B-B14F-4D97-AF65-F5344CB8AC3E}">
        <p14:creationId xmlns:p14="http://schemas.microsoft.com/office/powerpoint/2010/main" val="360164462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a:t>
            </a:r>
          </a:p>
          <a:p>
            <a:r>
              <a:rPr lang="de-DE" dirty="0" smtClean="0"/>
              <a:t>Dieses Logo wurde von Studierenden im Rahmen der eCHECKUP-Peer-Beratung entwickelt und kann wenn gewünscht im Rahmen der Peer-Aktionen verwendet werden.</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261</a:t>
            </a:fld>
            <a:endParaRPr lang="en-US" noProof="0" dirty="0"/>
          </a:p>
        </p:txBody>
      </p:sp>
    </p:spTree>
    <p:extLst>
      <p:ext uri="{BB962C8B-B14F-4D97-AF65-F5344CB8AC3E}">
        <p14:creationId xmlns:p14="http://schemas.microsoft.com/office/powerpoint/2010/main" val="252147772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a:t>
            </a:r>
          </a:p>
          <a:p>
            <a:r>
              <a:rPr lang="de-DE" dirty="0" smtClean="0"/>
              <a:t>Dies ist einer</a:t>
            </a:r>
            <a:r>
              <a:rPr lang="de-DE" baseline="0" dirty="0" smtClean="0"/>
              <a:t> der ersten Flyer, die im Rahmen der eCHECKUP-Peer-Beratung von Studierenden entworfen wurde.</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262</a:t>
            </a:fld>
            <a:endParaRPr lang="en-US" noProof="0" dirty="0"/>
          </a:p>
        </p:txBody>
      </p:sp>
    </p:spTree>
    <p:extLst>
      <p:ext uri="{BB962C8B-B14F-4D97-AF65-F5344CB8AC3E}">
        <p14:creationId xmlns:p14="http://schemas.microsoft.com/office/powerpoint/2010/main" val="1762078367"/>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 für Lehrende: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Stellwand wurde im Rahmen der eCHECKUP-Peer-Beratung von Studierenden entworfen.</a:t>
            </a:r>
            <a:endParaRPr lang="de-DE" dirty="0" smtClean="0"/>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263</a:t>
            </a:fld>
            <a:endParaRPr lang="en-US" noProof="0" dirty="0"/>
          </a:p>
        </p:txBody>
      </p:sp>
    </p:spTree>
    <p:extLst>
      <p:ext uri="{BB962C8B-B14F-4D97-AF65-F5344CB8AC3E}">
        <p14:creationId xmlns:p14="http://schemas.microsoft.com/office/powerpoint/2010/main" val="254437764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264</a:t>
            </a:fld>
            <a:endParaRPr lang="en-US" noProof="0" dirty="0"/>
          </a:p>
        </p:txBody>
      </p:sp>
    </p:spTree>
    <p:extLst>
      <p:ext uri="{BB962C8B-B14F-4D97-AF65-F5344CB8AC3E}">
        <p14:creationId xmlns:p14="http://schemas.microsoft.com/office/powerpoint/2010/main" val="139666162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265</a:t>
            </a:fld>
            <a:endParaRPr lang="en-US" noProof="0" dirty="0"/>
          </a:p>
        </p:txBody>
      </p:sp>
    </p:spTree>
    <p:extLst>
      <p:ext uri="{BB962C8B-B14F-4D97-AF65-F5344CB8AC3E}">
        <p14:creationId xmlns:p14="http://schemas.microsoft.com/office/powerpoint/2010/main" val="25129527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266</a:t>
            </a:fld>
            <a:endParaRPr lang="en-US" noProof="0" dirty="0"/>
          </a:p>
        </p:txBody>
      </p:sp>
    </p:spTree>
    <p:extLst>
      <p:ext uri="{BB962C8B-B14F-4D97-AF65-F5344CB8AC3E}">
        <p14:creationId xmlns:p14="http://schemas.microsoft.com/office/powerpoint/2010/main" val="386967730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267</a:t>
            </a:fld>
            <a:endParaRPr lang="en-US" noProof="0" dirty="0"/>
          </a:p>
        </p:txBody>
      </p:sp>
    </p:spTree>
    <p:extLst>
      <p:ext uri="{BB962C8B-B14F-4D97-AF65-F5344CB8AC3E}">
        <p14:creationId xmlns:p14="http://schemas.microsoft.com/office/powerpoint/2010/main" val="239280704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a:t>
            </a:r>
            <a:r>
              <a:rPr lang="de-DE" baseline="0" dirty="0" smtClean="0"/>
              <a:t> </a:t>
            </a:r>
          </a:p>
          <a:p>
            <a:r>
              <a:rPr lang="de-DE" baseline="0" dirty="0" smtClean="0"/>
              <a:t>Passen Sie die Beratungsangebote entsprechend auf die Angebote an Ihrer Hochschule an.</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268</a:t>
            </a:fld>
            <a:endParaRPr lang="en-US" noProof="0" dirty="0"/>
          </a:p>
        </p:txBody>
      </p:sp>
    </p:spTree>
    <p:extLst>
      <p:ext uri="{BB962C8B-B14F-4D97-AF65-F5344CB8AC3E}">
        <p14:creationId xmlns:p14="http://schemas.microsoft.com/office/powerpoint/2010/main" val="5141894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269</a:t>
            </a:fld>
            <a:endParaRPr lang="en-US" noProof="0" dirty="0"/>
          </a:p>
        </p:txBody>
      </p:sp>
    </p:spTree>
    <p:extLst>
      <p:ext uri="{BB962C8B-B14F-4D97-AF65-F5344CB8AC3E}">
        <p14:creationId xmlns:p14="http://schemas.microsoft.com/office/powerpoint/2010/main" val="2924725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xfrm>
            <a:off x="685800" y="1143000"/>
            <a:ext cx="5486400" cy="3086100"/>
          </a:xfrm>
          <a:ln/>
        </p:spPr>
      </p:sp>
      <p:sp>
        <p:nvSpPr>
          <p:cNvPr id="50179" name="Notizenplatzhalt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 für Lehrende</a:t>
            </a:r>
            <a:r>
              <a:rPr lang="de-DE" baseline="0" dirty="0" smtClean="0"/>
              <a:t> zur </a:t>
            </a:r>
            <a:r>
              <a:rPr lang="de-DE" altLang="de-DE" dirty="0" smtClean="0"/>
              <a:t>Durchführung der Gruppenarbeit:</a:t>
            </a:r>
          </a:p>
          <a:p>
            <a:r>
              <a:rPr lang="de-DE" altLang="de-DE" dirty="0" smtClean="0"/>
              <a:t>Es werden Kleingruppen mit</a:t>
            </a:r>
            <a:r>
              <a:rPr lang="de-DE" altLang="de-DE" baseline="0" dirty="0" smtClean="0"/>
              <a:t> je</a:t>
            </a:r>
            <a:r>
              <a:rPr lang="de-DE" altLang="de-DE" dirty="0" smtClean="0"/>
              <a:t> 3-5 Studierenden gebildet</a:t>
            </a:r>
            <a:r>
              <a:rPr lang="de-DE" altLang="de-DE" baseline="0" dirty="0" smtClean="0"/>
              <a:t>. Die Gruppen diskutieren die beiden Fragen und notieren die Antworten (auf Flipchart-Bögen, bzw. virtuell auf entsprechenden Alternativen). Anschließend werden die einzelnen Gruppenergebnisse im Seminar vorgestellt. </a:t>
            </a:r>
          </a:p>
          <a:p>
            <a:r>
              <a:rPr lang="de-DE" altLang="de-DE" baseline="0" dirty="0" smtClean="0"/>
              <a:t>Mögliche Fragen in der Diskussion: </a:t>
            </a:r>
          </a:p>
          <a:p>
            <a:pPr marL="228600" indent="-228600">
              <a:buAutoNum type="arabicPeriod"/>
            </a:pPr>
            <a:r>
              <a:rPr lang="de-DE" altLang="de-DE" baseline="0" dirty="0" smtClean="0"/>
              <a:t>Unterscheiden sich die Gruppen untereinander? Falls Ja, woran liegt das? </a:t>
            </a:r>
          </a:p>
          <a:p>
            <a:pPr marL="228600" indent="-228600">
              <a:buAutoNum type="arabicPeriod"/>
            </a:pPr>
            <a:r>
              <a:rPr lang="de-DE" altLang="de-DE" baseline="0" dirty="0" smtClean="0"/>
              <a:t>Unterscheiden sich die Anlässe der Peers von denen der anderen Studierenden? Falls Ja: Warum gehen die Peers davon aus, dass dies so ist?</a:t>
            </a:r>
          </a:p>
          <a:p>
            <a:pPr marL="0" indent="0">
              <a:buNone/>
            </a:pPr>
            <a:endParaRPr lang="de-DE" altLang="de-DE" baseline="0" dirty="0"/>
          </a:p>
        </p:txBody>
      </p:sp>
      <p:sp>
        <p:nvSpPr>
          <p:cNvPr id="50180"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48E9DC16-538F-4288-BCDA-361A1AB735DC}" type="slidenum">
              <a:rPr lang="de-DE" altLang="de-DE" sz="1200" smtClean="0"/>
              <a:pPr/>
              <a:t>27</a:t>
            </a:fld>
            <a:endParaRPr lang="de-DE" altLang="de-DE" sz="120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 für Lehrende:</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Führen Sie hier und auf den folgenden Folien die entsprechenden Angebote Ihrer Hochschule auf.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Dies können u.a. nachfolgende sein:</a:t>
            </a:r>
          </a:p>
          <a:p>
            <a:pPr marL="342000" indent="-342000">
              <a:spcAft>
                <a:spcPts val="1200"/>
              </a:spcAft>
              <a:defRPr/>
            </a:pPr>
            <a:r>
              <a:rPr lang="de-DE" dirty="0" smtClean="0"/>
              <a:t>- Zentrale Studienberatung</a:t>
            </a:r>
          </a:p>
          <a:p>
            <a:pPr marL="342000" indent="-342000">
              <a:spcAft>
                <a:spcPts val="1200"/>
              </a:spcAft>
              <a:defRPr/>
            </a:pPr>
            <a:r>
              <a:rPr lang="de-DE" dirty="0" smtClean="0"/>
              <a:t>- Psychotherapeutische Beratung des Studierendenwerks</a:t>
            </a:r>
          </a:p>
          <a:p>
            <a:pPr marL="342000" indent="-342000">
              <a:spcAft>
                <a:spcPts val="1200"/>
              </a:spcAft>
              <a:defRPr/>
            </a:pPr>
            <a:r>
              <a:rPr lang="de-DE" dirty="0" smtClean="0"/>
              <a:t>- Angebote</a:t>
            </a:r>
            <a:r>
              <a:rPr lang="de-DE" baseline="0" dirty="0" smtClean="0"/>
              <a:t> des </a:t>
            </a:r>
            <a:r>
              <a:rPr lang="de-DE" dirty="0" smtClean="0"/>
              <a:t>Hochschulsports</a:t>
            </a:r>
          </a:p>
          <a:p>
            <a:pPr marL="342000" indent="-342000">
              <a:spcAft>
                <a:spcPts val="1200"/>
              </a:spcAft>
              <a:defRPr/>
            </a:pPr>
            <a:r>
              <a:rPr lang="de-DE" dirty="0" smtClean="0"/>
              <a:t>- Suchtberatungsstellen</a:t>
            </a:r>
          </a:p>
          <a:p>
            <a:pPr marL="342000" indent="-342000">
              <a:spcAft>
                <a:spcPts val="1200"/>
              </a:spcAf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270</a:t>
            </a:fld>
            <a:endParaRPr lang="en-US" noProof="0" dirty="0"/>
          </a:p>
        </p:txBody>
      </p:sp>
    </p:spTree>
    <p:extLst>
      <p:ext uri="{BB962C8B-B14F-4D97-AF65-F5344CB8AC3E}">
        <p14:creationId xmlns:p14="http://schemas.microsoft.com/office/powerpoint/2010/main" val="75233627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7783C1B2-A029-4F03-B52D-C274246AA1CA}" type="slidenum">
              <a:rPr lang="de-DE" altLang="de-DE" sz="1200"/>
              <a:pPr/>
              <a:t>271</a:t>
            </a:fld>
            <a:endParaRPr lang="de-DE" altLang="de-DE"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81576879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p:spPr>
        <p:txBody>
          <a:bodyPr/>
          <a:lstStyle/>
          <a:p>
            <a:r>
              <a:rPr lang="de-DE" altLang="de-DE" dirty="0" smtClean="0"/>
              <a:t>Hinweis für Lehrende: </a:t>
            </a:r>
          </a:p>
          <a:p>
            <a:r>
              <a:rPr lang="de-DE" altLang="de-DE" dirty="0" smtClean="0"/>
              <a:t>Gemeinsam</a:t>
            </a:r>
            <a:r>
              <a:rPr lang="de-DE" altLang="de-DE" baseline="0" dirty="0" smtClean="0"/>
              <a:t> mit den Teilnehmenden wird diskutiert, auf welche gemeinsamen Ziele sich die Teilnehmenden verständigen können und wie diese erreicht werden können. Die Ziele werden in die Pyramide eingetragen und können im Laufe des weiteren Seminarverlaufs wieder herangezogen werden.</a:t>
            </a:r>
          </a:p>
          <a:p>
            <a:r>
              <a:rPr lang="de-DE" altLang="de-DE" baseline="0" dirty="0" smtClean="0"/>
              <a:t>Ein Beispiel einer solchen Abstimmung findet sich auf der nächsten (ausgeblendeten) Folie dieser Präsentation.</a:t>
            </a:r>
            <a:endParaRPr lang="de-DE" altLang="de-DE" dirty="0"/>
          </a:p>
        </p:txBody>
      </p:sp>
      <p:sp>
        <p:nvSpPr>
          <p:cNvPr id="32772"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95EF443B-2F27-481B-8D15-4622615CD30D}" type="slidenum">
              <a:rPr lang="de-DE" altLang="de-DE" sz="1200"/>
              <a:pPr/>
              <a:t>272</a:t>
            </a:fld>
            <a:endParaRPr lang="de-DE" altLang="de-DE" sz="1200"/>
          </a:p>
        </p:txBody>
      </p:sp>
    </p:spTree>
    <p:extLst>
      <p:ext uri="{BB962C8B-B14F-4D97-AF65-F5344CB8AC3E}">
        <p14:creationId xmlns:p14="http://schemas.microsoft.com/office/powerpoint/2010/main" val="353091290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273</a:t>
            </a:fld>
            <a:endParaRPr lang="en-US" noProof="0" dirty="0"/>
          </a:p>
        </p:txBody>
      </p:sp>
    </p:spTree>
    <p:extLst>
      <p:ext uri="{BB962C8B-B14F-4D97-AF65-F5344CB8AC3E}">
        <p14:creationId xmlns:p14="http://schemas.microsoft.com/office/powerpoint/2010/main" val="225686921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274</a:t>
            </a:fld>
            <a:endParaRPr lang="en-US" noProof="0" dirty="0"/>
          </a:p>
        </p:txBody>
      </p:sp>
    </p:spTree>
    <p:extLst>
      <p:ext uri="{BB962C8B-B14F-4D97-AF65-F5344CB8AC3E}">
        <p14:creationId xmlns:p14="http://schemas.microsoft.com/office/powerpoint/2010/main" val="3716213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Hinweis für Lehrende:</a:t>
            </a:r>
          </a:p>
          <a:p>
            <a:r>
              <a:rPr lang="de-DE" dirty="0" smtClean="0"/>
              <a:t>Der</a:t>
            </a:r>
            <a:r>
              <a:rPr lang="de-DE" baseline="0" dirty="0" smtClean="0"/>
              <a:t> Link zur Dokumentation variiert, da dieser von verschiedenen öffentlich-rechtlichen Sendern in deren Mediatheken oder auf YouTube etc. eingestellt wird. Eine Onlinesuche nach „</a:t>
            </a:r>
            <a:r>
              <a:rPr lang="de-DE" altLang="de-DE" dirty="0" smtClean="0"/>
              <a:t>Volksdroge Alkohol - Der legale Rausch“ führt dabei meist schnell zum Erfolg.</a:t>
            </a:r>
            <a:endParaRPr lang="de-DE" baseline="0" dirty="0" smtClean="0"/>
          </a:p>
          <a:p>
            <a:endParaRPr lang="de-DE" b="1" baseline="0" dirty="0" smtClean="0"/>
          </a:p>
          <a:p>
            <a:r>
              <a:rPr lang="de-DE" dirty="0" smtClean="0"/>
              <a:t>Link zur Reportage von correctiv.org:</a:t>
            </a:r>
            <a:r>
              <a:rPr lang="de-DE" baseline="0" dirty="0" smtClean="0"/>
              <a:t> </a:t>
            </a:r>
            <a:r>
              <a:rPr lang="de-DE" dirty="0" smtClean="0"/>
              <a:t>https://correctiv.org/aktuelles/gesundheit/2017/02/22/wie-die-alkoholindustrie-uns-dazu-bringt-immer-weiter-zu-trinken/ </a:t>
            </a:r>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28</a:t>
            </a:fld>
            <a:endParaRPr lang="en-US" noProof="0" dirty="0"/>
          </a:p>
        </p:txBody>
      </p:sp>
    </p:spTree>
    <p:extLst>
      <p:ext uri="{BB962C8B-B14F-4D97-AF65-F5344CB8AC3E}">
        <p14:creationId xmlns:p14="http://schemas.microsoft.com/office/powerpoint/2010/main" val="620013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29</a:t>
            </a:fld>
            <a:endParaRPr lang="en-US" noProof="0" dirty="0"/>
          </a:p>
        </p:txBody>
      </p:sp>
    </p:spTree>
    <p:extLst>
      <p:ext uri="{BB962C8B-B14F-4D97-AF65-F5344CB8AC3E}">
        <p14:creationId xmlns:p14="http://schemas.microsoft.com/office/powerpoint/2010/main" val="2314170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a:t>
            </a:fld>
            <a:endParaRPr lang="en-US" noProof="0" dirty="0"/>
          </a:p>
        </p:txBody>
      </p:sp>
    </p:spTree>
    <p:extLst>
      <p:ext uri="{BB962C8B-B14F-4D97-AF65-F5344CB8AC3E}">
        <p14:creationId xmlns:p14="http://schemas.microsoft.com/office/powerpoint/2010/main" val="3195757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30</a:t>
            </a:fld>
            <a:endParaRPr lang="en-US" noProof="0" dirty="0"/>
          </a:p>
        </p:txBody>
      </p:sp>
    </p:spTree>
    <p:extLst>
      <p:ext uri="{BB962C8B-B14F-4D97-AF65-F5344CB8AC3E}">
        <p14:creationId xmlns:p14="http://schemas.microsoft.com/office/powerpoint/2010/main" val="1860060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indent="0">
              <a:buNone/>
            </a:pP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31</a:t>
            </a:fld>
            <a:endParaRPr lang="en-US" noProof="0" dirty="0"/>
          </a:p>
        </p:txBody>
      </p:sp>
    </p:spTree>
    <p:extLst>
      <p:ext uri="{BB962C8B-B14F-4D97-AF65-F5344CB8AC3E}">
        <p14:creationId xmlns:p14="http://schemas.microsoft.com/office/powerpoint/2010/main" val="3919609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a:t>
            </a:r>
          </a:p>
          <a:p>
            <a:endParaRPr lang="de-DE" dirty="0" smtClean="0"/>
          </a:p>
          <a:p>
            <a:r>
              <a:rPr lang="de-DE" dirty="0" smtClean="0"/>
              <a:t>Ziel dieses</a:t>
            </a:r>
            <a:r>
              <a:rPr lang="de-DE" baseline="0" dirty="0" smtClean="0"/>
              <a:t> Abschnittes ist es, den Studierenden ein Hintergrundverständnis von Prävention und Gesundheitsförderung zu verschaffen. Dies soll ermöglichen, dass das eigene Wirken als studentische </a:t>
            </a:r>
            <a:r>
              <a:rPr lang="de-DE" baseline="0" dirty="0" err="1" smtClean="0"/>
              <a:t>Peer-Berater:in</a:t>
            </a:r>
            <a:r>
              <a:rPr lang="de-DE" baseline="0" dirty="0" smtClean="0"/>
              <a:t> besser eingeordnet und reflektiert werden kann.</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32</a:t>
            </a:fld>
            <a:endParaRPr lang="en-US" noProof="0" dirty="0"/>
          </a:p>
        </p:txBody>
      </p:sp>
    </p:spTree>
    <p:extLst>
      <p:ext uri="{BB962C8B-B14F-4D97-AF65-F5344CB8AC3E}">
        <p14:creationId xmlns:p14="http://schemas.microsoft.com/office/powerpoint/2010/main" val="1951243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33</a:t>
            </a:fld>
            <a:endParaRPr lang="en-US" noProof="0" dirty="0"/>
          </a:p>
        </p:txBody>
      </p:sp>
    </p:spTree>
    <p:extLst>
      <p:ext uri="{BB962C8B-B14F-4D97-AF65-F5344CB8AC3E}">
        <p14:creationId xmlns:p14="http://schemas.microsoft.com/office/powerpoint/2010/main" val="2178996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34</a:t>
            </a:fld>
            <a:endParaRPr lang="en-US" noProof="0" dirty="0"/>
          </a:p>
        </p:txBody>
      </p:sp>
    </p:spTree>
    <p:extLst>
      <p:ext uri="{BB962C8B-B14F-4D97-AF65-F5344CB8AC3E}">
        <p14:creationId xmlns:p14="http://schemas.microsoft.com/office/powerpoint/2010/main" val="1169427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35</a:t>
            </a:fld>
            <a:endParaRPr lang="en-US" noProof="0" dirty="0"/>
          </a:p>
        </p:txBody>
      </p:sp>
    </p:spTree>
    <p:extLst>
      <p:ext uri="{BB962C8B-B14F-4D97-AF65-F5344CB8AC3E}">
        <p14:creationId xmlns:p14="http://schemas.microsoft.com/office/powerpoint/2010/main" val="3706613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36</a:t>
            </a:fld>
            <a:endParaRPr lang="en-US" noProof="0" dirty="0"/>
          </a:p>
        </p:txBody>
      </p:sp>
    </p:spTree>
    <p:extLst>
      <p:ext uri="{BB962C8B-B14F-4D97-AF65-F5344CB8AC3E}">
        <p14:creationId xmlns:p14="http://schemas.microsoft.com/office/powerpoint/2010/main" val="1207730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37</a:t>
            </a:fld>
            <a:endParaRPr lang="en-US" noProof="0" dirty="0"/>
          </a:p>
        </p:txBody>
      </p:sp>
    </p:spTree>
    <p:extLst>
      <p:ext uri="{BB962C8B-B14F-4D97-AF65-F5344CB8AC3E}">
        <p14:creationId xmlns:p14="http://schemas.microsoft.com/office/powerpoint/2010/main" val="3473421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38</a:t>
            </a:fld>
            <a:endParaRPr lang="en-US" noProof="0" dirty="0"/>
          </a:p>
        </p:txBody>
      </p:sp>
    </p:spTree>
    <p:extLst>
      <p:ext uri="{BB962C8B-B14F-4D97-AF65-F5344CB8AC3E}">
        <p14:creationId xmlns:p14="http://schemas.microsoft.com/office/powerpoint/2010/main" val="1246072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39</a:t>
            </a:fld>
            <a:endParaRPr lang="en-US" noProof="0" dirty="0"/>
          </a:p>
        </p:txBody>
      </p:sp>
    </p:spTree>
    <p:extLst>
      <p:ext uri="{BB962C8B-B14F-4D97-AF65-F5344CB8AC3E}">
        <p14:creationId xmlns:p14="http://schemas.microsoft.com/office/powerpoint/2010/main" val="1392626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a:t>
            </a:fld>
            <a:endParaRPr lang="en-US" noProof="0" dirty="0"/>
          </a:p>
        </p:txBody>
      </p:sp>
    </p:spTree>
    <p:extLst>
      <p:ext uri="{BB962C8B-B14F-4D97-AF65-F5344CB8AC3E}">
        <p14:creationId xmlns:p14="http://schemas.microsoft.com/office/powerpoint/2010/main" val="2872348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40</a:t>
            </a:fld>
            <a:endParaRPr lang="en-US" noProof="0" dirty="0"/>
          </a:p>
        </p:txBody>
      </p:sp>
    </p:spTree>
    <p:extLst>
      <p:ext uri="{BB962C8B-B14F-4D97-AF65-F5344CB8AC3E}">
        <p14:creationId xmlns:p14="http://schemas.microsoft.com/office/powerpoint/2010/main" val="4015240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41</a:t>
            </a:fld>
            <a:endParaRPr lang="en-US" noProof="0" dirty="0"/>
          </a:p>
        </p:txBody>
      </p:sp>
    </p:spTree>
    <p:extLst>
      <p:ext uri="{BB962C8B-B14F-4D97-AF65-F5344CB8AC3E}">
        <p14:creationId xmlns:p14="http://schemas.microsoft.com/office/powerpoint/2010/main" val="3102588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42</a:t>
            </a:fld>
            <a:endParaRPr lang="en-US" noProof="0" dirty="0"/>
          </a:p>
        </p:txBody>
      </p:sp>
    </p:spTree>
    <p:extLst>
      <p:ext uri="{BB962C8B-B14F-4D97-AF65-F5344CB8AC3E}">
        <p14:creationId xmlns:p14="http://schemas.microsoft.com/office/powerpoint/2010/main" val="1145207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43</a:t>
            </a:fld>
            <a:endParaRPr lang="en-US" noProof="0" dirty="0"/>
          </a:p>
        </p:txBody>
      </p:sp>
    </p:spTree>
    <p:extLst>
      <p:ext uri="{BB962C8B-B14F-4D97-AF65-F5344CB8AC3E}">
        <p14:creationId xmlns:p14="http://schemas.microsoft.com/office/powerpoint/2010/main" val="2975784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44</a:t>
            </a:fld>
            <a:endParaRPr lang="en-US" noProof="0" dirty="0"/>
          </a:p>
        </p:txBody>
      </p:sp>
    </p:spTree>
    <p:extLst>
      <p:ext uri="{BB962C8B-B14F-4D97-AF65-F5344CB8AC3E}">
        <p14:creationId xmlns:p14="http://schemas.microsoft.com/office/powerpoint/2010/main" val="38525663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 für Lehrende: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„Ein</a:t>
            </a:r>
            <a:r>
              <a:rPr lang="de-DE" baseline="0" dirty="0" smtClean="0"/>
              <a:t> häufig auftretender Ansatz ist es z. B. Settings als organisatorische Basis von Programmen zu nutzen (= Gesundheitsförderung im Setting), aber keine grundsätzliche Veränderungen in den organisatorischen Abläufen und Strukturen der Settings anzustreben, was das entscheidende Kriterium für ein „Gesundheitsförderndes Setting“ bzw. den eigentlichen </a:t>
            </a:r>
            <a:r>
              <a:rPr lang="de-DE" baseline="0" dirty="0" err="1" smtClean="0"/>
              <a:t>Settingsansatz</a:t>
            </a:r>
            <a:r>
              <a:rPr lang="de-DE" baseline="0" dirty="0" smtClean="0"/>
              <a:t> ist.“ (</a:t>
            </a:r>
            <a:r>
              <a:rPr lang="de-DE" dirty="0" smtClean="0"/>
              <a:t>Naidoo, Wills, 2019, S.179)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45</a:t>
            </a:fld>
            <a:endParaRPr lang="en-US" noProof="0" dirty="0"/>
          </a:p>
        </p:txBody>
      </p:sp>
    </p:spTree>
    <p:extLst>
      <p:ext uri="{BB962C8B-B14F-4D97-AF65-F5344CB8AC3E}">
        <p14:creationId xmlns:p14="http://schemas.microsoft.com/office/powerpoint/2010/main" val="11708476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46</a:t>
            </a:fld>
            <a:endParaRPr lang="en-US" noProof="0" dirty="0"/>
          </a:p>
        </p:txBody>
      </p:sp>
    </p:spTree>
    <p:extLst>
      <p:ext uri="{BB962C8B-B14F-4D97-AF65-F5344CB8AC3E}">
        <p14:creationId xmlns:p14="http://schemas.microsoft.com/office/powerpoint/2010/main" val="1192758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47</a:t>
            </a:fld>
            <a:endParaRPr lang="en-US" noProof="0" dirty="0"/>
          </a:p>
        </p:txBody>
      </p:sp>
    </p:spTree>
    <p:extLst>
      <p:ext uri="{BB962C8B-B14F-4D97-AF65-F5344CB8AC3E}">
        <p14:creationId xmlns:p14="http://schemas.microsoft.com/office/powerpoint/2010/main" val="12270102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48</a:t>
            </a:fld>
            <a:endParaRPr lang="en-US" noProof="0" dirty="0"/>
          </a:p>
        </p:txBody>
      </p:sp>
    </p:spTree>
    <p:extLst>
      <p:ext uri="{BB962C8B-B14F-4D97-AF65-F5344CB8AC3E}">
        <p14:creationId xmlns:p14="http://schemas.microsoft.com/office/powerpoint/2010/main" val="1074633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49</a:t>
            </a:fld>
            <a:endParaRPr lang="en-US" noProof="0" dirty="0"/>
          </a:p>
        </p:txBody>
      </p:sp>
    </p:spTree>
    <p:extLst>
      <p:ext uri="{BB962C8B-B14F-4D97-AF65-F5344CB8AC3E}">
        <p14:creationId xmlns:p14="http://schemas.microsoft.com/office/powerpoint/2010/main" val="3622642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Dieser Ablauf</a:t>
            </a:r>
            <a:r>
              <a:rPr lang="de-DE" baseline="0" dirty="0" smtClean="0"/>
              <a:t> hat sich in Esslingen bewährt, die Inhalte können aber aber auch anders aneinandergereiht werden oder in Blöcke aufgeteilt werden.</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a:t>
            </a:fld>
            <a:endParaRPr lang="en-US" noProof="0" dirty="0"/>
          </a:p>
        </p:txBody>
      </p:sp>
    </p:spTree>
    <p:extLst>
      <p:ext uri="{BB962C8B-B14F-4D97-AF65-F5344CB8AC3E}">
        <p14:creationId xmlns:p14="http://schemas.microsoft.com/office/powerpoint/2010/main" val="2433960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50</a:t>
            </a:fld>
            <a:endParaRPr lang="en-US" noProof="0" dirty="0"/>
          </a:p>
        </p:txBody>
      </p:sp>
    </p:spTree>
    <p:extLst>
      <p:ext uri="{BB962C8B-B14F-4D97-AF65-F5344CB8AC3E}">
        <p14:creationId xmlns:p14="http://schemas.microsoft.com/office/powerpoint/2010/main" val="1759413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51</a:t>
            </a:fld>
            <a:endParaRPr lang="en-US" noProof="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52</a:t>
            </a:fld>
            <a:endParaRPr lang="en-US" noProof="0" dirty="0"/>
          </a:p>
        </p:txBody>
      </p:sp>
    </p:spTree>
    <p:extLst>
      <p:ext uri="{BB962C8B-B14F-4D97-AF65-F5344CB8AC3E}">
        <p14:creationId xmlns:p14="http://schemas.microsoft.com/office/powerpoint/2010/main" val="3279348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53</a:t>
            </a:fld>
            <a:endParaRPr lang="en-US" noProof="0" dirty="0"/>
          </a:p>
        </p:txBody>
      </p:sp>
    </p:spTree>
    <p:extLst>
      <p:ext uri="{BB962C8B-B14F-4D97-AF65-F5344CB8AC3E}">
        <p14:creationId xmlns:p14="http://schemas.microsoft.com/office/powerpoint/2010/main" val="20959131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54</a:t>
            </a:fld>
            <a:endParaRPr lang="en-US" noProof="0" dirty="0"/>
          </a:p>
        </p:txBody>
      </p:sp>
    </p:spTree>
    <p:extLst>
      <p:ext uri="{BB962C8B-B14F-4D97-AF65-F5344CB8AC3E}">
        <p14:creationId xmlns:p14="http://schemas.microsoft.com/office/powerpoint/2010/main" val="8055409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Weitere Quellen zum aktuellen Stand der Umsetzung von</a:t>
            </a:r>
            <a:r>
              <a:rPr lang="de-DE" baseline="0" dirty="0" smtClean="0"/>
              <a:t> </a:t>
            </a:r>
            <a:r>
              <a:rPr lang="de-DE" dirty="0" smtClean="0"/>
              <a:t>GF an HS: </a:t>
            </a:r>
          </a:p>
          <a:p>
            <a:r>
              <a:rPr lang="de-DE" dirty="0" smtClean="0"/>
              <a:t>u.a. Michel et al. (2018). Gesundheitsförderung an deutschen Hochschulen, Ergebnisse einer empirischen Untersuchung, Conrad Verlag für Gesundheitsförderung, </a:t>
            </a:r>
            <a:r>
              <a:rPr lang="de-DE" dirty="0" err="1" smtClean="0"/>
              <a:t>Grafling</a:t>
            </a:r>
            <a:r>
              <a:rPr lang="de-DE"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55</a:t>
            </a:fld>
            <a:endParaRPr lang="en-US" noProof="0" dirty="0"/>
          </a:p>
        </p:txBody>
      </p:sp>
    </p:spTree>
    <p:extLst>
      <p:ext uri="{BB962C8B-B14F-4D97-AF65-F5344CB8AC3E}">
        <p14:creationId xmlns:p14="http://schemas.microsoft.com/office/powerpoint/2010/main" val="2655028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56</a:t>
            </a:fld>
            <a:endParaRPr lang="en-US" noProof="0" dirty="0"/>
          </a:p>
        </p:txBody>
      </p:sp>
    </p:spTree>
    <p:extLst>
      <p:ext uri="{BB962C8B-B14F-4D97-AF65-F5344CB8AC3E}">
        <p14:creationId xmlns:p14="http://schemas.microsoft.com/office/powerpoint/2010/main" val="2969589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a:t>
            </a:r>
            <a:r>
              <a:rPr lang="de-DE" baseline="0" dirty="0" smtClean="0"/>
              <a:t> </a:t>
            </a:r>
            <a:r>
              <a:rPr lang="de-DE" dirty="0" smtClean="0"/>
              <a:t>zur Durchführung</a:t>
            </a:r>
            <a:r>
              <a:rPr lang="de-DE" baseline="0" dirty="0" smtClean="0"/>
              <a:t> (kann sowohl Offline, als auch Online angewandt werden):</a:t>
            </a:r>
          </a:p>
          <a:p>
            <a:endParaRPr lang="de-DE" baseline="0" dirty="0" smtClean="0"/>
          </a:p>
          <a:p>
            <a:r>
              <a:rPr lang="de-DE" baseline="0" dirty="0" smtClean="0"/>
              <a:t>Die Teilnehmenden sollen schätzen und diskutieren, wie viele Getränke pro Tag laut der DHS für Männer und Frauen maximal noch als risikoarm gelten. </a:t>
            </a:r>
          </a:p>
          <a:p>
            <a:endParaRPr lang="de-DE" baseline="0" dirty="0" smtClean="0"/>
          </a:p>
          <a:p>
            <a:r>
              <a:rPr lang="de-DE" baseline="0" dirty="0" smtClean="0"/>
              <a:t>Dabei wird zuerst die 1. Frage „</a:t>
            </a:r>
            <a:r>
              <a:rPr lang="de-DE" altLang="de-DE" sz="1200" dirty="0" smtClean="0"/>
              <a:t>An wie vielen Tagen der Woche dürfen Frauen und Männer </a:t>
            </a:r>
            <a:r>
              <a:rPr lang="de-DE" altLang="de-DE" sz="1200" b="1" dirty="0" smtClean="0"/>
              <a:t>laut DHS</a:t>
            </a:r>
            <a:r>
              <a:rPr lang="de-DE" altLang="de-DE" sz="1200" dirty="0" smtClean="0"/>
              <a:t> Alkohol trinken“ geklärt und aufgelöst (</a:t>
            </a:r>
            <a:r>
              <a:rPr lang="de-DE" altLang="de-DE" sz="1200" dirty="0" smtClean="0">
                <a:sym typeface="Wingdings" panose="05000000000000000000" pitchFamily="2" charset="2"/>
              </a:rPr>
              <a:t> an fünf Tagen bei 2 trinkfreien</a:t>
            </a:r>
            <a:r>
              <a:rPr lang="de-DE" altLang="de-DE" sz="1200" baseline="0" dirty="0" smtClean="0">
                <a:sym typeface="Wingdings" panose="05000000000000000000" pitchFamily="2" charset="2"/>
              </a:rPr>
              <a:t> Tagen pro Woche)</a:t>
            </a:r>
            <a:r>
              <a:rPr lang="de-DE" altLang="de-DE" sz="1200" dirty="0" smtClean="0"/>
              <a:t>,</a:t>
            </a:r>
            <a:r>
              <a:rPr lang="de-DE" altLang="de-DE" sz="1200" baseline="0" dirty="0" smtClean="0"/>
              <a:t> und auf dieser Basis die 2. Frage „</a:t>
            </a:r>
            <a:r>
              <a:rPr lang="de-DE" altLang="de-DE" sz="1200" dirty="0" smtClean="0"/>
              <a:t>wie viel Bier, Wein oder Schnaps dürfen Frauen und Männer dabei täglich maximal trinken“.</a:t>
            </a:r>
            <a:endParaRPr lang="de-DE" baseline="0" dirty="0" smtClean="0"/>
          </a:p>
          <a:p>
            <a:endParaRPr lang="de-DE" baseline="0" dirty="0" smtClean="0"/>
          </a:p>
          <a:p>
            <a:r>
              <a:rPr lang="de-DE" baseline="0" dirty="0" smtClean="0"/>
              <a:t>Es werden drei Getränkearten unterschieden: Bier (0,3l), Wein (0,1l) </a:t>
            </a:r>
            <a:r>
              <a:rPr lang="de-DE" b="1" baseline="0" dirty="0" smtClean="0"/>
              <a:t>oder</a:t>
            </a:r>
            <a:r>
              <a:rPr lang="de-DE" baseline="0" dirty="0" smtClean="0"/>
              <a:t> Spirituosen (2cl). </a:t>
            </a:r>
          </a:p>
          <a:p>
            <a:r>
              <a:rPr lang="de-DE" baseline="0" dirty="0" smtClean="0"/>
              <a:t>Wichtig: Die Getränkearten werden getrennt betrachtet und nicht addiert. Beispiel: Nach Einschätzung der Teilnehmenden können Männer 4 Bier oder 2 Wein </a:t>
            </a:r>
            <a:r>
              <a:rPr lang="de-DE" b="1" baseline="0" dirty="0" smtClean="0"/>
              <a:t>oder</a:t>
            </a:r>
            <a:r>
              <a:rPr lang="de-DE" baseline="0" dirty="0" smtClean="0"/>
              <a:t> 6 Schnäpse pro Tag trinken (bei 2 trinkfreien Tagen).</a:t>
            </a:r>
          </a:p>
          <a:p>
            <a:endParaRPr lang="de-DE" baseline="0" dirty="0" smtClean="0"/>
          </a:p>
          <a:p>
            <a:endParaRPr lang="de-DE" baseline="0" dirty="0" smtClean="0"/>
          </a:p>
          <a:p>
            <a:r>
              <a:rPr lang="de-DE" baseline="0" dirty="0" smtClean="0"/>
              <a:t>1. Durchführung Offline:</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Benötigte Materialien: ausgedruckte und ausgeschnittene alkoholische Getränke (10 Bilder pro Sorte), Mann/Frau-Symbole und Hinweis zu den 2 trinkfreien Tagen (siehe: wievielistzuviel.doc), 20 Magnete oder Stecknadeln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Die Mann/Frau-Symbole werden an die Tafel geheftet und die entsprechenden Getränke darunter gepinnt. Die entsprechenden Getränke werden den Geschlechtern zugeordnet, indem die einzelnen Getränke entsprechend platziert werden („Ich denke, Männer dürfen am Tag ein Bier trinken“ etc. </a:t>
            </a:r>
            <a:r>
              <a:rPr lang="de-DE" baseline="0" dirty="0" smtClean="0">
                <a:sym typeface="Wingdings" panose="05000000000000000000" pitchFamily="2" charset="2"/>
              </a:rPr>
              <a:t> Anpinnen eines Bierglases unter „Männer“</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2. Durchführung Online: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Auf der Power-Point Folie „Alkoholmengen“ werden die Getränke den Geschlechtern zugeordnet, indem die einzelnen Getränke entsprechend platziert werden („Ich denke, Männer dürfen am Tag ein Bier trinken“ etc. </a:t>
            </a:r>
            <a:r>
              <a:rPr lang="de-DE" baseline="0" dirty="0" smtClean="0">
                <a:sym typeface="Wingdings" panose="05000000000000000000" pitchFamily="2" charset="2"/>
              </a:rPr>
              <a:t> verschieben eines Bierglases unter „Männer“</a:t>
            </a:r>
            <a:r>
              <a:rPr lang="de-DE" baseline="0" dirty="0" smtClean="0"/>
              <a:t>). </a:t>
            </a:r>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57</a:t>
            </a:fld>
            <a:endParaRPr lang="en-US" noProof="0" dirty="0"/>
          </a:p>
        </p:txBody>
      </p:sp>
    </p:spTree>
    <p:extLst>
      <p:ext uri="{BB962C8B-B14F-4D97-AF65-F5344CB8AC3E}">
        <p14:creationId xmlns:p14="http://schemas.microsoft.com/office/powerpoint/2010/main" val="160686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zur Durchführung</a:t>
            </a:r>
            <a:r>
              <a:rPr lang="de-DE" baseline="0" dirty="0" smtClean="0"/>
              <a:t> (kann sowohl Offline, als auch Online angewandt werden):</a:t>
            </a:r>
          </a:p>
          <a:p>
            <a:endParaRPr lang="de-DE" baseline="0" dirty="0" smtClean="0"/>
          </a:p>
          <a:p>
            <a:r>
              <a:rPr lang="de-DE" baseline="0" dirty="0" smtClean="0"/>
              <a:t>Die Teilnehmenden sollen schätzen und diskutieren, wie viele Getränke pro Tag laut der DHS für Männer und Frauen maximal noch als risikoarm gelten. </a:t>
            </a:r>
          </a:p>
          <a:p>
            <a:endParaRPr lang="de-DE" baseline="0" dirty="0" smtClean="0"/>
          </a:p>
          <a:p>
            <a:r>
              <a:rPr lang="de-DE" baseline="0" dirty="0" smtClean="0"/>
              <a:t>Dabei wird zuerst die 1. Frage „</a:t>
            </a:r>
            <a:r>
              <a:rPr lang="de-DE" altLang="de-DE" sz="1200" dirty="0" smtClean="0"/>
              <a:t>An wie vielen Tagen der Woche dürfen Frauen und Männer </a:t>
            </a:r>
            <a:r>
              <a:rPr lang="de-DE" altLang="de-DE" sz="1200" b="1" dirty="0" smtClean="0"/>
              <a:t>laut DHS</a:t>
            </a:r>
            <a:r>
              <a:rPr lang="de-DE" altLang="de-DE" sz="1200" dirty="0" smtClean="0"/>
              <a:t> Alkohol trinken“ geklärt und aufgelöst (</a:t>
            </a:r>
            <a:r>
              <a:rPr lang="de-DE" altLang="de-DE" sz="1200" dirty="0" smtClean="0">
                <a:sym typeface="Wingdings" panose="05000000000000000000" pitchFamily="2" charset="2"/>
              </a:rPr>
              <a:t> an fünf Tagen bei 2 trinkfreien</a:t>
            </a:r>
            <a:r>
              <a:rPr lang="de-DE" altLang="de-DE" sz="1200" baseline="0" dirty="0" smtClean="0">
                <a:sym typeface="Wingdings" panose="05000000000000000000" pitchFamily="2" charset="2"/>
              </a:rPr>
              <a:t> Tagen pro Woche)</a:t>
            </a:r>
            <a:r>
              <a:rPr lang="de-DE" altLang="de-DE" sz="1200" dirty="0" smtClean="0"/>
              <a:t>,</a:t>
            </a:r>
            <a:r>
              <a:rPr lang="de-DE" altLang="de-DE" sz="1200" baseline="0" dirty="0" smtClean="0"/>
              <a:t> und auf dieser Basis die 2. Frage „</a:t>
            </a:r>
            <a:r>
              <a:rPr lang="de-DE" altLang="de-DE" sz="1200" dirty="0" smtClean="0"/>
              <a:t>wie viel Bier, Wein oder Schnaps dürfen Frauen und Männer dabei täglich maximal trinken“.</a:t>
            </a:r>
            <a:endParaRPr lang="de-DE" baseline="0" dirty="0" smtClean="0"/>
          </a:p>
          <a:p>
            <a:endParaRPr lang="de-DE" baseline="0" dirty="0" smtClean="0"/>
          </a:p>
          <a:p>
            <a:r>
              <a:rPr lang="de-DE" baseline="0" dirty="0" smtClean="0"/>
              <a:t>Es werden drei Getränkearten unterschieden: Bier (0,3l), Wein (0,1l) </a:t>
            </a:r>
            <a:r>
              <a:rPr lang="de-DE" b="1" baseline="0" dirty="0" smtClean="0"/>
              <a:t>oder</a:t>
            </a:r>
            <a:r>
              <a:rPr lang="de-DE" baseline="0" dirty="0" smtClean="0"/>
              <a:t> Spirituosen (2cl). </a:t>
            </a:r>
          </a:p>
          <a:p>
            <a:r>
              <a:rPr lang="de-DE" baseline="0" dirty="0" smtClean="0"/>
              <a:t>Wichtig: Die Getränkearten werden getrennt betrachtet und nicht addiert. Beispiel: Nach Einschätzung der Teilnehmenden können Männer 4 Bier oder 2 Wein </a:t>
            </a:r>
            <a:r>
              <a:rPr lang="de-DE" b="1" baseline="0" dirty="0" smtClean="0"/>
              <a:t>oder</a:t>
            </a:r>
            <a:r>
              <a:rPr lang="de-DE" baseline="0" dirty="0" smtClean="0"/>
              <a:t> 6 Schnäpse pro Tag trinken (bei 2 trinkfreien Tagen).</a:t>
            </a:r>
          </a:p>
          <a:p>
            <a:endParaRPr lang="de-DE" baseline="0" dirty="0" smtClean="0"/>
          </a:p>
          <a:p>
            <a:endParaRPr lang="de-DE" baseline="0" dirty="0" smtClean="0"/>
          </a:p>
          <a:p>
            <a:r>
              <a:rPr lang="de-DE" baseline="0" dirty="0" smtClean="0"/>
              <a:t>1. Durchführung Offline:</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Benötigte Materialien: ausgedruckte und ausgeschnittene alkoholische Getränke (10 Bilder pro Sorte), Mann/Frau-Symbole und Hinweis zu den 2 trinkfreien Tagen (siehe: wievielistzuviel.doc), 20 Magnete oder Stecknadeln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Die Mann/Frau-Symbole werden an die Tafel geheftet und die entsprechenden Getränke darunter gepinnt. Die entsprechenden Getränke werden den Geschlechtern zugeordnet, indem die einzelnen Getränke entsprechend platziert werden („Ich denke, Männer dürfen am Tag ein Bier trinken“ etc. </a:t>
            </a:r>
            <a:r>
              <a:rPr lang="de-DE" baseline="0" dirty="0" smtClean="0">
                <a:sym typeface="Wingdings" panose="05000000000000000000" pitchFamily="2" charset="2"/>
              </a:rPr>
              <a:t> Anpinnen eines Bierglases unter „Männer“</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2. Durchführung Online: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Auf der Power-Point Folie „Alkoholmengen“ werden die Getränke den Geschlechtern zugeordnet, indem die einzelnen Getränke entsprechend auf der Power-Point-Folie platziert werden („Ich denke, Männer dürfen am Tag ein Bier trinken“ etc. </a:t>
            </a:r>
            <a:r>
              <a:rPr lang="de-DE" baseline="0" dirty="0" smtClean="0">
                <a:sym typeface="Wingdings" panose="05000000000000000000" pitchFamily="2" charset="2"/>
              </a:rPr>
              <a:t> verschieben eines Bierglases unter „Männer“</a:t>
            </a:r>
            <a:r>
              <a:rPr lang="de-DE" baseline="0" dirty="0" smtClean="0"/>
              <a:t>). Hierzu werden mehrere Bildschirme benötigt, so dass die Bilder der Getränke in der Power-Point verschoben werden können (diese Verschiebungen erscheinen dann zeitlich auf der Bildschirmpräsentation)</a:t>
            </a:r>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58</a:t>
            </a:fld>
            <a:endParaRPr lang="en-US" noProof="0" dirty="0"/>
          </a:p>
        </p:txBody>
      </p:sp>
    </p:spTree>
    <p:extLst>
      <p:ext uri="{BB962C8B-B14F-4D97-AF65-F5344CB8AC3E}">
        <p14:creationId xmlns:p14="http://schemas.microsoft.com/office/powerpoint/2010/main" val="2980229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59</a:t>
            </a:fld>
            <a:endParaRPr lang="en-US" noProof="0" dirty="0"/>
          </a:p>
        </p:txBody>
      </p:sp>
    </p:spTree>
    <p:extLst>
      <p:ext uri="{BB962C8B-B14F-4D97-AF65-F5344CB8AC3E}">
        <p14:creationId xmlns:p14="http://schemas.microsoft.com/office/powerpoint/2010/main" val="249078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a:t>
            </a:fld>
            <a:endParaRPr lang="en-US" noProof="0" dirty="0"/>
          </a:p>
        </p:txBody>
      </p:sp>
    </p:spTree>
    <p:extLst>
      <p:ext uri="{BB962C8B-B14F-4D97-AF65-F5344CB8AC3E}">
        <p14:creationId xmlns:p14="http://schemas.microsoft.com/office/powerpoint/2010/main" val="17572608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60</a:t>
            </a:fld>
            <a:endParaRPr lang="en-US" noProof="0" dirty="0"/>
          </a:p>
        </p:txBody>
      </p:sp>
    </p:spTree>
    <p:extLst>
      <p:ext uri="{BB962C8B-B14F-4D97-AF65-F5344CB8AC3E}">
        <p14:creationId xmlns:p14="http://schemas.microsoft.com/office/powerpoint/2010/main" val="3659567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61</a:t>
            </a:fld>
            <a:endParaRPr lang="en-US" noProof="0" dirty="0"/>
          </a:p>
        </p:txBody>
      </p:sp>
    </p:spTree>
    <p:extLst>
      <p:ext uri="{BB962C8B-B14F-4D97-AF65-F5344CB8AC3E}">
        <p14:creationId xmlns:p14="http://schemas.microsoft.com/office/powerpoint/2010/main" val="1822761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62</a:t>
            </a:fld>
            <a:endParaRPr lang="en-US" noProof="0" dirty="0"/>
          </a:p>
        </p:txBody>
      </p:sp>
    </p:spTree>
    <p:extLst>
      <p:ext uri="{BB962C8B-B14F-4D97-AF65-F5344CB8AC3E}">
        <p14:creationId xmlns:p14="http://schemas.microsoft.com/office/powerpoint/2010/main" val="987449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63</a:t>
            </a:fld>
            <a:endParaRPr lang="en-US" noProof="0" dirty="0"/>
          </a:p>
        </p:txBody>
      </p:sp>
    </p:spTree>
    <p:extLst>
      <p:ext uri="{BB962C8B-B14F-4D97-AF65-F5344CB8AC3E}">
        <p14:creationId xmlns:p14="http://schemas.microsoft.com/office/powerpoint/2010/main" val="7001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64</a:t>
            </a:fld>
            <a:endParaRPr lang="en-US" noProof="0" dirty="0"/>
          </a:p>
        </p:txBody>
      </p:sp>
    </p:spTree>
    <p:extLst>
      <p:ext uri="{BB962C8B-B14F-4D97-AF65-F5344CB8AC3E}">
        <p14:creationId xmlns:p14="http://schemas.microsoft.com/office/powerpoint/2010/main" val="6418054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65</a:t>
            </a:fld>
            <a:endParaRPr lang="en-US" noProof="0" dirty="0"/>
          </a:p>
        </p:txBody>
      </p:sp>
    </p:spTree>
    <p:extLst>
      <p:ext uri="{BB962C8B-B14F-4D97-AF65-F5344CB8AC3E}">
        <p14:creationId xmlns:p14="http://schemas.microsoft.com/office/powerpoint/2010/main" val="5443154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66</a:t>
            </a:fld>
            <a:endParaRPr lang="en-US" noProof="0" dirty="0"/>
          </a:p>
        </p:txBody>
      </p:sp>
    </p:spTree>
    <p:extLst>
      <p:ext uri="{BB962C8B-B14F-4D97-AF65-F5344CB8AC3E}">
        <p14:creationId xmlns:p14="http://schemas.microsoft.com/office/powerpoint/2010/main" val="1794953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67</a:t>
            </a:fld>
            <a:endParaRPr lang="en-US" noProof="0" dirty="0"/>
          </a:p>
        </p:txBody>
      </p:sp>
    </p:spTree>
    <p:extLst>
      <p:ext uri="{BB962C8B-B14F-4D97-AF65-F5344CB8AC3E}">
        <p14:creationId xmlns:p14="http://schemas.microsoft.com/office/powerpoint/2010/main" val="865370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a:xfrm>
            <a:off x="685800" y="1143000"/>
            <a:ext cx="5486400" cy="3086100"/>
          </a:xfrm>
          <a:ln/>
        </p:spPr>
      </p:sp>
      <p:sp>
        <p:nvSpPr>
          <p:cNvPr id="51203" name="Notizenplatzhalter 2"/>
          <p:cNvSpPr>
            <a:spLocks noGrp="1"/>
          </p:cNvSpPr>
          <p:nvPr>
            <p:ph type="body" idx="1"/>
          </p:nvPr>
        </p:nvSpPr>
        <p:spPr>
          <a:noFill/>
        </p:spPr>
        <p:txBody>
          <a:bodyPr/>
          <a:lstStyle/>
          <a:p>
            <a:r>
              <a:rPr lang="de-DE" altLang="de-DE" dirty="0" smtClean="0"/>
              <a:t>Hinweis für Lehrende:</a:t>
            </a:r>
            <a:r>
              <a:rPr lang="de-DE" altLang="de-DE" baseline="0" dirty="0" smtClean="0"/>
              <a:t> </a:t>
            </a:r>
          </a:p>
          <a:p>
            <a:r>
              <a:rPr lang="de-DE" altLang="de-DE" baseline="0" dirty="0" smtClean="0"/>
              <a:t>Fügen Sie hier den Link zur eCHECKUP TO GO-Version Ihrer Hochschule ein.</a:t>
            </a:r>
            <a:endParaRPr lang="de-DE" altLang="de-DE" dirty="0"/>
          </a:p>
        </p:txBody>
      </p:sp>
      <p:sp>
        <p:nvSpPr>
          <p:cNvPr id="51204" name="Foliennummernplatzhalter 3"/>
          <p:cNvSpPr>
            <a:spLocks noGrp="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86394C80-E7C9-4EE6-8614-DE01A15020F4}" type="slidenum">
              <a:rPr lang="de-DE" altLang="de-DE" sz="1200" smtClean="0"/>
              <a:pPr/>
              <a:t>68</a:t>
            </a:fld>
            <a:endParaRPr lang="de-DE" altLang="de-DE" sz="1200"/>
          </a:p>
        </p:txBody>
      </p:sp>
    </p:spTree>
    <p:extLst>
      <p:ext uri="{BB962C8B-B14F-4D97-AF65-F5344CB8AC3E}">
        <p14:creationId xmlns:p14="http://schemas.microsoft.com/office/powerpoint/2010/main" val="39196258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69</a:t>
            </a:fld>
            <a:endParaRPr lang="en-US" noProof="0" dirty="0"/>
          </a:p>
        </p:txBody>
      </p:sp>
    </p:spTree>
    <p:extLst>
      <p:ext uri="{BB962C8B-B14F-4D97-AF65-F5344CB8AC3E}">
        <p14:creationId xmlns:p14="http://schemas.microsoft.com/office/powerpoint/2010/main" val="280951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a:t>
            </a:r>
            <a:r>
              <a:rPr lang="de-DE" baseline="0" dirty="0" smtClean="0"/>
              <a:t> für Lehrende: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Offene Diskussion und Abfrage der Wahrnehmungen </a:t>
            </a:r>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a:t>
            </a:fld>
            <a:endParaRPr lang="en-US" noProof="0" dirty="0"/>
          </a:p>
        </p:txBody>
      </p:sp>
    </p:spTree>
    <p:extLst>
      <p:ext uri="{BB962C8B-B14F-4D97-AF65-F5344CB8AC3E}">
        <p14:creationId xmlns:p14="http://schemas.microsoft.com/office/powerpoint/2010/main" val="21087418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70</a:t>
            </a:fld>
            <a:endParaRPr lang="en-US" noProof="0" dirty="0"/>
          </a:p>
        </p:txBody>
      </p:sp>
    </p:spTree>
    <p:extLst>
      <p:ext uri="{BB962C8B-B14F-4D97-AF65-F5344CB8AC3E}">
        <p14:creationId xmlns:p14="http://schemas.microsoft.com/office/powerpoint/2010/main" val="21928556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71</a:t>
            </a:fld>
            <a:endParaRPr lang="en-US" noProof="0" dirty="0"/>
          </a:p>
        </p:txBody>
      </p:sp>
    </p:spTree>
    <p:extLst>
      <p:ext uri="{BB962C8B-B14F-4D97-AF65-F5344CB8AC3E}">
        <p14:creationId xmlns:p14="http://schemas.microsoft.com/office/powerpoint/2010/main" val="34851708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72</a:t>
            </a:fld>
            <a:endParaRPr lang="en-US" noProof="0" dirty="0"/>
          </a:p>
        </p:txBody>
      </p:sp>
    </p:spTree>
    <p:extLst>
      <p:ext uri="{BB962C8B-B14F-4D97-AF65-F5344CB8AC3E}">
        <p14:creationId xmlns:p14="http://schemas.microsoft.com/office/powerpoint/2010/main" val="883848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73</a:t>
            </a:fld>
            <a:endParaRPr lang="en-US" noProof="0" dirty="0"/>
          </a:p>
        </p:txBody>
      </p:sp>
    </p:spTree>
    <p:extLst>
      <p:ext uri="{BB962C8B-B14F-4D97-AF65-F5344CB8AC3E}">
        <p14:creationId xmlns:p14="http://schemas.microsoft.com/office/powerpoint/2010/main" val="14522106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74</a:t>
            </a:fld>
            <a:endParaRPr lang="en-US" noProof="0" dirty="0"/>
          </a:p>
        </p:txBody>
      </p:sp>
    </p:spTree>
    <p:extLst>
      <p:ext uri="{BB962C8B-B14F-4D97-AF65-F5344CB8AC3E}">
        <p14:creationId xmlns:p14="http://schemas.microsoft.com/office/powerpoint/2010/main" val="22820387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75</a:t>
            </a:fld>
            <a:endParaRPr lang="en-US" noProof="0" dirty="0"/>
          </a:p>
        </p:txBody>
      </p:sp>
    </p:spTree>
    <p:extLst>
      <p:ext uri="{BB962C8B-B14F-4D97-AF65-F5344CB8AC3E}">
        <p14:creationId xmlns:p14="http://schemas.microsoft.com/office/powerpoint/2010/main" val="3816839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76</a:t>
            </a:fld>
            <a:endParaRPr lang="en-US" noProof="0" dirty="0"/>
          </a:p>
        </p:txBody>
      </p:sp>
    </p:spTree>
    <p:extLst>
      <p:ext uri="{BB962C8B-B14F-4D97-AF65-F5344CB8AC3E}">
        <p14:creationId xmlns:p14="http://schemas.microsoft.com/office/powerpoint/2010/main" val="16558422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a:t>
            </a:r>
            <a:r>
              <a:rPr lang="de-DE" baseline="0" dirty="0" smtClean="0"/>
              <a:t> </a:t>
            </a:r>
          </a:p>
          <a:p>
            <a:r>
              <a:rPr lang="de-DE" baseline="0" dirty="0" smtClean="0"/>
              <a:t>Diese Ablaufskizze ist auf den folgenden beiden Folien noch größer &amp; detaillierter dargestellt.</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77</a:t>
            </a:fld>
            <a:endParaRPr lang="en-US" noProof="0" dirty="0"/>
          </a:p>
        </p:txBody>
      </p:sp>
    </p:spTree>
    <p:extLst>
      <p:ext uri="{BB962C8B-B14F-4D97-AF65-F5344CB8AC3E}">
        <p14:creationId xmlns:p14="http://schemas.microsoft.com/office/powerpoint/2010/main" val="3517480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78</a:t>
            </a:fld>
            <a:endParaRPr lang="en-US" noProof="0" dirty="0"/>
          </a:p>
        </p:txBody>
      </p:sp>
    </p:spTree>
    <p:extLst>
      <p:ext uri="{BB962C8B-B14F-4D97-AF65-F5344CB8AC3E}">
        <p14:creationId xmlns:p14="http://schemas.microsoft.com/office/powerpoint/2010/main" val="16061483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79</a:t>
            </a:fld>
            <a:endParaRPr lang="en-US" noProof="0" dirty="0"/>
          </a:p>
        </p:txBody>
      </p:sp>
    </p:spTree>
    <p:extLst>
      <p:ext uri="{BB962C8B-B14F-4D97-AF65-F5344CB8AC3E}">
        <p14:creationId xmlns:p14="http://schemas.microsoft.com/office/powerpoint/2010/main" val="4073313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Anmerkungen</a:t>
            </a:r>
            <a:r>
              <a:rPr lang="de-DE" baseline="0" dirty="0" smtClean="0"/>
              <a:t> für Lehrende: </a:t>
            </a:r>
          </a:p>
          <a:p>
            <a:r>
              <a:rPr lang="de-DE" dirty="0" smtClean="0"/>
              <a:t>Hier:</a:t>
            </a:r>
            <a:r>
              <a:rPr lang="de-DE" baseline="0" dirty="0" smtClean="0"/>
              <a:t> Einfügen aktueller Zahlen des Alkoholverkaufs bzw. Konsums, mit dem Fokus auf die Veränderungen während der Corona-Pandemie</a:t>
            </a:r>
          </a:p>
          <a:p>
            <a:endParaRPr lang="de-DE" baseline="0" dirty="0" smtClean="0"/>
          </a:p>
          <a:p>
            <a:r>
              <a:rPr lang="de-DE" baseline="0" dirty="0" smtClean="0"/>
              <a:t>Mögliche Quellen: </a:t>
            </a:r>
          </a:p>
          <a:p>
            <a:r>
              <a:rPr lang="de-DE" dirty="0" smtClean="0"/>
              <a:t>Gesellschaft für Konsumforschung (GfK):</a:t>
            </a:r>
            <a:r>
              <a:rPr lang="de-DE" baseline="0" dirty="0" smtClean="0"/>
              <a:t> </a:t>
            </a:r>
            <a:endParaRPr lang="de-DE" dirty="0" smtClean="0"/>
          </a:p>
          <a:p>
            <a:r>
              <a:rPr lang="de-DE" dirty="0" smtClean="0"/>
              <a:t>Deutsche Hauptstelle für Suchtfragen (DHS): https://www.dhs.de/suechte/alkohol/zahlen-daten-fakten </a:t>
            </a:r>
          </a:p>
          <a:p>
            <a:r>
              <a:rPr lang="de-DE" dirty="0" err="1" smtClean="0"/>
              <a:t>Statista</a:t>
            </a:r>
            <a:r>
              <a:rPr lang="de-DE" dirty="0" smtClean="0"/>
              <a:t>: https://de.statista.com/themen/22/alkohol/ </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a:t>
            </a:fld>
            <a:endParaRPr lang="en-US" noProof="0" dirty="0"/>
          </a:p>
        </p:txBody>
      </p:sp>
    </p:spTree>
    <p:extLst>
      <p:ext uri="{BB962C8B-B14F-4D97-AF65-F5344CB8AC3E}">
        <p14:creationId xmlns:p14="http://schemas.microsoft.com/office/powerpoint/2010/main" val="37113577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80</a:t>
            </a:fld>
            <a:endParaRPr lang="en-US" noProof="0" dirty="0"/>
          </a:p>
        </p:txBody>
      </p:sp>
    </p:spTree>
    <p:extLst>
      <p:ext uri="{BB962C8B-B14F-4D97-AF65-F5344CB8AC3E}">
        <p14:creationId xmlns:p14="http://schemas.microsoft.com/office/powerpoint/2010/main" val="5977766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81</a:t>
            </a:fld>
            <a:endParaRPr lang="en-US" noProof="0" dirty="0"/>
          </a:p>
        </p:txBody>
      </p:sp>
    </p:spTree>
    <p:extLst>
      <p:ext uri="{BB962C8B-B14F-4D97-AF65-F5344CB8AC3E}">
        <p14:creationId xmlns:p14="http://schemas.microsoft.com/office/powerpoint/2010/main" val="35212377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82</a:t>
            </a:fld>
            <a:endParaRPr lang="en-US" noProof="0" dirty="0"/>
          </a:p>
        </p:txBody>
      </p:sp>
    </p:spTree>
    <p:extLst>
      <p:ext uri="{BB962C8B-B14F-4D97-AF65-F5344CB8AC3E}">
        <p14:creationId xmlns:p14="http://schemas.microsoft.com/office/powerpoint/2010/main" val="23586427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83</a:t>
            </a:fld>
            <a:endParaRPr lang="en-US" noProof="0" dirty="0"/>
          </a:p>
        </p:txBody>
      </p:sp>
    </p:spTree>
    <p:extLst>
      <p:ext uri="{BB962C8B-B14F-4D97-AF65-F5344CB8AC3E}">
        <p14:creationId xmlns:p14="http://schemas.microsoft.com/office/powerpoint/2010/main" val="4226100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84</a:t>
            </a:fld>
            <a:endParaRPr lang="en-US" noProof="0" dirty="0"/>
          </a:p>
        </p:txBody>
      </p:sp>
    </p:spTree>
    <p:extLst>
      <p:ext uri="{BB962C8B-B14F-4D97-AF65-F5344CB8AC3E}">
        <p14:creationId xmlns:p14="http://schemas.microsoft.com/office/powerpoint/2010/main" val="29481181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050" dirty="0" smtClean="0"/>
              <a:t>Hinweis für Lehrende</a:t>
            </a:r>
            <a:r>
              <a:rPr lang="de-DE" altLang="de-DE" sz="1050" baseline="0" dirty="0" smtClean="0"/>
              <a:t> zum </a:t>
            </a:r>
            <a:r>
              <a:rPr lang="de-DE" altLang="de-DE" sz="1050" dirty="0" err="1" smtClean="0"/>
              <a:t>Social</a:t>
            </a:r>
            <a:r>
              <a:rPr lang="de-DE" altLang="de-DE" sz="1050" dirty="0" smtClean="0"/>
              <a:t> </a:t>
            </a:r>
            <a:r>
              <a:rPr lang="de-DE" altLang="de-DE" sz="1050" dirty="0" err="1"/>
              <a:t>Norms</a:t>
            </a:r>
            <a:r>
              <a:rPr lang="de-DE" altLang="de-DE" sz="1050" dirty="0"/>
              <a:t> </a:t>
            </a:r>
            <a:r>
              <a:rPr lang="de-DE" altLang="de-DE" sz="1050" dirty="0" smtClean="0"/>
              <a:t>Approach (siehe auch Folie 51 – </a:t>
            </a:r>
            <a:r>
              <a:rPr lang="de-DE" altLang="de-DE" sz="1050" dirty="0" err="1" smtClean="0"/>
              <a:t>Social</a:t>
            </a:r>
            <a:r>
              <a:rPr lang="de-DE" altLang="de-DE" sz="1050" baseline="0" dirty="0" smtClean="0"/>
              <a:t> </a:t>
            </a:r>
            <a:r>
              <a:rPr lang="de-DE" altLang="de-DE" sz="1050" baseline="0" dirty="0" err="1" smtClean="0"/>
              <a:t>Norms</a:t>
            </a:r>
            <a:r>
              <a:rPr lang="de-DE" altLang="de-DE" sz="1050" baseline="0" dirty="0" smtClean="0"/>
              <a:t> </a:t>
            </a:r>
            <a:r>
              <a:rPr lang="de-DE" altLang="de-DE" sz="1050" baseline="0" dirty="0" err="1" smtClean="0"/>
              <a:t>Theory</a:t>
            </a:r>
            <a:r>
              <a:rPr lang="de-DE" altLang="de-DE" sz="1050" baseline="0" dirty="0" smtClean="0"/>
              <a:t>)</a:t>
            </a:r>
            <a:r>
              <a:rPr lang="de-DE" altLang="de-DE" sz="1050" dirty="0" smtClean="0"/>
              <a:t>:</a:t>
            </a:r>
            <a:endParaRPr lang="de-DE" altLang="de-DE" sz="1050" dirty="0"/>
          </a:p>
          <a:p>
            <a:r>
              <a:rPr lang="de-DE" altLang="de-DE" sz="1050" dirty="0"/>
              <a:t>Menschen passen sich dem an, was sie als normativ für sich definieren, gehen dabei aber oft von falschen Normen </a:t>
            </a:r>
            <a:r>
              <a:rPr lang="de-DE" altLang="de-DE" sz="1050" dirty="0" smtClean="0"/>
              <a:t>aus.</a:t>
            </a:r>
            <a:r>
              <a:rPr lang="de-DE" altLang="de-DE" sz="1050" baseline="0" dirty="0" smtClean="0"/>
              <a:t> </a:t>
            </a:r>
            <a:r>
              <a:rPr lang="de-DE" altLang="de-DE" sz="1050" dirty="0" smtClean="0"/>
              <a:t>Wird </a:t>
            </a:r>
            <a:r>
              <a:rPr lang="de-DE" altLang="de-DE" sz="1050" dirty="0"/>
              <a:t>diese Norm folglich korrigiert, so wird indirekt auch der Konsum geändert.</a:t>
            </a:r>
          </a:p>
          <a:p>
            <a:endParaRPr lang="de-DE" sz="1050"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85</a:t>
            </a:fld>
            <a:endParaRPr lang="en-US" noProof="0" dirty="0"/>
          </a:p>
        </p:txBody>
      </p:sp>
    </p:spTree>
    <p:extLst>
      <p:ext uri="{BB962C8B-B14F-4D97-AF65-F5344CB8AC3E}">
        <p14:creationId xmlns:p14="http://schemas.microsoft.com/office/powerpoint/2010/main" val="161065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86</a:t>
            </a:fld>
            <a:endParaRPr lang="en-US" noProof="0" dirty="0"/>
          </a:p>
        </p:txBody>
      </p:sp>
    </p:spTree>
    <p:extLst>
      <p:ext uri="{BB962C8B-B14F-4D97-AF65-F5344CB8AC3E}">
        <p14:creationId xmlns:p14="http://schemas.microsoft.com/office/powerpoint/2010/main" val="38383947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30193B-564F-4854-8A52-728F3FB19C85}" type="slidenum">
              <a:rPr lang="en-US" noProof="0" smtClean="0"/>
              <a:pPr/>
              <a:t>87</a:t>
            </a:fld>
            <a:endParaRPr lang="en-US" noProof="0" dirty="0"/>
          </a:p>
        </p:txBody>
      </p:sp>
    </p:spTree>
    <p:extLst>
      <p:ext uri="{BB962C8B-B14F-4D97-AF65-F5344CB8AC3E}">
        <p14:creationId xmlns:p14="http://schemas.microsoft.com/office/powerpoint/2010/main" val="29509783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88</a:t>
            </a:fld>
            <a:endParaRPr lang="en-US" noProof="0" dirty="0"/>
          </a:p>
        </p:txBody>
      </p:sp>
    </p:spTree>
    <p:extLst>
      <p:ext uri="{BB962C8B-B14F-4D97-AF65-F5344CB8AC3E}">
        <p14:creationId xmlns:p14="http://schemas.microsoft.com/office/powerpoint/2010/main" val="9630280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89</a:t>
            </a:fld>
            <a:endParaRPr lang="en-US" noProof="0" dirty="0"/>
          </a:p>
        </p:txBody>
      </p:sp>
    </p:spTree>
    <p:extLst>
      <p:ext uri="{BB962C8B-B14F-4D97-AF65-F5344CB8AC3E}">
        <p14:creationId xmlns:p14="http://schemas.microsoft.com/office/powerpoint/2010/main" val="2143552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7049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smtClean="0"/>
              <a:t>Hinweis für Lehrende: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smtClean="0"/>
              <a:t>Es wurden </a:t>
            </a:r>
            <a:r>
              <a:rPr lang="de-DE" altLang="de-DE" dirty="0"/>
              <a:t>Studierende </a:t>
            </a:r>
            <a:r>
              <a:rPr lang="de-DE" altLang="de-DE" dirty="0" smtClean="0"/>
              <a:t>mit einem riskanten</a:t>
            </a:r>
            <a:r>
              <a:rPr lang="de-DE" altLang="de-DE" baseline="0" dirty="0" smtClean="0"/>
              <a:t> Alkoholkonsum </a:t>
            </a:r>
            <a:r>
              <a:rPr lang="de-DE" altLang="de-DE" dirty="0" smtClean="0"/>
              <a:t>berücksichtigt,</a:t>
            </a:r>
            <a:r>
              <a:rPr lang="de-DE" altLang="de-DE" baseline="0" dirty="0" smtClean="0"/>
              <a:t> hierzu wurde der </a:t>
            </a:r>
            <a:r>
              <a:rPr lang="de-DE" altLang="de-DE" dirty="0" smtClean="0"/>
              <a:t>AUDIT-C  </a:t>
            </a:r>
            <a:r>
              <a:rPr lang="de-DE" altLang="de-DE" dirty="0"/>
              <a:t>wurde als Kriterium für “high-</a:t>
            </a:r>
            <a:r>
              <a:rPr lang="de-DE" altLang="de-DE" dirty="0" err="1"/>
              <a:t>risk</a:t>
            </a:r>
            <a:r>
              <a:rPr lang="de-DE" altLang="de-DE" dirty="0"/>
              <a:t>” Konsum verwendet: der Test ist positiv (Männer </a:t>
            </a:r>
            <a:r>
              <a:rPr lang="de-DE" altLang="de-DE" dirty="0" smtClean="0"/>
              <a:t>vier/ </a:t>
            </a:r>
            <a:r>
              <a:rPr lang="de-DE" altLang="de-DE" dirty="0"/>
              <a:t>Frauen drei oder mehr Punkte) im Sinn eines erhöhten Risikos für alkoholbezogene Störungen.</a:t>
            </a:r>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90</a:t>
            </a:fld>
            <a:endParaRPr lang="en-US" noProof="0" dirty="0"/>
          </a:p>
        </p:txBody>
      </p:sp>
    </p:spTree>
    <p:extLst>
      <p:ext uri="{BB962C8B-B14F-4D97-AF65-F5344CB8AC3E}">
        <p14:creationId xmlns:p14="http://schemas.microsoft.com/office/powerpoint/2010/main" val="5885855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smtClean="0"/>
              <a:t>Hinweis für Lehrende: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smtClean="0"/>
              <a:t>Es wurden Studierende mit einem riskanten</a:t>
            </a:r>
            <a:r>
              <a:rPr lang="de-DE" altLang="de-DE" baseline="0" dirty="0" smtClean="0"/>
              <a:t> Alkoholkonsum </a:t>
            </a:r>
            <a:r>
              <a:rPr lang="de-DE" altLang="de-DE" dirty="0" smtClean="0"/>
              <a:t>berücksichtigt,</a:t>
            </a:r>
            <a:r>
              <a:rPr lang="de-DE" altLang="de-DE" baseline="0" dirty="0" smtClean="0"/>
              <a:t> hierzu wurde der </a:t>
            </a:r>
            <a:r>
              <a:rPr lang="de-DE" altLang="de-DE" dirty="0" smtClean="0"/>
              <a:t>AUDIT-C  wurde als Kriterium für “high-</a:t>
            </a:r>
            <a:r>
              <a:rPr lang="de-DE" altLang="de-DE" dirty="0" err="1" smtClean="0"/>
              <a:t>risk</a:t>
            </a:r>
            <a:r>
              <a:rPr lang="de-DE" altLang="de-DE" dirty="0" smtClean="0"/>
              <a:t>” Konsum verwendet: der Test ist positiv (Männer vier/ Frauen drei oder mehr Punkte) im Sinn eines erhöhten Risikos für alkoholbezogene Störungen.</a:t>
            </a:r>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91</a:t>
            </a:fld>
            <a:endParaRPr lang="en-US" noProof="0" dirty="0"/>
          </a:p>
        </p:txBody>
      </p:sp>
    </p:spTree>
    <p:extLst>
      <p:ext uri="{BB962C8B-B14F-4D97-AF65-F5344CB8AC3E}">
        <p14:creationId xmlns:p14="http://schemas.microsoft.com/office/powerpoint/2010/main" val="22029767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92</a:t>
            </a:fld>
            <a:endParaRPr lang="en-US" noProof="0" dirty="0"/>
          </a:p>
        </p:txBody>
      </p:sp>
    </p:spTree>
    <p:extLst>
      <p:ext uri="{BB962C8B-B14F-4D97-AF65-F5344CB8AC3E}">
        <p14:creationId xmlns:p14="http://schemas.microsoft.com/office/powerpoint/2010/main" val="38384867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93</a:t>
            </a:fld>
            <a:endParaRPr lang="en-US" noProof="0" dirty="0"/>
          </a:p>
        </p:txBody>
      </p:sp>
    </p:spTree>
    <p:extLst>
      <p:ext uri="{BB962C8B-B14F-4D97-AF65-F5344CB8AC3E}">
        <p14:creationId xmlns:p14="http://schemas.microsoft.com/office/powerpoint/2010/main" val="6762606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94</a:t>
            </a:fld>
            <a:endParaRPr lang="en-US" noProof="0" dirty="0"/>
          </a:p>
        </p:txBody>
      </p:sp>
    </p:spTree>
    <p:extLst>
      <p:ext uri="{BB962C8B-B14F-4D97-AF65-F5344CB8AC3E}">
        <p14:creationId xmlns:p14="http://schemas.microsoft.com/office/powerpoint/2010/main" val="27720546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95</a:t>
            </a:fld>
            <a:endParaRPr lang="en-US" noProof="0" dirty="0"/>
          </a:p>
        </p:txBody>
      </p:sp>
    </p:spTree>
    <p:extLst>
      <p:ext uri="{BB962C8B-B14F-4D97-AF65-F5344CB8AC3E}">
        <p14:creationId xmlns:p14="http://schemas.microsoft.com/office/powerpoint/2010/main" val="11429165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96</a:t>
            </a:fld>
            <a:endParaRPr lang="en-US" noProof="0" dirty="0"/>
          </a:p>
        </p:txBody>
      </p:sp>
    </p:spTree>
    <p:extLst>
      <p:ext uri="{BB962C8B-B14F-4D97-AF65-F5344CB8AC3E}">
        <p14:creationId xmlns:p14="http://schemas.microsoft.com/office/powerpoint/2010/main" val="2076327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97</a:t>
            </a:fld>
            <a:endParaRPr lang="en-US" noProof="0" dirty="0"/>
          </a:p>
        </p:txBody>
      </p:sp>
    </p:spTree>
    <p:extLst>
      <p:ext uri="{BB962C8B-B14F-4D97-AF65-F5344CB8AC3E}">
        <p14:creationId xmlns:p14="http://schemas.microsoft.com/office/powerpoint/2010/main" val="19587387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98</a:t>
            </a:fld>
            <a:endParaRPr lang="en-US" noProof="0" dirty="0"/>
          </a:p>
        </p:txBody>
      </p:sp>
    </p:spTree>
    <p:extLst>
      <p:ext uri="{BB962C8B-B14F-4D97-AF65-F5344CB8AC3E}">
        <p14:creationId xmlns:p14="http://schemas.microsoft.com/office/powerpoint/2010/main" val="24677772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99</a:t>
            </a:fld>
            <a:endParaRPr lang="en-US" noProof="0" dirty="0"/>
          </a:p>
        </p:txBody>
      </p:sp>
    </p:spTree>
    <p:extLst>
      <p:ext uri="{BB962C8B-B14F-4D97-AF65-F5344CB8AC3E}">
        <p14:creationId xmlns:p14="http://schemas.microsoft.com/office/powerpoint/2010/main" val="1260683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1.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3.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10.svg"/><Relationship Id="rId5" Type="http://schemas.openxmlformats.org/officeDocument/2006/relationships/image" Target="../media/image11.png"/><Relationship Id="rId10" Type="http://schemas.openxmlformats.org/officeDocument/2006/relationships/image" Target="../media/image15.svg"/><Relationship Id="rId4" Type="http://schemas.openxmlformats.org/officeDocument/2006/relationships/image" Target="../media/image90.svg"/><Relationship Id="rId9"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3.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10.svg"/><Relationship Id="rId5" Type="http://schemas.openxmlformats.org/officeDocument/2006/relationships/image" Target="../media/image11.png"/><Relationship Id="rId10" Type="http://schemas.openxmlformats.org/officeDocument/2006/relationships/image" Target="../media/image15.svg"/><Relationship Id="rId4" Type="http://schemas.openxmlformats.org/officeDocument/2006/relationships/image" Target="../media/image90.svg"/><Relationship Id="rId9"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äsentationstitel mit Foto">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a:p>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000" b="1" spc="-300" baseline="0" dirty="0"/>
            </a:lvl1pPr>
          </a:lstStyle>
          <a:p>
            <a:pPr lvl="0" algn="r"/>
            <a:r>
              <a:rPr lang="de-DE" noProof="0" dirty="0"/>
              <a:t>Hier klicken, um  Präsentationstitel einzufügen</a:t>
            </a:r>
            <a:endParaRPr lang="en-US" noProof="0"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sz="2000" baseline="0" dirty="0">
                <a:solidFill>
                  <a:schemeClr val="bg1"/>
                </a:solidFill>
              </a:defRPr>
            </a:lvl1pPr>
          </a:lstStyle>
          <a:p>
            <a:pPr lvl="0"/>
            <a:r>
              <a:rPr lang="de-DE" dirty="0"/>
              <a:t>Hier klicken, um den/die Namen der Vortragenden einzufügen</a:t>
            </a: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Grafik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3182" y="4149190"/>
            <a:ext cx="1686223" cy="452916"/>
          </a:xfrm>
          <a:prstGeom prst="rect">
            <a:avLst/>
          </a:prstGeom>
        </p:spPr>
      </p:pic>
    </p:spTree>
    <p:extLst>
      <p:ext uri="{BB962C8B-B14F-4D97-AF65-F5344CB8AC3E}">
        <p14:creationId xmlns:p14="http://schemas.microsoft.com/office/powerpoint/2010/main" val="13340384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ssseite rechtbündig">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210425" y="2798354"/>
            <a:ext cx="4981575"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dirty="0" err="1"/>
              <a:t>Vielen</a:t>
            </a:r>
            <a:r>
              <a:rPr lang="en-US" noProof="0" dirty="0"/>
              <a:t> Dank!</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7200900" y="3933825"/>
            <a:ext cx="4167642" cy="655005"/>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de-DE" dirty="0"/>
              <a:t>Hier Klicken, um Namen der Vortragenden einzutragen</a:t>
            </a:r>
            <a:endParaRPr lang="en-US" noProof="0" dirty="0"/>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621047"/>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Telefon</a:t>
            </a:r>
            <a:endParaRPr lang="en-US" noProof="0" dirty="0"/>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970064"/>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E-Mail</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319081"/>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6" name="Graphic 7" descr="User">
            <a:extLst>
              <a:ext uri="{FF2B5EF4-FFF2-40B4-BE49-F238E27FC236}">
                <a16:creationId xmlns:a16="http://schemas.microsoft.com/office/drawing/2014/main" id="{111541C4-DB03-4E53-994D-499C7D73C4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445452" y="4336053"/>
            <a:ext cx="218900" cy="218900"/>
          </a:xfrm>
          <a:prstGeom prst="rect">
            <a:avLst/>
          </a:prstGeom>
        </p:spPr>
      </p:pic>
      <p:pic>
        <p:nvPicPr>
          <p:cNvPr id="17" name="Graphic 9" descr="Smart Phone">
            <a:extLst>
              <a:ext uri="{FF2B5EF4-FFF2-40B4-BE49-F238E27FC236}">
                <a16:creationId xmlns:a16="http://schemas.microsoft.com/office/drawing/2014/main" id="{A29DE31C-E099-4579-BB03-675E0A40C5F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445452" y="4684501"/>
            <a:ext cx="218900" cy="218900"/>
          </a:xfrm>
          <a:prstGeom prst="rect">
            <a:avLst/>
          </a:prstGeom>
        </p:spPr>
      </p:pic>
      <p:pic>
        <p:nvPicPr>
          <p:cNvPr id="18" name="Graphic 8" descr="Envelope">
            <a:extLst>
              <a:ext uri="{FF2B5EF4-FFF2-40B4-BE49-F238E27FC236}">
                <a16:creationId xmlns:a16="http://schemas.microsoft.com/office/drawing/2014/main" id="{773C1382-ACE1-460F-A1B6-AB761A7D2E6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1445452" y="5032949"/>
            <a:ext cx="218900" cy="218900"/>
          </a:xfrm>
          <a:prstGeom prst="rect">
            <a:avLst/>
          </a:prstGeom>
        </p:spPr>
      </p:pic>
      <p:pic>
        <p:nvPicPr>
          <p:cNvPr id="19" name="Graphic 10" descr="Link">
            <a:extLst>
              <a:ext uri="{FF2B5EF4-FFF2-40B4-BE49-F238E27FC236}">
                <a16:creationId xmlns:a16="http://schemas.microsoft.com/office/drawing/2014/main" id="{0718E6E0-05A2-479C-AEA8-1A385EB7347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1432509" y="5370161"/>
            <a:ext cx="244786" cy="244786"/>
          </a:xfrm>
          <a:prstGeom prst="rect">
            <a:avLst/>
          </a:prstGeom>
        </p:spPr>
      </p:pic>
      <p:sp>
        <p:nvSpPr>
          <p:cNvPr id="2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21"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439820"/>
            <a:ext cx="5664000" cy="295062"/>
          </a:xfrm>
        </p:spPr>
        <p:txBody>
          <a:bodyPr/>
          <a:lstStyle/>
          <a:p>
            <a:r>
              <a:rPr lang="de-DE" dirty="0"/>
              <a:t>eCHECKUP - Prävention des riskanten Alkoholkonsums bei Studierenden</a:t>
            </a:r>
          </a:p>
        </p:txBody>
      </p:sp>
    </p:spTree>
    <p:extLst>
      <p:ext uri="{BB962C8B-B14F-4D97-AF65-F5344CB8AC3E}">
        <p14:creationId xmlns:p14="http://schemas.microsoft.com/office/powerpoint/2010/main" val="204966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chlussseite linksbündig">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898"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525" y="2798354"/>
            <a:ext cx="4981575"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dirty="0" err="1"/>
              <a:t>Vielen</a:t>
            </a:r>
            <a:r>
              <a:rPr lang="en-US" noProof="0" dirty="0"/>
              <a:t> Dank!</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00100" y="3933825"/>
            <a:ext cx="4167642" cy="655005"/>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de-DE" dirty="0"/>
              <a:t>Hier Klicken, um Namen der Vortragenden einzutragen</a:t>
            </a:r>
            <a:endParaRPr lang="en-US" noProof="0" dirty="0"/>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00100" y="4621047"/>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Telefon</a:t>
            </a:r>
            <a:endParaRPr lang="en-US" noProof="0" dirty="0"/>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00100" y="4970064"/>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E-Mail</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00100" y="5319081"/>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6" name="Graphic 7" descr="User">
            <a:extLst>
              <a:ext uri="{FF2B5EF4-FFF2-40B4-BE49-F238E27FC236}">
                <a16:creationId xmlns:a16="http://schemas.microsoft.com/office/drawing/2014/main" id="{111541C4-DB03-4E53-994D-499C7D73C4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72652" y="4336053"/>
            <a:ext cx="218900" cy="218900"/>
          </a:xfrm>
          <a:prstGeom prst="rect">
            <a:avLst/>
          </a:prstGeom>
        </p:spPr>
      </p:pic>
      <p:pic>
        <p:nvPicPr>
          <p:cNvPr id="17" name="Graphic 9" descr="Smart Phone">
            <a:extLst>
              <a:ext uri="{FF2B5EF4-FFF2-40B4-BE49-F238E27FC236}">
                <a16:creationId xmlns:a16="http://schemas.microsoft.com/office/drawing/2014/main" id="{A29DE31C-E099-4579-BB03-675E0A40C5F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472652" y="4684501"/>
            <a:ext cx="218900" cy="218900"/>
          </a:xfrm>
          <a:prstGeom prst="rect">
            <a:avLst/>
          </a:prstGeom>
        </p:spPr>
      </p:pic>
      <p:pic>
        <p:nvPicPr>
          <p:cNvPr id="18" name="Graphic 8" descr="Envelope">
            <a:extLst>
              <a:ext uri="{FF2B5EF4-FFF2-40B4-BE49-F238E27FC236}">
                <a16:creationId xmlns:a16="http://schemas.microsoft.com/office/drawing/2014/main" id="{773C1382-ACE1-460F-A1B6-AB761A7D2E6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472652" y="5032949"/>
            <a:ext cx="218900" cy="218900"/>
          </a:xfrm>
          <a:prstGeom prst="rect">
            <a:avLst/>
          </a:prstGeom>
        </p:spPr>
      </p:pic>
      <p:pic>
        <p:nvPicPr>
          <p:cNvPr id="19" name="Graphic 10" descr="Link">
            <a:extLst>
              <a:ext uri="{FF2B5EF4-FFF2-40B4-BE49-F238E27FC236}">
                <a16:creationId xmlns:a16="http://schemas.microsoft.com/office/drawing/2014/main" id="{0718E6E0-05A2-479C-AEA8-1A385EB7347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459709" y="5370161"/>
            <a:ext cx="244786" cy="244786"/>
          </a:xfrm>
          <a:prstGeom prst="rect">
            <a:avLst/>
          </a:prstGeom>
        </p:spPr>
      </p:pic>
    </p:spTree>
    <p:extLst>
      <p:ext uri="{BB962C8B-B14F-4D97-AF65-F5344CB8AC3E}">
        <p14:creationId xmlns:p14="http://schemas.microsoft.com/office/powerpoint/2010/main" val="3839316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Subheading u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de-DE" dirty="0"/>
              <a:t>eCHECKUP - Prävention des riskanten Alkoholkonsums bei Studierenden</a:t>
            </a:r>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6" name="Textplatzhalter 5"/>
          <p:cNvSpPr>
            <a:spLocks noGrp="1"/>
          </p:cNvSpPr>
          <p:nvPr>
            <p:ph type="body" sz="quarter" idx="33" hasCustomPrompt="1"/>
          </p:nvPr>
        </p:nvSpPr>
        <p:spPr>
          <a:xfrm>
            <a:off x="2832100" y="5988326"/>
            <a:ext cx="8939213" cy="346924"/>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17345016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de-DE" dirty="0"/>
              <a:t>eCHECKUP - Prävention des riskanten Alkoholkonsums bei Studierenden</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7" name="Textplatzhalter 5"/>
          <p:cNvSpPr>
            <a:spLocks noGrp="1"/>
          </p:cNvSpPr>
          <p:nvPr>
            <p:ph type="body" sz="quarter" idx="33" hasCustomPrompt="1"/>
          </p:nvPr>
        </p:nvSpPr>
        <p:spPr>
          <a:xfrm>
            <a:off x="2844800" y="5988325"/>
            <a:ext cx="8926514" cy="383025"/>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9762075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noProof="0" dirty="0"/>
              <a:t>Textmasterformat bearbeiten</a:t>
            </a:r>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9" name="Textplatzhalter 5"/>
          <p:cNvSpPr>
            <a:spLocks noGrp="1"/>
          </p:cNvSpPr>
          <p:nvPr>
            <p:ph type="body" sz="quarter" idx="33" hasCustomPrompt="1"/>
          </p:nvPr>
        </p:nvSpPr>
        <p:spPr>
          <a:xfrm>
            <a:off x="2806700" y="5988326"/>
            <a:ext cx="8964614" cy="390962"/>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8014327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Spalten ohne Subheading und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7"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8" name="Textplatzhalter 5"/>
          <p:cNvSpPr>
            <a:spLocks noGrp="1"/>
          </p:cNvSpPr>
          <p:nvPr>
            <p:ph type="body" sz="quarter" idx="33" hasCustomPrompt="1"/>
          </p:nvPr>
        </p:nvSpPr>
        <p:spPr>
          <a:xfrm>
            <a:off x="6312573" y="5974039"/>
            <a:ext cx="5459427" cy="188637"/>
          </a:xfrm>
        </p:spPr>
        <p:txBody>
          <a:bodyPr/>
          <a:lstStyle>
            <a:lvl1pPr marL="0" indent="0" algn="r">
              <a:lnSpc>
                <a:spcPct val="100000"/>
              </a:lnSpc>
              <a:spcBef>
                <a:spcPts val="0"/>
              </a:spcBef>
              <a:buNone/>
              <a:defRPr sz="1200"/>
            </a:lvl1pPr>
          </a:lstStyle>
          <a:p>
            <a:pPr lvl="0"/>
            <a:r>
              <a:rPr lang="de-DE" dirty="0" smtClean="0"/>
              <a:t>Quelle(n)</a:t>
            </a:r>
          </a:p>
        </p:txBody>
      </p:sp>
      <p:sp>
        <p:nvSpPr>
          <p:cNvPr id="11" name="Textplatzhalter 5"/>
          <p:cNvSpPr>
            <a:spLocks noGrp="1"/>
          </p:cNvSpPr>
          <p:nvPr>
            <p:ph type="body" sz="quarter" idx="34" hasCustomPrompt="1"/>
          </p:nvPr>
        </p:nvSpPr>
        <p:spPr>
          <a:xfrm>
            <a:off x="431999" y="5974039"/>
            <a:ext cx="5448115" cy="202924"/>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6155533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Spalten mit Subheading und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baseline="0">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baseline="0"/>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1800" y="17405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Überschrift Spalte 1</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310849"/>
            <a:ext cx="5472000" cy="3881152"/>
          </a:xfrm>
        </p:spPr>
        <p:txBody>
          <a:bodyPr/>
          <a:lstStyle>
            <a:lvl1pPr>
              <a:defRPr baseline="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a:t>Erste Listenebene</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91216" y="1734156"/>
            <a:ext cx="5472000" cy="358775"/>
          </a:xfrm>
        </p:spPr>
        <p:txBody>
          <a:bodyPr/>
          <a:lstStyle>
            <a:lvl1pPr marL="0" indent="0">
              <a:buNone/>
              <a:defRPr sz="2400" b="1"/>
            </a:lvl1pPr>
          </a:lstStyle>
          <a:p>
            <a:pPr lvl="0"/>
            <a:r>
              <a:rPr lang="de-DE" noProof="0" dirty="0"/>
              <a:t>Überschrift Spalte 2</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310849"/>
            <a:ext cx="5472113" cy="3880401"/>
          </a:xfrm>
        </p:spPr>
        <p:txBody>
          <a:bodyPr/>
          <a:lstStyle/>
          <a:p>
            <a:pPr lvl="0"/>
            <a:r>
              <a:rPr lang="de-DE" noProof="0" dirty="0"/>
              <a:t>Erste Listenebene</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de-DE" dirty="0"/>
              <a:t>eCHECKUP - Prävention des riskanten Alkoholkonsums bei Studierenden</a:t>
            </a:r>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 xmlns:adec="http://schemas.microsoft.com/office/drawing/2017/decorative" val="1"/>
              </a:ext>
            </a:extLst>
          </p:cNvPr>
          <p:cNvSpPr/>
          <p:nvPr userDrawn="1"/>
        </p:nvSpPr>
        <p:spPr>
          <a:xfrm>
            <a:off x="431800" y="155789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 xmlns:adec="http://schemas.microsoft.com/office/drawing/2017/decorative" val="1"/>
              </a:ext>
            </a:extLst>
          </p:cNvPr>
          <p:cNvSpPr/>
          <p:nvPr userDrawn="1"/>
        </p:nvSpPr>
        <p:spPr>
          <a:xfrm>
            <a:off x="6291216" y="1581756"/>
            <a:ext cx="1984175" cy="1148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4" name="Textplatzhalter 5"/>
          <p:cNvSpPr>
            <a:spLocks noGrp="1"/>
          </p:cNvSpPr>
          <p:nvPr>
            <p:ph type="body" sz="quarter" idx="33" hasCustomPrompt="1"/>
          </p:nvPr>
        </p:nvSpPr>
        <p:spPr>
          <a:xfrm>
            <a:off x="431800" y="5988326"/>
            <a:ext cx="5472200" cy="152400"/>
          </a:xfrm>
        </p:spPr>
        <p:txBody>
          <a:bodyPr/>
          <a:lstStyle>
            <a:lvl1pPr marL="0" indent="0" algn="r">
              <a:lnSpc>
                <a:spcPct val="100000"/>
              </a:lnSpc>
              <a:spcBef>
                <a:spcPts val="0"/>
              </a:spcBef>
              <a:buNone/>
              <a:defRPr sz="1200"/>
            </a:lvl1pPr>
          </a:lstStyle>
          <a:p>
            <a:pPr lvl="0"/>
            <a:r>
              <a:rPr lang="de-DE" dirty="0" smtClean="0"/>
              <a:t>Quelle(n)</a:t>
            </a:r>
          </a:p>
        </p:txBody>
      </p:sp>
      <p:sp>
        <p:nvSpPr>
          <p:cNvPr id="15" name="Textplatzhalter 5"/>
          <p:cNvSpPr>
            <a:spLocks noGrp="1"/>
          </p:cNvSpPr>
          <p:nvPr>
            <p:ph type="body" sz="quarter" idx="34" hasCustomPrompt="1"/>
          </p:nvPr>
        </p:nvSpPr>
        <p:spPr>
          <a:xfrm>
            <a:off x="6291217" y="5988326"/>
            <a:ext cx="5472000" cy="202924"/>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25099557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Spalten mit Spaltenüberschrift (kein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hasCustomPrompt="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smtClean="0"/>
              <a:t>Überschrift Spalte 1</a:t>
            </a:r>
            <a:endParaRPr lang="de-DE" noProof="0" dirty="0"/>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hasCustomPrompt="1"/>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smtClean="0"/>
              <a:t>Überschrift Spalte 2</a:t>
            </a:r>
            <a:endParaRPr lang="de-DE" noProof="0" dirty="0"/>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Slide Number Placeholder 5">
            <a:extLst>
              <a:ext uri="{FF2B5EF4-FFF2-40B4-BE49-F238E27FC236}">
                <a16:creationId xmlns:a16="http://schemas.microsoft.com/office/drawing/2014/main" id="{5ECA3099-A94F-4C3E-BC29-780EDD38F722}"/>
              </a:ext>
            </a:extLst>
          </p:cNvPr>
          <p:cNvSpPr>
            <a:spLocks noGrp="1"/>
          </p:cNvSpPr>
          <p:nvPr>
            <p:ph type="sldNum" sz="quarter" idx="1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5" name="Textplatzhalter 5"/>
          <p:cNvSpPr>
            <a:spLocks noGrp="1"/>
          </p:cNvSpPr>
          <p:nvPr>
            <p:ph type="body" sz="quarter" idx="33" hasCustomPrompt="1"/>
          </p:nvPr>
        </p:nvSpPr>
        <p:spPr>
          <a:xfrm>
            <a:off x="6299885" y="5986739"/>
            <a:ext cx="5447915" cy="202923"/>
          </a:xfrm>
        </p:spPr>
        <p:txBody>
          <a:bodyPr/>
          <a:lstStyle>
            <a:lvl1pPr marL="0" indent="0" algn="r">
              <a:lnSpc>
                <a:spcPct val="100000"/>
              </a:lnSpc>
              <a:spcBef>
                <a:spcPts val="0"/>
              </a:spcBef>
              <a:buNone/>
              <a:defRPr sz="1200"/>
            </a:lvl1pPr>
          </a:lstStyle>
          <a:p>
            <a:pPr lvl="0"/>
            <a:r>
              <a:rPr lang="de-DE" dirty="0" smtClean="0"/>
              <a:t>Quelle(n)</a:t>
            </a:r>
          </a:p>
        </p:txBody>
      </p:sp>
      <p:sp>
        <p:nvSpPr>
          <p:cNvPr id="19" name="Textplatzhalter 5"/>
          <p:cNvSpPr>
            <a:spLocks noGrp="1"/>
          </p:cNvSpPr>
          <p:nvPr>
            <p:ph type="body" sz="quarter" idx="34" hasCustomPrompt="1"/>
          </p:nvPr>
        </p:nvSpPr>
        <p:spPr>
          <a:xfrm>
            <a:off x="431801" y="5979353"/>
            <a:ext cx="5447914" cy="210309"/>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362531509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Spalten, Subheading, keine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9" name="Textplatzhalter 5"/>
          <p:cNvSpPr>
            <a:spLocks noGrp="1"/>
          </p:cNvSpPr>
          <p:nvPr>
            <p:ph type="body" sz="quarter" idx="33" hasCustomPrompt="1"/>
          </p:nvPr>
        </p:nvSpPr>
        <p:spPr>
          <a:xfrm>
            <a:off x="6304281" y="5988326"/>
            <a:ext cx="5458936" cy="202924"/>
          </a:xfrm>
        </p:spPr>
        <p:txBody>
          <a:bodyPr/>
          <a:lstStyle>
            <a:lvl1pPr marL="0" indent="0" algn="r">
              <a:lnSpc>
                <a:spcPct val="100000"/>
              </a:lnSpc>
              <a:spcBef>
                <a:spcPts val="0"/>
              </a:spcBef>
              <a:buNone/>
              <a:defRPr sz="1200"/>
            </a:lvl1pPr>
          </a:lstStyle>
          <a:p>
            <a:pPr lvl="0"/>
            <a:r>
              <a:rPr lang="de-DE" dirty="0" smtClean="0"/>
              <a:t>Quelle(n)</a:t>
            </a:r>
          </a:p>
        </p:txBody>
      </p:sp>
      <p:sp>
        <p:nvSpPr>
          <p:cNvPr id="10" name="Textplatzhalter 5"/>
          <p:cNvSpPr>
            <a:spLocks noGrp="1"/>
          </p:cNvSpPr>
          <p:nvPr>
            <p:ph type="body" sz="quarter" idx="34" hasCustomPrompt="1"/>
          </p:nvPr>
        </p:nvSpPr>
        <p:spPr>
          <a:xfrm>
            <a:off x="431801" y="5988326"/>
            <a:ext cx="5476592" cy="202924"/>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89155218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Subheading und 3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de-DE" dirty="0"/>
              <a:t>eCHECKUP - Prävention des riskanten Alkoholkonsums bei Studierenden</a:t>
            </a:r>
          </a:p>
        </p:txBody>
      </p:sp>
      <p:sp>
        <p:nvSpPr>
          <p:cNvPr id="1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2" name="Textplatzhalter 5"/>
          <p:cNvSpPr>
            <a:spLocks noGrp="1"/>
          </p:cNvSpPr>
          <p:nvPr>
            <p:ph type="body" sz="quarter" idx="33" hasCustomPrompt="1"/>
          </p:nvPr>
        </p:nvSpPr>
        <p:spPr>
          <a:xfrm>
            <a:off x="431801" y="5987801"/>
            <a:ext cx="3600200" cy="202924"/>
          </a:xfrm>
        </p:spPr>
        <p:txBody>
          <a:bodyPr/>
          <a:lstStyle>
            <a:lvl1pPr marL="0" indent="0" algn="r">
              <a:lnSpc>
                <a:spcPct val="100000"/>
              </a:lnSpc>
              <a:spcBef>
                <a:spcPts val="0"/>
              </a:spcBef>
              <a:buNone/>
              <a:defRPr sz="1200"/>
            </a:lvl1pPr>
          </a:lstStyle>
          <a:p>
            <a:pPr lvl="0"/>
            <a:r>
              <a:rPr lang="de-DE" dirty="0" smtClean="0"/>
              <a:t>Quelle(n)</a:t>
            </a:r>
          </a:p>
        </p:txBody>
      </p:sp>
      <p:sp>
        <p:nvSpPr>
          <p:cNvPr id="13" name="Textplatzhalter 5"/>
          <p:cNvSpPr>
            <a:spLocks noGrp="1"/>
          </p:cNvSpPr>
          <p:nvPr>
            <p:ph type="body" sz="quarter" idx="34" hasCustomPrompt="1"/>
          </p:nvPr>
        </p:nvSpPr>
        <p:spPr>
          <a:xfrm>
            <a:off x="4301549" y="5971842"/>
            <a:ext cx="3600451" cy="202924"/>
          </a:xfrm>
        </p:spPr>
        <p:txBody>
          <a:bodyPr/>
          <a:lstStyle>
            <a:lvl1pPr marL="0" indent="0" algn="r">
              <a:lnSpc>
                <a:spcPct val="100000"/>
              </a:lnSpc>
              <a:spcBef>
                <a:spcPts val="0"/>
              </a:spcBef>
              <a:buNone/>
              <a:defRPr sz="1200"/>
            </a:lvl1pPr>
          </a:lstStyle>
          <a:p>
            <a:pPr lvl="0"/>
            <a:r>
              <a:rPr lang="de-DE" dirty="0" smtClean="0"/>
              <a:t>Quelle(n)</a:t>
            </a:r>
          </a:p>
        </p:txBody>
      </p:sp>
      <p:sp>
        <p:nvSpPr>
          <p:cNvPr id="14" name="Textplatzhalter 5"/>
          <p:cNvSpPr>
            <a:spLocks noGrp="1"/>
          </p:cNvSpPr>
          <p:nvPr>
            <p:ph type="body" sz="quarter" idx="35" hasCustomPrompt="1"/>
          </p:nvPr>
        </p:nvSpPr>
        <p:spPr>
          <a:xfrm>
            <a:off x="8171551" y="5987801"/>
            <a:ext cx="3591666"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Tree>
    <p:extLst>
      <p:ext uri="{BB962C8B-B14F-4D97-AF65-F5344CB8AC3E}">
        <p14:creationId xmlns:p14="http://schemas.microsoft.com/office/powerpoint/2010/main" val="26543880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ohne Foto">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000" b="1" spc="-300" dirty="0"/>
            </a:lvl1pPr>
          </a:lstStyle>
          <a:p>
            <a:pPr lvl="0" algn="r"/>
            <a:r>
              <a:rPr lang="de-DE" noProof="0" dirty="0"/>
              <a:t>Hier klicken, um  Präsentationstitel einzufügen</a:t>
            </a:r>
            <a:endParaRPr lang="en-US" noProof="0"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sz="2000" dirty="0">
                <a:solidFill>
                  <a:schemeClr val="bg1"/>
                </a:solidFill>
              </a:defRPr>
            </a:lvl1pPr>
          </a:lstStyle>
          <a:p>
            <a:pPr lvl="0"/>
            <a:r>
              <a:rPr lang="de-DE" dirty="0"/>
              <a:t>Hier klicken, um den/die Namen der Vortragenden einzufügen</a:t>
            </a: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3182" y="4149190"/>
            <a:ext cx="1686223" cy="452916"/>
          </a:xfrm>
          <a:prstGeom prst="rect">
            <a:avLst/>
          </a:prstGeom>
        </p:spPr>
      </p:pic>
    </p:spTree>
    <p:extLst>
      <p:ext uri="{BB962C8B-B14F-4D97-AF65-F5344CB8AC3E}">
        <p14:creationId xmlns:p14="http://schemas.microsoft.com/office/powerpoint/2010/main" val="8577601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3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16001"/>
            <a:ext cx="3600000" cy="5175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016002"/>
            <a:ext cx="3600450" cy="5174724"/>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044626"/>
            <a:ext cx="3600450" cy="5146099"/>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de-DE" dirty="0"/>
              <a:t>eCHECKUP - Prävention des riskanten Alkoholkonsums bei Studierenden</a:t>
            </a:r>
          </a:p>
        </p:txBody>
      </p:sp>
      <p:sp>
        <p:nvSpPr>
          <p:cNvPr id="1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2" name="Textplatzhalter 5"/>
          <p:cNvSpPr>
            <a:spLocks noGrp="1"/>
          </p:cNvSpPr>
          <p:nvPr>
            <p:ph type="body" sz="quarter" idx="33" hasCustomPrompt="1"/>
          </p:nvPr>
        </p:nvSpPr>
        <p:spPr>
          <a:xfrm>
            <a:off x="431801" y="5987801"/>
            <a:ext cx="3600200" cy="202924"/>
          </a:xfrm>
        </p:spPr>
        <p:txBody>
          <a:bodyPr/>
          <a:lstStyle>
            <a:lvl1pPr marL="0" indent="0" algn="r">
              <a:lnSpc>
                <a:spcPct val="100000"/>
              </a:lnSpc>
              <a:spcBef>
                <a:spcPts val="0"/>
              </a:spcBef>
              <a:buNone/>
              <a:defRPr sz="1200"/>
            </a:lvl1pPr>
          </a:lstStyle>
          <a:p>
            <a:pPr lvl="0"/>
            <a:r>
              <a:rPr lang="de-DE" dirty="0" smtClean="0"/>
              <a:t>Quelle(n)</a:t>
            </a:r>
          </a:p>
        </p:txBody>
      </p:sp>
      <p:sp>
        <p:nvSpPr>
          <p:cNvPr id="13" name="Textplatzhalter 5"/>
          <p:cNvSpPr>
            <a:spLocks noGrp="1"/>
          </p:cNvSpPr>
          <p:nvPr>
            <p:ph type="body" sz="quarter" idx="34" hasCustomPrompt="1"/>
          </p:nvPr>
        </p:nvSpPr>
        <p:spPr>
          <a:xfrm>
            <a:off x="4301549" y="5971842"/>
            <a:ext cx="3600451"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4" name="Textplatzhalter 5"/>
          <p:cNvSpPr>
            <a:spLocks noGrp="1"/>
          </p:cNvSpPr>
          <p:nvPr>
            <p:ph type="body" sz="quarter" idx="35" hasCustomPrompt="1"/>
          </p:nvPr>
        </p:nvSpPr>
        <p:spPr>
          <a:xfrm>
            <a:off x="8171551" y="5987801"/>
            <a:ext cx="3591666"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Tree>
    <p:extLst>
      <p:ext uri="{BB962C8B-B14F-4D97-AF65-F5344CB8AC3E}">
        <p14:creationId xmlns:p14="http://schemas.microsoft.com/office/powerpoint/2010/main" val="289780764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Subheading und 5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de-DE" dirty="0"/>
              <a:t>eCHECKUP - Prävention des riskanten Alkoholkonsums bei Studierenden</a:t>
            </a:r>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2" name="Textplatzhalter 5"/>
          <p:cNvSpPr>
            <a:spLocks noGrp="1"/>
          </p:cNvSpPr>
          <p:nvPr>
            <p:ph type="body" sz="quarter" idx="33" hasCustomPrompt="1"/>
          </p:nvPr>
        </p:nvSpPr>
        <p:spPr>
          <a:xfrm>
            <a:off x="277425" y="5983861"/>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4" name="Textplatzhalter 5"/>
          <p:cNvSpPr>
            <a:spLocks noGrp="1"/>
          </p:cNvSpPr>
          <p:nvPr>
            <p:ph type="body" sz="quarter" idx="34" hasCustomPrompt="1"/>
          </p:nvPr>
        </p:nvSpPr>
        <p:spPr>
          <a:xfrm>
            <a:off x="2572425" y="5990559"/>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6" name="Textplatzhalter 5"/>
          <p:cNvSpPr>
            <a:spLocks noGrp="1"/>
          </p:cNvSpPr>
          <p:nvPr>
            <p:ph type="body" sz="quarter" idx="35" hasCustomPrompt="1"/>
          </p:nvPr>
        </p:nvSpPr>
        <p:spPr>
          <a:xfrm>
            <a:off x="7162425" y="5983861"/>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8" name="Textplatzhalter 5"/>
          <p:cNvSpPr>
            <a:spLocks noGrp="1"/>
          </p:cNvSpPr>
          <p:nvPr>
            <p:ph type="body" sz="quarter" idx="36" hasCustomPrompt="1"/>
          </p:nvPr>
        </p:nvSpPr>
        <p:spPr>
          <a:xfrm>
            <a:off x="4847850" y="5979396"/>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9" name="Textplatzhalter 5"/>
          <p:cNvSpPr>
            <a:spLocks noGrp="1"/>
          </p:cNvSpPr>
          <p:nvPr>
            <p:ph type="body" sz="quarter" idx="37" hasCustomPrompt="1"/>
          </p:nvPr>
        </p:nvSpPr>
        <p:spPr>
          <a:xfrm>
            <a:off x="9448641" y="5991063"/>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Tree>
    <p:extLst>
      <p:ext uri="{BB962C8B-B14F-4D97-AF65-F5344CB8AC3E}">
        <p14:creationId xmlns:p14="http://schemas.microsoft.com/office/powerpoint/2010/main" val="97483723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de-DE" dirty="0"/>
              <a:t>eCHECKUP - Prävention des riskanten Alkoholkonsums bei Studierenden</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7" name="Textplatzhalter 5"/>
          <p:cNvSpPr>
            <a:spLocks noGrp="1"/>
          </p:cNvSpPr>
          <p:nvPr>
            <p:ph type="body" sz="quarter" idx="33" hasCustomPrompt="1"/>
          </p:nvPr>
        </p:nvSpPr>
        <p:spPr>
          <a:xfrm>
            <a:off x="2273301" y="5978385"/>
            <a:ext cx="9486700" cy="392965"/>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15058552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de-DE" dirty="0"/>
              <a:t>eCHECKUP - Prävention des riskanten Alkoholkonsums bei Studierenden</a:t>
            </a:r>
          </a:p>
        </p:txBody>
      </p:sp>
      <p:sp>
        <p:nvSpPr>
          <p:cNvPr id="4" name="Title 3">
            <a:extLst>
              <a:ext uri="{FF2B5EF4-FFF2-40B4-BE49-F238E27FC236}">
                <a16:creationId xmlns:a16="http://schemas.microsoft.com/office/drawing/2014/main" id="{90694D9D-C633-4D52-965E-E5BBD9883037}"/>
              </a:ext>
            </a:extLst>
          </p:cNvPr>
          <p:cNvSpPr>
            <a:spLocks noGrp="1"/>
          </p:cNvSpPr>
          <p:nvPr>
            <p:ph type="title" hasCustomPrompt="1"/>
          </p:nvPr>
        </p:nvSpPr>
        <p:spPr/>
        <p:txBody>
          <a:body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5"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6" name="Textplatzhalter 5"/>
          <p:cNvSpPr>
            <a:spLocks noGrp="1"/>
          </p:cNvSpPr>
          <p:nvPr>
            <p:ph type="body" sz="quarter" idx="33" hasCustomPrompt="1"/>
          </p:nvPr>
        </p:nvSpPr>
        <p:spPr>
          <a:xfrm>
            <a:off x="2806701" y="5978385"/>
            <a:ext cx="8953300" cy="392965"/>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11397670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de-DE" dirty="0"/>
              <a:t>eCHECKUP - Prävention des riskanten Alkoholkonsums bei Studierenden</a:t>
            </a:r>
          </a:p>
        </p:txBody>
      </p:sp>
      <p:sp>
        <p:nvSpPr>
          <p:cNvPr id="4"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5" name="Textplatzhalter 5"/>
          <p:cNvSpPr>
            <a:spLocks noGrp="1"/>
          </p:cNvSpPr>
          <p:nvPr>
            <p:ph type="body" sz="quarter" idx="33" hasCustomPrompt="1"/>
          </p:nvPr>
        </p:nvSpPr>
        <p:spPr>
          <a:xfrm>
            <a:off x="2832101" y="5978385"/>
            <a:ext cx="8927900" cy="392965"/>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390043351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e weiße 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ußzeilenplatzhalter 2"/>
          <p:cNvSpPr>
            <a:spLocks noGrp="1"/>
          </p:cNvSpPr>
          <p:nvPr>
            <p:ph type="ftr" sz="quarter" idx="10"/>
          </p:nvPr>
        </p:nvSpPr>
        <p:spPr/>
        <p:txBody>
          <a:bodyPr/>
          <a:lstStyle/>
          <a:p>
            <a:endParaRPr lang="de-DE" dirty="0"/>
          </a:p>
        </p:txBody>
      </p:sp>
      <p:sp>
        <p:nvSpPr>
          <p:cNvPr id="4" name="Rechteck 3"/>
          <p:cNvSpPr/>
          <p:nvPr userDrawn="1"/>
        </p:nvSpPr>
        <p:spPr>
          <a:xfrm>
            <a:off x="0" y="0"/>
            <a:ext cx="12281836" cy="694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5103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el, Subheading u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de-DE" dirty="0" smtClean="0"/>
              <a:t>eCHECKUP - Prävention des riskanten Alkoholkonsums bei Studierenden</a:t>
            </a:r>
            <a:endParaRPr lang="de-DE"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892710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el, Subheading und 3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de-DE" dirty="0" smtClean="0"/>
              <a:t>eCHECKUP - Prävention des riskanten Alkoholkonsums bei Studierenden</a:t>
            </a:r>
            <a:endParaRPr lang="de-DE" dirty="0"/>
          </a:p>
        </p:txBody>
      </p:sp>
      <p:sp>
        <p:nvSpPr>
          <p:cNvPr id="1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52363527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zwei Spalten, Subheading, keine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98645749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el, Subheading und 5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de-DE" dirty="0" smtClean="0"/>
              <a:t>eCHECKUP - Prävention des riskanten Alkoholkonsums bei Studierenden</a:t>
            </a:r>
            <a:endParaRPr lang="de-DE" dirty="0"/>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27897926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liederung mit Foto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4000" b="1" spc="-300" baseline="0">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sz="20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35010399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zwei Spalten ohne Subheading und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52961088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äsentationstitel mit Foto">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smtClean="0"/>
              <a:t>Hier</a:t>
            </a:r>
            <a:r>
              <a:rPr lang="en-US" noProof="0" dirty="0" smtClean="0"/>
              <a:t> </a:t>
            </a:r>
            <a:r>
              <a:rPr lang="en-US" noProof="0" dirty="0" err="1" smtClean="0"/>
              <a:t>Foto</a:t>
            </a:r>
            <a:r>
              <a:rPr lang="en-US" noProof="0" dirty="0" smtClean="0"/>
              <a:t> </a:t>
            </a:r>
            <a:r>
              <a:rPr lang="en-US" noProof="0" dirty="0" err="1" smtClean="0"/>
              <a:t>einfügen</a:t>
            </a:r>
            <a:r>
              <a:rPr lang="en-US" noProof="0" dirty="0" smtClean="0"/>
              <a:t> </a:t>
            </a:r>
          </a:p>
          <a:p>
            <a:r>
              <a:rPr lang="en-US" noProof="0" dirty="0" smtClean="0"/>
              <a:t>(</a:t>
            </a:r>
            <a:r>
              <a:rPr lang="en-US" noProof="0" dirty="0" err="1" smtClean="0"/>
              <a:t>durck</a:t>
            </a:r>
            <a:r>
              <a:rPr lang="en-US" noProof="0" dirty="0" smtClean="0"/>
              <a:t> </a:t>
            </a:r>
            <a:r>
              <a:rPr lang="en-US" noProof="0" dirty="0" err="1" smtClean="0"/>
              <a:t>Klicken</a:t>
            </a:r>
            <a:r>
              <a:rPr lang="en-US" noProof="0" dirty="0" smtClean="0"/>
              <a:t> auf das </a:t>
            </a:r>
            <a:r>
              <a:rPr lang="en-US" noProof="0" dirty="0" err="1" smtClean="0"/>
              <a:t>Fotosymbol</a:t>
            </a:r>
            <a:r>
              <a:rPr lang="en-US" noProof="0" dirty="0" smtClean="0"/>
              <a:t> </a:t>
            </a:r>
          </a:p>
          <a:p>
            <a:r>
              <a:rPr lang="en-US" noProof="0" dirty="0" err="1" smtClean="0"/>
              <a:t>oder</a:t>
            </a:r>
            <a:r>
              <a:rPr lang="en-US" noProof="0" dirty="0" smtClean="0"/>
              <a:t> per Drag &amp; Drop)</a:t>
            </a:r>
          </a:p>
          <a:p>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000" b="1" spc="-300" baseline="0" dirty="0"/>
            </a:lvl1pPr>
          </a:lstStyle>
          <a:p>
            <a:pPr lvl="0" algn="r"/>
            <a:r>
              <a:rPr lang="de-DE" noProof="0" dirty="0" smtClean="0"/>
              <a:t>Hier klicken, um  Präsentationstitel einzufügen</a:t>
            </a:r>
            <a:endParaRPr lang="en-US" noProof="0"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sz="1400" baseline="0" dirty="0">
                <a:solidFill>
                  <a:schemeClr val="bg1"/>
                </a:solidFill>
              </a:defRPr>
            </a:lvl1pPr>
          </a:lstStyle>
          <a:p>
            <a:pPr lvl="0"/>
            <a:r>
              <a:rPr lang="de-DE" dirty="0" smtClean="0"/>
              <a:t>Hier klicken, um den/die Namen der Vortragenden einzufügen</a:t>
            </a: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Grafik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3182" y="4149190"/>
            <a:ext cx="1686223" cy="452915"/>
          </a:xfrm>
          <a:prstGeom prst="rect">
            <a:avLst/>
          </a:prstGeom>
        </p:spPr>
      </p:pic>
    </p:spTree>
    <p:extLst>
      <p:ext uri="{BB962C8B-B14F-4D97-AF65-F5344CB8AC3E}">
        <p14:creationId xmlns:p14="http://schemas.microsoft.com/office/powerpoint/2010/main" val="299390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folie ohne Foto">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000" b="1" spc="-300" dirty="0"/>
            </a:lvl1pPr>
          </a:lstStyle>
          <a:p>
            <a:pPr lvl="0" algn="r"/>
            <a:r>
              <a:rPr lang="de-DE" noProof="0" dirty="0" smtClean="0"/>
              <a:t>Hier klicken, um  Präsentationstitel einzufügen</a:t>
            </a:r>
            <a:endParaRPr lang="en-US" noProof="0"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lvl="0"/>
            <a:r>
              <a:rPr lang="de-DE" dirty="0" smtClean="0"/>
              <a:t>Hier klicken, um den/die Namen der Vortragenden einzufügen</a:t>
            </a: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3182" y="4149190"/>
            <a:ext cx="1686223" cy="452916"/>
          </a:xfrm>
          <a:prstGeom prst="rect">
            <a:avLst/>
          </a:prstGeom>
        </p:spPr>
      </p:pic>
    </p:spTree>
    <p:extLst>
      <p:ext uri="{BB962C8B-B14F-4D97-AF65-F5344CB8AC3E}">
        <p14:creationId xmlns:p14="http://schemas.microsoft.com/office/powerpoint/2010/main" val="52362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liederung mit Foto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smtClean="0"/>
              <a:t>Hier</a:t>
            </a:r>
            <a:r>
              <a:rPr lang="en-US" noProof="0" dirty="0" smtClean="0"/>
              <a:t> </a:t>
            </a:r>
            <a:r>
              <a:rPr lang="en-US" noProof="0" dirty="0" err="1" smtClean="0"/>
              <a:t>Foto</a:t>
            </a:r>
            <a:r>
              <a:rPr lang="en-US" noProof="0" dirty="0" smtClean="0"/>
              <a:t> </a:t>
            </a:r>
            <a:r>
              <a:rPr lang="en-US" noProof="0" dirty="0" err="1" smtClean="0"/>
              <a:t>einfügen</a:t>
            </a:r>
            <a:r>
              <a:rPr lang="en-US" noProof="0" dirty="0" smtClean="0"/>
              <a:t> </a:t>
            </a:r>
          </a:p>
          <a:p>
            <a:r>
              <a:rPr lang="en-US" noProof="0" dirty="0" smtClean="0"/>
              <a:t>(</a:t>
            </a:r>
            <a:r>
              <a:rPr lang="en-US" noProof="0" dirty="0" err="1" smtClean="0"/>
              <a:t>durck</a:t>
            </a:r>
            <a:r>
              <a:rPr lang="en-US" noProof="0" dirty="0" smtClean="0"/>
              <a:t> </a:t>
            </a:r>
            <a:r>
              <a:rPr lang="en-US" noProof="0" dirty="0" err="1" smtClean="0"/>
              <a:t>Klicken</a:t>
            </a:r>
            <a:r>
              <a:rPr lang="en-US" noProof="0" dirty="0" smtClean="0"/>
              <a:t> auf das </a:t>
            </a:r>
            <a:r>
              <a:rPr lang="en-US" noProof="0" dirty="0" err="1" smtClean="0"/>
              <a:t>Fotosymbol</a:t>
            </a:r>
            <a:r>
              <a:rPr lang="en-US" noProof="0" dirty="0" smtClean="0"/>
              <a:t> </a:t>
            </a:r>
          </a:p>
          <a:p>
            <a:r>
              <a:rPr lang="en-US" noProof="0" dirty="0" err="1" smtClean="0"/>
              <a:t>oder</a:t>
            </a:r>
            <a:r>
              <a:rPr lang="en-US" noProof="0" dirty="0" smtClean="0"/>
              <a:t> per Drag &amp; Drop)</a:t>
            </a: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4000" b="1" spc="-300" baseline="0">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493115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liederung mit Foto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baseline="0">
                <a:latin typeface="Times New Roman" panose="02020603050405020304" pitchFamily="18" charset="0"/>
                <a:cs typeface="Times New Roman" panose="02020603050405020304" pitchFamily="18" charset="0"/>
              </a:defRPr>
            </a:lvl1pPr>
          </a:lstStyle>
          <a:p>
            <a:r>
              <a:rPr lang="en-US" noProof="0" dirty="0" err="1" smtClean="0"/>
              <a:t>Hier</a:t>
            </a:r>
            <a:r>
              <a:rPr lang="en-US" noProof="0" dirty="0" smtClean="0"/>
              <a:t> </a:t>
            </a:r>
            <a:r>
              <a:rPr lang="en-US" noProof="0" dirty="0" err="1" smtClean="0"/>
              <a:t>Foto</a:t>
            </a:r>
            <a:r>
              <a:rPr lang="en-US" noProof="0" dirty="0" smtClean="0"/>
              <a:t> </a:t>
            </a:r>
            <a:r>
              <a:rPr lang="en-US" noProof="0" dirty="0" err="1" smtClean="0"/>
              <a:t>einfügen</a:t>
            </a:r>
            <a:r>
              <a:rPr lang="en-US" noProof="0" dirty="0" smtClean="0"/>
              <a:t> </a:t>
            </a:r>
          </a:p>
          <a:p>
            <a:r>
              <a:rPr lang="en-US" noProof="0" dirty="0" smtClean="0"/>
              <a:t>(</a:t>
            </a:r>
            <a:r>
              <a:rPr lang="en-US" noProof="0" dirty="0" err="1" smtClean="0"/>
              <a:t>durck</a:t>
            </a:r>
            <a:r>
              <a:rPr lang="en-US" noProof="0" dirty="0" smtClean="0"/>
              <a:t> </a:t>
            </a:r>
            <a:r>
              <a:rPr lang="en-US" noProof="0" dirty="0" err="1" smtClean="0"/>
              <a:t>Klicken</a:t>
            </a:r>
            <a:r>
              <a:rPr lang="en-US" noProof="0" dirty="0" smtClean="0"/>
              <a:t> auf das </a:t>
            </a:r>
            <a:r>
              <a:rPr lang="en-US" noProof="0" dirty="0" err="1" smtClean="0"/>
              <a:t>Fotosymbol</a:t>
            </a:r>
            <a:r>
              <a:rPr lang="en-US" noProof="0" dirty="0" smtClean="0"/>
              <a:t> </a:t>
            </a:r>
          </a:p>
          <a:p>
            <a:r>
              <a:rPr lang="en-US" noProof="0" dirty="0" err="1" smtClean="0"/>
              <a:t>oder</a:t>
            </a:r>
            <a:r>
              <a:rPr lang="en-US" noProof="0" dirty="0" smtClean="0"/>
              <a:t> per Drag &amp; Drop)</a:t>
            </a: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5400" b="1" spc="-300">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smtClean="0"/>
              <a:t>Erste Listenebene</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267045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Zwischenüberschrift mit Foto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smtClean="0"/>
              <a:t>Hier</a:t>
            </a:r>
            <a:r>
              <a:rPr lang="en-US" noProof="0" dirty="0" smtClean="0"/>
              <a:t> </a:t>
            </a:r>
            <a:r>
              <a:rPr lang="en-US" noProof="0" dirty="0" err="1" smtClean="0"/>
              <a:t>Foto</a:t>
            </a:r>
            <a:r>
              <a:rPr lang="en-US" noProof="0" dirty="0" smtClean="0"/>
              <a:t> </a:t>
            </a:r>
            <a:r>
              <a:rPr lang="en-US" noProof="0" dirty="0" err="1" smtClean="0"/>
              <a:t>einfügen</a:t>
            </a:r>
            <a:r>
              <a:rPr lang="en-US" noProof="0" dirty="0" smtClean="0"/>
              <a:t> </a:t>
            </a:r>
          </a:p>
          <a:p>
            <a:r>
              <a:rPr lang="en-US" noProof="0" dirty="0" smtClean="0"/>
              <a:t>(</a:t>
            </a:r>
            <a:r>
              <a:rPr lang="en-US" noProof="0" dirty="0" err="1" smtClean="0"/>
              <a:t>durck</a:t>
            </a:r>
            <a:r>
              <a:rPr lang="en-US" noProof="0" dirty="0" smtClean="0"/>
              <a:t> </a:t>
            </a:r>
            <a:r>
              <a:rPr lang="en-US" noProof="0" dirty="0" err="1" smtClean="0"/>
              <a:t>Klicken</a:t>
            </a:r>
            <a:r>
              <a:rPr lang="en-US" noProof="0" dirty="0" smtClean="0"/>
              <a:t> auf das </a:t>
            </a:r>
            <a:r>
              <a:rPr lang="en-US" noProof="0" dirty="0" err="1" smtClean="0"/>
              <a:t>Fotosymbol</a:t>
            </a:r>
            <a:r>
              <a:rPr lang="en-US" noProof="0" dirty="0" smtClean="0"/>
              <a:t> </a:t>
            </a:r>
          </a:p>
          <a:p>
            <a:r>
              <a:rPr lang="en-US" noProof="0" dirty="0" err="1" smtClean="0"/>
              <a:t>oder</a:t>
            </a:r>
            <a:r>
              <a:rPr lang="en-US" noProof="0" dirty="0" smtClean="0"/>
              <a:t> per Drag &amp; Drop)</a:t>
            </a: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400" b="1" spc="-300" baseline="0" dirty="0"/>
            </a:lvl1pPr>
          </a:lstStyle>
          <a:p>
            <a:pPr lvl="0" algn="r"/>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Zwischenüberschrift</a:t>
            </a:r>
            <a:r>
              <a:rPr lang="en-US" noProof="0" dirty="0" smtClean="0"/>
              <a:t>  </a:t>
            </a:r>
            <a:r>
              <a:rPr lang="en-US" noProof="0" dirty="0" err="1" smtClean="0"/>
              <a:t>einzufügen</a:t>
            </a:r>
            <a:endParaRPr lang="en-US" noProof="0" dirty="0"/>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baseline="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0" name="Footer Placeholder 3">
            <a:extLst>
              <a:ext uri="{FF2B5EF4-FFF2-40B4-BE49-F238E27FC236}">
                <a16:creationId xmlns:a16="http://schemas.microsoft.com/office/drawing/2014/main" id="{57847F90-9DB6-4832-9EB7-393AADAE8B70}"/>
              </a:ext>
            </a:extLst>
          </p:cNvPr>
          <p:cNvSpPr>
            <a:spLocks noGrp="1"/>
          </p:cNvSpPr>
          <p:nvPr>
            <p:ph type="ftr" sz="quarter" idx="14"/>
          </p:nvPr>
        </p:nvSpPr>
        <p:spPr>
          <a:xfrm>
            <a:off x="432000" y="6439820"/>
            <a:ext cx="5664000" cy="295062"/>
          </a:xfrm>
        </p:spPr>
        <p:txBody>
          <a:bodyPr/>
          <a:lstStyle/>
          <a:p>
            <a:r>
              <a:rPr lang="de-DE" dirty="0" smtClean="0"/>
              <a:t>eCHECKUP - Prävention des riskanten Alkoholkonsums bei Studierenden</a:t>
            </a:r>
            <a:endParaRPr lang="de-DE" dirty="0"/>
          </a:p>
        </p:txBody>
      </p:sp>
    </p:spTree>
    <p:extLst>
      <p:ext uri="{BB962C8B-B14F-4D97-AF65-F5344CB8AC3E}">
        <p14:creationId xmlns:p14="http://schemas.microsoft.com/office/powerpoint/2010/main" val="2994960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Zwischenüberschrift mit Foto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smtClean="0"/>
              <a:t>Hier</a:t>
            </a:r>
            <a:r>
              <a:rPr lang="en-US" noProof="0" dirty="0" smtClean="0"/>
              <a:t> </a:t>
            </a:r>
            <a:r>
              <a:rPr lang="en-US" noProof="0" dirty="0" err="1" smtClean="0"/>
              <a:t>Foto</a:t>
            </a:r>
            <a:r>
              <a:rPr lang="en-US" noProof="0" dirty="0" smtClean="0"/>
              <a:t> </a:t>
            </a:r>
            <a:r>
              <a:rPr lang="en-US" noProof="0" dirty="0" err="1" smtClean="0"/>
              <a:t>einfügen</a:t>
            </a:r>
            <a:r>
              <a:rPr lang="en-US" noProof="0" dirty="0" smtClean="0"/>
              <a:t> </a:t>
            </a:r>
          </a:p>
          <a:p>
            <a:r>
              <a:rPr lang="en-US" noProof="0" dirty="0" smtClean="0"/>
              <a:t>(</a:t>
            </a:r>
            <a:r>
              <a:rPr lang="en-US" noProof="0" dirty="0" err="1" smtClean="0"/>
              <a:t>durck</a:t>
            </a:r>
            <a:r>
              <a:rPr lang="en-US" noProof="0" dirty="0" smtClean="0"/>
              <a:t> </a:t>
            </a:r>
            <a:r>
              <a:rPr lang="en-US" noProof="0" dirty="0" err="1" smtClean="0"/>
              <a:t>Klicken</a:t>
            </a:r>
            <a:r>
              <a:rPr lang="en-US" noProof="0" dirty="0" smtClean="0"/>
              <a:t> auf das </a:t>
            </a:r>
            <a:r>
              <a:rPr lang="en-US" noProof="0" dirty="0" err="1" smtClean="0"/>
              <a:t>Fotosymbol</a:t>
            </a:r>
            <a:r>
              <a:rPr lang="en-US" noProof="0" dirty="0" smtClean="0"/>
              <a:t> </a:t>
            </a:r>
          </a:p>
          <a:p>
            <a:r>
              <a:rPr lang="en-US" noProof="0" dirty="0" err="1" smtClean="0"/>
              <a:t>oder</a:t>
            </a:r>
            <a:r>
              <a:rPr lang="en-US" noProof="0" dirty="0" smtClean="0"/>
              <a:t> per Drag &amp; Drop)</a:t>
            </a:r>
            <a:endParaRPr lang="en-US" noProof="0" dirty="0"/>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300">
                <a:solidFill>
                  <a:schemeClr val="tx1">
                    <a:lumMod val="75000"/>
                    <a:lumOff val="25000"/>
                  </a:schemeClr>
                </a:solidFill>
                <a:latin typeface="+mj-lt"/>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Zwischenüberschrift</a:t>
            </a:r>
            <a:r>
              <a:rPr lang="en-US" noProof="0" dirty="0" smtClean="0"/>
              <a:t>  </a:t>
            </a:r>
            <a:r>
              <a:rPr lang="en-US" noProof="0" dirty="0" err="1" smtClean="0"/>
              <a:t>einzufügen</a:t>
            </a:r>
            <a:endParaRPr lang="en-US" noProof="0" dirty="0"/>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de-DE" dirty="0" smtClean="0"/>
              <a:t>eCHECKUP - Prävention des riskanten Alkoholkonsums bei Studierenden</a:t>
            </a:r>
            <a:endParaRPr lang="de-DE"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2942382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bschnittsüberschrift ohne Foto">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300">
                <a:solidFill>
                  <a:schemeClr val="tx1">
                    <a:lumMod val="75000"/>
                    <a:lumOff val="25000"/>
                  </a:schemeClr>
                </a:solidFill>
                <a:latin typeface="+mj-lt"/>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Zwischenüberschrift</a:t>
            </a:r>
            <a:r>
              <a:rPr lang="en-US" noProof="0" dirty="0" smtClean="0"/>
              <a:t>  </a:t>
            </a:r>
            <a:r>
              <a:rPr lang="en-US" noProof="0" dirty="0" err="1" smtClean="0"/>
              <a:t>einzufügen</a:t>
            </a:r>
            <a:endParaRPr lang="en-US" noProof="0" dirty="0"/>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de-DE" dirty="0" smtClean="0"/>
              <a:t>eCHECKUP - Prävention des riskanten Alkoholkonsums bei Studierenden</a:t>
            </a:r>
            <a:endParaRPr lang="de-DE"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hasCustomPrompt="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1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492605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nzseitiges F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smtClean="0"/>
              <a:t>Hier</a:t>
            </a:r>
            <a:r>
              <a:rPr lang="en-US" noProof="0" dirty="0" smtClean="0"/>
              <a:t> </a:t>
            </a:r>
            <a:r>
              <a:rPr lang="en-US" noProof="0" dirty="0" err="1" smtClean="0"/>
              <a:t>Foto</a:t>
            </a:r>
            <a:r>
              <a:rPr lang="en-US" noProof="0" dirty="0" smtClean="0"/>
              <a:t> </a:t>
            </a:r>
            <a:r>
              <a:rPr lang="en-US" noProof="0" dirty="0" err="1" smtClean="0"/>
              <a:t>einfügen</a:t>
            </a:r>
            <a:r>
              <a:rPr lang="en-US" noProof="0" dirty="0" smtClean="0"/>
              <a:t> </a:t>
            </a:r>
          </a:p>
          <a:p>
            <a:r>
              <a:rPr lang="en-US" noProof="0" dirty="0" smtClean="0"/>
              <a:t>(</a:t>
            </a:r>
            <a:r>
              <a:rPr lang="en-US" noProof="0" dirty="0" err="1" smtClean="0"/>
              <a:t>durck</a:t>
            </a:r>
            <a:r>
              <a:rPr lang="en-US" noProof="0" dirty="0" smtClean="0"/>
              <a:t> </a:t>
            </a:r>
            <a:r>
              <a:rPr lang="en-US" noProof="0" dirty="0" err="1" smtClean="0"/>
              <a:t>Klicken</a:t>
            </a:r>
            <a:r>
              <a:rPr lang="en-US" noProof="0" dirty="0" smtClean="0"/>
              <a:t> auf das </a:t>
            </a:r>
            <a:r>
              <a:rPr lang="en-US" noProof="0" dirty="0" err="1" smtClean="0"/>
              <a:t>Fotosymbol</a:t>
            </a:r>
            <a:r>
              <a:rPr lang="en-US" noProof="0" dirty="0" smtClean="0"/>
              <a:t> </a:t>
            </a:r>
          </a:p>
          <a:p>
            <a:r>
              <a:rPr lang="en-US" noProof="0" dirty="0" err="1" smtClean="0"/>
              <a:t>oder</a:t>
            </a:r>
            <a:r>
              <a:rPr lang="en-US" noProof="0" dirty="0" smtClean="0"/>
              <a:t> per Drag &amp; Drop)</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Bildunterschrift</a:t>
            </a:r>
            <a:r>
              <a:rPr lang="en-US" noProof="0" dirty="0" smtClean="0"/>
              <a:t> </a:t>
            </a:r>
            <a:r>
              <a:rPr lang="en-US" noProof="0" dirty="0" err="1" smtClean="0"/>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hasCustomPrompt="1"/>
          </p:nvPr>
        </p:nvSpPr>
        <p:spPr/>
        <p:txBody>
          <a:bodyPr/>
          <a:lstStyle>
            <a:lvl1pPr>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Bildüberschrift</a:t>
            </a:r>
            <a:r>
              <a:rPr lang="en-US" noProof="0" dirty="0" smtClean="0"/>
              <a:t> </a:t>
            </a:r>
            <a:r>
              <a:rPr lang="en-US" noProof="0" dirty="0" err="1" smtClean="0"/>
              <a:t>einzufügen</a:t>
            </a:r>
            <a:endParaRPr lang="en-US" noProof="0"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21115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xmlns=""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noProof="0" smtClean="0"/>
              <a:t>Textmasterformat bearbeiten</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dirty="0" smtClean="0"/>
              <a:t>Bild durch Klicken auf Symbol hinzufügen</a:t>
            </a:r>
            <a:endParaRPr lang="en-US" noProof="0"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82918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liederung mit Foto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baseline="0">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5400" b="1" spc="-300">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sz="20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a:t>Erste Listenebene</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8438929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hlussseite rechtbündig">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smtClean="0"/>
              <a:t>Hier</a:t>
            </a:r>
            <a:r>
              <a:rPr lang="en-US" noProof="0" dirty="0" smtClean="0"/>
              <a:t> </a:t>
            </a:r>
            <a:r>
              <a:rPr lang="en-US" noProof="0" dirty="0" err="1" smtClean="0"/>
              <a:t>Foto</a:t>
            </a:r>
            <a:r>
              <a:rPr lang="en-US" noProof="0" dirty="0" smtClean="0"/>
              <a:t> </a:t>
            </a:r>
            <a:r>
              <a:rPr lang="en-US" noProof="0" dirty="0" err="1" smtClean="0"/>
              <a:t>einfügen</a:t>
            </a:r>
            <a:r>
              <a:rPr lang="en-US" noProof="0" dirty="0" smtClean="0"/>
              <a:t> </a:t>
            </a:r>
          </a:p>
          <a:p>
            <a:r>
              <a:rPr lang="en-US" noProof="0" dirty="0" smtClean="0"/>
              <a:t>(</a:t>
            </a:r>
            <a:r>
              <a:rPr lang="en-US" noProof="0" dirty="0" err="1" smtClean="0"/>
              <a:t>durck</a:t>
            </a:r>
            <a:r>
              <a:rPr lang="en-US" noProof="0" dirty="0" smtClean="0"/>
              <a:t> </a:t>
            </a:r>
            <a:r>
              <a:rPr lang="en-US" noProof="0" dirty="0" err="1" smtClean="0"/>
              <a:t>Klicken</a:t>
            </a:r>
            <a:r>
              <a:rPr lang="en-US" noProof="0" dirty="0" smtClean="0"/>
              <a:t> auf das </a:t>
            </a:r>
            <a:r>
              <a:rPr lang="en-US" noProof="0" dirty="0" err="1" smtClean="0"/>
              <a:t>Fotosymbol</a:t>
            </a:r>
            <a:r>
              <a:rPr lang="en-US" noProof="0" dirty="0" smtClean="0"/>
              <a:t> </a:t>
            </a:r>
          </a:p>
          <a:p>
            <a:r>
              <a:rPr lang="en-US" noProof="0" dirty="0" err="1" smtClean="0"/>
              <a:t>oder</a:t>
            </a:r>
            <a:r>
              <a:rPr lang="en-US" noProof="0" dirty="0" smtClean="0"/>
              <a:t> per Drag &amp; Drop)</a:t>
            </a: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210425" y="2798354"/>
            <a:ext cx="4981575"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dirty="0" err="1" smtClean="0"/>
              <a:t>Vielen</a:t>
            </a:r>
            <a:r>
              <a:rPr lang="en-US" noProof="0" dirty="0" smtClean="0"/>
              <a:t> Dank!</a:t>
            </a:r>
            <a:endParaRPr lang="en-US" noProof="0" dirty="0"/>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7200900" y="3933825"/>
            <a:ext cx="4167642" cy="655005"/>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de-DE" dirty="0" smtClean="0"/>
              <a:t>Hier Klicken, um Namen der Vortragenden einzutragen</a:t>
            </a:r>
            <a:endParaRPr lang="en-US" noProof="0" dirty="0"/>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621047"/>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Telefon</a:t>
            </a:r>
            <a:endParaRPr lang="en-US" noProof="0" dirty="0"/>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970064"/>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smtClean="0"/>
              <a:t>E-Mail</a:t>
            </a:r>
            <a:endParaRPr lang="en-US" noProof="0" dirty="0"/>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319081"/>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smtClean="0"/>
              <a:t>Website</a:t>
            </a: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6" name="Graphic 7" descr="User" title="Icon - Presenter Name">
            <a:extLst>
              <a:ext uri="{FF2B5EF4-FFF2-40B4-BE49-F238E27FC236}">
                <a16:creationId xmlns:a16="http://schemas.microsoft.com/office/drawing/2014/main" id="{111541C4-DB03-4E53-994D-499C7D73C4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445452" y="4336053"/>
            <a:ext cx="218900" cy="218900"/>
          </a:xfrm>
          <a:prstGeom prst="rect">
            <a:avLst/>
          </a:prstGeom>
        </p:spPr>
      </p:pic>
      <p:pic>
        <p:nvPicPr>
          <p:cNvPr id="17" name="Graphic 9" descr="Smart Phone" title="Icon - Presenter Phone Number">
            <a:extLst>
              <a:ext uri="{FF2B5EF4-FFF2-40B4-BE49-F238E27FC236}">
                <a16:creationId xmlns:a16="http://schemas.microsoft.com/office/drawing/2014/main" id="{A29DE31C-E099-4579-BB03-675E0A40C5F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445452" y="4684501"/>
            <a:ext cx="218900" cy="218900"/>
          </a:xfrm>
          <a:prstGeom prst="rect">
            <a:avLst/>
          </a:prstGeom>
        </p:spPr>
      </p:pic>
      <p:pic>
        <p:nvPicPr>
          <p:cNvPr id="18" name="Graphic 8" descr="Envelope" title="Icon Presenter Email">
            <a:extLst>
              <a:ext uri="{FF2B5EF4-FFF2-40B4-BE49-F238E27FC236}">
                <a16:creationId xmlns:a16="http://schemas.microsoft.com/office/drawing/2014/main" id="{773C1382-ACE1-460F-A1B6-AB761A7D2E6B}"/>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1445452" y="5032949"/>
            <a:ext cx="218900" cy="218900"/>
          </a:xfrm>
          <a:prstGeom prst="rect">
            <a:avLst/>
          </a:prstGeom>
        </p:spPr>
      </p:pic>
      <p:pic>
        <p:nvPicPr>
          <p:cNvPr id="19" name="Graphic 10" descr="Link">
            <a:extLst>
              <a:ext uri="{FF2B5EF4-FFF2-40B4-BE49-F238E27FC236}">
                <a16:creationId xmlns:a16="http://schemas.microsoft.com/office/drawing/2014/main" id="{0718E6E0-05A2-479C-AEA8-1A385EB7347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1432509" y="5370161"/>
            <a:ext cx="244786" cy="244786"/>
          </a:xfrm>
          <a:prstGeom prst="rect">
            <a:avLst/>
          </a:prstGeom>
        </p:spPr>
      </p:pic>
      <p:sp>
        <p:nvSpPr>
          <p:cNvPr id="2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21"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439820"/>
            <a:ext cx="5664000" cy="295062"/>
          </a:xfrm>
        </p:spPr>
        <p:txBody>
          <a:bodyPr/>
          <a:lstStyle/>
          <a:p>
            <a:r>
              <a:rPr lang="de-DE" dirty="0" smtClean="0"/>
              <a:t>eCHECKUP - Prävention des riskanten Alkoholkonsums bei Studierenden</a:t>
            </a:r>
            <a:endParaRPr lang="de-DE" dirty="0"/>
          </a:p>
        </p:txBody>
      </p:sp>
    </p:spTree>
    <p:extLst>
      <p:ext uri="{BB962C8B-B14F-4D97-AF65-F5344CB8AC3E}">
        <p14:creationId xmlns:p14="http://schemas.microsoft.com/office/powerpoint/2010/main" val="1347099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chlussseite linksbündig">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898"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smtClean="0"/>
              <a:t>Hier</a:t>
            </a:r>
            <a:r>
              <a:rPr lang="en-US" noProof="0" dirty="0" smtClean="0"/>
              <a:t> </a:t>
            </a:r>
            <a:r>
              <a:rPr lang="en-US" noProof="0" dirty="0" err="1" smtClean="0"/>
              <a:t>Foto</a:t>
            </a:r>
            <a:r>
              <a:rPr lang="en-US" noProof="0" dirty="0" smtClean="0"/>
              <a:t> </a:t>
            </a:r>
            <a:r>
              <a:rPr lang="en-US" noProof="0" dirty="0" err="1" smtClean="0"/>
              <a:t>einfügen</a:t>
            </a:r>
            <a:r>
              <a:rPr lang="en-US" noProof="0" dirty="0" smtClean="0"/>
              <a:t> </a:t>
            </a:r>
          </a:p>
          <a:p>
            <a:r>
              <a:rPr lang="en-US" noProof="0" dirty="0" smtClean="0"/>
              <a:t>(</a:t>
            </a:r>
            <a:r>
              <a:rPr lang="en-US" noProof="0" dirty="0" err="1" smtClean="0"/>
              <a:t>durck</a:t>
            </a:r>
            <a:r>
              <a:rPr lang="en-US" noProof="0" dirty="0" smtClean="0"/>
              <a:t> </a:t>
            </a:r>
            <a:r>
              <a:rPr lang="en-US" noProof="0" dirty="0" err="1" smtClean="0"/>
              <a:t>Klicken</a:t>
            </a:r>
            <a:r>
              <a:rPr lang="en-US" noProof="0" dirty="0" smtClean="0"/>
              <a:t> auf das </a:t>
            </a:r>
            <a:r>
              <a:rPr lang="en-US" noProof="0" dirty="0" err="1" smtClean="0"/>
              <a:t>Fotosymbol</a:t>
            </a:r>
            <a:r>
              <a:rPr lang="en-US" noProof="0" dirty="0" smtClean="0"/>
              <a:t> </a:t>
            </a:r>
          </a:p>
          <a:p>
            <a:r>
              <a:rPr lang="en-US" noProof="0" dirty="0" err="1" smtClean="0"/>
              <a:t>oder</a:t>
            </a:r>
            <a:r>
              <a:rPr lang="en-US" noProof="0" dirty="0" smtClean="0"/>
              <a:t> per Drag &amp; Drop)</a:t>
            </a: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525" y="2798354"/>
            <a:ext cx="4981575"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dirty="0" err="1" smtClean="0"/>
              <a:t>Vielen</a:t>
            </a:r>
            <a:r>
              <a:rPr lang="en-US" noProof="0" dirty="0" smtClean="0"/>
              <a:t> Dank!</a:t>
            </a:r>
            <a:endParaRPr lang="en-US" noProof="0" dirty="0"/>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00100" y="3933825"/>
            <a:ext cx="4167642" cy="655005"/>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de-DE" dirty="0" smtClean="0"/>
              <a:t>Hier Klicken, um Namen der Vortragenden einzutragen</a:t>
            </a:r>
            <a:endParaRPr lang="en-US" noProof="0" dirty="0"/>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00100" y="4621047"/>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Telefon</a:t>
            </a:r>
            <a:endParaRPr lang="en-US" noProof="0" dirty="0"/>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00100" y="4970064"/>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smtClean="0"/>
              <a:t>E-Mail</a:t>
            </a:r>
            <a:endParaRPr lang="en-US" noProof="0" dirty="0"/>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00100" y="5319081"/>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smtClean="0"/>
              <a:t>Website</a:t>
            </a: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6" name="Graphic 7" descr="User" title="Icon - Presenter Name">
            <a:extLst>
              <a:ext uri="{FF2B5EF4-FFF2-40B4-BE49-F238E27FC236}">
                <a16:creationId xmlns:a16="http://schemas.microsoft.com/office/drawing/2014/main" id="{111541C4-DB03-4E53-994D-499C7D73C4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72652" y="4336053"/>
            <a:ext cx="218900" cy="218900"/>
          </a:xfrm>
          <a:prstGeom prst="rect">
            <a:avLst/>
          </a:prstGeom>
        </p:spPr>
      </p:pic>
      <p:pic>
        <p:nvPicPr>
          <p:cNvPr id="17" name="Graphic 9" descr="Smart Phone" title="Icon - Presenter Phone Number">
            <a:extLst>
              <a:ext uri="{FF2B5EF4-FFF2-40B4-BE49-F238E27FC236}">
                <a16:creationId xmlns:a16="http://schemas.microsoft.com/office/drawing/2014/main" id="{A29DE31C-E099-4579-BB03-675E0A40C5F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72652" y="4684501"/>
            <a:ext cx="218900" cy="218900"/>
          </a:xfrm>
          <a:prstGeom prst="rect">
            <a:avLst/>
          </a:prstGeom>
        </p:spPr>
      </p:pic>
      <p:pic>
        <p:nvPicPr>
          <p:cNvPr id="18" name="Graphic 8" descr="Envelope" title="Icon Presenter Email">
            <a:extLst>
              <a:ext uri="{FF2B5EF4-FFF2-40B4-BE49-F238E27FC236}">
                <a16:creationId xmlns:a16="http://schemas.microsoft.com/office/drawing/2014/main" id="{773C1382-ACE1-460F-A1B6-AB761A7D2E6B}"/>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72652" y="5032949"/>
            <a:ext cx="218900" cy="218900"/>
          </a:xfrm>
          <a:prstGeom prst="rect">
            <a:avLst/>
          </a:prstGeom>
        </p:spPr>
      </p:pic>
      <p:pic>
        <p:nvPicPr>
          <p:cNvPr id="19" name="Graphic 10" descr="Link">
            <a:extLst>
              <a:ext uri="{FF2B5EF4-FFF2-40B4-BE49-F238E27FC236}">
                <a16:creationId xmlns:a16="http://schemas.microsoft.com/office/drawing/2014/main" id="{0718E6E0-05A2-479C-AEA8-1A385EB7347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59709" y="5370161"/>
            <a:ext cx="244786" cy="244786"/>
          </a:xfrm>
          <a:prstGeom prst="rect">
            <a:avLst/>
          </a:prstGeom>
        </p:spPr>
      </p:pic>
    </p:spTree>
    <p:extLst>
      <p:ext uri="{BB962C8B-B14F-4D97-AF65-F5344CB8AC3E}">
        <p14:creationId xmlns:p14="http://schemas.microsoft.com/office/powerpoint/2010/main" val="2271969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Subheading u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de-DE" dirty="0" smtClean="0"/>
              <a:t>eCHECKUP - Prävention des riskanten Alkoholkonsums bei Studierenden</a:t>
            </a:r>
            <a:endParaRPr lang="de-DE"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853985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de-DE" dirty="0" smtClean="0"/>
              <a:t>eCHECKUP - Prävention des riskanten Alkoholkonsums bei Studierenden</a:t>
            </a:r>
            <a:endParaRPr lang="de-DE"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809903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xmlns=""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noProof="0" smtClean="0"/>
              <a:t>Textmasterformat bearbeiten</a:t>
            </a:r>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71445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zwei Spalten ohne Subheading und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431558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zwei Spalten mit Subheading und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baseline="0">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baseline="0"/>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704488"/>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smtClean="0"/>
              <a:t>Überschrift Spalte 1</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355573"/>
            <a:ext cx="5472000" cy="3836427"/>
          </a:xfrm>
        </p:spPr>
        <p:txBody>
          <a:bodyPr/>
          <a:lstStyle>
            <a:lvl1pPr>
              <a:defRPr baseline="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smtClean="0"/>
              <a:t>Erste Listenebene</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91216" y="1731331"/>
            <a:ext cx="5472000" cy="358775"/>
          </a:xfrm>
        </p:spPr>
        <p:txBody>
          <a:bodyPr/>
          <a:lstStyle>
            <a:lvl1pPr marL="0" indent="0">
              <a:buNone/>
              <a:defRPr sz="2400" b="1"/>
            </a:lvl1pPr>
          </a:lstStyle>
          <a:p>
            <a:pPr lvl="0"/>
            <a:r>
              <a:rPr lang="de-DE" noProof="0" dirty="0" smtClean="0"/>
              <a:t>Überschrift Spalte 2</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355573"/>
            <a:ext cx="5472113" cy="3835677"/>
          </a:xfrm>
        </p:spPr>
        <p:txBody>
          <a:bodyPr/>
          <a:lstStyle/>
          <a:p>
            <a:pPr lvl="0"/>
            <a:r>
              <a:rPr lang="de-DE" noProof="0" dirty="0" smtClean="0"/>
              <a:t>Erste Listenebene</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de-DE" dirty="0" smtClean="0"/>
              <a:t>eCHECKUP - Prävention des riskanten Alkoholkonsums bei Studierenden</a:t>
            </a:r>
            <a:endParaRPr lang="de-DE"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xmlns="" val="1"/>
              </a:ext>
            </a:extLst>
          </p:cNvPr>
          <p:cNvSpPr/>
          <p:nvPr userDrawn="1"/>
        </p:nvSpPr>
        <p:spPr>
          <a:xfrm>
            <a:off x="431800" y="151200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xmlns="" val="1"/>
              </a:ext>
            </a:extLst>
          </p:cNvPr>
          <p:cNvSpPr/>
          <p:nvPr userDrawn="1"/>
        </p:nvSpPr>
        <p:spPr>
          <a:xfrm>
            <a:off x="6299887" y="1569412"/>
            <a:ext cx="1984175" cy="1148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994744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zwei Spalten mit Spaltenüberschrift (kein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xmlns=""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xmlns=""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smtClean="0"/>
              <a:t>Textmasterformat bearbeiten</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smtClean="0"/>
              <a:t>Textmasterformat bearbeiten</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3" name="Slide Number Placeholder 5">
            <a:extLst>
              <a:ext uri="{FF2B5EF4-FFF2-40B4-BE49-F238E27FC236}">
                <a16:creationId xmlns:a16="http://schemas.microsoft.com/office/drawing/2014/main" id="{5ECA3099-A94F-4C3E-BC29-780EDD38F722}"/>
              </a:ext>
            </a:extLst>
          </p:cNvPr>
          <p:cNvSpPr>
            <a:spLocks noGrp="1"/>
          </p:cNvSpPr>
          <p:nvPr>
            <p:ph type="sldNum" sz="quarter" idx="1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2355559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zwei Spalten, Subheading, keine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smtClean="0"/>
              <a:t>eCHECKUP - Prävention des riskanten Alkoholkonsums bei Studierenden</a:t>
            </a:r>
            <a:endParaRPr lang="de-DE"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41917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 Subheading und 3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de-DE" dirty="0" smtClean="0"/>
              <a:t>eCHECKUP - Prävention des riskanten Alkoholkonsums bei Studierenden</a:t>
            </a:r>
            <a:endParaRPr lang="de-DE" dirty="0"/>
          </a:p>
        </p:txBody>
      </p:sp>
      <p:sp>
        <p:nvSpPr>
          <p:cNvPr id="1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7037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überschrift mit Foto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400" b="1" spc="-300" baseline="0" dirty="0"/>
            </a:lvl1pPr>
          </a:lstStyle>
          <a:p>
            <a:pPr lvl="0" algn="r"/>
            <a:r>
              <a:rPr lang="en-US" noProof="0" dirty="0" err="1"/>
              <a:t>Hier</a:t>
            </a:r>
            <a:r>
              <a:rPr lang="en-US" noProof="0" dirty="0"/>
              <a:t> </a:t>
            </a:r>
            <a:r>
              <a:rPr lang="en-US" noProof="0" dirty="0" err="1"/>
              <a:t>klicken</a:t>
            </a:r>
            <a:r>
              <a:rPr lang="en-US" noProof="0" dirty="0"/>
              <a:t>, um </a:t>
            </a:r>
            <a:r>
              <a:rPr lang="en-US" noProof="0" dirty="0" err="1"/>
              <a:t>Zwischenüberschrift</a:t>
            </a:r>
            <a:r>
              <a:rPr lang="en-US" noProof="0" dirty="0"/>
              <a:t>  </a:t>
            </a:r>
            <a:r>
              <a:rPr lang="en-US" noProof="0" dirty="0" err="1"/>
              <a:t>einzufügen</a:t>
            </a:r>
            <a:endParaRPr lang="en-US" noProof="0" dirty="0"/>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2000" baseline="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0" name="Footer Placeholder 3">
            <a:extLst>
              <a:ext uri="{FF2B5EF4-FFF2-40B4-BE49-F238E27FC236}">
                <a16:creationId xmlns:a16="http://schemas.microsoft.com/office/drawing/2014/main" id="{57847F90-9DB6-4832-9EB7-393AADAE8B70}"/>
              </a:ext>
            </a:extLst>
          </p:cNvPr>
          <p:cNvSpPr>
            <a:spLocks noGrp="1"/>
          </p:cNvSpPr>
          <p:nvPr>
            <p:ph type="ftr" sz="quarter" idx="14"/>
          </p:nvPr>
        </p:nvSpPr>
        <p:spPr>
          <a:xfrm>
            <a:off x="432000" y="6439820"/>
            <a:ext cx="5664000" cy="295062"/>
          </a:xfrm>
        </p:spPr>
        <p:txBody>
          <a:bodyPr/>
          <a:lstStyle/>
          <a:p>
            <a:r>
              <a:rPr lang="de-DE" dirty="0"/>
              <a:t>eCHECKUP - Prävention des riskanten Alkoholkonsums bei Studierenden</a:t>
            </a:r>
          </a:p>
        </p:txBody>
      </p:sp>
    </p:spTree>
    <p:extLst>
      <p:ext uri="{BB962C8B-B14F-4D97-AF65-F5344CB8AC3E}">
        <p14:creationId xmlns:p14="http://schemas.microsoft.com/office/powerpoint/2010/main" val="2437159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Subheading und 5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de-DE" dirty="0" smtClean="0"/>
              <a:t>eCHECKUP - Prävention des riskanten Alkoholkonsums bei Studierenden</a:t>
            </a:r>
            <a:endParaRPr lang="de-DE" dirty="0"/>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875452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und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smtClean="0"/>
              <a:t>Hier</a:t>
            </a:r>
            <a:r>
              <a:rPr lang="en-US" noProof="0" dirty="0" smtClean="0"/>
              <a:t> </a:t>
            </a:r>
            <a:r>
              <a:rPr lang="en-US" noProof="0" dirty="0" err="1" smtClean="0"/>
              <a:t>klicken</a:t>
            </a:r>
            <a:r>
              <a:rPr lang="en-US" noProof="0" dirty="0" smtClean="0"/>
              <a:t>, um Subheading </a:t>
            </a:r>
            <a:r>
              <a:rPr lang="en-US" noProof="0" dirty="0" err="1" smtClean="0"/>
              <a:t>einzufügen</a:t>
            </a:r>
            <a:endParaRPr lang="en-US" noProof="0"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de-DE" dirty="0" smtClean="0"/>
              <a:t>eCHECKUP - Prävention des riskanten Alkoholkonsums bei Studierenden</a:t>
            </a:r>
            <a:endParaRPr lang="de-DE"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4099869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de-DE" dirty="0" smtClean="0"/>
              <a:t>eCHECKUP - Prävention des riskanten Alkoholkonsums bei Studierenden</a:t>
            </a:r>
            <a:endParaRPr lang="de-DE"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hasCustomPrompt="1"/>
          </p:nvPr>
        </p:nvSpPr>
        <p:spPr/>
        <p:txBody>
          <a:bodyPr/>
          <a:lstStyle/>
          <a:p>
            <a:r>
              <a:rPr lang="en-US" noProof="0" dirty="0" err="1" smtClean="0"/>
              <a:t>Hier</a:t>
            </a:r>
            <a:r>
              <a:rPr lang="en-US" noProof="0" dirty="0" smtClean="0"/>
              <a:t> </a:t>
            </a:r>
            <a:r>
              <a:rPr lang="en-US" noProof="0" dirty="0" err="1" smtClean="0"/>
              <a:t>klicken</a:t>
            </a:r>
            <a:r>
              <a:rPr lang="en-US" noProof="0" dirty="0" smtClean="0"/>
              <a:t>, um </a:t>
            </a:r>
            <a:r>
              <a:rPr lang="en-US" noProof="0" dirty="0" err="1" smtClean="0"/>
              <a:t>Seitentitel</a:t>
            </a:r>
            <a:r>
              <a:rPr lang="en-US" noProof="0" dirty="0" smtClean="0"/>
              <a:t> </a:t>
            </a:r>
            <a:r>
              <a:rPr lang="en-US" noProof="0" dirty="0" err="1" smtClean="0"/>
              <a:t>einzufügen</a:t>
            </a:r>
            <a:endParaRPr lang="en-US" noProof="0" dirty="0"/>
          </a:p>
        </p:txBody>
      </p:sp>
      <p:sp>
        <p:nvSpPr>
          <p:cNvPr id="5"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422133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de-DE" dirty="0" smtClean="0"/>
              <a:t>eCHECKUP - Prävention des riskanten Alkoholkonsums bei Studierenden</a:t>
            </a:r>
            <a:endParaRPr lang="de-DE" dirty="0"/>
          </a:p>
        </p:txBody>
      </p:sp>
      <p:sp>
        <p:nvSpPr>
          <p:cNvPr id="4"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47241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überschrift mit Foto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300">
                <a:solidFill>
                  <a:schemeClr val="tx1">
                    <a:lumMod val="75000"/>
                    <a:lumOff val="25000"/>
                  </a:schemeClr>
                </a:solidFill>
                <a:latin typeface="+mj-lt"/>
              </a:defRPr>
            </a:lvl1pPr>
          </a:lstStyle>
          <a:p>
            <a:r>
              <a:rPr lang="en-US" noProof="0" dirty="0" err="1"/>
              <a:t>Hier</a:t>
            </a:r>
            <a:r>
              <a:rPr lang="en-US" noProof="0" dirty="0"/>
              <a:t> </a:t>
            </a:r>
            <a:r>
              <a:rPr lang="en-US" noProof="0" dirty="0" err="1"/>
              <a:t>klicken</a:t>
            </a:r>
            <a:r>
              <a:rPr lang="en-US" noProof="0" dirty="0"/>
              <a:t>, um </a:t>
            </a:r>
            <a:r>
              <a:rPr lang="en-US" noProof="0" dirty="0" err="1"/>
              <a:t>Zwischenüberschrift</a:t>
            </a:r>
            <a:r>
              <a:rPr lang="en-US" noProof="0" dirty="0"/>
              <a:t>  </a:t>
            </a:r>
            <a:r>
              <a:rPr lang="en-US" noProof="0" dirty="0" err="1"/>
              <a:t>einzufügen</a:t>
            </a:r>
            <a:endParaRPr lang="en-US" noProof="0" dirty="0"/>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20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de-DE" dirty="0"/>
              <a:t>eCHECKUP - Prävention des riskanten Alkoholkonsums bei Studierenden</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schnittsüberschrift ohne Foto">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300">
                <a:solidFill>
                  <a:schemeClr val="tx1">
                    <a:lumMod val="75000"/>
                    <a:lumOff val="25000"/>
                  </a:schemeClr>
                </a:solidFill>
                <a:latin typeface="+mj-lt"/>
              </a:defRPr>
            </a:lvl1pPr>
          </a:lstStyle>
          <a:p>
            <a:r>
              <a:rPr lang="en-US" noProof="0" dirty="0" err="1"/>
              <a:t>Hier</a:t>
            </a:r>
            <a:r>
              <a:rPr lang="en-US" noProof="0" dirty="0"/>
              <a:t> </a:t>
            </a:r>
            <a:r>
              <a:rPr lang="en-US" noProof="0" dirty="0" err="1"/>
              <a:t>klicken</a:t>
            </a:r>
            <a:r>
              <a:rPr lang="en-US" noProof="0" dirty="0"/>
              <a:t>, um </a:t>
            </a:r>
            <a:r>
              <a:rPr lang="en-US" noProof="0" dirty="0" err="1"/>
              <a:t>Zwischenüberschrift</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de-DE" dirty="0"/>
              <a:t>eCHECKUP - Prävention des riskanten Alkoholkonsums bei Studierenden</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hasCustomPrompt="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sz="2000">
                <a:solidFill>
                  <a:schemeClr val="bg1"/>
                </a:solidFill>
              </a:defRPr>
            </a:lvl1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1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982563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anzseitiges F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sz="20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err="1"/>
              <a:t>Hier</a:t>
            </a:r>
            <a:r>
              <a:rPr lang="en-US" noProof="0" dirty="0"/>
              <a:t> </a:t>
            </a:r>
            <a:r>
              <a:rPr lang="en-US" noProof="0" dirty="0" err="1"/>
              <a:t>klicken</a:t>
            </a:r>
            <a:r>
              <a:rPr lang="en-US" noProof="0" dirty="0"/>
              <a:t>, um </a:t>
            </a:r>
            <a:r>
              <a:rPr lang="en-US" noProof="0" dirty="0" err="1"/>
              <a:t>Bildunterschrift</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5" name="Title 4">
            <a:extLst>
              <a:ext uri="{FF2B5EF4-FFF2-40B4-BE49-F238E27FC236}">
                <a16:creationId xmlns:a16="http://schemas.microsoft.com/office/drawing/2014/main" id="{7F8E7C83-06D7-4C5B-85B7-0E5713B4FAB3}"/>
              </a:ext>
            </a:extLst>
          </p:cNvPr>
          <p:cNvSpPr>
            <a:spLocks noGrp="1"/>
          </p:cNvSpPr>
          <p:nvPr>
            <p:ph type="title" hasCustomPrompt="1"/>
          </p:nvPr>
        </p:nvSpPr>
        <p:spPr/>
        <p:txBody>
          <a:bodyPr/>
          <a:lstStyle>
            <a:lvl1pPr>
              <a:defRPr/>
            </a:lvl1pPr>
          </a:lstStyle>
          <a:p>
            <a:r>
              <a:rPr lang="en-US" noProof="0" dirty="0" err="1"/>
              <a:t>Hier</a:t>
            </a:r>
            <a:r>
              <a:rPr lang="en-US" noProof="0" dirty="0"/>
              <a:t> </a:t>
            </a:r>
            <a:r>
              <a:rPr lang="en-US" noProof="0" dirty="0" err="1"/>
              <a:t>klicken</a:t>
            </a:r>
            <a:r>
              <a:rPr lang="en-US" noProof="0" dirty="0"/>
              <a:t>, um </a:t>
            </a:r>
            <a:r>
              <a:rPr lang="en-US" noProof="0" dirty="0" err="1"/>
              <a:t>Bildüberschrift</a:t>
            </a:r>
            <a:r>
              <a:rPr lang="en-US" noProof="0" dirty="0"/>
              <a:t> </a:t>
            </a:r>
            <a:r>
              <a:rPr lang="en-US" noProof="0" dirty="0" err="1"/>
              <a:t>einzufügen</a:t>
            </a:r>
            <a:endParaRPr lang="en-US" noProof="0"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98778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noProof="0"/>
              <a:t>Textmasterformat bearbeiten</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dirty="0"/>
              <a:t>Bild durch Klicken auf Symbol hinzufügen</a:t>
            </a:r>
            <a:endParaRPr lang="en-US" noProof="0"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7.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p:nvSpPr>
        <p:spPr>
          <a:xfrm>
            <a:off x="9780101" y="6371350"/>
            <a:ext cx="1979897" cy="48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endParaRPr lang="de-DE" dirty="0"/>
          </a:p>
        </p:txBody>
      </p:sp>
      <p:sp>
        <p:nvSpPr>
          <p:cNvPr id="9" name="Rectangle 8">
            <a:extLst>
              <a:ext uri="{FF2B5EF4-FFF2-40B4-BE49-F238E27FC236}">
                <a16:creationId xmlns:a16="http://schemas.microsoft.com/office/drawing/2014/main" id="{4BC39664-EB8B-4A32-915A-D4308F79277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p:nvCxnSpPr>
        <p:spPr>
          <a:xfrm flipH="1">
            <a:off x="1078397" y="5183625"/>
            <a:ext cx="12191999"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059769" y="6396571"/>
            <a:ext cx="1420563" cy="38156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8" r:id="rId3"/>
    <p:sldLayoutId id="2147483666" r:id="rId4"/>
    <p:sldLayoutId id="2147483662" r:id="rId5"/>
    <p:sldLayoutId id="2147483663" r:id="rId6"/>
    <p:sldLayoutId id="2147483668" r:id="rId7"/>
    <p:sldLayoutId id="2147483660" r:id="rId8"/>
    <p:sldLayoutId id="2147483674" r:id="rId9"/>
    <p:sldLayoutId id="2147483664" r:id="rId10"/>
    <p:sldLayoutId id="2147483675" r:id="rId11"/>
    <p:sldLayoutId id="2147483650" r:id="rId12"/>
    <p:sldLayoutId id="2147483669" r:id="rId13"/>
    <p:sldLayoutId id="2147483673" r:id="rId14"/>
    <p:sldLayoutId id="2147483670" r:id="rId15"/>
    <p:sldLayoutId id="2147483659" r:id="rId16"/>
    <p:sldLayoutId id="2147483671" r:id="rId17"/>
    <p:sldLayoutId id="2147483652" r:id="rId18"/>
    <p:sldLayoutId id="2147483656" r:id="rId19"/>
    <p:sldLayoutId id="2147483680" r:id="rId20"/>
    <p:sldLayoutId id="2147483657" r:id="rId21"/>
    <p:sldLayoutId id="2147483654" r:id="rId22"/>
    <p:sldLayoutId id="2147483655" r:id="rId23"/>
    <p:sldLayoutId id="2147483672" r:id="rId24"/>
    <p:sldLayoutId id="2147483681" r:id="rId25"/>
    <p:sldLayoutId id="2147483682" r:id="rId26"/>
    <p:sldLayoutId id="2147483707" r:id="rId27"/>
    <p:sldLayoutId id="2147483708" r:id="rId28"/>
    <p:sldLayoutId id="2147483709" r:id="rId29"/>
    <p:sldLayoutId id="2147483710" r:id="rId30"/>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p:nvSpPr>
        <p:spPr>
          <a:xfrm>
            <a:off x="9780101" y="6371350"/>
            <a:ext cx="1979897" cy="48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de-DE" noProof="0" dirty="0" smtClean="0"/>
              <a:t>Textmasterformat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endParaRPr lang="de-DE" dirty="0"/>
          </a:p>
        </p:txBody>
      </p:sp>
      <p:sp>
        <p:nvSpPr>
          <p:cNvPr id="9" name="Rectangle 8">
            <a:extLst>
              <a:ext uri="{FF2B5EF4-FFF2-40B4-BE49-F238E27FC236}">
                <a16:creationId xmlns:a16="http://schemas.microsoft.com/office/drawing/2014/main" id="{4BC39664-EB8B-4A32-915A-D4308F79277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p:nvCxnSpPr>
        <p:spPr>
          <a:xfrm flipH="1">
            <a:off x="1" y="6371351"/>
            <a:ext cx="12191999"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059769" y="6396571"/>
            <a:ext cx="1420563" cy="381560"/>
          </a:xfrm>
          <a:prstGeom prst="rect">
            <a:avLst/>
          </a:prstGeom>
        </p:spPr>
      </p:pic>
    </p:spTree>
    <p:extLst>
      <p:ext uri="{BB962C8B-B14F-4D97-AF65-F5344CB8AC3E}">
        <p14:creationId xmlns:p14="http://schemas.microsoft.com/office/powerpoint/2010/main" val="196331391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1.wdr.de/mediathek/video/sendungen/hier-und-heute-reportage/video-trocken-oder-tot---die-sucht-eines-alkoholkranken-100.html" TargetMode="External"/><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liebertpub.com/doi/10.1089/bfm.2018.0053" TargetMode="External"/><Relationship Id="rId2" Type="http://schemas.openxmlformats.org/officeDocument/2006/relationships/notesSlide" Target="../notesSlides/notesSlide117.xml"/><Relationship Id="rId1" Type="http://schemas.openxmlformats.org/officeDocument/2006/relationships/slideLayout" Target="../slideLayouts/slideLayout13.xml"/><Relationship Id="rId6" Type="http://schemas.openxmlformats.org/officeDocument/2006/relationships/hyperlink" Target="https://www.dimdi.de/static/de/klassifikationen/icd/icd-10-who/kode-suche/htmlamtl2019/block-f10-f19.htm" TargetMode="External"/><Relationship Id="rId5" Type="http://schemas.openxmlformats.org/officeDocument/2006/relationships/hyperlink" Target="https://www.dhs.de/fileadmin/user_upload/pdf/Broschueren/FS_Alkohol_in_der_Schwangerschaft.pdf" TargetMode="External"/><Relationship Id="rId4" Type="http://schemas.openxmlformats.org/officeDocument/2006/relationships/hyperlink" Target="https://mobil.bfr.bund.de/cm/350/alkohol-in-der-stillzeit-eine-risikobewertung-unter-beruecksichtigung-der-stillfoerderung.pdf"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3.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1.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5.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0.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2.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0.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1.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2.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5.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44.png"/></Relationships>
</file>

<file path=ppt/slides/_rels/slide18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86.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1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7.xml"/></Relationships>
</file>

<file path=ppt/slides/_rels/slide19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8.xml"/><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hyperlink" Target="https://www.hs-esslingen.de/soziale-arbeit-bildung-und-pflege/forschung/projekte/laufende-projekte/echeckup-alkohol/" TargetMode="External"/><Relationship Id="rId2" Type="http://schemas.openxmlformats.org/officeDocument/2006/relationships/notesSlide" Target="../notesSlides/notesSlide200.xml"/><Relationship Id="rId1" Type="http://schemas.openxmlformats.org/officeDocument/2006/relationships/slideLayout" Target="../slideLayouts/slideLayout27.xml"/><Relationship Id="rId4" Type="http://schemas.openxmlformats.org/officeDocument/2006/relationships/image" Target="../media/image56.png"/></Relationships>
</file>

<file path=ppt/slides/_rels/slide2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1.xml"/><Relationship Id="rId1" Type="http://schemas.openxmlformats.org/officeDocument/2006/relationships/slideLayout" Target="../slideLayouts/slideLayout28.xml"/><Relationship Id="rId4" Type="http://schemas.openxmlformats.org/officeDocument/2006/relationships/image" Target="../media/image38.svg"/></Relationships>
</file>

<file path=ppt/slides/_rels/slide2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2.xml"/><Relationship Id="rId1" Type="http://schemas.openxmlformats.org/officeDocument/2006/relationships/slideLayout" Target="../slideLayouts/slideLayout27.xml"/><Relationship Id="rId4" Type="http://schemas.openxmlformats.org/officeDocument/2006/relationships/image" Target="../media/image59.png"/></Relationships>
</file>

<file path=ppt/slides/_rels/slide20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s://www.ph-freiburg.de/studium/campus-und-leben/praeventionsprogramm-echeckup-to-go-alkohol.html" TargetMode="External"/><Relationship Id="rId2" Type="http://schemas.openxmlformats.org/officeDocument/2006/relationships/notesSlide" Target="../notesSlides/notesSlide203.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62.png"/><Relationship Id="rId4" Type="http://schemas.openxmlformats.org/officeDocument/2006/relationships/image" Target="../media/image61.png"/></Relationships>
</file>

<file path=ppt/slides/_rels/slide20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63.png"/><Relationship Id="rId2" Type="http://schemas.openxmlformats.org/officeDocument/2006/relationships/notesSlide" Target="../notesSlides/notesSlide204.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62.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7.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5.xml"/><Relationship Id="rId1" Type="http://schemas.openxmlformats.org/officeDocument/2006/relationships/slideLayout" Target="../slideLayouts/slideLayout28.xml"/><Relationship Id="rId5" Type="http://schemas.openxmlformats.org/officeDocument/2006/relationships/image" Target="../media/image68.jpeg"/><Relationship Id="rId4" Type="http://schemas.openxmlformats.org/officeDocument/2006/relationships/image" Target="../media/image67.jpeg"/></Relationships>
</file>

<file path=ppt/slides/_rels/slide2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6.xml"/><Relationship Id="rId1" Type="http://schemas.openxmlformats.org/officeDocument/2006/relationships/slideLayout" Target="../slideLayouts/slideLayout27.xml"/><Relationship Id="rId4" Type="http://schemas.openxmlformats.org/officeDocument/2006/relationships/image" Target="../media/image70.jpeg"/></Relationships>
</file>

<file path=ppt/slides/_rels/slide2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7.xml"/><Relationship Id="rId1" Type="http://schemas.openxmlformats.org/officeDocument/2006/relationships/slideLayout" Target="../slideLayouts/slideLayout29.xml"/><Relationship Id="rId5" Type="http://schemas.openxmlformats.org/officeDocument/2006/relationships/image" Target="../media/image72.png"/><Relationship Id="rId4" Type="http://schemas.openxmlformats.org/officeDocument/2006/relationships/image" Target="../media/image71.png"/></Relationships>
</file>

<file path=ppt/slides/_rels/slide2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8.xml"/><Relationship Id="rId1" Type="http://schemas.openxmlformats.org/officeDocument/2006/relationships/slideLayout" Target="../slideLayouts/slideLayout27.xml"/><Relationship Id="rId4" Type="http://schemas.openxmlformats.org/officeDocument/2006/relationships/image" Target="../media/image74.png"/></Relationships>
</file>

<file path=ppt/slides/_rels/slide2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9.xml"/><Relationship Id="rId1" Type="http://schemas.openxmlformats.org/officeDocument/2006/relationships/slideLayout" Target="../slideLayouts/slideLayout2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0.xml"/><Relationship Id="rId1" Type="http://schemas.openxmlformats.org/officeDocument/2006/relationships/slideLayout" Target="../slideLayouts/slideLayout28.xml"/><Relationship Id="rId5" Type="http://schemas.openxmlformats.org/officeDocument/2006/relationships/image" Target="../media/image81.png"/><Relationship Id="rId4" Type="http://schemas.openxmlformats.org/officeDocument/2006/relationships/image" Target="../media/image80.png"/></Relationships>
</file>

<file path=ppt/slides/_rels/slide2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1.xml"/><Relationship Id="rId1" Type="http://schemas.openxmlformats.org/officeDocument/2006/relationships/slideLayout" Target="../slideLayouts/slideLayout2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22.xml"/><Relationship Id="rId1" Type="http://schemas.openxmlformats.org/officeDocument/2006/relationships/slideLayout" Target="../slideLayouts/slideLayout28.xml"/><Relationship Id="rId4" Type="http://schemas.openxmlformats.org/officeDocument/2006/relationships/image" Target="../media/image87.png"/></Relationships>
</file>

<file path=ppt/slides/_rels/slide2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3.xml"/><Relationship Id="rId1" Type="http://schemas.openxmlformats.org/officeDocument/2006/relationships/slideLayout" Target="../slideLayouts/slideLayout27.xml"/><Relationship Id="rId5" Type="http://schemas.openxmlformats.org/officeDocument/2006/relationships/image" Target="../media/image90.png"/><Relationship Id="rId4" Type="http://schemas.openxmlformats.org/officeDocument/2006/relationships/image" Target="../media/image89.png"/></Relationships>
</file>

<file path=ppt/slides/_rels/slide2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4.xml"/><Relationship Id="rId1" Type="http://schemas.openxmlformats.org/officeDocument/2006/relationships/slideLayout" Target="../slideLayouts/slideLayout30.xml"/><Relationship Id="rId4" Type="http://schemas.openxmlformats.org/officeDocument/2006/relationships/image" Target="../media/image92.png"/></Relationships>
</file>

<file path=ppt/slides/_rels/slide2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5.xml"/><Relationship Id="rId1" Type="http://schemas.openxmlformats.org/officeDocument/2006/relationships/slideLayout" Target="../slideLayouts/slideLayout27.xml"/><Relationship Id="rId4" Type="http://schemas.openxmlformats.org/officeDocument/2006/relationships/image" Target="../media/image94.png"/></Relationships>
</file>

<file path=ppt/slides/_rels/slide2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6.xml"/><Relationship Id="rId1" Type="http://schemas.openxmlformats.org/officeDocument/2006/relationships/slideLayout" Target="../slideLayouts/slideLayout28.xml"/></Relationships>
</file>

<file path=ppt/slides/_rels/slide22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27.xml"/><Relationship Id="rId1" Type="http://schemas.openxmlformats.org/officeDocument/2006/relationships/slideLayout" Target="../slideLayouts/slideLayout2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3" Type="http://schemas.openxmlformats.org/officeDocument/2006/relationships/hyperlink" Target="https://www.youtube.com/watch?v=JiMlS4DEFbY" TargetMode="External"/><Relationship Id="rId2" Type="http://schemas.openxmlformats.org/officeDocument/2006/relationships/notesSlide" Target="../notesSlides/notesSlide232.xml"/><Relationship Id="rId1" Type="http://schemas.openxmlformats.org/officeDocument/2006/relationships/slideLayout" Target="../slideLayouts/slideLayout13.xml"/><Relationship Id="rId5" Type="http://schemas.openxmlformats.org/officeDocument/2006/relationships/image" Target="../media/image102.jpeg"/><Relationship Id="rId4" Type="http://schemas.openxmlformats.org/officeDocument/2006/relationships/image" Target="../media/image101.png"/></Relationships>
</file>

<file path=ppt/slides/_rels/slide233.xml.rels><?xml version="1.0" encoding="UTF-8" standalone="yes"?>
<Relationships xmlns="http://schemas.openxmlformats.org/package/2006/relationships"><Relationship Id="rId3" Type="http://schemas.openxmlformats.org/officeDocument/2006/relationships/hyperlink" Target="https://iconmonstr.com/" TargetMode="External"/><Relationship Id="rId2" Type="http://schemas.openxmlformats.org/officeDocument/2006/relationships/notesSlide" Target="../notesSlides/notesSlide233.xml"/><Relationship Id="rId1" Type="http://schemas.openxmlformats.org/officeDocument/2006/relationships/slideLayout" Target="../slideLayouts/slideLayout12.xml"/><Relationship Id="rId4" Type="http://schemas.openxmlformats.org/officeDocument/2006/relationships/hyperlink" Target="https://pixabay.com/de/blog/posts/die-5-besten-quellen-f%C3%BCr-freie-vektor-icons-44" TargetMode="Externa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7.xml"/><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0.xml"/><Relationship Id="rId1" Type="http://schemas.openxmlformats.org/officeDocument/2006/relationships/slideLayout" Target="../slideLayouts/slideLayout12.xml"/><Relationship Id="rId5" Type="http://schemas.openxmlformats.org/officeDocument/2006/relationships/image" Target="../media/image107.jpeg"/><Relationship Id="rId4" Type="http://schemas.openxmlformats.org/officeDocument/2006/relationships/image" Target="../media/image106.jpeg"/></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2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1.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2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62.xml"/><Relationship Id="rId1" Type="http://schemas.openxmlformats.org/officeDocument/2006/relationships/slideLayout" Target="../slideLayouts/slideLayout13.xml"/><Relationship Id="rId4" Type="http://schemas.openxmlformats.org/officeDocument/2006/relationships/image" Target="../media/image109.jpeg"/></Relationships>
</file>

<file path=ppt/slides/_rels/slide2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3.xml"/><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5.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2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6.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2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67.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2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68.xml"/><Relationship Id="rId1" Type="http://schemas.openxmlformats.org/officeDocument/2006/relationships/slideLayout" Target="../slideLayouts/slideLayout5.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71.xml"/><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2.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3sat.de/gesellschaft/politik-und-gesellschaft/alkohol-der-globale-rausch-104.html"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pirituosen-verband.de/fileadmin/introduction/downloads/BSI-Datenbroschuere_2021.pdf"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www.globaldrugsurvey.com/gds-covid-19-special-edition-key-findings-repor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moodle.hs-esslingen.de/moodle/mod/mindmap/view.php?id=75327"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rki.de/DE/Content/Gesundheitsmonitoring/Gesundheitsberichterstattung/GBEDownloadsF/Geda2012/Alkoholkonsum.pdf"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hyperlink" Target="https://apps.who.int/iris/bitstream/handle/10665/342703/9789240027053-eng.pdf" TargetMode="External"/><Relationship Id="rId4" Type="http://schemas.openxmlformats.org/officeDocument/2006/relationships/hyperlink" Target="https://de.statista.com/statistik/daten/studie/5384/umfrage/verbrauch-je-einwohner-an-alkohol-in-deutschland-seit-199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www.dhs.de/fileadmin/user_upload/pdf/dhs-stellungnahmen/DHS_Stellungnahme_Umgang_mit_Alkohol.pdf"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www.hs-esslingen.de/echug"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1.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el 2"/>
          <p:cNvSpPr>
            <a:spLocks noGrp="1"/>
          </p:cNvSpPr>
          <p:nvPr>
            <p:ph type="ctrTitle"/>
          </p:nvPr>
        </p:nvSpPr>
        <p:spPr>
          <a:xfrm>
            <a:off x="3200400" y="2799744"/>
            <a:ext cx="8991600" cy="1261295"/>
          </a:xfrm>
        </p:spPr>
        <p:txBody>
          <a:bodyPr/>
          <a:lstStyle/>
          <a:p>
            <a:pPr algn="l"/>
            <a:r>
              <a:rPr lang="de-DE" dirty="0"/>
              <a:t>Ausbildung </a:t>
            </a:r>
            <a:r>
              <a:rPr lang="de-DE" dirty="0" err="1" smtClean="0"/>
              <a:t>zum:r</a:t>
            </a:r>
            <a:r>
              <a:rPr lang="de-DE" dirty="0" smtClean="0"/>
              <a:t>  </a:t>
            </a:r>
            <a:r>
              <a:rPr lang="de-DE" dirty="0" err="1" smtClean="0"/>
              <a:t>eCHECKUP-Peer-Berater:in</a:t>
            </a:r>
            <a:endParaRPr lang="de-DE" dirty="0"/>
          </a:p>
        </p:txBody>
      </p:sp>
      <p:sp>
        <p:nvSpPr>
          <p:cNvPr id="4" name="Untertitel 3"/>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2169951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de-DE" altLang="de-DE" dirty="0"/>
              <a:t>Begriffsbestimmung „Alkohol“</a:t>
            </a:r>
          </a:p>
        </p:txBody>
      </p:sp>
      <p:sp>
        <p:nvSpPr>
          <p:cNvPr id="3" name="Inhaltsplatzhalter 2"/>
          <p:cNvSpPr>
            <a:spLocks noGrp="1"/>
          </p:cNvSpPr>
          <p:nvPr>
            <p:ph idx="1"/>
          </p:nvPr>
        </p:nvSpPr>
        <p:spPr/>
        <p:txBody>
          <a:bodyPr/>
          <a:lstStyle/>
          <a:p>
            <a:pPr marL="342900" indent="-342900">
              <a:buFont typeface="Arial" panose="020B0604020202020204" pitchFamily="34" charset="0"/>
              <a:buChar char="•"/>
              <a:defRPr/>
            </a:pPr>
            <a:endParaRPr lang="de-DE" altLang="de-DE" sz="2400" dirty="0"/>
          </a:p>
          <a:p>
            <a:pPr marL="342900" indent="-342900">
              <a:buFont typeface="Arial" panose="020B0604020202020204" pitchFamily="34" charset="0"/>
              <a:buChar char="•"/>
              <a:defRPr/>
            </a:pPr>
            <a:r>
              <a:rPr lang="de-DE" sz="2200" i="1" dirty="0"/>
              <a:t>al-</a:t>
            </a:r>
            <a:r>
              <a:rPr lang="de-DE" sz="2200" i="1" dirty="0" err="1"/>
              <a:t>kuḥūl</a:t>
            </a:r>
            <a:r>
              <a:rPr lang="de-DE" sz="2200" dirty="0"/>
              <a:t> oder ‏</a:t>
            </a:r>
            <a:r>
              <a:rPr lang="ar-AE" sz="2200" dirty="0"/>
              <a:t>الغول‎ / </a:t>
            </a:r>
            <a:r>
              <a:rPr lang="de-DE" sz="2200" i="1" dirty="0"/>
              <a:t>al-</a:t>
            </a:r>
            <a:r>
              <a:rPr lang="de-DE" sz="2200" i="1" dirty="0" err="1"/>
              <a:t>ġawl</a:t>
            </a:r>
            <a:r>
              <a:rPr lang="de-DE" sz="2200" i="1" dirty="0"/>
              <a:t> (arabisch)</a:t>
            </a:r>
            <a:r>
              <a:rPr lang="de-DE" sz="2200" dirty="0"/>
              <a:t>: das Allerfeinste, reine Substanz</a:t>
            </a:r>
          </a:p>
          <a:p>
            <a:pPr marL="0" indent="0">
              <a:buNone/>
              <a:defRPr/>
            </a:pPr>
            <a:endParaRPr lang="de-DE" sz="2200" dirty="0"/>
          </a:p>
          <a:p>
            <a:pPr marL="342900" indent="-342900">
              <a:buFont typeface="Arial" panose="020B0604020202020204" pitchFamily="34" charset="0"/>
              <a:buChar char="•"/>
              <a:defRPr/>
            </a:pPr>
            <a:r>
              <a:rPr lang="de-DE" sz="2200" dirty="0" smtClean="0"/>
              <a:t>Ursprüngliche Bezeichnung der feinen, flüchtigen Bestandteile des Weines </a:t>
            </a:r>
          </a:p>
          <a:p>
            <a:pPr marL="342900" indent="-342900">
              <a:buFont typeface="Arial" panose="020B0604020202020204" pitchFamily="34" charset="0"/>
              <a:buChar char="•"/>
              <a:defRPr/>
            </a:pPr>
            <a:endParaRPr lang="de-DE" dirty="0"/>
          </a:p>
          <a:p>
            <a:pPr marL="342900" indent="-342900">
              <a:buFont typeface="Arial" panose="020B0604020202020204" pitchFamily="34" charset="0"/>
              <a:buChar char="•"/>
              <a:defRPr/>
            </a:pPr>
            <a:endParaRPr lang="de-DE" sz="2200" dirty="0" smtClean="0"/>
          </a:p>
          <a:p>
            <a:pPr marL="342900" indent="-342900">
              <a:buFont typeface="Arial" panose="020B0604020202020204" pitchFamily="34" charset="0"/>
              <a:buChar char="•"/>
              <a:defRPr/>
            </a:pPr>
            <a:endParaRPr lang="de-DE" dirty="0"/>
          </a:p>
          <a:p>
            <a:pPr marL="342900" indent="-342900">
              <a:buFont typeface="Arial" panose="020B0604020202020204" pitchFamily="34" charset="0"/>
              <a:buChar char="•"/>
              <a:defRPr/>
            </a:pPr>
            <a:endParaRPr lang="de-DE" sz="2200" dirty="0" smtClean="0"/>
          </a:p>
          <a:p>
            <a:pPr marL="342900" indent="-342900">
              <a:buFont typeface="Arial" panose="020B0604020202020204" pitchFamily="34" charset="0"/>
              <a:buChar char="•"/>
              <a:defRPr/>
            </a:pPr>
            <a:endParaRPr lang="de-DE" dirty="0"/>
          </a:p>
          <a:p>
            <a:pPr marL="342900" indent="-342900">
              <a:buFont typeface="Arial" panose="020B0604020202020204" pitchFamily="34" charset="0"/>
              <a:buChar char="•"/>
              <a:defRPr/>
            </a:pPr>
            <a:endParaRPr lang="de-DE" sz="2200" dirty="0" smtClean="0"/>
          </a:p>
          <a:p>
            <a:pPr marL="342900" indent="-342900">
              <a:buFont typeface="Arial" panose="020B0604020202020204" pitchFamily="34" charset="0"/>
              <a:buChar char="•"/>
              <a:defRPr/>
            </a:pPr>
            <a:endParaRPr lang="de-DE" dirty="0"/>
          </a:p>
          <a:p>
            <a:pPr marL="0" indent="0" algn="r">
              <a:buNone/>
              <a:defRPr/>
            </a:pPr>
            <a:r>
              <a:rPr lang="de-DE" sz="1600" dirty="0"/>
              <a:t>DHS, 2021</a:t>
            </a:r>
          </a:p>
          <a:p>
            <a:pPr marL="0" indent="0">
              <a:buNone/>
              <a:defRPr/>
            </a:pPr>
            <a:endParaRPr lang="de-DE" sz="2200" dirty="0" smtClean="0"/>
          </a:p>
          <a:p>
            <a:pPr marL="342900" indent="-342900">
              <a:buFont typeface="Arial" panose="020B0604020202020204" pitchFamily="34" charset="0"/>
              <a:buChar char="•"/>
              <a:defRPr/>
            </a:pPr>
            <a:endParaRPr lang="de-DE" altLang="de-DE" sz="2400" dirty="0"/>
          </a:p>
          <a:p>
            <a:pPr marL="342900" indent="-342900">
              <a:buFont typeface="Arial" panose="020B0604020202020204" pitchFamily="34" charset="0"/>
              <a:buChar char="•"/>
              <a:defRPr/>
            </a:pPr>
            <a:endParaRPr lang="de-DE" altLang="de-DE" sz="2400" dirty="0"/>
          </a:p>
          <a:p>
            <a:pPr>
              <a:defRPr/>
            </a:pPr>
            <a:endParaRPr lang="de-DE" sz="2400" dirty="0"/>
          </a:p>
        </p:txBody>
      </p:sp>
      <p:sp>
        <p:nvSpPr>
          <p:cNvPr id="11268" name="Fußzeilenplatzhalter 3"/>
          <p:cNvSpPr>
            <a:spLocks noGrp="1"/>
          </p:cNvSpPr>
          <p:nvPr>
            <p:ph type="ftr" sz="quarter" idx="4294967295"/>
          </p:nvPr>
        </p:nvSpPr>
        <p:spPr>
          <a:xfrm>
            <a:off x="334434" y="6438900"/>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Tree>
    <p:extLst>
      <p:ext uri="{BB962C8B-B14F-4D97-AF65-F5344CB8AC3E}">
        <p14:creationId xmlns:p14="http://schemas.microsoft.com/office/powerpoint/2010/main" val="34226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e-DE" altLang="de-DE" dirty="0" smtClean="0"/>
              <a:t>Phasen </a:t>
            </a:r>
            <a:r>
              <a:rPr lang="de-DE" altLang="de-DE" dirty="0"/>
              <a:t>der Suchtentwicklung</a:t>
            </a:r>
          </a:p>
        </p:txBody>
      </p:sp>
      <p:sp>
        <p:nvSpPr>
          <p:cNvPr id="26627" name="Inhaltsplatzhalter 2"/>
          <p:cNvSpPr>
            <a:spLocks noGrp="1"/>
          </p:cNvSpPr>
          <p:nvPr>
            <p:ph type="body" idx="1"/>
          </p:nvPr>
        </p:nvSpPr>
        <p:spPr/>
        <p:txBody>
          <a:bodyPr/>
          <a:lstStyle/>
          <a:p>
            <a:pPr marL="0" indent="0">
              <a:buNone/>
              <a:defRPr/>
            </a:pPr>
            <a:r>
              <a:rPr lang="de-DE" altLang="de-DE" dirty="0" smtClean="0"/>
              <a:t>Probierphase</a:t>
            </a:r>
            <a:endParaRPr lang="de-DE" altLang="de-DE" sz="2200" dirty="0"/>
          </a:p>
        </p:txBody>
      </p:sp>
      <p:sp>
        <p:nvSpPr>
          <p:cNvPr id="10" name="Textplatzhalter 9"/>
          <p:cNvSpPr>
            <a:spLocks noGrp="1"/>
          </p:cNvSpPr>
          <p:nvPr>
            <p:ph type="body" sz="quarter" idx="3"/>
          </p:nvPr>
        </p:nvSpPr>
        <p:spPr/>
        <p:txBody>
          <a:bodyPr/>
          <a:lstStyle/>
          <a:p>
            <a:r>
              <a:rPr lang="de-DE" altLang="de-DE" dirty="0" smtClean="0"/>
              <a:t>Missbrauchsphase</a:t>
            </a:r>
            <a:endParaRPr lang="de-DE" altLang="de-DE" dirty="0"/>
          </a:p>
        </p:txBody>
      </p:sp>
      <p:sp>
        <p:nvSpPr>
          <p:cNvPr id="11" name="Inhaltsplatzhalter 10"/>
          <p:cNvSpPr>
            <a:spLocks noGrp="1"/>
          </p:cNvSpPr>
          <p:nvPr>
            <p:ph sz="quarter" idx="4"/>
          </p:nvPr>
        </p:nvSpPr>
        <p:spPr/>
        <p:txBody>
          <a:bodyPr/>
          <a:lstStyle/>
          <a:p>
            <a:pPr marL="342900" indent="-342900">
              <a:defRPr/>
            </a:pPr>
            <a:r>
              <a:rPr lang="de-DE" altLang="de-DE" dirty="0"/>
              <a:t>Konsum, da die Wirkung bekannt ist und aufgrund der psychotropen Wirkung</a:t>
            </a:r>
          </a:p>
          <a:p>
            <a:pPr marL="342900" indent="-342900">
              <a:defRPr/>
            </a:pPr>
            <a:r>
              <a:rPr lang="de-DE" altLang="de-DE" dirty="0"/>
              <a:t>Schädigende Wirkungen,  Begleiterscheinungen wie Leistungsminderung in Schule oder Beruf oder Beschaffungskriminalität werden in Kauf </a:t>
            </a:r>
            <a:r>
              <a:rPr lang="de-DE" altLang="de-DE" dirty="0" smtClean="0"/>
              <a:t>genommen</a:t>
            </a:r>
            <a:endParaRPr lang="de-DE" altLang="de-DE" dirty="0"/>
          </a:p>
          <a:p>
            <a:endParaRPr lang="de-DE" dirty="0"/>
          </a:p>
          <a:p>
            <a:endParaRPr lang="de-DE" dirty="0"/>
          </a:p>
        </p:txBody>
      </p:sp>
      <p:sp>
        <p:nvSpPr>
          <p:cNvPr id="6" name="Inhaltsplatzhalter 5"/>
          <p:cNvSpPr>
            <a:spLocks noGrp="1"/>
          </p:cNvSpPr>
          <p:nvPr>
            <p:ph sz="half" idx="2"/>
          </p:nvPr>
        </p:nvSpPr>
        <p:spPr/>
        <p:txBody>
          <a:bodyPr/>
          <a:lstStyle/>
          <a:p>
            <a:pPr marL="342900" indent="-342900">
              <a:defRPr/>
            </a:pPr>
            <a:r>
              <a:rPr lang="de-DE" altLang="de-DE" dirty="0" smtClean="0"/>
              <a:t>(Erst-)</a:t>
            </a:r>
            <a:r>
              <a:rPr lang="de-DE" altLang="de-DE" dirty="0"/>
              <a:t>K</a:t>
            </a:r>
            <a:r>
              <a:rPr lang="de-DE" altLang="de-DE" dirty="0" smtClean="0"/>
              <a:t>onsum </a:t>
            </a:r>
            <a:r>
              <a:rPr lang="de-DE" altLang="de-DE" dirty="0"/>
              <a:t>ohne Wissen, wie die Droge wirkt</a:t>
            </a:r>
          </a:p>
          <a:p>
            <a:pPr marL="342900" indent="-342900">
              <a:defRPr/>
            </a:pPr>
            <a:r>
              <a:rPr lang="de-DE" altLang="de-DE" dirty="0"/>
              <a:t>Suchtmittel werden hierbei häufig in Gruppen Gleichaltriger oder Gleichgesinnter </a:t>
            </a:r>
            <a:r>
              <a:rPr lang="de-DE" altLang="de-DE" dirty="0" smtClean="0"/>
              <a:t>konsumiert</a:t>
            </a:r>
            <a:endParaRPr lang="de-DE" altLang="de-DE" dirty="0"/>
          </a:p>
          <a:p>
            <a:pPr marL="0" indent="0">
              <a:buNone/>
              <a:defRPr/>
            </a:pPr>
            <a:endParaRPr lang="de-DE" altLang="de-DE" dirty="0"/>
          </a:p>
          <a:p>
            <a:endParaRPr lang="de-DE" dirty="0"/>
          </a:p>
        </p:txBody>
      </p:sp>
      <p:sp>
        <p:nvSpPr>
          <p:cNvPr id="8" name="Textplatzhalter 1"/>
          <p:cNvSpPr>
            <a:spLocks noGrp="1"/>
          </p:cNvSpPr>
          <p:nvPr>
            <p:ph type="body" sz="quarter" idx="33"/>
          </p:nvPr>
        </p:nvSpPr>
        <p:spPr>
          <a:xfrm>
            <a:off x="9456738" y="5988326"/>
            <a:ext cx="2314575" cy="202924"/>
          </a:xfrm>
        </p:spPr>
        <p:txBody>
          <a:bodyPr/>
          <a:lstStyle/>
          <a:p>
            <a:r>
              <a:rPr lang="de-DE" altLang="de-DE" dirty="0" err="1">
                <a:ea typeface="Verdana" panose="020B0604030504040204" pitchFamily="34" charset="0"/>
                <a:cs typeface="Verdana" panose="020B0604030504040204" pitchFamily="34" charset="0"/>
              </a:rPr>
              <a:t>Sting</a:t>
            </a:r>
            <a:r>
              <a:rPr lang="de-DE" altLang="de-DE" dirty="0">
                <a:ea typeface="Verdana" panose="020B0604030504040204" pitchFamily="34" charset="0"/>
                <a:cs typeface="Verdana" panose="020B0604030504040204" pitchFamily="34" charset="0"/>
              </a:rPr>
              <a:t> &amp; Blum, </a:t>
            </a:r>
            <a:r>
              <a:rPr lang="de-DE" altLang="de-DE" dirty="0" smtClean="0">
                <a:ea typeface="Verdana" panose="020B0604030504040204" pitchFamily="34" charset="0"/>
                <a:cs typeface="Verdana" panose="020B0604030504040204" pitchFamily="34" charset="0"/>
              </a:rPr>
              <a:t>2003</a:t>
            </a:r>
            <a:endParaRPr lang="de-DE" dirty="0"/>
          </a:p>
        </p:txBody>
      </p:sp>
    </p:spTree>
    <p:extLst>
      <p:ext uri="{BB962C8B-B14F-4D97-AF65-F5344CB8AC3E}">
        <p14:creationId xmlns:p14="http://schemas.microsoft.com/office/powerpoint/2010/main" val="29093649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de-DE" altLang="de-DE" dirty="0" smtClean="0"/>
              <a:t>Phasen </a:t>
            </a:r>
            <a:r>
              <a:rPr lang="de-DE" altLang="de-DE" dirty="0"/>
              <a:t>der Suchtentwicklung</a:t>
            </a:r>
          </a:p>
        </p:txBody>
      </p:sp>
      <p:sp>
        <p:nvSpPr>
          <p:cNvPr id="2" name="Textplatzhalter 1"/>
          <p:cNvSpPr>
            <a:spLocks noGrp="1"/>
          </p:cNvSpPr>
          <p:nvPr>
            <p:ph type="body" sz="quarter" idx="32"/>
          </p:nvPr>
        </p:nvSpPr>
        <p:spPr/>
        <p:txBody>
          <a:bodyPr/>
          <a:lstStyle/>
          <a:p>
            <a:r>
              <a:rPr lang="de-DE" altLang="de-DE" sz="2400" b="1" dirty="0" smtClean="0"/>
              <a:t>Abhängigkeitsphase</a:t>
            </a:r>
            <a:endParaRPr lang="de-DE" altLang="de-DE" sz="2000" b="1" dirty="0"/>
          </a:p>
        </p:txBody>
      </p:sp>
      <p:sp>
        <p:nvSpPr>
          <p:cNvPr id="27651" name="Inhaltsplatzhalter 2"/>
          <p:cNvSpPr>
            <a:spLocks noGrp="1"/>
          </p:cNvSpPr>
          <p:nvPr>
            <p:ph idx="1"/>
          </p:nvPr>
        </p:nvSpPr>
        <p:spPr/>
        <p:txBody>
          <a:bodyPr/>
          <a:lstStyle/>
          <a:p>
            <a:pPr marL="342900" indent="-342900">
              <a:defRPr/>
            </a:pPr>
            <a:r>
              <a:rPr lang="de-DE" altLang="de-DE" sz="2200" dirty="0" err="1" smtClean="0"/>
              <a:t>Konsument:innen</a:t>
            </a:r>
            <a:r>
              <a:rPr lang="de-DE" altLang="de-DE" sz="2200" dirty="0" smtClean="0"/>
              <a:t> können nicht </a:t>
            </a:r>
            <a:r>
              <a:rPr lang="de-DE" altLang="de-DE" sz="2200" dirty="0"/>
              <a:t>mehr auf die Droge </a:t>
            </a:r>
            <a:r>
              <a:rPr lang="de-DE" altLang="de-DE" sz="2200" dirty="0" smtClean="0"/>
              <a:t>verzichten</a:t>
            </a:r>
            <a:endParaRPr lang="de-DE" altLang="de-DE" sz="2200" dirty="0"/>
          </a:p>
          <a:p>
            <a:pPr marL="342900" indent="-342900">
              <a:defRPr/>
            </a:pPr>
            <a:r>
              <a:rPr lang="de-DE" altLang="de-DE" sz="2200" dirty="0"/>
              <a:t>Der gesamte Tagesablauf ist auf den Drogenkonsum hin ausgerichtet. Anderes tritt in den Hintergrund, etwa Familie, Freunde oder </a:t>
            </a:r>
            <a:r>
              <a:rPr lang="de-DE" altLang="de-DE" sz="2200" dirty="0" smtClean="0"/>
              <a:t>Beruf</a:t>
            </a:r>
            <a:endParaRPr lang="de-DE" altLang="de-DE" sz="2200" dirty="0"/>
          </a:p>
          <a:p>
            <a:pPr marL="342900" indent="-342900">
              <a:defRPr/>
            </a:pPr>
            <a:r>
              <a:rPr lang="de-DE" altLang="de-DE" sz="2200" dirty="0"/>
              <a:t>Versuche, mit dem Drogenkonsum aufzuhören, </a:t>
            </a:r>
            <a:r>
              <a:rPr lang="de-DE" altLang="de-DE" sz="2200" dirty="0" smtClean="0"/>
              <a:t>scheitern</a:t>
            </a:r>
            <a:endParaRPr lang="de-DE" altLang="de-DE" sz="2200" dirty="0"/>
          </a:p>
          <a:p>
            <a:pPr marL="342900" indent="-342900">
              <a:defRPr/>
            </a:pPr>
            <a:r>
              <a:rPr lang="de-DE" altLang="de-DE" sz="2200" dirty="0"/>
              <a:t>Es bildet sich eine Toleranz und </a:t>
            </a:r>
            <a:r>
              <a:rPr lang="de-DE" altLang="de-DE" sz="2200" dirty="0" smtClean="0"/>
              <a:t>Entzugserscheinungen</a:t>
            </a:r>
            <a:endParaRPr lang="de-DE" altLang="de-DE" sz="2200" dirty="0"/>
          </a:p>
          <a:p>
            <a:pPr marL="342900" indent="-342900">
              <a:defRPr/>
            </a:pPr>
            <a:r>
              <a:rPr lang="de-DE" altLang="de-DE" sz="2200" dirty="0"/>
              <a:t>Begleitende </a:t>
            </a:r>
            <a:r>
              <a:rPr lang="de-DE" altLang="de-DE" dirty="0"/>
              <a:t>Folgeerscheinungen </a:t>
            </a:r>
            <a:r>
              <a:rPr lang="de-DE" altLang="de-DE" dirty="0" smtClean="0"/>
              <a:t>(physisch</a:t>
            </a:r>
            <a:r>
              <a:rPr lang="de-DE" altLang="de-DE" dirty="0"/>
              <a:t>, psychisch, sozial), </a:t>
            </a:r>
            <a:r>
              <a:rPr lang="de-DE" altLang="de-DE" sz="2200" dirty="0" smtClean="0"/>
              <a:t>z</a:t>
            </a:r>
            <a:r>
              <a:rPr lang="de-DE" altLang="de-DE" sz="2200" dirty="0"/>
              <a:t>. B. geistige Leistungsminderung (bei langjährigen Alkoholkonsum), Leberzirrhose, Arbeitslosigkeit, führen dazu, dass die Droge zum einzigen Lebensinhalt </a:t>
            </a:r>
            <a:r>
              <a:rPr lang="de-DE" altLang="de-DE" sz="2200" dirty="0" smtClean="0"/>
              <a:t>wird</a:t>
            </a:r>
          </a:p>
          <a:p>
            <a:pPr marL="342900" indent="-342900">
              <a:defRPr/>
            </a:pPr>
            <a:endParaRPr lang="de-DE" altLang="de-DE" dirty="0"/>
          </a:p>
        </p:txBody>
      </p:sp>
      <p:sp>
        <p:nvSpPr>
          <p:cNvPr id="5" name="Textplatzhalter 1"/>
          <p:cNvSpPr>
            <a:spLocks noGrp="1"/>
          </p:cNvSpPr>
          <p:nvPr>
            <p:ph type="body" sz="quarter" idx="33"/>
          </p:nvPr>
        </p:nvSpPr>
        <p:spPr>
          <a:xfrm>
            <a:off x="9456738" y="5988326"/>
            <a:ext cx="2314575" cy="202924"/>
          </a:xfrm>
        </p:spPr>
        <p:txBody>
          <a:bodyPr/>
          <a:lstStyle/>
          <a:p>
            <a:r>
              <a:rPr lang="de-DE" altLang="de-DE" dirty="0" err="1">
                <a:ea typeface="Verdana" panose="020B0604030504040204" pitchFamily="34" charset="0"/>
                <a:cs typeface="Verdana" panose="020B0604030504040204" pitchFamily="34" charset="0"/>
              </a:rPr>
              <a:t>Sting</a:t>
            </a:r>
            <a:r>
              <a:rPr lang="de-DE" altLang="de-DE" dirty="0">
                <a:ea typeface="Verdana" panose="020B0604030504040204" pitchFamily="34" charset="0"/>
                <a:cs typeface="Verdana" panose="020B0604030504040204" pitchFamily="34" charset="0"/>
              </a:rPr>
              <a:t> &amp; Blum, </a:t>
            </a:r>
            <a:r>
              <a:rPr lang="de-DE" altLang="de-DE" dirty="0" smtClean="0">
                <a:ea typeface="Verdana" panose="020B0604030504040204" pitchFamily="34" charset="0"/>
                <a:cs typeface="Verdana" panose="020B0604030504040204" pitchFamily="34" charset="0"/>
              </a:rPr>
              <a:t>2003</a:t>
            </a:r>
            <a:endParaRPr lang="de-DE" dirty="0"/>
          </a:p>
        </p:txBody>
      </p:sp>
    </p:spTree>
    <p:extLst>
      <p:ext uri="{BB962C8B-B14F-4D97-AF65-F5344CB8AC3E}">
        <p14:creationId xmlns:p14="http://schemas.microsoft.com/office/powerpoint/2010/main" val="33741838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DE" altLang="de-DE"/>
              <a:t>Diagnostik</a:t>
            </a:r>
          </a:p>
        </p:txBody>
      </p:sp>
      <p:sp>
        <p:nvSpPr>
          <p:cNvPr id="28675" name="Inhaltsplatzhalter 2"/>
          <p:cNvSpPr>
            <a:spLocks noGrp="1"/>
          </p:cNvSpPr>
          <p:nvPr>
            <p:ph idx="1"/>
          </p:nvPr>
        </p:nvSpPr>
        <p:spPr/>
        <p:txBody>
          <a:bodyPr/>
          <a:lstStyle/>
          <a:p>
            <a:pPr>
              <a:buFont typeface="Arial" charset="0"/>
              <a:buChar char="•"/>
              <a:defRPr/>
            </a:pPr>
            <a:endParaRPr lang="de-DE" altLang="de-DE" sz="2200" dirty="0"/>
          </a:p>
          <a:p>
            <a:pPr marL="342900" indent="-342900">
              <a:defRPr/>
            </a:pPr>
            <a:r>
              <a:rPr lang="de-DE" altLang="de-DE" sz="2200" dirty="0" smtClean="0"/>
              <a:t>1849: Der </a:t>
            </a:r>
            <a:r>
              <a:rPr lang="de-DE" altLang="de-DE" sz="2200" dirty="0"/>
              <a:t>schwedische Arzt Magnus Huss definierte </a:t>
            </a:r>
            <a:r>
              <a:rPr lang="de-DE" altLang="de-DE" sz="2200" dirty="0" smtClean="0"/>
              <a:t>als </a:t>
            </a:r>
            <a:r>
              <a:rPr lang="de-DE" altLang="de-DE" sz="2200" dirty="0"/>
              <a:t>erster </a:t>
            </a:r>
            <a:r>
              <a:rPr lang="de-DE" altLang="de-DE" sz="2200" dirty="0" smtClean="0"/>
              <a:t>Alkoholismus </a:t>
            </a:r>
            <a:r>
              <a:rPr lang="de-DE" altLang="de-DE" sz="2200" dirty="0"/>
              <a:t>als </a:t>
            </a:r>
            <a:r>
              <a:rPr lang="de-DE" altLang="de-DE" sz="2200" dirty="0" smtClean="0"/>
              <a:t>Krankheit</a:t>
            </a:r>
            <a:endParaRPr lang="de-DE" altLang="de-DE" sz="2200" dirty="0"/>
          </a:p>
          <a:p>
            <a:pPr marL="342900" indent="-342900">
              <a:defRPr/>
            </a:pPr>
            <a:endParaRPr lang="de-DE" altLang="de-DE" sz="2200" dirty="0"/>
          </a:p>
          <a:p>
            <a:pPr marL="342900" indent="-342900">
              <a:defRPr/>
            </a:pPr>
            <a:r>
              <a:rPr lang="de-DE" altLang="de-DE" sz="2200" dirty="0"/>
              <a:t>Seit </a:t>
            </a:r>
            <a:r>
              <a:rPr lang="de-DE" altLang="de-DE" sz="2200" dirty="0" smtClean="0"/>
              <a:t>1968: Alkoholismus gilt </a:t>
            </a:r>
            <a:r>
              <a:rPr lang="de-DE" altLang="de-DE" sz="2200" dirty="0"/>
              <a:t>als </a:t>
            </a:r>
            <a:r>
              <a:rPr lang="de-DE" altLang="de-DE" sz="2200" dirty="0" smtClean="0"/>
              <a:t>Krankheit</a:t>
            </a:r>
            <a:endParaRPr lang="de-DE" altLang="de-DE" sz="2200" dirty="0"/>
          </a:p>
          <a:p>
            <a:pPr marL="342900" indent="-342900">
              <a:defRPr/>
            </a:pPr>
            <a:endParaRPr lang="de-DE" altLang="de-DE" sz="2200" dirty="0"/>
          </a:p>
          <a:p>
            <a:pPr marL="342900" indent="-342900">
              <a:defRPr/>
            </a:pPr>
            <a:r>
              <a:rPr lang="de-DE" altLang="de-DE" sz="2200" dirty="0" smtClean="0"/>
              <a:t>Seit 1978: Die </a:t>
            </a:r>
            <a:r>
              <a:rPr lang="de-DE" altLang="de-DE" sz="2200" dirty="0"/>
              <a:t>Behandlung </a:t>
            </a:r>
            <a:r>
              <a:rPr lang="de-DE" altLang="de-DE" sz="2200" dirty="0" smtClean="0"/>
              <a:t>von Alkoholismus fällt in </a:t>
            </a:r>
            <a:r>
              <a:rPr lang="de-DE" altLang="de-DE" sz="2200" dirty="0"/>
              <a:t>die </a:t>
            </a:r>
            <a:r>
              <a:rPr lang="de-DE" altLang="de-DE" sz="2200" dirty="0" smtClean="0"/>
              <a:t>Zuständigkeiten </a:t>
            </a:r>
            <a:r>
              <a:rPr lang="de-DE" altLang="de-DE" sz="2200" dirty="0"/>
              <a:t>der </a:t>
            </a:r>
            <a:r>
              <a:rPr lang="de-DE" altLang="de-DE" sz="2200" dirty="0" smtClean="0"/>
              <a:t>Kranken- </a:t>
            </a:r>
            <a:r>
              <a:rPr lang="de-DE" altLang="de-DE" sz="2200" dirty="0"/>
              <a:t>und </a:t>
            </a:r>
            <a:r>
              <a:rPr lang="de-DE" altLang="de-DE" sz="2200" dirty="0" smtClean="0"/>
              <a:t>Rentenversicherung</a:t>
            </a:r>
            <a:endParaRPr lang="de-DE" altLang="de-DE" sz="2200" dirty="0"/>
          </a:p>
          <a:p>
            <a:pPr marL="342900" indent="-342900">
              <a:defRPr/>
            </a:pPr>
            <a:endParaRPr lang="de-DE" altLang="de-DE" sz="2200" dirty="0"/>
          </a:p>
          <a:p>
            <a:pPr marL="342900" indent="-342900">
              <a:defRPr/>
            </a:pPr>
            <a:r>
              <a:rPr lang="de-DE" altLang="de-DE" sz="2200" dirty="0"/>
              <a:t>In den Diagnosesystemen </a:t>
            </a:r>
            <a:r>
              <a:rPr lang="de-DE" altLang="de-DE" sz="2200" dirty="0" smtClean="0"/>
              <a:t>ICD-10 </a:t>
            </a:r>
            <a:r>
              <a:rPr lang="de-DE" altLang="de-DE" sz="2200" dirty="0"/>
              <a:t>und </a:t>
            </a:r>
            <a:r>
              <a:rPr lang="de-DE" altLang="de-DE" sz="2200" dirty="0" smtClean="0"/>
              <a:t>DSM-V </a:t>
            </a:r>
            <a:r>
              <a:rPr lang="de-DE" altLang="de-DE" sz="2200" dirty="0"/>
              <a:t>wird unterschieden zwischen Alkoholabhängigkeit und schädlichem Gebrauch von </a:t>
            </a:r>
            <a:r>
              <a:rPr lang="de-DE" altLang="de-DE" sz="2200" dirty="0" smtClean="0"/>
              <a:t>Alkohol/Alkoholmissbrauch</a:t>
            </a:r>
            <a:endParaRPr lang="de-DE" altLang="de-DE" sz="2200" dirty="0"/>
          </a:p>
          <a:p>
            <a:pPr>
              <a:buFont typeface="Arial" charset="0"/>
              <a:buChar char="•"/>
              <a:defRPr/>
            </a:pPr>
            <a:endParaRPr lang="de-DE" altLang="de-DE" sz="2200" dirty="0"/>
          </a:p>
          <a:p>
            <a:pPr>
              <a:buFont typeface="Arial" charset="0"/>
              <a:buChar char="•"/>
              <a:defRPr/>
            </a:pPr>
            <a:endParaRPr lang="de-DE" altLang="de-DE" sz="2200" dirty="0"/>
          </a:p>
          <a:p>
            <a:pPr>
              <a:buFont typeface="Arial" charset="0"/>
              <a:buChar char="•"/>
              <a:defRPr/>
            </a:pPr>
            <a:endParaRPr lang="de-DE" altLang="de-DE" sz="2200" dirty="0"/>
          </a:p>
        </p:txBody>
      </p:sp>
      <p:sp>
        <p:nvSpPr>
          <p:cNvPr id="2" name="Textplatzhalter 1"/>
          <p:cNvSpPr>
            <a:spLocks noGrp="1"/>
          </p:cNvSpPr>
          <p:nvPr>
            <p:ph type="body" sz="quarter" idx="33"/>
          </p:nvPr>
        </p:nvSpPr>
        <p:spPr/>
        <p:txBody>
          <a:bodyPr/>
          <a:lstStyle/>
          <a:p>
            <a:r>
              <a:rPr lang="de-DE" dirty="0"/>
              <a:t>https://www.dhs.de/suechte/alkohol/geschichte</a:t>
            </a:r>
          </a:p>
        </p:txBody>
      </p:sp>
    </p:spTree>
    <p:extLst>
      <p:ext uri="{BB962C8B-B14F-4D97-AF65-F5344CB8AC3E}">
        <p14:creationId xmlns:p14="http://schemas.microsoft.com/office/powerpoint/2010/main" val="13055247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a:t>Missbrauch F10.1 (</a:t>
            </a:r>
            <a:r>
              <a:rPr lang="de-DE" altLang="de-DE" dirty="0" smtClean="0"/>
              <a:t>ICD-10)</a:t>
            </a:r>
            <a:endParaRPr lang="de-DE" altLang="de-DE" dirty="0"/>
          </a:p>
        </p:txBody>
      </p:sp>
      <p:sp>
        <p:nvSpPr>
          <p:cNvPr id="2" name="Textplatzhalter 1"/>
          <p:cNvSpPr>
            <a:spLocks noGrp="1"/>
          </p:cNvSpPr>
          <p:nvPr>
            <p:ph type="body" sz="quarter" idx="32"/>
          </p:nvPr>
        </p:nvSpPr>
        <p:spPr/>
        <p:txBody>
          <a:bodyPr/>
          <a:lstStyle/>
          <a:p>
            <a:r>
              <a:rPr lang="de-DE" altLang="de-DE" sz="2200" dirty="0" smtClean="0"/>
              <a:t>Leitlinien</a:t>
            </a:r>
            <a:endParaRPr lang="de-DE" altLang="de-DE" sz="2200" dirty="0"/>
          </a:p>
        </p:txBody>
      </p:sp>
      <p:sp>
        <p:nvSpPr>
          <p:cNvPr id="29699" name="Inhaltsplatzhalter 2"/>
          <p:cNvSpPr>
            <a:spLocks noGrp="1"/>
          </p:cNvSpPr>
          <p:nvPr>
            <p:ph idx="1"/>
          </p:nvPr>
        </p:nvSpPr>
        <p:spPr/>
        <p:txBody>
          <a:bodyPr/>
          <a:lstStyle/>
          <a:p>
            <a:pPr marL="342900" indent="-342900">
              <a:defRPr/>
            </a:pPr>
            <a:r>
              <a:rPr lang="de-DE" altLang="de-DE" b="1" dirty="0" smtClean="0"/>
              <a:t>T</a:t>
            </a:r>
            <a:r>
              <a:rPr lang="de-DE" altLang="de-DE" sz="2200" b="1" dirty="0" smtClean="0"/>
              <a:t>atsächliche </a:t>
            </a:r>
            <a:r>
              <a:rPr lang="de-DE" altLang="de-DE" sz="2200" b="1" dirty="0"/>
              <a:t>Schädigung </a:t>
            </a:r>
            <a:r>
              <a:rPr lang="de-DE" altLang="de-DE" sz="2200" dirty="0"/>
              <a:t>der psychischen oder physischen Gesundheit </a:t>
            </a:r>
            <a:r>
              <a:rPr lang="de-DE" altLang="de-DE" dirty="0" smtClean="0"/>
              <a:t>von</a:t>
            </a:r>
            <a:r>
              <a:rPr lang="de-DE" altLang="de-DE" sz="2200" dirty="0" smtClean="0"/>
              <a:t> </a:t>
            </a:r>
            <a:r>
              <a:rPr lang="de-DE" altLang="de-DE" sz="2200" dirty="0" err="1" smtClean="0"/>
              <a:t>Konsument:innen</a:t>
            </a:r>
            <a:endParaRPr lang="de-DE" altLang="de-DE" sz="2200" dirty="0"/>
          </a:p>
          <a:p>
            <a:pPr marL="342900" indent="-342900">
              <a:defRPr/>
            </a:pPr>
            <a:r>
              <a:rPr lang="de-DE" altLang="de-DE" sz="2200" dirty="0"/>
              <a:t>Schädliches Verhalten wird häufig von anderen kritisiert und hat auch oft unterschiedliche negative, soziale Folgen</a:t>
            </a:r>
          </a:p>
          <a:p>
            <a:pPr marL="342900" indent="-342900">
              <a:defRPr/>
            </a:pPr>
            <a:r>
              <a:rPr lang="de-DE" altLang="de-DE" sz="2200" dirty="0"/>
              <a:t>Die Ablehnung des Konsumverhaltens von Alkohol durch andere Personen, ja auch ganzer Gesellschaften, ist kein Beweis für den schädlichen </a:t>
            </a:r>
            <a:r>
              <a:rPr lang="de-DE" altLang="de-DE" sz="2200" dirty="0" smtClean="0"/>
              <a:t>Gebrauch</a:t>
            </a:r>
            <a:endParaRPr lang="de-DE" altLang="de-DE" sz="2200" dirty="0"/>
          </a:p>
          <a:p>
            <a:pPr marL="342900" indent="-342900">
              <a:defRPr/>
            </a:pPr>
            <a:r>
              <a:rPr lang="de-DE" altLang="de-DE" sz="2200" dirty="0"/>
              <a:t>Eine akute Intoxikation oder ein „Kater“ (</a:t>
            </a:r>
            <a:r>
              <a:rPr lang="de-DE" altLang="de-DE" sz="2200" dirty="0" err="1"/>
              <a:t>Hangover</a:t>
            </a:r>
            <a:r>
              <a:rPr lang="de-DE" altLang="de-DE" sz="2200" dirty="0"/>
              <a:t>) beweisen allein noch nicht den Gesundheitsschaden, der für die Diagnose „schädlicher Gebrauch“ erforderlich </a:t>
            </a:r>
            <a:r>
              <a:rPr lang="de-DE" altLang="de-DE" sz="2200" dirty="0" smtClean="0"/>
              <a:t>ist</a:t>
            </a:r>
          </a:p>
          <a:p>
            <a:pPr marL="342900" indent="-342900">
              <a:defRPr/>
            </a:pPr>
            <a:endParaRPr lang="de-DE" altLang="de-DE" sz="2200" dirty="0"/>
          </a:p>
          <a:p>
            <a:pPr marL="342900" indent="-342900">
              <a:defRPr/>
            </a:pPr>
            <a:endParaRPr lang="de-DE" altLang="de-DE" sz="2200" dirty="0" smtClean="0"/>
          </a:p>
          <a:p>
            <a:pPr marL="0" indent="0">
              <a:buNone/>
              <a:defRPr/>
            </a:pPr>
            <a:r>
              <a:rPr lang="de-DE" altLang="de-DE" sz="2400" b="1" dirty="0"/>
              <a:t>Kernfrage: Gibt es Ihrer Meinung nach klare Hinweise, dass </a:t>
            </a:r>
            <a:r>
              <a:rPr lang="de-DE" altLang="de-DE" sz="2400" b="1" dirty="0" smtClean="0"/>
              <a:t>Alkoholkonsum </a:t>
            </a:r>
            <a:r>
              <a:rPr lang="de-DE" altLang="de-DE" sz="2400" b="1" dirty="0"/>
              <a:t>für körperliche oder psychische Schädigung verantwortlich ist (oder erheblich dazu beitrug)? </a:t>
            </a:r>
            <a:endParaRPr lang="de-DE" altLang="de-DE" sz="2200" dirty="0"/>
          </a:p>
          <a:p>
            <a:pPr>
              <a:buFont typeface="Arial" charset="0"/>
              <a:buChar char="•"/>
              <a:defRPr/>
            </a:pPr>
            <a:endParaRPr lang="de-DE" altLang="de-DE" dirty="0"/>
          </a:p>
          <a:p>
            <a:pPr>
              <a:buFont typeface="Arial" charset="0"/>
              <a:buChar char="•"/>
              <a:defRPr/>
            </a:pPr>
            <a:endParaRPr lang="de-DE" altLang="de-DE" dirty="0"/>
          </a:p>
          <a:p>
            <a:pPr>
              <a:defRPr/>
            </a:pPr>
            <a:endParaRPr lang="de-DE" altLang="de-DE" dirty="0"/>
          </a:p>
          <a:p>
            <a:pPr>
              <a:defRPr/>
            </a:pPr>
            <a:endParaRPr lang="de-DE" altLang="de-DE" dirty="0"/>
          </a:p>
        </p:txBody>
      </p:sp>
      <p:sp>
        <p:nvSpPr>
          <p:cNvPr id="3" name="Textplatzhalter 2"/>
          <p:cNvSpPr>
            <a:spLocks noGrp="1"/>
          </p:cNvSpPr>
          <p:nvPr>
            <p:ph type="body" sz="quarter" idx="33"/>
          </p:nvPr>
        </p:nvSpPr>
        <p:spPr/>
        <p:txBody>
          <a:bodyPr/>
          <a:lstStyle/>
          <a:p>
            <a:r>
              <a:rPr lang="de-DE" dirty="0" smtClean="0"/>
              <a:t>DIMDI, 2018</a:t>
            </a:r>
            <a:endParaRPr lang="de-DE" dirty="0"/>
          </a:p>
        </p:txBody>
      </p:sp>
    </p:spTree>
    <p:extLst>
      <p:ext uri="{BB962C8B-B14F-4D97-AF65-F5344CB8AC3E}">
        <p14:creationId xmlns:p14="http://schemas.microsoft.com/office/powerpoint/2010/main" val="5255913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altLang="de-DE" dirty="0"/>
              <a:t>Alkoholabhängigkeitssyndrom </a:t>
            </a:r>
            <a:r>
              <a:rPr lang="de-DE" altLang="de-DE" dirty="0" smtClean="0"/>
              <a:t>F10.2 </a:t>
            </a:r>
            <a:r>
              <a:rPr lang="de-DE" altLang="de-DE" dirty="0"/>
              <a:t>(ICD-10)</a:t>
            </a:r>
          </a:p>
        </p:txBody>
      </p:sp>
      <p:sp>
        <p:nvSpPr>
          <p:cNvPr id="2" name="Textplatzhalter 1"/>
          <p:cNvSpPr>
            <a:spLocks noGrp="1"/>
          </p:cNvSpPr>
          <p:nvPr>
            <p:ph type="body" sz="quarter" idx="32"/>
          </p:nvPr>
        </p:nvSpPr>
        <p:spPr/>
        <p:txBody>
          <a:bodyPr/>
          <a:lstStyle/>
          <a:p>
            <a:r>
              <a:rPr lang="de-DE" altLang="de-DE" sz="2200" dirty="0"/>
              <a:t>Leitlinien (mindestens drei der folgenden Kriterien trafen irgendwann während des letzten Jahres  gleichzeitig zu</a:t>
            </a:r>
            <a:r>
              <a:rPr lang="de-DE" altLang="de-DE" sz="2200" dirty="0" smtClean="0"/>
              <a:t>)</a:t>
            </a:r>
            <a:endParaRPr lang="de-DE" altLang="de-DE" sz="2200" dirty="0"/>
          </a:p>
        </p:txBody>
      </p:sp>
      <p:sp>
        <p:nvSpPr>
          <p:cNvPr id="30723" name="Inhaltsplatzhalter 2"/>
          <p:cNvSpPr>
            <a:spLocks noGrp="1"/>
          </p:cNvSpPr>
          <p:nvPr>
            <p:ph idx="1"/>
          </p:nvPr>
        </p:nvSpPr>
        <p:spPr/>
        <p:txBody>
          <a:bodyPr/>
          <a:lstStyle/>
          <a:p>
            <a:pPr marL="342900" indent="-342900">
              <a:defRPr/>
            </a:pPr>
            <a:endParaRPr lang="de-DE" altLang="de-DE" sz="2200" b="1" dirty="0" smtClean="0"/>
          </a:p>
          <a:p>
            <a:pPr marL="342900" indent="-342900">
              <a:defRPr/>
            </a:pPr>
            <a:r>
              <a:rPr lang="de-DE" altLang="de-DE" b="1" dirty="0" smtClean="0"/>
              <a:t>starker </a:t>
            </a:r>
            <a:r>
              <a:rPr lang="de-DE" altLang="de-DE" b="1" dirty="0"/>
              <a:t>Wunsch </a:t>
            </a:r>
            <a:r>
              <a:rPr lang="de-DE" altLang="de-DE" dirty="0"/>
              <a:t>oder eine Art Zwang, </a:t>
            </a:r>
            <a:r>
              <a:rPr lang="de-DE" altLang="de-DE" b="1" dirty="0"/>
              <a:t>Alkohol zu </a:t>
            </a:r>
            <a:r>
              <a:rPr lang="de-DE" altLang="de-DE" b="1" dirty="0" smtClean="0"/>
              <a:t>konsumieren</a:t>
            </a:r>
            <a:endParaRPr lang="de-DE" altLang="de-DE" dirty="0"/>
          </a:p>
          <a:p>
            <a:pPr marL="342900" indent="-342900">
              <a:defRPr/>
            </a:pPr>
            <a:r>
              <a:rPr lang="de-DE" altLang="de-DE" b="1" dirty="0"/>
              <a:t>verminderte Kontrollfähigkeit </a:t>
            </a:r>
            <a:r>
              <a:rPr lang="de-DE" altLang="de-DE" dirty="0"/>
              <a:t>bezüglich des Beginns, der Beendigung und der Menge des </a:t>
            </a:r>
            <a:r>
              <a:rPr lang="de-DE" altLang="de-DE" dirty="0" smtClean="0"/>
              <a:t>Alkoholkonsums</a:t>
            </a:r>
            <a:endParaRPr lang="de-DE" altLang="de-DE" dirty="0"/>
          </a:p>
          <a:p>
            <a:pPr marL="342900" indent="-342900">
              <a:defRPr/>
            </a:pPr>
            <a:r>
              <a:rPr lang="de-DE" altLang="de-DE" dirty="0"/>
              <a:t>ein </a:t>
            </a:r>
            <a:r>
              <a:rPr lang="de-DE" altLang="de-DE" b="1" dirty="0"/>
              <a:t>körperliches Entzugssyndrom </a:t>
            </a:r>
            <a:r>
              <a:rPr lang="de-DE" altLang="de-DE" dirty="0"/>
              <a:t>bei Beendigung oder Reduktion des Alkoholkonsums, nachgewiesen durch die alkoholspezifischen Entzugssymptome oder durch die Aufnahme der gleichen oder nahe verwandten Substanz, um Alkoholentzugssymptome zu vermindern oder zu </a:t>
            </a:r>
            <a:r>
              <a:rPr lang="de-DE" altLang="de-DE" dirty="0" smtClean="0"/>
              <a:t>vermeiden</a:t>
            </a:r>
            <a:endParaRPr lang="de-DE" altLang="de-DE" dirty="0"/>
          </a:p>
          <a:p>
            <a:pPr>
              <a:buFont typeface="Arial" charset="0"/>
              <a:buChar char="•"/>
              <a:defRPr/>
            </a:pPr>
            <a:endParaRPr lang="de-DE" altLang="de-DE" sz="2200" dirty="0"/>
          </a:p>
          <a:p>
            <a:pPr>
              <a:defRPr/>
            </a:pPr>
            <a:endParaRPr lang="de-DE" altLang="de-DE" sz="2200" dirty="0"/>
          </a:p>
          <a:p>
            <a:pPr>
              <a:defRPr/>
            </a:pPr>
            <a:endParaRPr lang="de-DE" altLang="de-DE" sz="2200" dirty="0"/>
          </a:p>
        </p:txBody>
      </p:sp>
      <p:sp>
        <p:nvSpPr>
          <p:cNvPr id="3" name="Textplatzhalter 2"/>
          <p:cNvSpPr>
            <a:spLocks noGrp="1"/>
          </p:cNvSpPr>
          <p:nvPr>
            <p:ph type="body" sz="quarter" idx="33"/>
          </p:nvPr>
        </p:nvSpPr>
        <p:spPr/>
        <p:txBody>
          <a:bodyPr/>
          <a:lstStyle/>
          <a:p>
            <a:r>
              <a:rPr lang="de-DE" dirty="0" smtClean="0"/>
              <a:t>DIMDI, 2018</a:t>
            </a:r>
            <a:endParaRPr lang="de-DE" dirty="0"/>
          </a:p>
        </p:txBody>
      </p:sp>
    </p:spTree>
    <p:extLst>
      <p:ext uri="{BB962C8B-B14F-4D97-AF65-F5344CB8AC3E}">
        <p14:creationId xmlns:p14="http://schemas.microsoft.com/office/powerpoint/2010/main" val="3894695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altLang="de-DE" dirty="0"/>
              <a:t>Alkoholabhängigkeitssyndrom </a:t>
            </a:r>
            <a:r>
              <a:rPr lang="de-DE" altLang="de-DE" dirty="0" smtClean="0"/>
              <a:t>F10.2 </a:t>
            </a:r>
            <a:r>
              <a:rPr lang="de-DE" altLang="de-DE" dirty="0"/>
              <a:t>(ICD-10)</a:t>
            </a:r>
          </a:p>
        </p:txBody>
      </p:sp>
      <p:sp>
        <p:nvSpPr>
          <p:cNvPr id="2" name="Textplatzhalter 1"/>
          <p:cNvSpPr>
            <a:spLocks noGrp="1"/>
          </p:cNvSpPr>
          <p:nvPr>
            <p:ph type="body" sz="quarter" idx="32"/>
          </p:nvPr>
        </p:nvSpPr>
        <p:spPr/>
        <p:txBody>
          <a:bodyPr/>
          <a:lstStyle/>
          <a:p>
            <a:r>
              <a:rPr lang="de-DE" altLang="de-DE" sz="2200" dirty="0"/>
              <a:t>Leitlinien (mindestens drei der folgenden Kriterien trafen irgendwann während des letzten Jahres  gleichzeitig zu</a:t>
            </a:r>
            <a:r>
              <a:rPr lang="de-DE" altLang="de-DE" sz="2200" dirty="0" smtClean="0"/>
              <a:t>)</a:t>
            </a:r>
            <a:endParaRPr lang="de-DE" altLang="de-DE" sz="2200" dirty="0"/>
          </a:p>
        </p:txBody>
      </p:sp>
      <p:sp>
        <p:nvSpPr>
          <p:cNvPr id="30723" name="Inhaltsplatzhalter 2"/>
          <p:cNvSpPr>
            <a:spLocks noGrp="1"/>
          </p:cNvSpPr>
          <p:nvPr>
            <p:ph idx="1"/>
          </p:nvPr>
        </p:nvSpPr>
        <p:spPr/>
        <p:txBody>
          <a:bodyPr/>
          <a:lstStyle/>
          <a:p>
            <a:pPr marL="342900" indent="-342900">
              <a:defRPr/>
            </a:pPr>
            <a:endParaRPr lang="de-DE" altLang="de-DE" sz="2200" b="1" dirty="0" smtClean="0"/>
          </a:p>
          <a:p>
            <a:pPr marL="342900" indent="-342900">
              <a:defRPr/>
            </a:pPr>
            <a:r>
              <a:rPr lang="de-DE" altLang="de-DE" b="1" dirty="0"/>
              <a:t>Alkoholtoleranz</a:t>
            </a:r>
            <a:r>
              <a:rPr lang="de-DE" altLang="de-DE" dirty="0"/>
              <a:t> – um die ursprünglich durch niedere Dosen erreichte Wirkung des Alkohols hervorzurufen, sind zunehmend höhere Dosen </a:t>
            </a:r>
            <a:r>
              <a:rPr lang="de-DE" altLang="de-DE" dirty="0" smtClean="0"/>
              <a:t>erforderlich</a:t>
            </a:r>
            <a:endParaRPr lang="de-DE" altLang="de-DE" dirty="0"/>
          </a:p>
          <a:p>
            <a:pPr marL="342900" indent="-342900">
              <a:defRPr/>
            </a:pPr>
            <a:r>
              <a:rPr lang="de-DE" altLang="de-DE" dirty="0"/>
              <a:t>fortschreitende </a:t>
            </a:r>
            <a:r>
              <a:rPr lang="de-DE" altLang="de-DE" b="1" dirty="0"/>
              <a:t>Vernachlässigung anderer Vergnügen oder Interessen</a:t>
            </a:r>
            <a:r>
              <a:rPr lang="de-DE" altLang="de-DE" dirty="0"/>
              <a:t> zugunsten der Alkoholeinnahme; erhöhter Zeitaufwand, um sich Alkohol zu beschaffen, zu konsumieren oder sich von den Folgen zu </a:t>
            </a:r>
            <a:r>
              <a:rPr lang="de-DE" altLang="de-DE" dirty="0" smtClean="0"/>
              <a:t>erholen</a:t>
            </a:r>
            <a:endParaRPr lang="de-DE" altLang="de-DE" dirty="0"/>
          </a:p>
          <a:p>
            <a:pPr marL="342900" indent="-342900">
              <a:defRPr/>
            </a:pPr>
            <a:r>
              <a:rPr lang="de-DE" altLang="de-DE" b="1" dirty="0"/>
              <a:t>anhaltender Alkoholkonsum trotz </a:t>
            </a:r>
            <a:r>
              <a:rPr lang="de-DE" altLang="de-DE" dirty="0"/>
              <a:t>Nachweises eindeutiger </a:t>
            </a:r>
            <a:r>
              <a:rPr lang="de-DE" altLang="de-DE" b="1" dirty="0"/>
              <a:t>schädlicher Folgen</a:t>
            </a:r>
            <a:r>
              <a:rPr lang="de-DE" altLang="de-DE" dirty="0"/>
              <a:t>, z. B. Leberschädigung durch exzessives Trinken, depressive Verstimmungen, die durch Alkohol erzeugt </a:t>
            </a:r>
            <a:r>
              <a:rPr lang="de-DE" altLang="de-DE" dirty="0" smtClean="0"/>
              <a:t>werden</a:t>
            </a:r>
            <a:endParaRPr lang="de-DE" altLang="de-DE" dirty="0"/>
          </a:p>
          <a:p>
            <a:pPr>
              <a:buFont typeface="Arial" charset="0"/>
              <a:buChar char="•"/>
              <a:defRPr/>
            </a:pPr>
            <a:endParaRPr lang="de-DE" altLang="de-DE" sz="2200" dirty="0"/>
          </a:p>
          <a:p>
            <a:pPr>
              <a:defRPr/>
            </a:pPr>
            <a:endParaRPr lang="de-DE" altLang="de-DE" sz="2200" dirty="0"/>
          </a:p>
          <a:p>
            <a:pPr>
              <a:defRPr/>
            </a:pPr>
            <a:endParaRPr lang="de-DE" altLang="de-DE" sz="2200" dirty="0"/>
          </a:p>
        </p:txBody>
      </p:sp>
      <p:sp>
        <p:nvSpPr>
          <p:cNvPr id="3" name="Textplatzhalter 2"/>
          <p:cNvSpPr>
            <a:spLocks noGrp="1"/>
          </p:cNvSpPr>
          <p:nvPr>
            <p:ph type="body" sz="quarter" idx="33"/>
          </p:nvPr>
        </p:nvSpPr>
        <p:spPr/>
        <p:txBody>
          <a:bodyPr/>
          <a:lstStyle/>
          <a:p>
            <a:r>
              <a:rPr lang="de-DE" dirty="0" smtClean="0"/>
              <a:t>DIMDI, 2018</a:t>
            </a:r>
            <a:endParaRPr lang="de-DE" dirty="0"/>
          </a:p>
        </p:txBody>
      </p:sp>
    </p:spTree>
    <p:extLst>
      <p:ext uri="{BB962C8B-B14F-4D97-AF65-F5344CB8AC3E}">
        <p14:creationId xmlns:p14="http://schemas.microsoft.com/office/powerpoint/2010/main" val="237557478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de-DE" altLang="de-DE" dirty="0" smtClean="0"/>
              <a:t>Film „Trocken oder Tot“</a:t>
            </a:r>
            <a:endParaRPr lang="de-DE" altLang="de-DE" dirty="0"/>
          </a:p>
        </p:txBody>
      </p:sp>
      <p:sp>
        <p:nvSpPr>
          <p:cNvPr id="8195" name="Inhaltsplatzhalter 2"/>
          <p:cNvSpPr>
            <a:spLocks noGrp="1"/>
          </p:cNvSpPr>
          <p:nvPr>
            <p:ph idx="1"/>
          </p:nvPr>
        </p:nvSpPr>
        <p:spPr/>
        <p:txBody>
          <a:bodyPr/>
          <a:lstStyle/>
          <a:p>
            <a:pPr marL="0" indent="0">
              <a:buNone/>
              <a:defRPr/>
            </a:pPr>
            <a:r>
              <a:rPr lang="de-DE" altLang="de-DE" sz="2200" dirty="0"/>
              <a:t>Schauen Sie sich den Film </a:t>
            </a:r>
            <a:r>
              <a:rPr lang="de-DE" altLang="de-DE" sz="2200" dirty="0">
                <a:hlinkClick r:id="rId3"/>
              </a:rPr>
              <a:t>„Trocken oder tot - Die Sucht eines Alkoholkranken“ </a:t>
            </a:r>
            <a:r>
              <a:rPr lang="de-DE" altLang="de-DE" sz="2200" dirty="0" smtClean="0"/>
              <a:t>an</a:t>
            </a:r>
            <a:r>
              <a:rPr lang="de-DE" altLang="de-DE" dirty="0" smtClean="0"/>
              <a:t>:</a:t>
            </a:r>
          </a:p>
          <a:p>
            <a:pPr marL="0" indent="0">
              <a:buNone/>
              <a:defRPr/>
            </a:pPr>
            <a:r>
              <a:rPr lang="de-DE" altLang="de-DE" dirty="0">
                <a:hlinkClick r:id="rId3"/>
              </a:rPr>
              <a:t>https://www1.wdr.de/mediathek/video/sendungen/hier-und-heute-reportage/video-trocken-oder-tot---</a:t>
            </a:r>
            <a:r>
              <a:rPr lang="de-DE" altLang="de-DE" dirty="0" smtClean="0">
                <a:hlinkClick r:id="rId3"/>
              </a:rPr>
              <a:t>die-sucht-eines-alkoholkranken-100.html</a:t>
            </a:r>
            <a:r>
              <a:rPr lang="de-DE" altLang="de-DE" dirty="0" smtClean="0"/>
              <a:t>   </a:t>
            </a:r>
            <a:endParaRPr lang="de-DE" altLang="de-DE" dirty="0"/>
          </a:p>
          <a:p>
            <a:pPr marL="0" indent="0">
              <a:buNone/>
              <a:defRPr/>
            </a:pPr>
            <a:endParaRPr lang="de-DE" altLang="de-DE" sz="2200" dirty="0"/>
          </a:p>
          <a:p>
            <a:pPr>
              <a:defRPr/>
            </a:pPr>
            <a:r>
              <a:rPr lang="de-DE" altLang="de-DE" sz="2200" dirty="0"/>
              <a:t>Notieren Sie sich folgendes: Welche Folgen hat Alkoholkonsum?</a:t>
            </a:r>
          </a:p>
          <a:p>
            <a:pPr marL="457200" indent="-457200">
              <a:buFont typeface="Verdana" panose="020B0604030504040204" pitchFamily="34" charset="0"/>
              <a:buAutoNum type="arabicPeriod"/>
              <a:defRPr/>
            </a:pPr>
            <a:r>
              <a:rPr lang="de-DE" altLang="de-DE" sz="2200" dirty="0" smtClean="0"/>
              <a:t>Soziale Folgen</a:t>
            </a:r>
          </a:p>
          <a:p>
            <a:pPr marL="457200" indent="-457200">
              <a:buFont typeface="Verdana" panose="020B0604030504040204" pitchFamily="34" charset="0"/>
              <a:buAutoNum type="arabicPeriod"/>
              <a:defRPr/>
            </a:pPr>
            <a:r>
              <a:rPr lang="de-DE" altLang="de-DE" sz="2200" dirty="0" smtClean="0"/>
              <a:t>körperliche Folgen</a:t>
            </a:r>
          </a:p>
          <a:p>
            <a:pPr marL="457200" indent="-457200">
              <a:buFont typeface="Verdana" panose="020B0604030504040204" pitchFamily="34" charset="0"/>
              <a:buAutoNum type="arabicPeriod"/>
              <a:defRPr/>
            </a:pPr>
            <a:r>
              <a:rPr lang="de-DE" altLang="de-DE" sz="2200" dirty="0" smtClean="0"/>
              <a:t>Psychische Folgen</a:t>
            </a:r>
          </a:p>
          <a:p>
            <a:pPr marL="0" indent="0">
              <a:buNone/>
              <a:defRPr/>
            </a:pPr>
            <a:endParaRPr lang="de-DE" altLang="de-DE" dirty="0" smtClean="0"/>
          </a:p>
          <a:p>
            <a:pPr marL="0" indent="0">
              <a:buNone/>
              <a:defRPr/>
            </a:pPr>
            <a:r>
              <a:rPr lang="de-DE" altLang="de-DE" dirty="0" smtClean="0"/>
              <a:t>Unterscheiden Sie dabei jeweils zwischen kurz </a:t>
            </a:r>
            <a:r>
              <a:rPr lang="de-DE" altLang="de-DE" dirty="0"/>
              <a:t>und </a:t>
            </a:r>
            <a:r>
              <a:rPr lang="de-DE" altLang="de-DE" dirty="0" smtClean="0"/>
              <a:t>langfristigen Folgen</a:t>
            </a:r>
            <a:endParaRPr lang="de-DE" altLang="de-DE" sz="2200" dirty="0"/>
          </a:p>
          <a:p>
            <a:pPr marL="0" indent="0">
              <a:buNone/>
              <a:defRPr/>
            </a:pPr>
            <a:endParaRPr lang="de-DE" altLang="de-DE" sz="2200" dirty="0"/>
          </a:p>
          <a:p>
            <a:pPr>
              <a:defRPr/>
            </a:pPr>
            <a:endParaRPr lang="de-DE" altLang="de-DE" sz="2200" dirty="0"/>
          </a:p>
        </p:txBody>
      </p:sp>
    </p:spTree>
    <p:extLst>
      <p:ext uri="{BB962C8B-B14F-4D97-AF65-F5344CB8AC3E}">
        <p14:creationId xmlns:p14="http://schemas.microsoft.com/office/powerpoint/2010/main" val="39116546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de-DE" altLang="de-DE" dirty="0"/>
              <a:t>Alkohol im Körper </a:t>
            </a:r>
            <a:r>
              <a:rPr lang="de-DE" altLang="de-DE" dirty="0" smtClean="0"/>
              <a:t>–  </a:t>
            </a:r>
            <a:r>
              <a:rPr lang="de-DE" altLang="de-DE" dirty="0"/>
              <a:t>Absorption des </a:t>
            </a:r>
            <a:r>
              <a:rPr lang="de-DE" altLang="de-DE" dirty="0" smtClean="0"/>
              <a:t>Alkohols </a:t>
            </a:r>
            <a:endParaRPr lang="de-DE" altLang="de-DE" dirty="0"/>
          </a:p>
        </p:txBody>
      </p:sp>
      <p:sp>
        <p:nvSpPr>
          <p:cNvPr id="5" name="Textplatzhalter 4"/>
          <p:cNvSpPr>
            <a:spLocks noGrp="1"/>
          </p:cNvSpPr>
          <p:nvPr>
            <p:ph type="body" sz="quarter" idx="32"/>
          </p:nvPr>
        </p:nvSpPr>
        <p:spPr/>
        <p:txBody>
          <a:bodyPr/>
          <a:lstStyle/>
          <a:p>
            <a:r>
              <a:rPr lang="de-DE" altLang="de-DE" dirty="0"/>
              <a:t>Durch welche Organe wird </a:t>
            </a:r>
            <a:r>
              <a:rPr lang="de-DE" altLang="de-DE" dirty="0" smtClean="0"/>
              <a:t>Ethanol </a:t>
            </a:r>
            <a:r>
              <a:rPr lang="de-DE" altLang="de-DE" dirty="0"/>
              <a:t>aufgenommen</a:t>
            </a:r>
            <a:r>
              <a:rPr lang="de-DE" altLang="de-DE" dirty="0" smtClean="0"/>
              <a:t>?</a:t>
            </a:r>
            <a:endParaRPr lang="de-DE" altLang="de-DE" dirty="0"/>
          </a:p>
        </p:txBody>
      </p:sp>
      <p:sp>
        <p:nvSpPr>
          <p:cNvPr id="4" name="Inhaltsplatzhalter 3"/>
          <p:cNvSpPr>
            <a:spLocks noGrp="1"/>
          </p:cNvSpPr>
          <p:nvPr>
            <p:ph idx="1"/>
          </p:nvPr>
        </p:nvSpPr>
        <p:spPr/>
        <p:txBody>
          <a:bodyPr/>
          <a:lstStyle/>
          <a:p>
            <a:pPr marL="0" indent="0">
              <a:buNone/>
              <a:defRPr/>
            </a:pPr>
            <a:endParaRPr lang="de-DE" altLang="de-DE" dirty="0" smtClean="0"/>
          </a:p>
          <a:p>
            <a:pPr marL="342900" indent="-342900">
              <a:defRPr/>
            </a:pPr>
            <a:r>
              <a:rPr lang="de-DE" altLang="de-DE" dirty="0" smtClean="0"/>
              <a:t>überwiegend über </a:t>
            </a:r>
            <a:r>
              <a:rPr lang="de-DE" altLang="de-DE" dirty="0"/>
              <a:t>den Darm (</a:t>
            </a:r>
            <a:r>
              <a:rPr lang="de-DE" altLang="de-DE" dirty="0" err="1" smtClean="0"/>
              <a:t>Duodendum</a:t>
            </a:r>
            <a:r>
              <a:rPr lang="de-DE" altLang="de-DE" dirty="0" smtClean="0"/>
              <a:t>/ </a:t>
            </a:r>
            <a:r>
              <a:rPr lang="de-DE" altLang="de-DE" dirty="0"/>
              <a:t>Leerdarm</a:t>
            </a:r>
            <a:r>
              <a:rPr lang="de-DE" altLang="de-DE" dirty="0" smtClean="0"/>
              <a:t>)</a:t>
            </a:r>
            <a:endParaRPr lang="de-DE" dirty="0"/>
          </a:p>
          <a:p>
            <a:pPr marL="342900" indent="-342900">
              <a:defRPr/>
            </a:pPr>
            <a:endParaRPr lang="de-DE" altLang="de-DE" dirty="0" smtClean="0"/>
          </a:p>
          <a:p>
            <a:pPr marL="342900" indent="-342900">
              <a:defRPr/>
            </a:pPr>
            <a:r>
              <a:rPr lang="de-DE" altLang="de-DE" dirty="0" smtClean="0"/>
              <a:t>bis </a:t>
            </a:r>
            <a:r>
              <a:rPr lang="de-DE" altLang="de-DE" dirty="0"/>
              <a:t>zu </a:t>
            </a:r>
            <a:r>
              <a:rPr lang="de-DE" altLang="de-DE" dirty="0" smtClean="0"/>
              <a:t>einem </a:t>
            </a:r>
            <a:r>
              <a:rPr lang="de-DE" altLang="de-DE" dirty="0"/>
              <a:t>Viertel über die Magenschleimhaut </a:t>
            </a:r>
          </a:p>
          <a:p>
            <a:pPr marL="342900" indent="-342900">
              <a:defRPr/>
            </a:pPr>
            <a:endParaRPr lang="de-DE" altLang="de-DE" dirty="0" smtClean="0"/>
          </a:p>
          <a:p>
            <a:pPr marL="342900" indent="-342900">
              <a:defRPr/>
            </a:pPr>
            <a:r>
              <a:rPr lang="de-DE" altLang="de-DE" dirty="0"/>
              <a:t>e</a:t>
            </a:r>
            <a:r>
              <a:rPr lang="de-DE" altLang="de-DE" dirty="0" smtClean="0"/>
              <a:t>in kleiner </a:t>
            </a:r>
            <a:r>
              <a:rPr lang="de-DE" altLang="de-DE" dirty="0"/>
              <a:t>Teil </a:t>
            </a:r>
            <a:r>
              <a:rPr lang="de-DE" altLang="de-DE" dirty="0" smtClean="0"/>
              <a:t>über </a:t>
            </a:r>
            <a:r>
              <a:rPr lang="de-DE" altLang="de-DE" dirty="0"/>
              <a:t>die Mundschleimhaut und die Schleimhaut der </a:t>
            </a:r>
            <a:r>
              <a:rPr lang="de-DE" altLang="de-DE" dirty="0" smtClean="0"/>
              <a:t>Speiseröhre</a:t>
            </a:r>
            <a:endParaRPr lang="de-DE" altLang="de-DE" dirty="0"/>
          </a:p>
          <a:p>
            <a:pPr marL="342900" indent="-342900">
              <a:defRPr/>
            </a:pPr>
            <a:endParaRPr lang="de-DE" altLang="de-DE" dirty="0" smtClean="0"/>
          </a:p>
        </p:txBody>
      </p:sp>
      <p:sp>
        <p:nvSpPr>
          <p:cNvPr id="6" name="Textplatzhalter 5"/>
          <p:cNvSpPr>
            <a:spLocks noGrp="1"/>
          </p:cNvSpPr>
          <p:nvPr>
            <p:ph type="body" sz="quarter" idx="33"/>
          </p:nvPr>
        </p:nvSpPr>
        <p:spPr>
          <a:xfrm>
            <a:off x="8676753" y="5988326"/>
            <a:ext cx="3083248" cy="202924"/>
          </a:xfrm>
        </p:spPr>
        <p:txBody>
          <a:bodyPr/>
          <a:lstStyle/>
          <a:p>
            <a:r>
              <a:rPr lang="de-DE" dirty="0" err="1" smtClean="0"/>
              <a:t>Rommelsbacher</a:t>
            </a:r>
            <a:r>
              <a:rPr lang="de-DE" dirty="0" smtClean="0"/>
              <a:t> in Singer, </a:t>
            </a:r>
            <a:r>
              <a:rPr lang="de-DE" dirty="0" err="1" smtClean="0"/>
              <a:t>Batra</a:t>
            </a:r>
            <a:r>
              <a:rPr lang="de-DE" dirty="0"/>
              <a:t> </a:t>
            </a:r>
            <a:r>
              <a:rPr lang="de-DE" dirty="0" smtClean="0"/>
              <a:t>&amp; Mann, 2011</a:t>
            </a:r>
            <a:endParaRPr lang="de-DE" dirty="0"/>
          </a:p>
        </p:txBody>
      </p:sp>
    </p:spTree>
    <p:extLst>
      <p:ext uri="{BB962C8B-B14F-4D97-AF65-F5344CB8AC3E}">
        <p14:creationId xmlns:p14="http://schemas.microsoft.com/office/powerpoint/2010/main" val="281833304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DE" altLang="de-DE" dirty="0"/>
              <a:t>Alkohol im Körper </a:t>
            </a:r>
            <a:r>
              <a:rPr lang="de-DE" altLang="de-DE" dirty="0" smtClean="0"/>
              <a:t>– Absorption </a:t>
            </a:r>
            <a:r>
              <a:rPr lang="de-DE" altLang="de-DE" dirty="0"/>
              <a:t>des Alkohols </a:t>
            </a:r>
          </a:p>
        </p:txBody>
      </p:sp>
      <p:sp>
        <p:nvSpPr>
          <p:cNvPr id="33795" name="Inhaltsplatzhalter 2"/>
          <p:cNvSpPr>
            <a:spLocks noGrp="1"/>
          </p:cNvSpPr>
          <p:nvPr>
            <p:ph idx="1"/>
          </p:nvPr>
        </p:nvSpPr>
        <p:spPr/>
        <p:txBody>
          <a:bodyPr/>
          <a:lstStyle/>
          <a:p>
            <a:pPr marL="0" indent="0">
              <a:buNone/>
              <a:defRPr/>
            </a:pPr>
            <a:endParaRPr lang="de-DE" altLang="de-DE" sz="2200" dirty="0" smtClean="0"/>
          </a:p>
          <a:p>
            <a:pPr marL="0" indent="0">
              <a:buNone/>
              <a:defRPr/>
            </a:pPr>
            <a:r>
              <a:rPr lang="de-DE" dirty="0"/>
              <a:t>Wie lange dauert die Aufnahme?</a:t>
            </a:r>
          </a:p>
          <a:p>
            <a:pPr>
              <a:defRPr/>
            </a:pPr>
            <a:r>
              <a:rPr lang="de-DE" altLang="de-DE" sz="2200" dirty="0" smtClean="0"/>
              <a:t>Die </a:t>
            </a:r>
            <a:r>
              <a:rPr lang="de-DE" altLang="de-DE" sz="2200" dirty="0"/>
              <a:t>maximale BAK ist in der Regel nach etwa </a:t>
            </a:r>
            <a:r>
              <a:rPr lang="de-DE" altLang="de-DE" b="1" dirty="0" smtClean="0"/>
              <a:t>45</a:t>
            </a:r>
            <a:r>
              <a:rPr lang="de-DE" altLang="de-DE" sz="2200" b="1" dirty="0" smtClean="0"/>
              <a:t> </a:t>
            </a:r>
            <a:r>
              <a:rPr lang="de-DE" altLang="de-DE" sz="2200" b="1" dirty="0"/>
              <a:t>Minuten </a:t>
            </a:r>
            <a:r>
              <a:rPr lang="de-DE" altLang="de-DE" sz="2200" dirty="0"/>
              <a:t>erreicht </a:t>
            </a:r>
            <a:endParaRPr lang="de-DE" altLang="de-DE" sz="2200" dirty="0" smtClean="0"/>
          </a:p>
          <a:p>
            <a:pPr>
              <a:defRPr/>
            </a:pPr>
            <a:r>
              <a:rPr lang="de-DE" altLang="de-DE" dirty="0" smtClean="0"/>
              <a:t>Die Absorption ist nach </a:t>
            </a:r>
            <a:r>
              <a:rPr lang="de-DE" altLang="de-DE" b="1" dirty="0" smtClean="0"/>
              <a:t>2 h</a:t>
            </a:r>
            <a:r>
              <a:rPr lang="de-DE" altLang="de-DE" dirty="0" smtClean="0"/>
              <a:t> vollständig beendet</a:t>
            </a:r>
            <a:endParaRPr lang="de-DE" altLang="de-DE" sz="2200" dirty="0"/>
          </a:p>
          <a:p>
            <a:pPr marL="342900" indent="-342900">
              <a:defRPr/>
            </a:pPr>
            <a:endParaRPr lang="de-DE" altLang="de-DE" sz="2200" dirty="0" smtClean="0"/>
          </a:p>
          <a:p>
            <a:pPr marL="0" indent="0">
              <a:buNone/>
              <a:defRPr/>
            </a:pPr>
            <a:r>
              <a:rPr lang="de-DE" altLang="de-DE" sz="2200" dirty="0" smtClean="0"/>
              <a:t>Warum „vertragen“ Männer mehr Alkohol als Frauen?</a:t>
            </a:r>
            <a:endParaRPr lang="de-DE" altLang="de-DE" sz="2200" dirty="0"/>
          </a:p>
          <a:p>
            <a:pPr>
              <a:defRPr/>
            </a:pPr>
            <a:r>
              <a:rPr lang="de-DE" altLang="de-DE" sz="2200" dirty="0" smtClean="0"/>
              <a:t>Das Verteilungsvolumen bei Frauen ist geringer als das </a:t>
            </a:r>
            <a:r>
              <a:rPr lang="de-DE" altLang="de-DE" dirty="0"/>
              <a:t>von </a:t>
            </a:r>
            <a:r>
              <a:rPr lang="de-DE" altLang="de-DE" dirty="0" smtClean="0"/>
              <a:t>Männern: </a:t>
            </a:r>
          </a:p>
          <a:p>
            <a:pPr lvl="1">
              <a:defRPr/>
            </a:pPr>
            <a:r>
              <a:rPr lang="de-DE" altLang="de-DE" dirty="0"/>
              <a:t>Alkohol löst sich schneller im Körperwasser </a:t>
            </a:r>
            <a:r>
              <a:rPr lang="de-DE" altLang="de-DE" dirty="0" smtClean="0"/>
              <a:t>als </a:t>
            </a:r>
            <a:r>
              <a:rPr lang="de-DE" altLang="de-DE" dirty="0"/>
              <a:t>im </a:t>
            </a:r>
            <a:r>
              <a:rPr lang="de-DE" altLang="de-DE" dirty="0" smtClean="0"/>
              <a:t>Körperfett</a:t>
            </a:r>
            <a:endParaRPr lang="de-DE" altLang="de-DE" dirty="0"/>
          </a:p>
          <a:p>
            <a:pPr lvl="1">
              <a:defRPr/>
            </a:pPr>
            <a:r>
              <a:rPr lang="de-DE" altLang="de-DE" dirty="0" smtClean="0"/>
              <a:t>Bei </a:t>
            </a:r>
            <a:r>
              <a:rPr lang="de-DE" altLang="de-DE" dirty="0"/>
              <a:t>Männern macht das Körperwasser ca. </a:t>
            </a:r>
            <a:r>
              <a:rPr lang="de-DE" altLang="de-DE" dirty="0" smtClean="0"/>
              <a:t>65 % </a:t>
            </a:r>
            <a:r>
              <a:rPr lang="de-DE" altLang="de-DE" dirty="0"/>
              <a:t>des Gewichts </a:t>
            </a:r>
            <a:r>
              <a:rPr lang="de-DE" altLang="de-DE" dirty="0" smtClean="0"/>
              <a:t>aus, bei </a:t>
            </a:r>
            <a:r>
              <a:rPr lang="de-DE" altLang="de-DE" dirty="0"/>
              <a:t>Frauen ca. </a:t>
            </a:r>
            <a:r>
              <a:rPr lang="de-DE" altLang="de-DE" dirty="0" smtClean="0"/>
              <a:t>51 % </a:t>
            </a:r>
            <a:r>
              <a:rPr lang="de-DE" altLang="de-DE" dirty="0"/>
              <a:t>des </a:t>
            </a:r>
            <a:r>
              <a:rPr lang="de-DE" altLang="de-DE" dirty="0" smtClean="0"/>
              <a:t>Gewichts </a:t>
            </a:r>
          </a:p>
          <a:p>
            <a:pPr marL="0" indent="0">
              <a:buNone/>
              <a:defRPr/>
            </a:pPr>
            <a:r>
              <a:rPr lang="de-DE" altLang="de-DE" sz="2200" dirty="0" smtClean="0">
                <a:sym typeface="Wingdings" panose="05000000000000000000" pitchFamily="2" charset="2"/>
              </a:rPr>
              <a:t> D</a:t>
            </a:r>
            <a:r>
              <a:rPr lang="de-DE" altLang="de-DE" dirty="0" smtClean="0">
                <a:sym typeface="Wingdings" panose="05000000000000000000" pitchFamily="2" charset="2"/>
              </a:rPr>
              <a:t>er Blutalkoholspiegel ist</a:t>
            </a:r>
            <a:r>
              <a:rPr lang="de-DE" altLang="de-DE" dirty="0" smtClean="0"/>
              <a:t> </a:t>
            </a:r>
            <a:r>
              <a:rPr lang="de-DE" altLang="de-DE" dirty="0"/>
              <a:t>(bei der gleichen Menge konsumierten Alkohols) bei </a:t>
            </a:r>
            <a:r>
              <a:rPr lang="de-DE" altLang="de-DE" sz="2200" dirty="0"/>
              <a:t>einer </a:t>
            </a:r>
            <a:r>
              <a:rPr lang="de-DE" altLang="de-DE" sz="2200" dirty="0" smtClean="0"/>
              <a:t>Frau in </a:t>
            </a:r>
            <a:r>
              <a:rPr lang="de-DE" altLang="de-DE" sz="2200" dirty="0"/>
              <a:t>der Regel </a:t>
            </a:r>
            <a:r>
              <a:rPr lang="de-DE" altLang="de-DE" sz="2200" dirty="0" smtClean="0"/>
              <a:t>höher als </a:t>
            </a:r>
            <a:r>
              <a:rPr lang="de-DE" altLang="de-DE" sz="2200" dirty="0"/>
              <a:t>bei einem Mann mit demselben </a:t>
            </a:r>
            <a:r>
              <a:rPr lang="de-DE" altLang="de-DE" sz="2200" dirty="0" smtClean="0"/>
              <a:t>Körpergewicht, zudem wird Alkohol bei Männern auch schneller abgebaut</a:t>
            </a:r>
            <a:endParaRPr lang="de-DE" altLang="de-DE" sz="2200" dirty="0"/>
          </a:p>
          <a:p>
            <a:pPr>
              <a:defRPr/>
            </a:pPr>
            <a:endParaRPr lang="de-DE" altLang="de-DE" dirty="0"/>
          </a:p>
        </p:txBody>
      </p:sp>
      <p:sp>
        <p:nvSpPr>
          <p:cNvPr id="17412" name="Fußzeilenplatzhalter 3"/>
          <p:cNvSpPr>
            <a:spLocks noGrp="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40032"/>
              </a:buClr>
              <a:buFont typeface="Verdana" panose="020B0604030504040204" pitchFamily="34" charset="0"/>
              <a:defRPr sz="2200">
                <a:solidFill>
                  <a:schemeClr val="tx1"/>
                </a:solidFill>
                <a:latin typeface="Verdana" panose="020B0604030504040204" pitchFamily="34" charset="0"/>
              </a:defRPr>
            </a:lvl1pPr>
            <a:lvl2pPr marL="742950" indent="-285750">
              <a:spcBef>
                <a:spcPct val="20000"/>
              </a:spcBef>
              <a:buClr>
                <a:schemeClr val="bg2"/>
              </a:buClr>
              <a:buFont typeface="Verdana" panose="020B0604030504040204" pitchFamily="34" charset="0"/>
              <a:buChar char="»"/>
              <a:defRPr sz="2000">
                <a:solidFill>
                  <a:schemeClr val="tx1"/>
                </a:solidFill>
                <a:latin typeface="Verdana" panose="020B0604030504040204" pitchFamily="34" charset="0"/>
              </a:defRPr>
            </a:lvl2pPr>
            <a:lvl3pPr marL="1143000" indent="-228600">
              <a:spcBef>
                <a:spcPct val="20000"/>
              </a:spcBef>
              <a:buClr>
                <a:srgbClr val="D40032"/>
              </a:buClr>
              <a:buFont typeface="Verdana" panose="020B0604030504040204" pitchFamily="34" charset="0"/>
              <a:buChar char="»"/>
              <a:defRPr>
                <a:solidFill>
                  <a:schemeClr val="tx1"/>
                </a:solidFill>
                <a:latin typeface="Verdana" panose="020B0604030504040204" pitchFamily="34" charset="0"/>
              </a:defRPr>
            </a:lvl3pPr>
            <a:lvl4pPr marL="1600200" indent="-228600">
              <a:spcBef>
                <a:spcPct val="20000"/>
              </a:spcBef>
              <a:buClr>
                <a:srgbClr val="D40032"/>
              </a:buClr>
              <a:buFont typeface="Verdana" panose="020B0604030504040204" pitchFamily="34" charset="0"/>
              <a:buChar char="»"/>
              <a:defRPr sz="1600">
                <a:solidFill>
                  <a:schemeClr val="tx1"/>
                </a:solidFill>
                <a:latin typeface="Verdana" panose="020B0604030504040204" pitchFamily="34" charset="0"/>
              </a:defRPr>
            </a:lvl4pPr>
            <a:lvl5pPr marL="2057400" indent="-228600">
              <a:spcBef>
                <a:spcPct val="20000"/>
              </a:spcBef>
              <a:buClr>
                <a:schemeClr val="bg2"/>
              </a:buClr>
              <a:buFont typeface="Verdana" panose="020B0604030504040204" pitchFamily="34" charset="0"/>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2"/>
              </a:buClr>
              <a:buFont typeface="Verdana" panose="020B0604030504040204" pitchFamily="34" charset="0"/>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2"/>
              </a:buClr>
              <a:buFont typeface="Verdana" panose="020B0604030504040204" pitchFamily="34" charset="0"/>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2"/>
              </a:buClr>
              <a:buFont typeface="Verdana" panose="020B0604030504040204" pitchFamily="34" charset="0"/>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2"/>
              </a:buClr>
              <a:buFont typeface="Verdana" panose="020B0604030504040204" pitchFamily="34" charset="0"/>
              <a:buChar char="»"/>
              <a:defRPr sz="1600">
                <a:solidFill>
                  <a:schemeClr val="tx1"/>
                </a:solidFill>
                <a:latin typeface="Verdana" panose="020B0604030504040204" pitchFamily="34" charset="0"/>
              </a:defRPr>
            </a:lvl9pPr>
          </a:lstStyle>
          <a:p>
            <a:pPr>
              <a:spcBef>
                <a:spcPct val="0"/>
              </a:spcBef>
              <a:buClrTx/>
              <a:buFontTx/>
              <a:buNone/>
            </a:pPr>
            <a:r>
              <a:rPr lang="de-DE" altLang="de-DE" sz="900">
                <a:solidFill>
                  <a:schemeClr val="bg1"/>
                </a:solidFill>
                <a:ea typeface="Verdana" panose="020B0604030504040204" pitchFamily="34" charset="0"/>
                <a:cs typeface="Verdana" panose="020B0604030504040204" pitchFamily="34" charset="0"/>
              </a:rPr>
              <a:t/>
            </a:r>
            <a:br>
              <a:rPr lang="de-DE" altLang="de-DE" sz="900">
                <a:solidFill>
                  <a:schemeClr val="bg1"/>
                </a:solidFill>
                <a:ea typeface="Verdana" panose="020B0604030504040204" pitchFamily="34" charset="0"/>
                <a:cs typeface="Verdana" panose="020B0604030504040204" pitchFamily="34" charset="0"/>
              </a:rPr>
            </a:br>
            <a:r>
              <a:rPr lang="en-US" altLang="de-DE" sz="900">
                <a:solidFill>
                  <a:schemeClr val="bg1"/>
                </a:solidFill>
                <a:ea typeface="Verdana" panose="020B0604030504040204" pitchFamily="34" charset="0"/>
                <a:cs typeface="Verdana" panose="020B0604030504040204" pitchFamily="34" charset="0"/>
              </a:rPr>
              <a:t>Hochschule Esslingen</a:t>
            </a:r>
          </a:p>
        </p:txBody>
      </p:sp>
      <p:sp>
        <p:nvSpPr>
          <p:cNvPr id="3" name="Textplatzhalter 2"/>
          <p:cNvSpPr>
            <a:spLocks noGrp="1"/>
          </p:cNvSpPr>
          <p:nvPr>
            <p:ph type="body" sz="quarter" idx="33"/>
          </p:nvPr>
        </p:nvSpPr>
        <p:spPr>
          <a:xfrm>
            <a:off x="8571244" y="5988326"/>
            <a:ext cx="3200069" cy="202924"/>
          </a:xfrm>
        </p:spPr>
        <p:txBody>
          <a:bodyPr/>
          <a:lstStyle/>
          <a:p>
            <a:r>
              <a:rPr lang="de-DE" dirty="0" err="1"/>
              <a:t>Rommelsbacher</a:t>
            </a:r>
            <a:r>
              <a:rPr lang="de-DE" dirty="0"/>
              <a:t> in Singer, </a:t>
            </a:r>
            <a:r>
              <a:rPr lang="de-DE" dirty="0" err="1"/>
              <a:t>Batra</a:t>
            </a:r>
            <a:r>
              <a:rPr lang="de-DE" dirty="0"/>
              <a:t> &amp; Mann, 2011</a:t>
            </a:r>
          </a:p>
          <a:p>
            <a:endParaRPr lang="de-DE" dirty="0"/>
          </a:p>
        </p:txBody>
      </p:sp>
    </p:spTree>
    <p:extLst>
      <p:ext uri="{BB962C8B-B14F-4D97-AF65-F5344CB8AC3E}">
        <p14:creationId xmlns:p14="http://schemas.microsoft.com/office/powerpoint/2010/main" val="22791739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DE" altLang="de-DE" dirty="0"/>
              <a:t>Aufnahme des Alkohols</a:t>
            </a:r>
          </a:p>
        </p:txBody>
      </p:sp>
      <p:sp>
        <p:nvSpPr>
          <p:cNvPr id="2" name="Textplatzhalter 1"/>
          <p:cNvSpPr>
            <a:spLocks noGrp="1"/>
          </p:cNvSpPr>
          <p:nvPr>
            <p:ph type="body" sz="quarter" idx="32"/>
          </p:nvPr>
        </p:nvSpPr>
        <p:spPr/>
        <p:txBody>
          <a:bodyPr/>
          <a:lstStyle/>
          <a:p>
            <a:pPr>
              <a:defRPr/>
            </a:pPr>
            <a:r>
              <a:rPr lang="de-DE" altLang="de-DE" sz="2200" dirty="0"/>
              <a:t>Die folgenden Faktoren können zu einem </a:t>
            </a:r>
            <a:r>
              <a:rPr lang="de-DE" altLang="de-DE" sz="2200" i="1" dirty="0"/>
              <a:t>höheren Niveau der BAK</a:t>
            </a:r>
            <a:r>
              <a:rPr lang="de-DE" altLang="de-DE" sz="2200" dirty="0"/>
              <a:t> führen:</a:t>
            </a:r>
          </a:p>
        </p:txBody>
      </p:sp>
      <p:sp>
        <p:nvSpPr>
          <p:cNvPr id="34819" name="Inhaltsplatzhalter 2"/>
          <p:cNvSpPr>
            <a:spLocks noGrp="1"/>
          </p:cNvSpPr>
          <p:nvPr>
            <p:ph idx="1"/>
          </p:nvPr>
        </p:nvSpPr>
        <p:spPr/>
        <p:txBody>
          <a:bodyPr/>
          <a:lstStyle/>
          <a:p>
            <a:pPr marL="342900" indent="-342900">
              <a:defRPr/>
            </a:pPr>
            <a:r>
              <a:rPr lang="de-DE" altLang="de-DE" sz="2200" dirty="0" smtClean="0"/>
              <a:t>Trinken </a:t>
            </a:r>
            <a:r>
              <a:rPr lang="de-DE" altLang="de-DE" sz="2200" dirty="0"/>
              <a:t>auf nüchternen Magen</a:t>
            </a:r>
          </a:p>
          <a:p>
            <a:pPr marL="342900" indent="-342900">
              <a:defRPr/>
            </a:pPr>
            <a:r>
              <a:rPr lang="de-DE" altLang="de-DE" sz="2200" dirty="0"/>
              <a:t>Alkohol in Kombination mit Medikamenten</a:t>
            </a:r>
          </a:p>
          <a:p>
            <a:pPr marL="342900" indent="-342900">
              <a:defRPr/>
            </a:pPr>
            <a:r>
              <a:rPr lang="de-DE" altLang="de-DE" sz="2200" dirty="0" smtClean="0"/>
              <a:t>Diät oder </a:t>
            </a:r>
            <a:r>
              <a:rPr lang="de-DE" altLang="de-DE" sz="2200" dirty="0"/>
              <a:t>unter dem Normalgewicht liegen</a:t>
            </a:r>
          </a:p>
          <a:p>
            <a:pPr marL="342900" indent="-342900">
              <a:defRPr/>
            </a:pPr>
            <a:r>
              <a:rPr lang="de-DE" altLang="de-DE" sz="2200" dirty="0" smtClean="0"/>
              <a:t>Bestimmte emotionale </a:t>
            </a:r>
            <a:r>
              <a:rPr lang="de-DE" altLang="de-DE" sz="2200" dirty="0"/>
              <a:t>Zustände </a:t>
            </a:r>
          </a:p>
          <a:p>
            <a:pPr marL="342900" indent="-342900">
              <a:defRPr/>
            </a:pPr>
            <a:r>
              <a:rPr lang="de-DE" altLang="de-DE" sz="2200" dirty="0" smtClean="0"/>
              <a:t>Starker </a:t>
            </a:r>
            <a:r>
              <a:rPr lang="de-DE" altLang="de-DE" sz="2200" dirty="0"/>
              <a:t>Blutverlust (z. B. durch Blutspende)</a:t>
            </a:r>
          </a:p>
        </p:txBody>
      </p:sp>
      <p:sp>
        <p:nvSpPr>
          <p:cNvPr id="6" name="Textplatzhalter 2"/>
          <p:cNvSpPr>
            <a:spLocks noGrp="1"/>
          </p:cNvSpPr>
          <p:nvPr>
            <p:ph type="body" sz="quarter" idx="33"/>
          </p:nvPr>
        </p:nvSpPr>
        <p:spPr>
          <a:xfrm>
            <a:off x="8671728" y="5988326"/>
            <a:ext cx="3099586" cy="202924"/>
          </a:xfrm>
        </p:spPr>
        <p:txBody>
          <a:bodyPr/>
          <a:lstStyle/>
          <a:p>
            <a:r>
              <a:rPr lang="de-DE" dirty="0" err="1"/>
              <a:t>Rommelsbacher</a:t>
            </a:r>
            <a:r>
              <a:rPr lang="de-DE" dirty="0"/>
              <a:t> in Singer, </a:t>
            </a:r>
            <a:r>
              <a:rPr lang="de-DE" dirty="0" err="1"/>
              <a:t>Batra</a:t>
            </a:r>
            <a:r>
              <a:rPr lang="de-DE" dirty="0"/>
              <a:t> &amp; Mann, 2011</a:t>
            </a:r>
          </a:p>
          <a:p>
            <a:endParaRPr lang="de-DE" dirty="0"/>
          </a:p>
        </p:txBody>
      </p:sp>
    </p:spTree>
    <p:extLst>
      <p:ext uri="{BB962C8B-B14F-4D97-AF65-F5344CB8AC3E}">
        <p14:creationId xmlns:p14="http://schemas.microsoft.com/office/powerpoint/2010/main" val="3224625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DE" altLang="de-DE" dirty="0"/>
              <a:t>Auf den historischen Spuren des Alkohols</a:t>
            </a:r>
          </a:p>
        </p:txBody>
      </p:sp>
      <p:sp>
        <p:nvSpPr>
          <p:cNvPr id="3" name="Inhaltsplatzhalter 2"/>
          <p:cNvSpPr>
            <a:spLocks noGrp="1"/>
          </p:cNvSpPr>
          <p:nvPr>
            <p:ph idx="1"/>
          </p:nvPr>
        </p:nvSpPr>
        <p:spPr/>
        <p:txBody>
          <a:bodyPr/>
          <a:lstStyle/>
          <a:p>
            <a:pPr marL="342900" indent="-342900">
              <a:buFont typeface="Arial" panose="020B0604020202020204" pitchFamily="34" charset="0"/>
              <a:buChar char="•"/>
              <a:defRPr/>
            </a:pPr>
            <a:r>
              <a:rPr lang="de-DE" sz="2200" dirty="0"/>
              <a:t>Alkohol als Rauschdroge ist so alt wie die Menschheit selbst, die vormenschlichen Primaten </a:t>
            </a:r>
            <a:r>
              <a:rPr lang="de-DE" sz="2200" dirty="0" smtClean="0"/>
              <a:t>nutzten </a:t>
            </a:r>
            <a:r>
              <a:rPr lang="de-DE" sz="2200" dirty="0"/>
              <a:t>Alkohol (wenn auch eher zufällig und passiv) zu </a:t>
            </a:r>
            <a:r>
              <a:rPr lang="de-DE" sz="2200" dirty="0" smtClean="0"/>
              <a:t>Rauschzwecken.</a:t>
            </a:r>
            <a:endParaRPr lang="de-DE" sz="2200" dirty="0"/>
          </a:p>
          <a:p>
            <a:pPr marL="342900" indent="-342900">
              <a:buFont typeface="Arial" panose="020B0604020202020204" pitchFamily="34" charset="0"/>
              <a:buChar char="•"/>
              <a:defRPr/>
            </a:pPr>
            <a:r>
              <a:rPr lang="de-DE" sz="2200" dirty="0"/>
              <a:t>Alkohol besitzt eine jahrtausendealte Tradition als Nahrungs-, Genuss- und </a:t>
            </a:r>
            <a:r>
              <a:rPr lang="de-DE" sz="2200" dirty="0" smtClean="0"/>
              <a:t>Rauschmittel.</a:t>
            </a:r>
            <a:endParaRPr lang="de-DE" sz="2200" dirty="0"/>
          </a:p>
          <a:p>
            <a:pPr marL="342900" indent="-342900">
              <a:buFont typeface="Arial" panose="020B0604020202020204" pitchFamily="34" charset="0"/>
              <a:buChar char="•"/>
              <a:defRPr/>
            </a:pPr>
            <a:r>
              <a:rPr lang="de-DE" sz="2200" dirty="0"/>
              <a:t>In altägyptischen Verzeichnissen wurden Arbeitslöhne in Brot- und Biereinheiten </a:t>
            </a:r>
            <a:r>
              <a:rPr lang="de-DE" sz="2200" dirty="0" smtClean="0"/>
              <a:t>angegeben.</a:t>
            </a:r>
            <a:endParaRPr lang="de-DE" sz="2200" dirty="0"/>
          </a:p>
          <a:p>
            <a:pPr marL="342900" indent="-342900">
              <a:buFont typeface="Arial" panose="020B0604020202020204" pitchFamily="34" charset="0"/>
              <a:buChar char="•"/>
              <a:defRPr/>
            </a:pPr>
            <a:r>
              <a:rPr lang="de-DE" sz="2200" dirty="0"/>
              <a:t>Im Altertum kam es trotz seiner weiten Verbreitung nicht zu einer nennenswerten Entwicklung von Abhängigkeiten, da Alkohol nicht immer verfügbar </a:t>
            </a:r>
            <a:r>
              <a:rPr lang="de-DE" sz="2200" dirty="0" smtClean="0"/>
              <a:t>war.</a:t>
            </a:r>
            <a:endParaRPr lang="de-DE" sz="2200" dirty="0"/>
          </a:p>
          <a:p>
            <a:pPr marL="342900" indent="-342900">
              <a:buFont typeface="Arial" panose="020B0604020202020204" pitchFamily="34" charset="0"/>
              <a:buChar char="•"/>
              <a:defRPr/>
            </a:pPr>
            <a:r>
              <a:rPr lang="de-DE" sz="2200" dirty="0"/>
              <a:t>Ein ausgeprägter Alkoholkonsum ist ab dem Mittelalter belegt, als die Entlohnung teilweise in Form von alkoholischen Getränken </a:t>
            </a:r>
            <a:r>
              <a:rPr lang="de-DE" sz="2200" dirty="0" smtClean="0"/>
              <a:t>erfolgte.</a:t>
            </a:r>
            <a:endParaRPr lang="de-DE" sz="2200" dirty="0"/>
          </a:p>
          <a:p>
            <a:pPr marL="342900" indent="-342900">
              <a:buFont typeface="Arial" panose="020B0604020202020204" pitchFamily="34" charset="0"/>
              <a:buChar char="•"/>
              <a:defRPr/>
            </a:pPr>
            <a:endParaRPr lang="de-DE" sz="2400" dirty="0"/>
          </a:p>
          <a:p>
            <a:pPr marL="0" indent="0" algn="r">
              <a:buNone/>
              <a:defRPr/>
            </a:pPr>
            <a:endParaRPr lang="de-DE" sz="1600" dirty="0" smtClean="0"/>
          </a:p>
          <a:p>
            <a:pPr marL="0" indent="0" algn="r">
              <a:buNone/>
              <a:defRPr/>
            </a:pPr>
            <a:endParaRPr lang="de-DE" sz="1600" dirty="0"/>
          </a:p>
          <a:p>
            <a:pPr marL="0" indent="0" algn="r">
              <a:buNone/>
              <a:defRPr/>
            </a:pPr>
            <a:endParaRPr lang="de-DE" sz="1600" dirty="0" smtClean="0"/>
          </a:p>
          <a:p>
            <a:pPr marL="0" indent="0" algn="r">
              <a:buNone/>
              <a:defRPr/>
            </a:pPr>
            <a:endParaRPr lang="de-DE" sz="1600" dirty="0"/>
          </a:p>
          <a:p>
            <a:pPr marL="0" indent="0" algn="r">
              <a:buNone/>
              <a:defRPr/>
            </a:pPr>
            <a:r>
              <a:rPr lang="de-DE" sz="1600" dirty="0" smtClean="0"/>
              <a:t>DHS, 2021</a:t>
            </a:r>
            <a:endParaRPr lang="de-DE" sz="1600" dirty="0"/>
          </a:p>
        </p:txBody>
      </p:sp>
      <p:sp>
        <p:nvSpPr>
          <p:cNvPr id="12292" name="Fußzeilenplatzhalter 3"/>
          <p:cNvSpPr>
            <a:spLocks noGrp="1"/>
          </p:cNvSpPr>
          <p:nvPr>
            <p:ph type="ftr" sz="quarter" idx="4294967295"/>
          </p:nvPr>
        </p:nvSpPr>
        <p:spPr>
          <a:xfrm>
            <a:off x="334434" y="6438900"/>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Tree>
    <p:extLst>
      <p:ext uri="{BB962C8B-B14F-4D97-AF65-F5344CB8AC3E}">
        <p14:creationId xmlns:p14="http://schemas.microsoft.com/office/powerpoint/2010/main" val="604859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de-DE" altLang="de-DE" dirty="0"/>
              <a:t>Aufnahme des Alkohols</a:t>
            </a:r>
          </a:p>
        </p:txBody>
      </p:sp>
      <p:sp>
        <p:nvSpPr>
          <p:cNvPr id="2" name="Textplatzhalter 1"/>
          <p:cNvSpPr>
            <a:spLocks noGrp="1"/>
          </p:cNvSpPr>
          <p:nvPr>
            <p:ph type="body" sz="quarter" idx="32"/>
          </p:nvPr>
        </p:nvSpPr>
        <p:spPr/>
        <p:txBody>
          <a:bodyPr/>
          <a:lstStyle/>
          <a:p>
            <a:r>
              <a:rPr lang="de-DE" altLang="de-DE" sz="2200" dirty="0"/>
              <a:t>Die folgenden Faktoren können zu einem </a:t>
            </a:r>
            <a:r>
              <a:rPr lang="de-DE" altLang="de-DE" sz="2200" i="1" dirty="0"/>
              <a:t>niedrigeren Niveau der BAK</a:t>
            </a:r>
            <a:r>
              <a:rPr lang="de-DE" altLang="de-DE" sz="2200" dirty="0"/>
              <a:t> führen </a:t>
            </a:r>
            <a:r>
              <a:rPr lang="de-DE" altLang="de-DE" sz="2200" dirty="0" smtClean="0"/>
              <a:t>:</a:t>
            </a:r>
            <a:endParaRPr lang="de-DE" sz="2200" dirty="0"/>
          </a:p>
        </p:txBody>
      </p:sp>
      <p:sp>
        <p:nvSpPr>
          <p:cNvPr id="19459" name="Inhaltsplatzhalter 2"/>
          <p:cNvSpPr>
            <a:spLocks noGrp="1"/>
          </p:cNvSpPr>
          <p:nvPr>
            <p:ph idx="1"/>
          </p:nvPr>
        </p:nvSpPr>
        <p:spPr/>
        <p:txBody>
          <a:bodyPr/>
          <a:lstStyle/>
          <a:p>
            <a:pPr>
              <a:buFont typeface="Arial" panose="020B0604020202020204" pitchFamily="34" charset="0"/>
              <a:buChar char="•"/>
            </a:pPr>
            <a:r>
              <a:rPr lang="de-DE" altLang="de-DE" sz="2200" dirty="0" smtClean="0"/>
              <a:t>Trinken </a:t>
            </a:r>
            <a:r>
              <a:rPr lang="de-DE" altLang="de-DE" sz="2200" dirty="0"/>
              <a:t>nach einer vollen Mahlzeit</a:t>
            </a:r>
          </a:p>
          <a:p>
            <a:pPr>
              <a:buFont typeface="Arial" panose="020B0604020202020204" pitchFamily="34" charset="0"/>
              <a:buChar char="•"/>
            </a:pPr>
            <a:r>
              <a:rPr lang="de-DE" altLang="de-DE" sz="2200" dirty="0"/>
              <a:t>schnellere Verarbeitung von Alkohol als bei den meisten </a:t>
            </a:r>
            <a:r>
              <a:rPr lang="de-DE" altLang="de-DE" sz="2200" dirty="0" smtClean="0"/>
              <a:t>Menschen</a:t>
            </a:r>
            <a:endParaRPr lang="de-DE" altLang="de-DE" sz="2200" dirty="0"/>
          </a:p>
        </p:txBody>
      </p:sp>
      <p:sp>
        <p:nvSpPr>
          <p:cNvPr id="5" name="Textplatzhalter 2"/>
          <p:cNvSpPr>
            <a:spLocks noGrp="1"/>
          </p:cNvSpPr>
          <p:nvPr>
            <p:ph type="body" sz="quarter" idx="33"/>
          </p:nvPr>
        </p:nvSpPr>
        <p:spPr>
          <a:xfrm>
            <a:off x="8571244" y="5988326"/>
            <a:ext cx="3200069" cy="202924"/>
          </a:xfrm>
        </p:spPr>
        <p:txBody>
          <a:bodyPr/>
          <a:lstStyle/>
          <a:p>
            <a:r>
              <a:rPr lang="de-DE" dirty="0" err="1"/>
              <a:t>Rommelsbacher</a:t>
            </a:r>
            <a:r>
              <a:rPr lang="de-DE" dirty="0"/>
              <a:t> in Singer, </a:t>
            </a:r>
            <a:r>
              <a:rPr lang="de-DE" dirty="0" err="1"/>
              <a:t>Batra</a:t>
            </a:r>
            <a:r>
              <a:rPr lang="de-DE" dirty="0"/>
              <a:t> &amp; Mann, 2011</a:t>
            </a:r>
          </a:p>
          <a:p>
            <a:endParaRPr lang="de-DE" dirty="0"/>
          </a:p>
        </p:txBody>
      </p:sp>
    </p:spTree>
    <p:extLst>
      <p:ext uri="{BB962C8B-B14F-4D97-AF65-F5344CB8AC3E}">
        <p14:creationId xmlns:p14="http://schemas.microsoft.com/office/powerpoint/2010/main" val="10286381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de-DE" altLang="de-DE"/>
              <a:t>Alkoholabbau im Körper</a:t>
            </a:r>
          </a:p>
        </p:txBody>
      </p:sp>
      <p:sp>
        <p:nvSpPr>
          <p:cNvPr id="20483" name="Inhaltsplatzhalter 2"/>
          <p:cNvSpPr>
            <a:spLocks noGrp="1"/>
          </p:cNvSpPr>
          <p:nvPr>
            <p:ph idx="1"/>
          </p:nvPr>
        </p:nvSpPr>
        <p:spPr/>
        <p:txBody>
          <a:bodyPr/>
          <a:lstStyle/>
          <a:p>
            <a:pPr>
              <a:buFont typeface="Arial" panose="020B0604020202020204" pitchFamily="34" charset="0"/>
              <a:buChar char="•"/>
            </a:pPr>
            <a:r>
              <a:rPr lang="de-DE" altLang="de-DE" sz="2200" dirty="0" smtClean="0"/>
              <a:t>Bis </a:t>
            </a:r>
            <a:r>
              <a:rPr lang="de-DE" altLang="de-DE" sz="2200" dirty="0"/>
              <a:t>zu </a:t>
            </a:r>
            <a:r>
              <a:rPr lang="de-DE" altLang="de-DE" sz="2200" dirty="0" smtClean="0"/>
              <a:t>10 % </a:t>
            </a:r>
            <a:r>
              <a:rPr lang="de-DE" altLang="de-DE" sz="2200" dirty="0"/>
              <a:t>des Alkohols wird über </a:t>
            </a:r>
            <a:r>
              <a:rPr lang="de-DE" altLang="de-DE" sz="2200" b="1" dirty="0"/>
              <a:t>Lungen, Nieren </a:t>
            </a:r>
            <a:r>
              <a:rPr lang="de-DE" altLang="de-DE" sz="2200" dirty="0"/>
              <a:t>und </a:t>
            </a:r>
            <a:r>
              <a:rPr lang="de-DE" altLang="de-DE" sz="2200" b="1" dirty="0"/>
              <a:t>Haut </a:t>
            </a:r>
            <a:r>
              <a:rPr lang="de-DE" altLang="de-DE" sz="2200" dirty="0" smtClean="0"/>
              <a:t>ausgeschieden</a:t>
            </a:r>
            <a:endParaRPr lang="de-DE" altLang="de-DE" sz="2200" dirty="0"/>
          </a:p>
          <a:p>
            <a:pPr>
              <a:buFont typeface="Arial" panose="020B0604020202020204" pitchFamily="34" charset="0"/>
              <a:buChar char="•"/>
            </a:pPr>
            <a:r>
              <a:rPr lang="de-DE" altLang="de-DE" sz="2200" dirty="0"/>
              <a:t>Der größere Teil wird in der </a:t>
            </a:r>
            <a:r>
              <a:rPr lang="de-DE" altLang="de-DE" sz="2200" b="1" dirty="0"/>
              <a:t>Leber </a:t>
            </a:r>
            <a:r>
              <a:rPr lang="de-DE" altLang="de-DE" sz="2200" dirty="0" smtClean="0"/>
              <a:t>abgebaut</a:t>
            </a:r>
            <a:endParaRPr lang="de-DE" altLang="de-DE" sz="2200" dirty="0"/>
          </a:p>
          <a:p>
            <a:pPr>
              <a:buFont typeface="Arial" panose="020B0604020202020204" pitchFamily="34" charset="0"/>
              <a:buChar char="•"/>
            </a:pPr>
            <a:r>
              <a:rPr lang="de-DE" altLang="de-DE" sz="2200" dirty="0"/>
              <a:t>Pro Stunde baut der Körper zwischen 0,1 und 0,2 Promille </a:t>
            </a:r>
            <a:r>
              <a:rPr lang="de-DE" altLang="de-DE" sz="2200" dirty="0" smtClean="0"/>
              <a:t>ab</a:t>
            </a:r>
            <a:endParaRPr lang="de-DE" altLang="de-DE" sz="2200" dirty="0"/>
          </a:p>
          <a:p>
            <a:pPr>
              <a:buFont typeface="Arial" panose="020B0604020202020204" pitchFamily="34" charset="0"/>
              <a:buChar char="•"/>
            </a:pPr>
            <a:r>
              <a:rPr lang="de-DE" altLang="de-DE" sz="2200" dirty="0"/>
              <a:t>Der Alkoholabbau kann weder beschleunigt nach verlangsamt werden</a:t>
            </a:r>
          </a:p>
          <a:p>
            <a:pPr>
              <a:buFont typeface="Arial" panose="020B0604020202020204" pitchFamily="34" charset="0"/>
              <a:buChar char="•"/>
            </a:pPr>
            <a:endParaRPr lang="de-DE" altLang="de-DE" sz="2200" dirty="0"/>
          </a:p>
          <a:p>
            <a:pPr>
              <a:buFont typeface="Arial" panose="020B0604020202020204" pitchFamily="34" charset="0"/>
              <a:buChar char="•"/>
            </a:pPr>
            <a:endParaRPr lang="de-DE" altLang="de-DE" sz="2200" dirty="0"/>
          </a:p>
        </p:txBody>
      </p:sp>
      <p:sp>
        <p:nvSpPr>
          <p:cNvPr id="4" name="Textplatzhalter 2"/>
          <p:cNvSpPr>
            <a:spLocks noGrp="1"/>
          </p:cNvSpPr>
          <p:nvPr>
            <p:ph type="body" sz="quarter" idx="33"/>
          </p:nvPr>
        </p:nvSpPr>
        <p:spPr>
          <a:xfrm>
            <a:off x="8571244" y="5988326"/>
            <a:ext cx="3200069" cy="202924"/>
          </a:xfrm>
        </p:spPr>
        <p:txBody>
          <a:bodyPr/>
          <a:lstStyle/>
          <a:p>
            <a:r>
              <a:rPr lang="de-DE" dirty="0" err="1" smtClean="0"/>
              <a:t>Rommelsbacher</a:t>
            </a:r>
            <a:r>
              <a:rPr lang="de-DE" dirty="0" smtClean="0"/>
              <a:t>, </a:t>
            </a:r>
            <a:r>
              <a:rPr lang="de-DE" dirty="0"/>
              <a:t>2011</a:t>
            </a:r>
          </a:p>
          <a:p>
            <a:endParaRPr lang="de-DE" dirty="0"/>
          </a:p>
        </p:txBody>
      </p:sp>
    </p:spTree>
    <p:extLst>
      <p:ext uri="{BB962C8B-B14F-4D97-AF65-F5344CB8AC3E}">
        <p14:creationId xmlns:p14="http://schemas.microsoft.com/office/powerpoint/2010/main" val="3996019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r>
              <a:rPr lang="de-DE" altLang="de-DE" dirty="0"/>
              <a:t>Körperliche </a:t>
            </a:r>
            <a:r>
              <a:rPr lang="de-DE" altLang="de-DE" dirty="0" smtClean="0"/>
              <a:t>Auswirkungen</a:t>
            </a:r>
            <a:endParaRPr lang="de-DE" altLang="de-DE" dirty="0"/>
          </a:p>
        </p:txBody>
      </p:sp>
      <p:sp>
        <p:nvSpPr>
          <p:cNvPr id="2" name="Textplatzhalter 1"/>
          <p:cNvSpPr>
            <a:spLocks noGrp="1"/>
          </p:cNvSpPr>
          <p:nvPr>
            <p:ph type="body" sz="quarter" idx="32"/>
          </p:nvPr>
        </p:nvSpPr>
        <p:spPr/>
        <p:txBody>
          <a:bodyPr/>
          <a:lstStyle/>
          <a:p>
            <a:r>
              <a:rPr lang="de-DE" dirty="0" smtClean="0"/>
              <a:t>(Auszug aus </a:t>
            </a:r>
            <a:r>
              <a:rPr lang="de-DE" dirty="0" err="1" smtClean="0"/>
              <a:t>eCHECKUP</a:t>
            </a:r>
            <a:r>
              <a:rPr lang="de-DE" dirty="0" smtClean="0"/>
              <a:t> TO GO-Alkohol)</a:t>
            </a:r>
            <a:endParaRPr lang="de-DE" dirty="0"/>
          </a:p>
        </p:txBody>
      </p:sp>
      <p:sp>
        <p:nvSpPr>
          <p:cNvPr id="3" name="Inhaltsplatzhalter 2"/>
          <p:cNvSpPr>
            <a:spLocks noGrp="1"/>
          </p:cNvSpPr>
          <p:nvPr>
            <p:ph idx="1"/>
          </p:nvPr>
        </p:nvSpPr>
        <p:spPr/>
        <p:txBody>
          <a:bodyPr/>
          <a:lstStyle/>
          <a:p>
            <a:pPr marL="342900" indent="-342900"/>
            <a:r>
              <a:rPr lang="de-DE" altLang="de-DE" dirty="0"/>
              <a:t>Alkohol wirkt schneller, wenn ihm Kohlensäure zugesetzt oder er mit kohlensäurehaltigen Getränken oder Softdrinks gemischt </a:t>
            </a:r>
            <a:r>
              <a:rPr lang="de-DE" altLang="de-DE" dirty="0" smtClean="0"/>
              <a:t>wird</a:t>
            </a:r>
            <a:endParaRPr lang="de-DE" altLang="de-DE" dirty="0"/>
          </a:p>
          <a:p>
            <a:pPr marL="342900" indent="-342900"/>
            <a:r>
              <a:rPr lang="de-DE" altLang="de-DE" dirty="0"/>
              <a:t>Der Körper nutzt die Kalorien im Alkohol als Energiequelle in gleicher Weise wie die Kalorien in anderen </a:t>
            </a:r>
            <a:r>
              <a:rPr lang="de-DE" altLang="de-DE" dirty="0" smtClean="0"/>
              <a:t>Lebensmitteln</a:t>
            </a:r>
            <a:endParaRPr lang="de-DE" altLang="de-DE" dirty="0"/>
          </a:p>
          <a:p>
            <a:pPr marL="342900" indent="-342900"/>
            <a:r>
              <a:rPr lang="de-DE" altLang="de-DE" dirty="0"/>
              <a:t>Das Trinken von Alkohol hat wenig oder keinen Einfluss auf die Fähigkeit des Körpers, Muskelmasse </a:t>
            </a:r>
            <a:r>
              <a:rPr lang="de-DE" altLang="de-DE" dirty="0" smtClean="0"/>
              <a:t>aufzubauen</a:t>
            </a:r>
            <a:endParaRPr lang="de-DE" altLang="de-DE" dirty="0"/>
          </a:p>
          <a:p>
            <a:pPr marL="342900" indent="-342900"/>
            <a:r>
              <a:rPr lang="de-DE" altLang="de-DE" dirty="0"/>
              <a:t>Alkohol stört die Erholung und Regeneration der </a:t>
            </a:r>
            <a:r>
              <a:rPr lang="de-DE" altLang="de-DE" dirty="0" smtClean="0"/>
              <a:t>Muskeln</a:t>
            </a:r>
            <a:endParaRPr lang="de-DE" altLang="de-DE" dirty="0"/>
          </a:p>
          <a:p>
            <a:pPr marL="342900" indent="-342900"/>
            <a:r>
              <a:rPr lang="de-DE" altLang="de-DE" dirty="0"/>
              <a:t>Das Mixen von Alkohol mit </a:t>
            </a:r>
            <a:r>
              <a:rPr lang="de-DE" altLang="de-DE" dirty="0" smtClean="0"/>
              <a:t>koffeinhaltigen Getränken </a:t>
            </a:r>
            <a:r>
              <a:rPr lang="de-DE" altLang="de-DE" dirty="0"/>
              <a:t>(wie </a:t>
            </a:r>
            <a:r>
              <a:rPr lang="de-DE" altLang="de-DE" dirty="0" err="1" smtClean="0"/>
              <a:t>Red</a:t>
            </a:r>
            <a:r>
              <a:rPr lang="de-DE" altLang="de-DE" dirty="0" smtClean="0"/>
              <a:t> Bull®, Club-Mate®, </a:t>
            </a:r>
            <a:r>
              <a:rPr lang="de-DE" altLang="de-DE" dirty="0" err="1" smtClean="0"/>
              <a:t>Afri</a:t>
            </a:r>
            <a:r>
              <a:rPr lang="de-DE" altLang="de-DE" dirty="0" smtClean="0"/>
              <a:t>-Cola®, </a:t>
            </a:r>
            <a:r>
              <a:rPr lang="de-DE" altLang="de-DE" dirty="0"/>
              <a:t>etc.) erhöht das Risiko von alkoholbedingten </a:t>
            </a:r>
            <a:r>
              <a:rPr lang="de-DE" altLang="de-DE" dirty="0" smtClean="0"/>
              <a:t>Folgewirkungen</a:t>
            </a:r>
            <a:endParaRPr lang="de-DE" altLang="de-DE" dirty="0"/>
          </a:p>
        </p:txBody>
      </p:sp>
    </p:spTree>
    <p:extLst>
      <p:ext uri="{BB962C8B-B14F-4D97-AF65-F5344CB8AC3E}">
        <p14:creationId xmlns:p14="http://schemas.microsoft.com/office/powerpoint/2010/main" val="3837819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9" presetClass="emph" presetSubtype="0" fill="hold" nodeType="clickEffect">
                                  <p:stCondLst>
                                    <p:cond delay="0"/>
                                  </p:stCondLst>
                                  <p:childTnLst>
                                    <p:animClr clrSpc="rgb" dir="cw">
                                      <p:cBhvr override="childStyle">
                                        <p:cTn id="10" dur="500" fill="hold"/>
                                        <p:tgtEl>
                                          <p:spTgt spid="3">
                                            <p:txEl>
                                              <p:pRg st="0" end="0"/>
                                            </p:txEl>
                                          </p:spTgt>
                                        </p:tgtEl>
                                        <p:attrNameLst>
                                          <p:attrName>style.color</p:attrName>
                                        </p:attrNameLst>
                                      </p:cBhvr>
                                      <p:to>
                                        <a:srgbClr val="00B050"/>
                                      </p:to>
                                    </p:animClr>
                                    <p:animClr clrSpc="rgb" dir="cw">
                                      <p:cBhvr>
                                        <p:cTn id="11" dur="500" fill="hold"/>
                                        <p:tgtEl>
                                          <p:spTgt spid="3">
                                            <p:txEl>
                                              <p:pRg st="0" end="0"/>
                                            </p:txEl>
                                          </p:spTgt>
                                        </p:tgtEl>
                                        <p:attrNameLst>
                                          <p:attrName>fillcolor</p:attrName>
                                        </p:attrNameLst>
                                      </p:cBhvr>
                                      <p:to>
                                        <a:srgbClr val="00B050"/>
                                      </p:to>
                                    </p:animClr>
                                    <p:set>
                                      <p:cBhvr>
                                        <p:cTn id="12" dur="500" fill="hold"/>
                                        <p:tgtEl>
                                          <p:spTgt spid="3">
                                            <p:txEl>
                                              <p:pRg st="0" end="0"/>
                                            </p:txEl>
                                          </p:spTgt>
                                        </p:tgtEl>
                                        <p:attrNameLst>
                                          <p:attrName>fill.type</p:attrName>
                                        </p:attrNameLst>
                                      </p:cBhvr>
                                      <p:to>
                                        <p:strVal val="solid"/>
                                      </p:to>
                                    </p:set>
                                    <p:set>
                                      <p:cBhvr>
                                        <p:cTn id="13" dur="500" fill="hold"/>
                                        <p:tgtEl>
                                          <p:spTgt spid="3">
                                            <p:txEl>
                                              <p:pRg st="0" end="0"/>
                                            </p:txEl>
                                          </p:spTgt>
                                        </p:tgtEl>
                                        <p:attrNameLst>
                                          <p:attrName>fill.on</p:attrName>
                                        </p:attrNameLst>
                                      </p:cBhvr>
                                      <p:to>
                                        <p:strVal val="tru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9" presetClass="emph" presetSubtype="0" fill="hold" nodeType="clickEffect">
                                  <p:stCondLst>
                                    <p:cond delay="0"/>
                                  </p:stCondLst>
                                  <p:childTnLst>
                                    <p:animClr clrSpc="rgb" dir="cw">
                                      <p:cBhvr override="childStyle">
                                        <p:cTn id="21" dur="500" fill="hold"/>
                                        <p:tgtEl>
                                          <p:spTgt spid="3">
                                            <p:txEl>
                                              <p:pRg st="1" end="1"/>
                                            </p:txEl>
                                          </p:spTgt>
                                        </p:tgtEl>
                                        <p:attrNameLst>
                                          <p:attrName>style.color</p:attrName>
                                        </p:attrNameLst>
                                      </p:cBhvr>
                                      <p:to>
                                        <a:srgbClr val="FF0000"/>
                                      </p:to>
                                    </p:animClr>
                                    <p:animClr clrSpc="rgb" dir="cw">
                                      <p:cBhvr>
                                        <p:cTn id="22" dur="500" fill="hold"/>
                                        <p:tgtEl>
                                          <p:spTgt spid="3">
                                            <p:txEl>
                                              <p:pRg st="1" end="1"/>
                                            </p:txEl>
                                          </p:spTgt>
                                        </p:tgtEl>
                                        <p:attrNameLst>
                                          <p:attrName>fillcolor</p:attrName>
                                        </p:attrNameLst>
                                      </p:cBhvr>
                                      <p:to>
                                        <a:srgbClr val="FF0000"/>
                                      </p:to>
                                    </p:animClr>
                                    <p:set>
                                      <p:cBhvr>
                                        <p:cTn id="23" dur="500" fill="hold"/>
                                        <p:tgtEl>
                                          <p:spTgt spid="3">
                                            <p:txEl>
                                              <p:pRg st="1" end="1"/>
                                            </p:txEl>
                                          </p:spTgt>
                                        </p:tgtEl>
                                        <p:attrNameLst>
                                          <p:attrName>fill.type</p:attrName>
                                        </p:attrNameLst>
                                      </p:cBhvr>
                                      <p:to>
                                        <p:strVal val="solid"/>
                                      </p:to>
                                    </p:set>
                                    <p:set>
                                      <p:cBhvr>
                                        <p:cTn id="24" dur="500" fill="hold"/>
                                        <p:tgtEl>
                                          <p:spTgt spid="3">
                                            <p:txEl>
                                              <p:pRg st="1" end="1"/>
                                            </p:txEl>
                                          </p:spTgt>
                                        </p:tgtEl>
                                        <p:attrNameLst>
                                          <p:attrName>fill.on</p:attrName>
                                        </p:attrNameLst>
                                      </p:cBhvr>
                                      <p:to>
                                        <p:strVal val="tru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mph" presetSubtype="0" fill="hold" nodeType="clickEffect">
                                  <p:stCondLst>
                                    <p:cond delay="0"/>
                                  </p:stCondLst>
                                  <p:childTnLst>
                                    <p:animClr clrSpc="rgb" dir="cw">
                                      <p:cBhvr override="childStyle">
                                        <p:cTn id="32" dur="500" fill="hold"/>
                                        <p:tgtEl>
                                          <p:spTgt spid="3">
                                            <p:txEl>
                                              <p:pRg st="2" end="2"/>
                                            </p:txEl>
                                          </p:spTgt>
                                        </p:tgtEl>
                                        <p:attrNameLst>
                                          <p:attrName>style.color</p:attrName>
                                        </p:attrNameLst>
                                      </p:cBhvr>
                                      <p:to>
                                        <a:srgbClr val="FF0000"/>
                                      </p:to>
                                    </p:animClr>
                                    <p:animClr clrSpc="rgb" dir="cw">
                                      <p:cBhvr>
                                        <p:cTn id="33" dur="500" fill="hold"/>
                                        <p:tgtEl>
                                          <p:spTgt spid="3">
                                            <p:txEl>
                                              <p:pRg st="2" end="2"/>
                                            </p:txEl>
                                          </p:spTgt>
                                        </p:tgtEl>
                                        <p:attrNameLst>
                                          <p:attrName>fillcolor</p:attrName>
                                        </p:attrNameLst>
                                      </p:cBhvr>
                                      <p:to>
                                        <a:srgbClr val="FF0000"/>
                                      </p:to>
                                    </p:animClr>
                                    <p:set>
                                      <p:cBhvr>
                                        <p:cTn id="34" dur="500" fill="hold"/>
                                        <p:tgtEl>
                                          <p:spTgt spid="3">
                                            <p:txEl>
                                              <p:pRg st="2" end="2"/>
                                            </p:txEl>
                                          </p:spTgt>
                                        </p:tgtEl>
                                        <p:attrNameLst>
                                          <p:attrName>fill.type</p:attrName>
                                        </p:attrNameLst>
                                      </p:cBhvr>
                                      <p:to>
                                        <p:strVal val="solid"/>
                                      </p:to>
                                    </p:set>
                                    <p:set>
                                      <p:cBhvr>
                                        <p:cTn id="35" dur="500" fill="hold"/>
                                        <p:tgtEl>
                                          <p:spTgt spid="3">
                                            <p:txEl>
                                              <p:pRg st="2" end="2"/>
                                            </p:txEl>
                                          </p:spTgt>
                                        </p:tgtEl>
                                        <p:attrNameLst>
                                          <p:attrName>fill.on</p:attrName>
                                        </p:attrNameLst>
                                      </p:cBhvr>
                                      <p:to>
                                        <p:strVal val="tru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9" presetClass="emph" presetSubtype="0" fill="hold" nodeType="clickEffect">
                                  <p:stCondLst>
                                    <p:cond delay="0"/>
                                  </p:stCondLst>
                                  <p:childTnLst>
                                    <p:animClr clrSpc="rgb" dir="cw">
                                      <p:cBhvr override="childStyle">
                                        <p:cTn id="43" dur="500" fill="hold"/>
                                        <p:tgtEl>
                                          <p:spTgt spid="3">
                                            <p:txEl>
                                              <p:pRg st="3" end="3"/>
                                            </p:txEl>
                                          </p:spTgt>
                                        </p:tgtEl>
                                        <p:attrNameLst>
                                          <p:attrName>style.color</p:attrName>
                                        </p:attrNameLst>
                                      </p:cBhvr>
                                      <p:to>
                                        <a:srgbClr val="00B050"/>
                                      </p:to>
                                    </p:animClr>
                                    <p:animClr clrSpc="rgb" dir="cw">
                                      <p:cBhvr>
                                        <p:cTn id="44" dur="500" fill="hold"/>
                                        <p:tgtEl>
                                          <p:spTgt spid="3">
                                            <p:txEl>
                                              <p:pRg st="3" end="3"/>
                                            </p:txEl>
                                          </p:spTgt>
                                        </p:tgtEl>
                                        <p:attrNameLst>
                                          <p:attrName>fillcolor</p:attrName>
                                        </p:attrNameLst>
                                      </p:cBhvr>
                                      <p:to>
                                        <a:srgbClr val="00B050"/>
                                      </p:to>
                                    </p:animClr>
                                    <p:set>
                                      <p:cBhvr>
                                        <p:cTn id="45" dur="500" fill="hold"/>
                                        <p:tgtEl>
                                          <p:spTgt spid="3">
                                            <p:txEl>
                                              <p:pRg st="3" end="3"/>
                                            </p:txEl>
                                          </p:spTgt>
                                        </p:tgtEl>
                                        <p:attrNameLst>
                                          <p:attrName>fill.type</p:attrName>
                                        </p:attrNameLst>
                                      </p:cBhvr>
                                      <p:to>
                                        <p:strVal val="solid"/>
                                      </p:to>
                                    </p:set>
                                    <p:set>
                                      <p:cBhvr>
                                        <p:cTn id="46" dur="500" fill="hold"/>
                                        <p:tgtEl>
                                          <p:spTgt spid="3">
                                            <p:txEl>
                                              <p:pRg st="3" end="3"/>
                                            </p:txEl>
                                          </p:spTgt>
                                        </p:tgtEl>
                                        <p:attrNameLst>
                                          <p:attrName>fill.on</p:attrName>
                                        </p:attrNameLst>
                                      </p:cBhvr>
                                      <p:to>
                                        <p:strVal val="tru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9" presetClass="emph" presetSubtype="0" fill="hold" nodeType="clickEffect">
                                  <p:stCondLst>
                                    <p:cond delay="0"/>
                                  </p:stCondLst>
                                  <p:childTnLst>
                                    <p:animClr clrSpc="rgb" dir="cw">
                                      <p:cBhvr override="childStyle">
                                        <p:cTn id="54" dur="500" fill="hold"/>
                                        <p:tgtEl>
                                          <p:spTgt spid="3">
                                            <p:txEl>
                                              <p:pRg st="4" end="4"/>
                                            </p:txEl>
                                          </p:spTgt>
                                        </p:tgtEl>
                                        <p:attrNameLst>
                                          <p:attrName>style.color</p:attrName>
                                        </p:attrNameLst>
                                      </p:cBhvr>
                                      <p:to>
                                        <a:srgbClr val="00B050"/>
                                      </p:to>
                                    </p:animClr>
                                    <p:animClr clrSpc="rgb" dir="cw">
                                      <p:cBhvr>
                                        <p:cTn id="55" dur="500" fill="hold"/>
                                        <p:tgtEl>
                                          <p:spTgt spid="3">
                                            <p:txEl>
                                              <p:pRg st="4" end="4"/>
                                            </p:txEl>
                                          </p:spTgt>
                                        </p:tgtEl>
                                        <p:attrNameLst>
                                          <p:attrName>fillcolor</p:attrName>
                                        </p:attrNameLst>
                                      </p:cBhvr>
                                      <p:to>
                                        <a:srgbClr val="00B050"/>
                                      </p:to>
                                    </p:animClr>
                                    <p:set>
                                      <p:cBhvr>
                                        <p:cTn id="56" dur="500" fill="hold"/>
                                        <p:tgtEl>
                                          <p:spTgt spid="3">
                                            <p:txEl>
                                              <p:pRg st="4" end="4"/>
                                            </p:txEl>
                                          </p:spTgt>
                                        </p:tgtEl>
                                        <p:attrNameLst>
                                          <p:attrName>fill.type</p:attrName>
                                        </p:attrNameLst>
                                      </p:cBhvr>
                                      <p:to>
                                        <p:strVal val="solid"/>
                                      </p:to>
                                    </p:set>
                                    <p:set>
                                      <p:cBhvr>
                                        <p:cTn id="57"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Alkohol und Schwangerschaft</a:t>
            </a:r>
            <a:endParaRPr lang="de-DE" dirty="0"/>
          </a:p>
        </p:txBody>
      </p:sp>
      <p:sp>
        <p:nvSpPr>
          <p:cNvPr id="3" name="Textplatzhalter 2"/>
          <p:cNvSpPr>
            <a:spLocks noGrp="1"/>
          </p:cNvSpPr>
          <p:nvPr>
            <p:ph type="body" sz="quarter" idx="32"/>
          </p:nvPr>
        </p:nvSpPr>
        <p:spPr/>
        <p:txBody>
          <a:bodyPr/>
          <a:lstStyle/>
          <a:p>
            <a:r>
              <a:rPr lang="de-DE" dirty="0" smtClean="0"/>
              <a:t>Wie wirkt sich Alkohol während der Schwangerschaft auf das ungeborene Kind aus?</a:t>
            </a:r>
            <a:endParaRPr lang="de-DE" dirty="0"/>
          </a:p>
        </p:txBody>
      </p:sp>
      <p:sp>
        <p:nvSpPr>
          <p:cNvPr id="4" name="Inhaltsplatzhalter 3"/>
          <p:cNvSpPr>
            <a:spLocks noGrp="1"/>
          </p:cNvSpPr>
          <p:nvPr>
            <p:ph idx="1"/>
          </p:nvPr>
        </p:nvSpPr>
        <p:spPr/>
        <p:txBody>
          <a:bodyPr/>
          <a:lstStyle/>
          <a:p>
            <a:r>
              <a:rPr lang="de-DE" dirty="0"/>
              <a:t>Alkohol ist plazentagängig und gelangt ungehindert in den Körper des sich entwickelnden Kindes. </a:t>
            </a:r>
            <a:endParaRPr lang="de-DE" dirty="0" smtClean="0"/>
          </a:p>
          <a:p>
            <a:endParaRPr lang="de-DE" dirty="0" smtClean="0"/>
          </a:p>
          <a:p>
            <a:r>
              <a:rPr lang="de-DE" dirty="0" smtClean="0"/>
              <a:t>Schon </a:t>
            </a:r>
            <a:r>
              <a:rPr lang="de-DE" dirty="0"/>
              <a:t>geringe Mengen Alkohol oder einzelne Trinkexzesse können das (ungeborene) Kind nachhaltig gesundheitlich </a:t>
            </a:r>
            <a:r>
              <a:rPr lang="de-DE" dirty="0" smtClean="0"/>
              <a:t>schädigen.</a:t>
            </a:r>
          </a:p>
          <a:p>
            <a:endParaRPr lang="de-DE" dirty="0" smtClean="0"/>
          </a:p>
          <a:p>
            <a:r>
              <a:rPr lang="de-DE" dirty="0" smtClean="0"/>
              <a:t>Die </a:t>
            </a:r>
            <a:r>
              <a:rPr lang="de-DE" dirty="0"/>
              <a:t>Schädigungen (Fetale Alkohol Spektrum Störungen (</a:t>
            </a:r>
            <a:r>
              <a:rPr lang="de-DE" dirty="0" smtClean="0"/>
              <a:t>FASD)) umfassen u.a.: 	</a:t>
            </a:r>
          </a:p>
          <a:p>
            <a:pPr lvl="1"/>
            <a:r>
              <a:rPr lang="de-DE" dirty="0" smtClean="0"/>
              <a:t>Wachstumsstörungen</a:t>
            </a:r>
          </a:p>
          <a:p>
            <a:pPr lvl="1"/>
            <a:r>
              <a:rPr lang="de-DE" dirty="0" smtClean="0"/>
              <a:t>Fehlbildungen </a:t>
            </a:r>
            <a:r>
              <a:rPr lang="de-DE" dirty="0"/>
              <a:t>und Störungen des zentralen Nervensystems </a:t>
            </a:r>
            <a:endParaRPr lang="de-DE" dirty="0" smtClean="0"/>
          </a:p>
          <a:p>
            <a:pPr lvl="1"/>
            <a:r>
              <a:rPr lang="de-DE" dirty="0" smtClean="0"/>
              <a:t>Verhaltensstörungen</a:t>
            </a:r>
          </a:p>
          <a:p>
            <a:pPr lvl="1"/>
            <a:r>
              <a:rPr lang="de-DE" dirty="0" smtClean="0"/>
              <a:t>intellektuelle Beeinträchtigungen</a:t>
            </a:r>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113</a:t>
            </a:fld>
            <a:endParaRPr lang="en-US" noProof="0" dirty="0"/>
          </a:p>
        </p:txBody>
      </p:sp>
      <p:sp>
        <p:nvSpPr>
          <p:cNvPr id="7" name="Textplatzhalter 6"/>
          <p:cNvSpPr>
            <a:spLocks noGrp="1"/>
          </p:cNvSpPr>
          <p:nvPr>
            <p:ph type="body" sz="quarter" idx="33"/>
          </p:nvPr>
        </p:nvSpPr>
        <p:spPr/>
        <p:txBody>
          <a:bodyPr/>
          <a:lstStyle/>
          <a:p>
            <a:r>
              <a:rPr lang="de-DE" dirty="0" smtClean="0"/>
              <a:t>DHS 2015</a:t>
            </a:r>
          </a:p>
        </p:txBody>
      </p:sp>
    </p:spTree>
    <p:extLst>
      <p:ext uri="{BB962C8B-B14F-4D97-AF65-F5344CB8AC3E}">
        <p14:creationId xmlns:p14="http://schemas.microsoft.com/office/powerpoint/2010/main" val="6626807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Alkohol und Schwangerschaft</a:t>
            </a:r>
            <a:endParaRPr lang="de-DE" dirty="0"/>
          </a:p>
        </p:txBody>
      </p:sp>
      <p:sp>
        <p:nvSpPr>
          <p:cNvPr id="3" name="Textplatzhalter 2"/>
          <p:cNvSpPr>
            <a:spLocks noGrp="1"/>
          </p:cNvSpPr>
          <p:nvPr>
            <p:ph type="body" sz="quarter" idx="32"/>
          </p:nvPr>
        </p:nvSpPr>
        <p:spPr/>
        <p:txBody>
          <a:bodyPr/>
          <a:lstStyle/>
          <a:p>
            <a:r>
              <a:rPr lang="de-DE" dirty="0" smtClean="0"/>
              <a:t>Wie wirkt sich Alkohol während der Schwangerschaft auf das ungeborene Kind aus?</a:t>
            </a:r>
            <a:endParaRPr lang="de-DE" dirty="0"/>
          </a:p>
        </p:txBody>
      </p:sp>
      <p:sp>
        <p:nvSpPr>
          <p:cNvPr id="4" name="Inhaltsplatzhalter 3"/>
          <p:cNvSpPr>
            <a:spLocks noGrp="1"/>
          </p:cNvSpPr>
          <p:nvPr>
            <p:ph idx="1"/>
          </p:nvPr>
        </p:nvSpPr>
        <p:spPr/>
        <p:txBody>
          <a:bodyPr/>
          <a:lstStyle/>
          <a:p>
            <a:endParaRPr lang="de-DE" dirty="0" smtClean="0"/>
          </a:p>
          <a:p>
            <a:r>
              <a:rPr lang="de-DE" dirty="0" smtClean="0"/>
              <a:t>Alkoholkonsum </a:t>
            </a:r>
            <a:r>
              <a:rPr lang="de-DE" dirty="0"/>
              <a:t>in der Schwangerschaft ist die häufigste erklärbare Ursache für Entwicklungsverzögerungen im Kindesalter und die häufigste Ursache einer geistigen Behinderung (Fetales Alkoholsyndrom - FAS), noch vor dem Down-Syndrom und der Spina </a:t>
            </a:r>
            <a:r>
              <a:rPr lang="de-DE" dirty="0" err="1"/>
              <a:t>bifida</a:t>
            </a:r>
            <a:r>
              <a:rPr lang="de-DE" dirty="0" smtClean="0"/>
              <a:t>.</a:t>
            </a:r>
          </a:p>
          <a:p>
            <a:pPr marL="0" indent="0">
              <a:buNone/>
            </a:pPr>
            <a:endParaRPr lang="de-DE" dirty="0" smtClean="0"/>
          </a:p>
          <a:p>
            <a:pPr>
              <a:buFont typeface="Wingdings" panose="05000000000000000000" pitchFamily="2" charset="2"/>
              <a:buChar char="à"/>
            </a:pPr>
            <a:r>
              <a:rPr lang="de-DE" dirty="0" smtClean="0">
                <a:sym typeface="Wingdings" panose="05000000000000000000" pitchFamily="2" charset="2"/>
              </a:rPr>
              <a:t> Während der Schwangerschaft sollte komplett auf Alkohol verzichtet werden</a:t>
            </a:r>
            <a:endParaRPr lang="de-DE" dirty="0"/>
          </a:p>
          <a:p>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114</a:t>
            </a:fld>
            <a:endParaRPr lang="en-US" noProof="0" dirty="0"/>
          </a:p>
        </p:txBody>
      </p:sp>
      <p:sp>
        <p:nvSpPr>
          <p:cNvPr id="7" name="Textplatzhalter 6"/>
          <p:cNvSpPr>
            <a:spLocks noGrp="1"/>
          </p:cNvSpPr>
          <p:nvPr>
            <p:ph type="body" sz="quarter" idx="33"/>
          </p:nvPr>
        </p:nvSpPr>
        <p:spPr/>
        <p:txBody>
          <a:bodyPr/>
          <a:lstStyle/>
          <a:p>
            <a:r>
              <a:rPr lang="de-DE" dirty="0" smtClean="0"/>
              <a:t>DHS 2015</a:t>
            </a:r>
            <a:endParaRPr lang="de-DE" dirty="0"/>
          </a:p>
        </p:txBody>
      </p:sp>
    </p:spTree>
    <p:extLst>
      <p:ext uri="{BB962C8B-B14F-4D97-AF65-F5344CB8AC3E}">
        <p14:creationId xmlns:p14="http://schemas.microsoft.com/office/powerpoint/2010/main" val="39904333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Alkohol und Stillen</a:t>
            </a:r>
            <a:endParaRPr lang="de-DE" dirty="0"/>
          </a:p>
        </p:txBody>
      </p:sp>
      <p:sp>
        <p:nvSpPr>
          <p:cNvPr id="3" name="Textplatzhalter 2"/>
          <p:cNvSpPr>
            <a:spLocks noGrp="1"/>
          </p:cNvSpPr>
          <p:nvPr>
            <p:ph type="body" sz="quarter" idx="32"/>
          </p:nvPr>
        </p:nvSpPr>
        <p:spPr/>
        <p:txBody>
          <a:bodyPr/>
          <a:lstStyle/>
          <a:p>
            <a:r>
              <a:rPr lang="de-DE" dirty="0"/>
              <a:t>Wie wirkt sich Alkohol während der </a:t>
            </a:r>
            <a:r>
              <a:rPr lang="de-DE" dirty="0" smtClean="0"/>
              <a:t>Stillzeit </a:t>
            </a:r>
            <a:r>
              <a:rPr lang="de-DE" dirty="0"/>
              <a:t>auf </a:t>
            </a:r>
            <a:r>
              <a:rPr lang="de-DE" dirty="0" smtClean="0"/>
              <a:t>Säuglinge </a:t>
            </a:r>
            <a:r>
              <a:rPr lang="de-DE" dirty="0"/>
              <a:t>aus?</a:t>
            </a:r>
          </a:p>
          <a:p>
            <a:endParaRPr lang="de-DE" dirty="0"/>
          </a:p>
        </p:txBody>
      </p:sp>
      <p:sp>
        <p:nvSpPr>
          <p:cNvPr id="4" name="Inhaltsplatzhalter 3"/>
          <p:cNvSpPr>
            <a:spLocks noGrp="1"/>
          </p:cNvSpPr>
          <p:nvPr>
            <p:ph idx="1"/>
          </p:nvPr>
        </p:nvSpPr>
        <p:spPr/>
        <p:txBody>
          <a:bodyPr/>
          <a:lstStyle/>
          <a:p>
            <a:r>
              <a:rPr lang="de-DE" dirty="0"/>
              <a:t>Alkohol geht in hohem Maße aus der mütterlichen Blutbahn in die Muttermilch über, daher deckt sich der "Milch-Alkohol-Spiegel" nahezu mit dem mütterlichen Blutalkoholspiegel. </a:t>
            </a:r>
          </a:p>
          <a:p>
            <a:r>
              <a:rPr lang="de-DE" dirty="0" smtClean="0"/>
              <a:t>Für </a:t>
            </a:r>
            <a:r>
              <a:rPr lang="de-DE" dirty="0"/>
              <a:t>die Gesundheit von Mutter und Kind ist es am sichersten, in der Stillzeit auf den </a:t>
            </a:r>
            <a:r>
              <a:rPr lang="de-DE" dirty="0" smtClean="0"/>
              <a:t>Konsum von </a:t>
            </a:r>
            <a:r>
              <a:rPr lang="de-DE" dirty="0"/>
              <a:t>alkoholischen Getränken zu verzichten. Dies gilt insbesondere für die Zeit, in der </a:t>
            </a:r>
            <a:r>
              <a:rPr lang="de-DE" dirty="0" smtClean="0"/>
              <a:t>das Baby </a:t>
            </a:r>
            <a:r>
              <a:rPr lang="de-DE" dirty="0"/>
              <a:t>ausschließlich gestillt wird</a:t>
            </a:r>
            <a:r>
              <a:rPr lang="de-DE" dirty="0" smtClean="0"/>
              <a:t>.</a:t>
            </a:r>
            <a:endParaRPr lang="de-DE" dirty="0"/>
          </a:p>
          <a:p>
            <a:r>
              <a:rPr lang="de-DE" dirty="0"/>
              <a:t>Sofern Mütter in der Stillzeit </a:t>
            </a:r>
            <a:r>
              <a:rPr lang="de-DE" dirty="0" smtClean="0"/>
              <a:t>ausnahmsweise </a:t>
            </a:r>
            <a:r>
              <a:rPr lang="de-DE" dirty="0"/>
              <a:t>ein Glas Wein, Sekt oder Ähnliches trinken, sollten Sie folgendes beachten:</a:t>
            </a:r>
          </a:p>
          <a:p>
            <a:pPr lvl="1"/>
            <a:r>
              <a:rPr lang="de-DE" dirty="0" smtClean="0"/>
              <a:t>Stillen direkt vor dem Alkoholkonsum, so dass </a:t>
            </a:r>
            <a:r>
              <a:rPr lang="de-DE" dirty="0"/>
              <a:t>der Abstand zur nächsten Still-mahlzeit ausreichend lang ist (mindestens 1 bis 2 Stunden). </a:t>
            </a:r>
          </a:p>
          <a:p>
            <a:pPr lvl="1"/>
            <a:r>
              <a:rPr lang="de-DE" dirty="0"/>
              <a:t>Wenn </a:t>
            </a:r>
            <a:r>
              <a:rPr lang="de-DE" dirty="0" smtClean="0"/>
              <a:t>das Baby </a:t>
            </a:r>
            <a:r>
              <a:rPr lang="de-DE" dirty="0"/>
              <a:t>keinen gleichmäßigen Stillrhythmus hat, d.h. häufig nach kurzen Intervallen kleine Milchmengen trinkt und die nächste Stillmahlzeit nicht vorhersagbar ist, </a:t>
            </a:r>
            <a:r>
              <a:rPr lang="de-DE" dirty="0" smtClean="0"/>
              <a:t>sollten Mütter vorsorglich vollständig </a:t>
            </a:r>
            <a:r>
              <a:rPr lang="de-DE" dirty="0"/>
              <a:t>auf </a:t>
            </a:r>
            <a:r>
              <a:rPr lang="de-DE" dirty="0" smtClean="0"/>
              <a:t>Alkohol verzichten.</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115</a:t>
            </a:fld>
            <a:endParaRPr lang="en-US" noProof="0" dirty="0"/>
          </a:p>
        </p:txBody>
      </p:sp>
      <p:sp>
        <p:nvSpPr>
          <p:cNvPr id="7" name="Textplatzhalter 6"/>
          <p:cNvSpPr>
            <a:spLocks noGrp="1"/>
          </p:cNvSpPr>
          <p:nvPr>
            <p:ph type="body" sz="quarter" idx="33"/>
          </p:nvPr>
        </p:nvSpPr>
        <p:spPr/>
        <p:txBody>
          <a:bodyPr/>
          <a:lstStyle/>
          <a:p>
            <a:r>
              <a:rPr lang="de-DE" dirty="0" err="1" smtClean="0"/>
              <a:t>BfR</a:t>
            </a:r>
            <a:r>
              <a:rPr lang="de-DE" dirty="0"/>
              <a:t>, 2012</a:t>
            </a:r>
          </a:p>
          <a:p>
            <a:endParaRPr lang="de-DE" dirty="0"/>
          </a:p>
        </p:txBody>
      </p:sp>
    </p:spTree>
    <p:extLst>
      <p:ext uri="{BB962C8B-B14F-4D97-AF65-F5344CB8AC3E}">
        <p14:creationId xmlns:p14="http://schemas.microsoft.com/office/powerpoint/2010/main" val="4554524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Alkohol und Stillen</a:t>
            </a:r>
            <a:endParaRPr lang="de-DE" dirty="0"/>
          </a:p>
        </p:txBody>
      </p:sp>
      <p:sp>
        <p:nvSpPr>
          <p:cNvPr id="3" name="Textplatzhalter 2"/>
          <p:cNvSpPr>
            <a:spLocks noGrp="1"/>
          </p:cNvSpPr>
          <p:nvPr>
            <p:ph type="body" sz="quarter" idx="32"/>
          </p:nvPr>
        </p:nvSpPr>
        <p:spPr/>
        <p:txBody>
          <a:bodyPr/>
          <a:lstStyle/>
          <a:p>
            <a:r>
              <a:rPr lang="de-DE" dirty="0"/>
              <a:t>Wie wirkt sich Alkohol während der </a:t>
            </a:r>
            <a:r>
              <a:rPr lang="de-DE" dirty="0" smtClean="0"/>
              <a:t>Stillzeit </a:t>
            </a:r>
            <a:r>
              <a:rPr lang="de-DE" dirty="0"/>
              <a:t>auf </a:t>
            </a:r>
            <a:r>
              <a:rPr lang="de-DE" dirty="0" smtClean="0"/>
              <a:t>Säuglinge </a:t>
            </a:r>
            <a:r>
              <a:rPr lang="de-DE" dirty="0"/>
              <a:t>aus?</a:t>
            </a:r>
          </a:p>
          <a:p>
            <a:endParaRPr lang="de-DE" dirty="0"/>
          </a:p>
        </p:txBody>
      </p:sp>
      <p:sp>
        <p:nvSpPr>
          <p:cNvPr id="4" name="Inhaltsplatzhalter 3"/>
          <p:cNvSpPr>
            <a:spLocks noGrp="1"/>
          </p:cNvSpPr>
          <p:nvPr>
            <p:ph idx="1"/>
          </p:nvPr>
        </p:nvSpPr>
        <p:spPr/>
        <p:txBody>
          <a:bodyPr/>
          <a:lstStyle/>
          <a:p>
            <a:endParaRPr lang="de-DE" dirty="0" smtClean="0"/>
          </a:p>
          <a:p>
            <a:r>
              <a:rPr lang="de-DE" dirty="0" smtClean="0"/>
              <a:t>Laut </a:t>
            </a:r>
            <a:r>
              <a:rPr lang="de-DE" dirty="0"/>
              <a:t>einer Studie von Anderson (2018) ist es unwahrscheinlich, dass Alkohol in mäßigen Mengen, z. B. ein Sekt zu einer Mahlzeit einmal in der Woche, einem gestillten Säugling schadet, solange das Stillen oder Abpumpen nicht zu kurz nach dem Alkoholkonsum </a:t>
            </a:r>
            <a:r>
              <a:rPr lang="de-DE" dirty="0" smtClean="0"/>
              <a:t>erfolgt</a:t>
            </a:r>
            <a:r>
              <a:rPr lang="de-DE" baseline="30000" dirty="0" smtClean="0"/>
              <a:t>1</a:t>
            </a:r>
            <a:r>
              <a:rPr lang="de-DE" dirty="0" smtClean="0"/>
              <a:t>.</a:t>
            </a:r>
          </a:p>
          <a:p>
            <a:r>
              <a:rPr lang="de-DE" dirty="0" smtClean="0"/>
              <a:t>Gängige zugelassene (pflanzliche) </a:t>
            </a:r>
            <a:r>
              <a:rPr lang="de-DE" dirty="0"/>
              <a:t>Arzneimittel (</a:t>
            </a:r>
            <a:r>
              <a:rPr lang="de-DE" dirty="0" err="1" smtClean="0"/>
              <a:t>Carminativum</a:t>
            </a:r>
            <a:r>
              <a:rPr lang="de-DE" dirty="0" smtClean="0"/>
              <a:t> </a:t>
            </a:r>
            <a:r>
              <a:rPr lang="de-DE" dirty="0" err="1" smtClean="0"/>
              <a:t>Hetterich</a:t>
            </a:r>
            <a:r>
              <a:rPr lang="de-DE" dirty="0" smtClean="0"/>
              <a:t>, </a:t>
            </a:r>
            <a:r>
              <a:rPr lang="de-DE" dirty="0" err="1" smtClean="0"/>
              <a:t>Prospan</a:t>
            </a:r>
            <a:r>
              <a:rPr lang="de-DE" dirty="0" smtClean="0"/>
              <a:t>…)  </a:t>
            </a:r>
            <a:r>
              <a:rPr lang="de-DE" dirty="0"/>
              <a:t>für </a:t>
            </a:r>
            <a:r>
              <a:rPr lang="de-DE" dirty="0" smtClean="0"/>
              <a:t>Säuglinge in der empfohlenen Dossierung führen zu deutlich höheren Blutalkoholkonzentrationswerten als bspw. der Konsum von einem Glas Sekt der Mutter</a:t>
            </a:r>
            <a:r>
              <a:rPr lang="de-DE" baseline="30000" dirty="0" smtClean="0"/>
              <a:t>2</a:t>
            </a:r>
            <a:r>
              <a:rPr lang="de-DE" dirty="0" smtClean="0"/>
              <a:t>.</a:t>
            </a:r>
          </a:p>
          <a:p>
            <a:r>
              <a:rPr lang="de-DE" dirty="0" smtClean="0"/>
              <a:t>Das </a:t>
            </a:r>
            <a:r>
              <a:rPr lang="de-DE" dirty="0"/>
              <a:t>Bundesinstitut für Risikobewertung (2012) </a:t>
            </a:r>
            <a:r>
              <a:rPr lang="de-DE" dirty="0" smtClean="0"/>
              <a:t>empfiehlt, dass Mütter </a:t>
            </a:r>
            <a:r>
              <a:rPr lang="de-DE" dirty="0"/>
              <a:t>nicht aufhören sollen zu stillen, auch wenn Sie ausnahmsweise einmal ein Glas Alkohol </a:t>
            </a:r>
            <a:r>
              <a:rPr lang="de-DE" dirty="0" smtClean="0"/>
              <a:t>trinken, da Muttermilch wichtig für die Kinder ist</a:t>
            </a:r>
            <a:r>
              <a:rPr lang="de-DE" baseline="30000" dirty="0" smtClean="0"/>
              <a:t>2</a:t>
            </a:r>
            <a:r>
              <a:rPr lang="de-DE" dirty="0" smtClean="0"/>
              <a:t>. </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116</a:t>
            </a:fld>
            <a:endParaRPr lang="en-US" noProof="0" dirty="0"/>
          </a:p>
        </p:txBody>
      </p:sp>
      <p:sp>
        <p:nvSpPr>
          <p:cNvPr id="7" name="Textplatzhalter 6"/>
          <p:cNvSpPr>
            <a:spLocks noGrp="1"/>
          </p:cNvSpPr>
          <p:nvPr>
            <p:ph type="body" sz="quarter" idx="33"/>
          </p:nvPr>
        </p:nvSpPr>
        <p:spPr/>
        <p:txBody>
          <a:bodyPr/>
          <a:lstStyle/>
          <a:p>
            <a:r>
              <a:rPr lang="de-DE" baseline="30000" dirty="0" smtClean="0"/>
              <a:t>1</a:t>
            </a:r>
            <a:r>
              <a:rPr lang="de-DE" dirty="0" smtClean="0"/>
              <a:t>Anderson, 2018;  </a:t>
            </a:r>
            <a:r>
              <a:rPr lang="de-DE" baseline="30000" dirty="0" smtClean="0"/>
              <a:t>2</a:t>
            </a:r>
            <a:r>
              <a:rPr lang="de-DE" dirty="0" smtClean="0"/>
              <a:t>BfR, 2012</a:t>
            </a:r>
            <a:endParaRPr lang="de-DE" dirty="0"/>
          </a:p>
        </p:txBody>
      </p:sp>
    </p:spTree>
    <p:extLst>
      <p:ext uri="{BB962C8B-B14F-4D97-AF65-F5344CB8AC3E}">
        <p14:creationId xmlns:p14="http://schemas.microsoft.com/office/powerpoint/2010/main" val="20334880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r>
              <a:rPr lang="de-DE" altLang="de-DE" dirty="0"/>
              <a:t>Literatur</a:t>
            </a:r>
          </a:p>
        </p:txBody>
      </p:sp>
      <p:sp>
        <p:nvSpPr>
          <p:cNvPr id="23555" name="Inhaltsplatzhalter 2"/>
          <p:cNvSpPr>
            <a:spLocks noGrp="1"/>
          </p:cNvSpPr>
          <p:nvPr>
            <p:ph idx="1"/>
          </p:nvPr>
        </p:nvSpPr>
        <p:spPr/>
        <p:txBody>
          <a:bodyPr/>
          <a:lstStyle/>
          <a:p>
            <a:pPr marL="522288" lvl="1" indent="-342900"/>
            <a:r>
              <a:rPr lang="de-DE" sz="1800" dirty="0"/>
              <a:t>Anderson (2018). </a:t>
            </a:r>
            <a:r>
              <a:rPr lang="de-DE" sz="1800" dirty="0" err="1"/>
              <a:t>Alcohol</a:t>
            </a:r>
            <a:r>
              <a:rPr lang="de-DE" sz="1800" dirty="0"/>
              <a:t> </a:t>
            </a:r>
            <a:r>
              <a:rPr lang="de-DE" sz="1800" dirty="0" err="1"/>
              <a:t>Use</a:t>
            </a:r>
            <a:r>
              <a:rPr lang="de-DE" sz="1800" dirty="0"/>
              <a:t> </a:t>
            </a:r>
            <a:r>
              <a:rPr lang="de-DE" sz="1800" dirty="0" err="1"/>
              <a:t>During</a:t>
            </a:r>
            <a:r>
              <a:rPr lang="de-DE" sz="1800" dirty="0"/>
              <a:t> </a:t>
            </a:r>
            <a:r>
              <a:rPr lang="de-DE" sz="1800" dirty="0" err="1"/>
              <a:t>Breastfeeding</a:t>
            </a:r>
            <a:r>
              <a:rPr lang="de-DE" sz="1800" dirty="0"/>
              <a:t>. </a:t>
            </a:r>
            <a:r>
              <a:rPr lang="de-DE" sz="1800" dirty="0">
                <a:hlinkClick r:id="rId3"/>
              </a:rPr>
              <a:t>https://www.liebertpub.com/doi/10.1089/bfm.2018.0053</a:t>
            </a:r>
            <a:r>
              <a:rPr lang="de-DE" sz="1800" dirty="0"/>
              <a:t> </a:t>
            </a:r>
          </a:p>
          <a:p>
            <a:pPr marL="522288" lvl="1" indent="-342900"/>
            <a:r>
              <a:rPr lang="de-DE" sz="1800" dirty="0" err="1"/>
              <a:t>BfR</a:t>
            </a:r>
            <a:r>
              <a:rPr lang="de-DE" sz="1800" dirty="0"/>
              <a:t> (2012). </a:t>
            </a:r>
            <a:r>
              <a:rPr lang="de-DE" sz="1800" dirty="0">
                <a:hlinkClick r:id="rId4"/>
              </a:rPr>
              <a:t>Alkohol in der Stillzeit – Eine Risikobewertung unter Berücksichtigung der Stillförderung</a:t>
            </a:r>
            <a:r>
              <a:rPr lang="de-DE" sz="1800" dirty="0"/>
              <a:t> (</a:t>
            </a:r>
            <a:r>
              <a:rPr lang="de-DE" sz="1800" dirty="0" err="1"/>
              <a:t>BfR</a:t>
            </a:r>
            <a:r>
              <a:rPr lang="de-DE" sz="1800" dirty="0"/>
              <a:t>-Wissenschaft 07/2012). </a:t>
            </a:r>
            <a:r>
              <a:rPr lang="de-DE" sz="1800" dirty="0">
                <a:hlinkClick r:id="rId4"/>
              </a:rPr>
              <a:t>https://mobil.bfr.bund.de/cm/350/alkohol-in-der-stillzeit-eine-risikobewertung-unter-beruecksichtigung-der-stillfoerderung.pdf</a:t>
            </a:r>
            <a:r>
              <a:rPr lang="de-DE" sz="1800" dirty="0"/>
              <a:t> </a:t>
            </a:r>
            <a:endParaRPr lang="de-DE" altLang="de-DE" sz="1800" dirty="0"/>
          </a:p>
          <a:p>
            <a:pPr marL="522288" lvl="1" indent="-342900"/>
            <a:r>
              <a:rPr lang="de-DE" sz="1800" dirty="0"/>
              <a:t>Deutsche Hauptstelle für Suchtfragen e.V. (2015). Alkohol in der Schwangerschaft. </a:t>
            </a:r>
            <a:r>
              <a:rPr lang="de-DE" sz="1800" dirty="0" err="1"/>
              <a:t>Factsheet</a:t>
            </a:r>
            <a:r>
              <a:rPr lang="de-DE" sz="1800" dirty="0"/>
              <a:t>. Deutsche Hauptstelle für Suchtfragen e.V. Hamm. Verfügbar unter: </a:t>
            </a:r>
            <a:r>
              <a:rPr lang="de-DE" sz="1800" dirty="0">
                <a:hlinkClick r:id="rId5"/>
              </a:rPr>
              <a:t>https://www.dhs.de/fileadmin/user_upload/pdf/Broschueren/FS_Alkohol_in_der_Schwangerschaft.pdf</a:t>
            </a:r>
            <a:r>
              <a:rPr lang="de-DE" sz="1800" dirty="0"/>
              <a:t> </a:t>
            </a:r>
          </a:p>
          <a:p>
            <a:pPr marL="522288" lvl="1" indent="-342900"/>
            <a:r>
              <a:rPr lang="de-DE" sz="1800" dirty="0"/>
              <a:t>Deutsches Institut für Medizinische Dokumentation und Information (DIMDI), 2018. ICD-10-WHO Version 2019 [online]. Kapitel V Psychische und Verhaltensstörungen </a:t>
            </a:r>
            <a:r>
              <a:rPr lang="de-DE" sz="1800" i="1" dirty="0"/>
              <a:t>(F00-F99)</a:t>
            </a:r>
            <a:r>
              <a:rPr lang="de-DE" sz="1800" dirty="0"/>
              <a:t>. Köln: Deutsches Institut für Medizinische Dokumentation und Information. 24.08.2018 [Zugriff am: </a:t>
            </a:r>
            <a:r>
              <a:rPr lang="de-DE" sz="1800" dirty="0" smtClean="0"/>
              <a:t>14.04.2021]. </a:t>
            </a:r>
            <a:r>
              <a:rPr lang="de-DE" sz="1800" dirty="0"/>
              <a:t>Verfügbar unter: </a:t>
            </a:r>
            <a:r>
              <a:rPr lang="de-DE" sz="1800" dirty="0">
                <a:hlinkClick r:id="rId6"/>
              </a:rPr>
              <a:t>https://www.dimdi.de/static/de/klassifikationen/icd/icd-10-who/​kode-suche/​htmlamtl2019/​</a:t>
            </a:r>
            <a:r>
              <a:rPr lang="de-DE" sz="1800" dirty="0" smtClean="0">
                <a:hlinkClick r:id="rId6"/>
              </a:rPr>
              <a:t>block-f10-f19.htm</a:t>
            </a:r>
            <a:r>
              <a:rPr lang="de-DE" sz="1800" dirty="0" smtClean="0"/>
              <a:t> </a:t>
            </a:r>
            <a:endParaRPr lang="de-DE" altLang="de-DE" sz="1800" dirty="0" smtClean="0"/>
          </a:p>
          <a:p>
            <a:pPr marL="522288" lvl="1" indent="-342900"/>
            <a:r>
              <a:rPr lang="de-DE" altLang="de-DE" sz="1800" dirty="0" err="1" smtClean="0"/>
              <a:t>Dilling</a:t>
            </a:r>
            <a:r>
              <a:rPr lang="de-DE" altLang="de-DE" sz="1800" dirty="0"/>
              <a:t>, H. (Hrsg.). (2015). </a:t>
            </a:r>
            <a:r>
              <a:rPr lang="de-DE" altLang="de-DE" sz="1800" i="1" dirty="0"/>
              <a:t>Internationale Klassifikation psychischer Störungen. ICD–10 Kapitel V (F) klinisch–diagnostische Leitlinien </a:t>
            </a:r>
            <a:r>
              <a:rPr lang="de-DE" altLang="de-DE" sz="1800" dirty="0"/>
              <a:t>(10. Aufl., unter Berücksichtigung der Änderungen entsprechend ICD-10-GM 2015). Bern: </a:t>
            </a:r>
            <a:r>
              <a:rPr lang="de-DE" altLang="de-DE" sz="1800" dirty="0" err="1"/>
              <a:t>Hogrefe</a:t>
            </a:r>
            <a:r>
              <a:rPr lang="de-DE" altLang="de-DE" sz="1800" dirty="0"/>
              <a:t>. </a:t>
            </a:r>
            <a:endParaRPr lang="de-DE" altLang="de-DE" sz="1800" dirty="0" smtClean="0"/>
          </a:p>
          <a:p>
            <a:pPr marL="522288" lvl="1" indent="-342900"/>
            <a:r>
              <a:rPr lang="de-DE" altLang="de-DE" sz="1800" dirty="0" err="1" smtClean="0"/>
              <a:t>Rommelsbacher</a:t>
            </a:r>
            <a:r>
              <a:rPr lang="de-DE" altLang="de-DE" sz="1800" dirty="0" smtClean="0"/>
              <a:t>, H. (2011). Pharmakokinetik des Alkohols. </a:t>
            </a:r>
            <a:r>
              <a:rPr lang="de-DE" altLang="de-DE" sz="1800" dirty="0"/>
              <a:t>In: Singer, M. </a:t>
            </a:r>
            <a:r>
              <a:rPr lang="de-DE" altLang="de-DE" sz="1800" dirty="0" err="1"/>
              <a:t>Batra</a:t>
            </a:r>
            <a:r>
              <a:rPr lang="de-DE" altLang="de-DE" sz="1800" dirty="0"/>
              <a:t>, A., Mann, K. (Hrsg.) (2011). Alkohol und Tabak. Grundlagen und Folgeerkrankungen. Stuttgart, New York: Thieme.</a:t>
            </a:r>
          </a:p>
          <a:p>
            <a:pPr marL="522288" lvl="1" indent="-342900"/>
            <a:r>
              <a:rPr lang="de-DE" altLang="de-DE" sz="1800" dirty="0" smtClean="0"/>
              <a:t>Singer, M. </a:t>
            </a:r>
            <a:r>
              <a:rPr lang="de-DE" altLang="de-DE" sz="1800" dirty="0" err="1" smtClean="0"/>
              <a:t>Batra</a:t>
            </a:r>
            <a:r>
              <a:rPr lang="de-DE" altLang="de-DE" sz="1800" dirty="0" smtClean="0"/>
              <a:t>, A., Mann, K. (Hrsg.) (2011). Alkohol und Tabak. Grundlagen und Folgeerkrankungen. Stuttgart, New York: Thieme</a:t>
            </a:r>
            <a:r>
              <a:rPr lang="de-DE" altLang="de-DE" sz="1800" dirty="0"/>
              <a:t>. </a:t>
            </a:r>
            <a:endParaRPr lang="de-DE" altLang="de-DE" sz="1800" dirty="0" smtClean="0"/>
          </a:p>
          <a:p>
            <a:pPr marL="522288" lvl="1" indent="-342900"/>
            <a:r>
              <a:rPr lang="de-DE" altLang="de-DE" sz="1800" dirty="0" err="1" smtClean="0"/>
              <a:t>Sting</a:t>
            </a:r>
            <a:r>
              <a:rPr lang="de-DE" altLang="de-DE" sz="1800" dirty="0"/>
              <a:t>, S. &amp; Blum, C. (2003). Soziale Arbeit in der Suchtprävention (UTB, Bd. 2474, 1. Aufl.). München: E. Reinhardt.</a:t>
            </a:r>
          </a:p>
          <a:p>
            <a:pPr marL="522288" lvl="1" indent="-342900"/>
            <a:endParaRPr lang="de-DE" altLang="de-DE" sz="1800" dirty="0" smtClean="0"/>
          </a:p>
          <a:p>
            <a:pPr marL="179388" lvl="1" indent="0">
              <a:buNone/>
            </a:pPr>
            <a:endParaRPr lang="de-DE" altLang="de-DE" sz="1800" dirty="0"/>
          </a:p>
          <a:p>
            <a:pPr marL="179388" lvl="1" indent="0">
              <a:buNone/>
            </a:pPr>
            <a:endParaRPr lang="de-DE" altLang="de-DE" sz="1800" dirty="0"/>
          </a:p>
          <a:p>
            <a:pPr marL="179388" lvl="1" indent="0">
              <a:buNone/>
            </a:pPr>
            <a:endParaRPr lang="de-DE" altLang="de-DE" dirty="0"/>
          </a:p>
          <a:p>
            <a:endParaRPr lang="de-DE" altLang="de-DE" sz="2000" dirty="0"/>
          </a:p>
          <a:p>
            <a:endParaRPr lang="de-DE" altLang="de-DE" sz="2000" dirty="0"/>
          </a:p>
          <a:p>
            <a:endParaRPr lang="de-DE" altLang="de-DE" sz="2000" dirty="0"/>
          </a:p>
        </p:txBody>
      </p:sp>
    </p:spTree>
    <p:extLst>
      <p:ext uri="{BB962C8B-B14F-4D97-AF65-F5344CB8AC3E}">
        <p14:creationId xmlns:p14="http://schemas.microsoft.com/office/powerpoint/2010/main" val="5535986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4578" name="Titel 1"/>
          <p:cNvSpPr>
            <a:spLocks noGrp="1"/>
          </p:cNvSpPr>
          <p:nvPr>
            <p:ph type="title"/>
          </p:nvPr>
        </p:nvSpPr>
        <p:spPr>
          <a:xfrm>
            <a:off x="-1700" y="2624446"/>
            <a:ext cx="6533129" cy="1490179"/>
          </a:xfrm>
        </p:spPr>
        <p:txBody>
          <a:bodyPr/>
          <a:lstStyle/>
          <a:p>
            <a:pPr>
              <a:spcBef>
                <a:spcPts val="2000"/>
              </a:spcBef>
            </a:pPr>
            <a:r>
              <a:rPr lang="de-DE" altLang="de-DE" b="1" dirty="0">
                <a:solidFill>
                  <a:srgbClr val="000000"/>
                </a:solidFill>
              </a:rPr>
              <a:t/>
            </a:r>
            <a:br>
              <a:rPr lang="de-DE" altLang="de-DE" b="1" dirty="0">
                <a:solidFill>
                  <a:srgbClr val="000000"/>
                </a:solidFill>
              </a:rPr>
            </a:br>
            <a:r>
              <a:rPr lang="de-DE" altLang="de-DE" sz="4000" b="1" dirty="0">
                <a:solidFill>
                  <a:srgbClr val="000000"/>
                </a:solidFill>
              </a:rPr>
              <a:t>Das transtheoretische Modell </a:t>
            </a:r>
            <a:r>
              <a:rPr lang="de-DE" altLang="de-DE" sz="4000" b="1" dirty="0" smtClean="0">
                <a:solidFill>
                  <a:srgbClr val="000000"/>
                </a:solidFill>
              </a:rPr>
              <a:t>der Verhaltensänderung </a:t>
            </a:r>
            <a:r>
              <a:rPr lang="de-DE" altLang="de-DE" sz="4000" b="1" dirty="0">
                <a:solidFill>
                  <a:srgbClr val="000000"/>
                </a:solidFill>
              </a:rPr>
              <a:t>(TTM)</a:t>
            </a:r>
            <a:r>
              <a:rPr lang="de-DE" altLang="de-DE" b="1" dirty="0">
                <a:solidFill>
                  <a:srgbClr val="000000"/>
                </a:solidFill>
              </a:rPr>
              <a:t/>
            </a:r>
            <a:br>
              <a:rPr lang="de-DE" altLang="de-DE" b="1" dirty="0">
                <a:solidFill>
                  <a:srgbClr val="000000"/>
                </a:solidFill>
              </a:rPr>
            </a:br>
            <a:endParaRPr lang="de-DE" altLang="de-DE" dirty="0"/>
          </a:p>
        </p:txBody>
      </p:sp>
      <p:sp>
        <p:nvSpPr>
          <p:cNvPr id="3" name="Textplatzhalter 2"/>
          <p:cNvSpPr>
            <a:spLocks noGrp="1"/>
          </p:cNvSpPr>
          <p:nvPr>
            <p:ph type="body" sz="quarter" idx="13"/>
          </p:nvPr>
        </p:nvSpPr>
        <p:spPr>
          <a:xfrm>
            <a:off x="0" y="4110760"/>
            <a:ext cx="6531429" cy="1100565"/>
          </a:xfrm>
        </p:spPr>
        <p:txBody>
          <a:bodyPr/>
          <a:lstStyle/>
          <a:p>
            <a:r>
              <a:rPr lang="de-DE" altLang="de-DE" dirty="0"/>
              <a:t>Wie läuft eine Verhaltensänderung ab</a:t>
            </a:r>
            <a:r>
              <a:rPr lang="de-DE" altLang="de-DE" dirty="0" smtClean="0"/>
              <a:t>?</a:t>
            </a:r>
            <a:endParaRPr lang="de-DE" altLang="de-DE" dirty="0"/>
          </a:p>
        </p:txBody>
      </p:sp>
    </p:spTree>
    <p:extLst>
      <p:ext uri="{BB962C8B-B14F-4D97-AF65-F5344CB8AC3E}">
        <p14:creationId xmlns:p14="http://schemas.microsoft.com/office/powerpoint/2010/main" val="184973411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r>
              <a:rPr lang="de-DE" altLang="de-DE" dirty="0" smtClean="0"/>
              <a:t>Das Transtheoretische </a:t>
            </a:r>
            <a:r>
              <a:rPr lang="de-DE" altLang="de-DE" dirty="0"/>
              <a:t>Modell </a:t>
            </a:r>
            <a:r>
              <a:rPr lang="de-DE" altLang="de-DE" dirty="0" smtClean="0"/>
              <a:t>der Verhaltensänderung (TTM)</a:t>
            </a:r>
            <a:endParaRPr lang="de-DE" altLang="de-DE" dirty="0"/>
          </a:p>
        </p:txBody>
      </p:sp>
      <p:sp>
        <p:nvSpPr>
          <p:cNvPr id="3" name="Inhaltsplatzhalter 2"/>
          <p:cNvSpPr>
            <a:spLocks noGrp="1"/>
          </p:cNvSpPr>
          <p:nvPr>
            <p:ph idx="1"/>
          </p:nvPr>
        </p:nvSpPr>
        <p:spPr/>
        <p:txBody>
          <a:bodyPr/>
          <a:lstStyle/>
          <a:p>
            <a:pPr marL="342900" indent="-342900">
              <a:spcBef>
                <a:spcPts val="600"/>
              </a:spcBef>
              <a:defRPr/>
            </a:pPr>
            <a:r>
              <a:rPr lang="de-DE" altLang="de-DE" sz="2200" dirty="0"/>
              <a:t>Entwickelt 1997 von Prochaska und </a:t>
            </a:r>
            <a:r>
              <a:rPr lang="de-DE" altLang="de-DE" sz="2200" dirty="0" err="1"/>
              <a:t>DiClemente</a:t>
            </a:r>
            <a:endParaRPr lang="de-DE" altLang="de-DE" sz="2200" dirty="0"/>
          </a:p>
          <a:p>
            <a:pPr marL="342900" indent="-342900">
              <a:spcBef>
                <a:spcPts val="600"/>
              </a:spcBef>
              <a:defRPr/>
            </a:pPr>
            <a:r>
              <a:rPr lang="de-DE" altLang="de-DE" sz="2200" dirty="0"/>
              <a:t>Das Bestreben war die bedeutendsten Wirkelemente der einzelnen Schulen zu identifizieren und die Stärken der jeweiligen Ansätze zu </a:t>
            </a:r>
            <a:r>
              <a:rPr lang="de-DE" altLang="de-DE" sz="2200" dirty="0" smtClean="0"/>
              <a:t>bündeln</a:t>
            </a:r>
            <a:endParaRPr lang="de-DE" altLang="de-DE" sz="2200" dirty="0"/>
          </a:p>
          <a:p>
            <a:pPr marL="342900" indent="-342900">
              <a:spcBef>
                <a:spcPts val="600"/>
              </a:spcBef>
              <a:defRPr/>
            </a:pPr>
            <a:r>
              <a:rPr lang="de-DE" altLang="de-DE" dirty="0" smtClean="0"/>
              <a:t>Das TTM ist </a:t>
            </a:r>
            <a:r>
              <a:rPr lang="de-DE" altLang="de-DE" sz="2200" dirty="0" smtClean="0"/>
              <a:t>ein </a:t>
            </a:r>
            <a:r>
              <a:rPr lang="de-DE" altLang="de-DE" sz="2200" dirty="0"/>
              <a:t>Modell zur Erklärung von Verhaltensänderungen</a:t>
            </a:r>
          </a:p>
          <a:p>
            <a:pPr marL="0" indent="0">
              <a:spcBef>
                <a:spcPts val="600"/>
              </a:spcBef>
              <a:buNone/>
              <a:defRPr/>
            </a:pPr>
            <a:endParaRPr lang="de-DE" altLang="de-DE" sz="2200" dirty="0">
              <a:sym typeface="Wingdings" panose="05000000000000000000" pitchFamily="2" charset="2"/>
            </a:endParaRPr>
          </a:p>
          <a:p>
            <a:pPr marL="0" indent="0">
              <a:spcBef>
                <a:spcPts val="600"/>
              </a:spcBef>
              <a:buNone/>
              <a:defRPr/>
            </a:pPr>
            <a:endParaRPr lang="de-DE" altLang="de-DE" sz="2200" dirty="0">
              <a:sym typeface="Wingdings" panose="05000000000000000000" pitchFamily="2" charset="2"/>
            </a:endParaRPr>
          </a:p>
          <a:p>
            <a:pPr marL="0" indent="0">
              <a:spcBef>
                <a:spcPts val="600"/>
              </a:spcBef>
              <a:buNone/>
              <a:defRPr/>
            </a:pPr>
            <a:r>
              <a:rPr lang="de-DE" altLang="de-DE" sz="2200" dirty="0">
                <a:sym typeface="Wingdings" panose="05000000000000000000" pitchFamily="2" charset="2"/>
              </a:rPr>
              <a:t> </a:t>
            </a:r>
            <a:r>
              <a:rPr lang="de-DE" altLang="de-DE" sz="2200" dirty="0"/>
              <a:t>Modelle </a:t>
            </a:r>
            <a:r>
              <a:rPr lang="de-DE" altLang="de-DE" sz="2200" dirty="0" smtClean="0"/>
              <a:t>wie das Transtheoretische Modell der Verhaltensänderung bilden </a:t>
            </a:r>
            <a:r>
              <a:rPr lang="de-DE" altLang="de-DE" sz="2200" dirty="0"/>
              <a:t>die theoretische Basis für Interventions- und Präventionsprogramme, welche in letzter Instanz auf eine Veränderung von Verhaltensweisen </a:t>
            </a:r>
            <a:r>
              <a:rPr lang="de-DE" altLang="de-DE" sz="2200" dirty="0" smtClean="0"/>
              <a:t>abzielen.</a:t>
            </a:r>
            <a:endParaRPr lang="de-DE" altLang="de-DE" sz="2200" dirty="0"/>
          </a:p>
          <a:p>
            <a:pPr>
              <a:spcBef>
                <a:spcPts val="600"/>
              </a:spcBef>
              <a:buNone/>
              <a:defRPr/>
            </a:pPr>
            <a:endParaRPr lang="de-DE" altLang="de-DE" sz="2200" dirty="0">
              <a:solidFill>
                <a:srgbClr val="000000"/>
              </a:solidFill>
              <a:cs typeface="Times New Roman" panose="02020603050405020304" pitchFamily="18" charset="0"/>
            </a:endParaRPr>
          </a:p>
          <a:p>
            <a:pPr>
              <a:defRPr/>
            </a:pPr>
            <a:endParaRPr lang="de-DE" sz="2200" dirty="0"/>
          </a:p>
        </p:txBody>
      </p:sp>
      <p:sp>
        <p:nvSpPr>
          <p:cNvPr id="2" name="Textplatzhalter 1"/>
          <p:cNvSpPr>
            <a:spLocks noGrp="1"/>
          </p:cNvSpPr>
          <p:nvPr>
            <p:ph type="body" sz="quarter" idx="33"/>
          </p:nvPr>
        </p:nvSpPr>
        <p:spPr/>
        <p:txBody>
          <a:bodyPr/>
          <a:lstStyle/>
          <a:p>
            <a:pPr>
              <a:lnSpc>
                <a:spcPct val="100000"/>
              </a:lnSpc>
              <a:spcBef>
                <a:spcPts val="0"/>
              </a:spcBef>
            </a:pPr>
            <a:r>
              <a:rPr lang="de-DE" dirty="0" smtClean="0"/>
              <a:t>Faselt &amp; Hoffmann,  2010</a:t>
            </a:r>
            <a:endParaRPr lang="de-DE" dirty="0"/>
          </a:p>
        </p:txBody>
      </p:sp>
    </p:spTree>
    <p:extLst>
      <p:ext uri="{BB962C8B-B14F-4D97-AF65-F5344CB8AC3E}">
        <p14:creationId xmlns:p14="http://schemas.microsoft.com/office/powerpoint/2010/main" val="2209951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smtClean="0"/>
              <a:t>Alkoholkonsum </a:t>
            </a:r>
            <a:r>
              <a:rPr lang="de-DE" altLang="de-DE" dirty="0"/>
              <a:t>in Zahlen</a:t>
            </a:r>
          </a:p>
        </p:txBody>
      </p:sp>
      <p:sp>
        <p:nvSpPr>
          <p:cNvPr id="13315" name="Inhaltsplatzhalter 2"/>
          <p:cNvSpPr>
            <a:spLocks noGrp="1"/>
          </p:cNvSpPr>
          <p:nvPr>
            <p:ph idx="1"/>
          </p:nvPr>
        </p:nvSpPr>
        <p:spPr/>
        <p:txBody>
          <a:bodyPr/>
          <a:lstStyle/>
          <a:p>
            <a:pPr marL="342900" indent="-342900" eaLnBrk="1" fontAlgn="auto" hangingPunct="1">
              <a:spcAft>
                <a:spcPts val="0"/>
              </a:spcAft>
              <a:buFont typeface="Arial" panose="020B0604020202020204" pitchFamily="34" charset="0"/>
              <a:buChar char="•"/>
              <a:defRPr/>
            </a:pPr>
            <a:r>
              <a:rPr lang="de-DE" altLang="de-DE" sz="2200" dirty="0"/>
              <a:t>Im Alter von 14,9 Jahren konsumieren Jugendliche in Deutschland das erste </a:t>
            </a:r>
            <a:r>
              <a:rPr lang="de-DE" altLang="de-DE" sz="2200" dirty="0" smtClean="0"/>
              <a:t>Mal </a:t>
            </a:r>
            <a:r>
              <a:rPr lang="de-DE" altLang="de-DE" sz="2200" dirty="0"/>
              <a:t>Alkohol.</a:t>
            </a:r>
            <a:r>
              <a:rPr lang="de-DE" altLang="de-DE" sz="2200" baseline="30000" dirty="0"/>
              <a:t>1</a:t>
            </a:r>
            <a:r>
              <a:rPr lang="de-DE" altLang="de-DE" sz="2200" dirty="0"/>
              <a:t> </a:t>
            </a:r>
          </a:p>
          <a:p>
            <a:pPr marL="342900" indent="-342900" eaLnBrk="1" fontAlgn="auto" hangingPunct="1">
              <a:spcAft>
                <a:spcPts val="0"/>
              </a:spcAft>
              <a:buFont typeface="Arial" panose="020B0604020202020204" pitchFamily="34" charset="0"/>
              <a:buChar char="•"/>
              <a:defRPr/>
            </a:pPr>
            <a:r>
              <a:rPr lang="de-DE" altLang="de-DE" sz="2200" dirty="0"/>
              <a:t>Im Alter von 16,4 Jahren erleben Jugendliche in Deutschland ihren ersten Vollrausch (in den letzten zehn Jahren ist das Alter kontinuierlich gestiegen).</a:t>
            </a:r>
            <a:r>
              <a:rPr lang="de-DE" altLang="de-DE" sz="2200" baseline="30000" dirty="0"/>
              <a:t>1</a:t>
            </a:r>
            <a:endParaRPr lang="de-DE" altLang="de-DE" sz="2200" dirty="0"/>
          </a:p>
          <a:p>
            <a:pPr marL="342900" indent="-342900" eaLnBrk="1" fontAlgn="auto" hangingPunct="1">
              <a:spcAft>
                <a:spcPts val="0"/>
              </a:spcAft>
              <a:buFont typeface="Arial" panose="020B0604020202020204" pitchFamily="34" charset="0"/>
              <a:buChar char="•"/>
              <a:defRPr/>
            </a:pPr>
            <a:r>
              <a:rPr lang="de-DE" sz="2200" dirty="0"/>
              <a:t>2,6 Millionen Kinder und Jugendliche wachsen in Familien mit mindestens einem alkoholkranken Elternteil auf.</a:t>
            </a:r>
            <a:r>
              <a:rPr lang="de-DE" sz="2200" baseline="30000" dirty="0"/>
              <a:t>2</a:t>
            </a:r>
            <a:r>
              <a:rPr lang="de-DE" sz="2200" dirty="0"/>
              <a:t> </a:t>
            </a:r>
            <a:endParaRPr lang="de-DE" altLang="de-DE" sz="2200" dirty="0"/>
          </a:p>
          <a:p>
            <a:pPr marL="342900" indent="-342900" eaLnBrk="1" fontAlgn="auto" hangingPunct="1">
              <a:spcAft>
                <a:spcPts val="0"/>
              </a:spcAft>
              <a:buFont typeface="Arial" panose="020B0604020202020204" pitchFamily="34" charset="0"/>
              <a:buChar char="•"/>
              <a:defRPr/>
            </a:pPr>
            <a:r>
              <a:rPr lang="de-DE" altLang="de-DE" sz="2200" dirty="0" smtClean="0"/>
              <a:t>13.343 </a:t>
            </a:r>
            <a:r>
              <a:rPr lang="de-DE" altLang="de-DE" sz="2200" dirty="0"/>
              <a:t>Alkoholunfälle mit Personenschaden geschahen 2017, dabei starben 231 Menschen.</a:t>
            </a:r>
            <a:r>
              <a:rPr lang="de-DE" sz="2200" baseline="30000" dirty="0"/>
              <a:t>2</a:t>
            </a:r>
            <a:r>
              <a:rPr lang="de-DE" altLang="de-DE" sz="2200" dirty="0"/>
              <a:t> </a:t>
            </a:r>
          </a:p>
          <a:p>
            <a:pPr marL="342900" indent="-342900" eaLnBrk="1" fontAlgn="auto" hangingPunct="1">
              <a:spcAft>
                <a:spcPts val="0"/>
              </a:spcAft>
              <a:buFont typeface="Arial" panose="020B0604020202020204" pitchFamily="34" charset="0"/>
              <a:buChar char="•"/>
              <a:defRPr/>
            </a:pPr>
            <a:r>
              <a:rPr lang="de-DE" altLang="de-DE" sz="2200" dirty="0"/>
              <a:t>74.000 Menschen sterben Schätzungen zufolge in Deutschland jährlich an den Folgen ihres riskanten </a:t>
            </a:r>
            <a:r>
              <a:rPr lang="de-DE" altLang="de-DE" sz="2200" dirty="0" smtClean="0"/>
              <a:t>Alkoholkonsums.</a:t>
            </a:r>
            <a:r>
              <a:rPr lang="de-DE" altLang="de-DE" baseline="30000" dirty="0" smtClean="0"/>
              <a:t>3</a:t>
            </a:r>
          </a:p>
          <a:p>
            <a:pPr marL="342900" indent="-342900">
              <a:defRPr/>
            </a:pPr>
            <a:r>
              <a:rPr lang="de-DE" dirty="0" smtClean="0"/>
              <a:t>Die volkswirtschaftlichen Kosten </a:t>
            </a:r>
            <a:r>
              <a:rPr lang="de-DE" dirty="0"/>
              <a:t>des Alkoholkonsums in Deutschland </a:t>
            </a:r>
            <a:r>
              <a:rPr lang="de-DE" dirty="0" smtClean="0"/>
              <a:t>werden auf </a:t>
            </a:r>
            <a:r>
              <a:rPr lang="de-DE" dirty="0"/>
              <a:t>rund 57,04 Milliarden Euro </a:t>
            </a:r>
            <a:r>
              <a:rPr lang="de-DE" dirty="0" smtClean="0"/>
              <a:t>geschätzt, diese splitten sich auf in: </a:t>
            </a:r>
          </a:p>
          <a:p>
            <a:pPr marL="619125" lvl="1" indent="-342900">
              <a:defRPr/>
            </a:pPr>
            <a:r>
              <a:rPr lang="de-DE" dirty="0" smtClean="0"/>
              <a:t>16,59 </a:t>
            </a:r>
            <a:r>
              <a:rPr lang="de-DE" dirty="0"/>
              <a:t>Milliarden Euro </a:t>
            </a:r>
            <a:r>
              <a:rPr lang="de-DE" dirty="0" smtClean="0"/>
              <a:t>direkte </a:t>
            </a:r>
            <a:r>
              <a:rPr lang="de-DE" dirty="0"/>
              <a:t>Kosten für das Gesundheitssystem </a:t>
            </a:r>
            <a:r>
              <a:rPr lang="de-DE" dirty="0" smtClean="0"/>
              <a:t>(Behandlungskosten etc.)</a:t>
            </a:r>
          </a:p>
          <a:p>
            <a:pPr marL="619125" lvl="1" indent="-342900">
              <a:defRPr/>
            </a:pPr>
            <a:r>
              <a:rPr lang="de-DE" sz="2000" dirty="0" smtClean="0"/>
              <a:t>40,44 </a:t>
            </a:r>
            <a:r>
              <a:rPr lang="de-DE" sz="2000" dirty="0"/>
              <a:t>Milliarden Euro indirekte Kosten (Arbeitslosigkeit, Frühverrentung etc.).</a:t>
            </a:r>
            <a:r>
              <a:rPr lang="de-DE" baseline="30000" dirty="0" smtClean="0"/>
              <a:t>4</a:t>
            </a:r>
            <a:r>
              <a:rPr lang="de-DE" altLang="de-DE" sz="2600" baseline="30000" dirty="0"/>
              <a:t>								</a:t>
            </a:r>
            <a:endParaRPr lang="de-DE" altLang="de-DE" sz="2600" baseline="30000" dirty="0" smtClean="0"/>
          </a:p>
          <a:p>
            <a:pPr marL="619125" lvl="1" indent="-342900" algn="r">
              <a:defRPr/>
            </a:pPr>
            <a:endParaRPr lang="de-DE" altLang="de-DE" sz="2400" baseline="30000" dirty="0"/>
          </a:p>
          <a:p>
            <a:pPr marL="276225" lvl="1" indent="0" algn="r">
              <a:buNone/>
              <a:defRPr/>
            </a:pPr>
            <a:r>
              <a:rPr lang="de-DE" altLang="de-DE" sz="1600" baseline="30000" dirty="0" smtClean="0"/>
              <a:t>1</a:t>
            </a:r>
            <a:r>
              <a:rPr lang="de-DE" sz="1600" dirty="0" smtClean="0"/>
              <a:t>Orth</a:t>
            </a:r>
            <a:r>
              <a:rPr lang="de-DE" sz="1600" dirty="0"/>
              <a:t>, </a:t>
            </a:r>
            <a:r>
              <a:rPr lang="de-DE" sz="1600" dirty="0" smtClean="0"/>
              <a:t>2017; </a:t>
            </a:r>
            <a:r>
              <a:rPr lang="de-DE" sz="1600" baseline="30000" dirty="0" smtClean="0"/>
              <a:t>2</a:t>
            </a:r>
            <a:r>
              <a:rPr lang="de-DE" sz="1600" dirty="0" smtClean="0">
                <a:solidFill>
                  <a:schemeClr val="accent3"/>
                </a:solidFill>
              </a:rPr>
              <a:t>DHS</a:t>
            </a:r>
            <a:r>
              <a:rPr lang="de-DE" sz="1600" dirty="0">
                <a:solidFill>
                  <a:schemeClr val="accent3"/>
                </a:solidFill>
              </a:rPr>
              <a:t>, </a:t>
            </a:r>
            <a:r>
              <a:rPr lang="de-DE" sz="1600" dirty="0" smtClean="0">
                <a:solidFill>
                  <a:schemeClr val="accent3"/>
                </a:solidFill>
              </a:rPr>
              <a:t>2019; </a:t>
            </a:r>
            <a:r>
              <a:rPr lang="de-DE" sz="1600" baseline="30000" dirty="0" smtClean="0">
                <a:solidFill>
                  <a:schemeClr val="accent3"/>
                </a:solidFill>
              </a:rPr>
              <a:t>3</a:t>
            </a:r>
            <a:r>
              <a:rPr lang="de-DE" sz="1600" dirty="0" smtClean="0">
                <a:solidFill>
                  <a:schemeClr val="accent3"/>
                </a:solidFill>
              </a:rPr>
              <a:t>John &amp; Hanke, 2002; </a:t>
            </a:r>
            <a:r>
              <a:rPr lang="de-DE" sz="1600" baseline="30000" dirty="0" smtClean="0">
                <a:solidFill>
                  <a:schemeClr val="accent3"/>
                </a:solidFill>
              </a:rPr>
              <a:t>4</a:t>
            </a:r>
            <a:r>
              <a:rPr lang="de-DE" sz="1600" dirty="0" smtClean="0">
                <a:solidFill>
                  <a:schemeClr val="accent3"/>
                </a:solidFill>
              </a:rPr>
              <a:t>Effertz, 2020</a:t>
            </a:r>
          </a:p>
          <a:p>
            <a:pPr marL="0" indent="0" algn="r" eaLnBrk="1" fontAlgn="auto" hangingPunct="1">
              <a:spcAft>
                <a:spcPts val="0"/>
              </a:spcAft>
              <a:buNone/>
              <a:defRPr/>
            </a:pPr>
            <a:r>
              <a:rPr lang="de-DE" sz="1600" dirty="0" smtClean="0">
                <a:solidFill>
                  <a:schemeClr val="accent3"/>
                </a:solidFill>
              </a:rPr>
              <a:t> </a:t>
            </a:r>
            <a:endParaRPr lang="de-DE" sz="1600" dirty="0">
              <a:solidFill>
                <a:schemeClr val="accent3"/>
              </a:solidFill>
            </a:endParaRPr>
          </a:p>
          <a:p>
            <a:pPr algn="r">
              <a:defRPr/>
            </a:pPr>
            <a:endParaRPr lang="de-DE" altLang="de-DE" sz="2400" dirty="0"/>
          </a:p>
        </p:txBody>
      </p:sp>
    </p:spTree>
    <p:extLst>
      <p:ext uri="{BB962C8B-B14F-4D97-AF65-F5344CB8AC3E}">
        <p14:creationId xmlns:p14="http://schemas.microsoft.com/office/powerpoint/2010/main" val="374440152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2">
              <a:defRPr/>
            </a:pPr>
            <a:r>
              <a:rPr lang="de-DE" altLang="de-DE" sz="3200" b="1" kern="1200" spc="-150" dirty="0">
                <a:solidFill>
                  <a:schemeClr val="tx1">
                    <a:lumMod val="75000"/>
                    <a:lumOff val="25000"/>
                  </a:schemeClr>
                </a:solidFill>
                <a:latin typeface="+mj-lt"/>
                <a:ea typeface="+mj-ea"/>
                <a:cs typeface="+mj-cs"/>
              </a:rPr>
              <a:t>Kernannahmen des TTM</a:t>
            </a:r>
            <a:endParaRPr lang="de-DE" sz="3200" b="1" kern="1200" spc="-150" dirty="0">
              <a:solidFill>
                <a:schemeClr val="tx1">
                  <a:lumMod val="75000"/>
                  <a:lumOff val="25000"/>
                </a:schemeClr>
              </a:solidFill>
              <a:latin typeface="+mj-lt"/>
              <a:ea typeface="+mj-ea"/>
              <a:cs typeface="+mj-cs"/>
            </a:endParaRPr>
          </a:p>
        </p:txBody>
      </p:sp>
      <p:sp>
        <p:nvSpPr>
          <p:cNvPr id="3" name="Inhaltsplatzhalter 2"/>
          <p:cNvSpPr>
            <a:spLocks noGrp="1"/>
          </p:cNvSpPr>
          <p:nvPr>
            <p:ph idx="1"/>
          </p:nvPr>
        </p:nvSpPr>
        <p:spPr/>
        <p:txBody>
          <a:bodyPr/>
          <a:lstStyle/>
          <a:p>
            <a:pPr marL="514350" indent="-514350">
              <a:buFont typeface="+mj-lt"/>
              <a:buAutoNum type="romanUcPeriod"/>
              <a:defRPr/>
            </a:pPr>
            <a:r>
              <a:rPr lang="de-DE" sz="2200" dirty="0" smtClean="0"/>
              <a:t>„Keine </a:t>
            </a:r>
            <a:r>
              <a:rPr lang="de-DE" sz="2200" dirty="0"/>
              <a:t>einzelne Theorie ist in der Lage die Komplexität von Verhaltensänderungen zu erklären. Ein praktikables Modell beinhaltet demzufolge Bausteine verschiedenster Theorien.</a:t>
            </a:r>
          </a:p>
          <a:p>
            <a:pPr marL="514350" indent="-514350">
              <a:buFont typeface="+mj-lt"/>
              <a:buAutoNum type="romanUcPeriod"/>
              <a:defRPr/>
            </a:pPr>
            <a:r>
              <a:rPr lang="de-DE" sz="2200" dirty="0"/>
              <a:t>Verhaltensänderung ist ein Prozess welcher das Durchlaufen verschiedener Stufen über einen Zeitrahmen beinhaltet.</a:t>
            </a:r>
          </a:p>
          <a:p>
            <a:pPr marL="514350" indent="-514350">
              <a:buFont typeface="+mj-lt"/>
              <a:buAutoNum type="romanUcPeriod"/>
              <a:defRPr/>
            </a:pPr>
            <a:r>
              <a:rPr lang="de-DE" sz="2200" dirty="0"/>
              <a:t>Die Stadien der Verhaltensänderung sind, genauso wie Risiko-Verhalten, stabil und gleichzeitig zugänglich für Veränderungen.</a:t>
            </a:r>
          </a:p>
          <a:p>
            <a:pPr marL="514350" indent="-514350">
              <a:buFont typeface="+mj-lt"/>
              <a:buAutoNum type="romanUcPeriod"/>
              <a:defRPr/>
            </a:pPr>
            <a:r>
              <a:rPr lang="de-DE" sz="2200" dirty="0"/>
              <a:t>Individuen stagnieren in den frühen Stadien wenn sie keine gezielte Intervention </a:t>
            </a:r>
            <a:r>
              <a:rPr lang="de-DE" dirty="0" smtClean="0"/>
              <a:t>erhalten</a:t>
            </a:r>
            <a:r>
              <a:rPr lang="de-DE" sz="2200" dirty="0" smtClean="0"/>
              <a:t>.“</a:t>
            </a:r>
            <a:endParaRPr lang="de-DE" sz="2200" dirty="0"/>
          </a:p>
          <a:p>
            <a:pPr eaLnBrk="1" hangingPunct="1">
              <a:buClrTx/>
              <a:defRPr/>
            </a:pPr>
            <a:endParaRPr lang="de-DE" sz="2200" dirty="0"/>
          </a:p>
        </p:txBody>
      </p:sp>
      <p:sp>
        <p:nvSpPr>
          <p:cNvPr id="4" name="Textplatzhalter 3"/>
          <p:cNvSpPr>
            <a:spLocks noGrp="1"/>
          </p:cNvSpPr>
          <p:nvPr>
            <p:ph type="body" sz="quarter" idx="33"/>
          </p:nvPr>
        </p:nvSpPr>
        <p:spPr/>
        <p:txBody>
          <a:bodyPr/>
          <a:lstStyle/>
          <a:p>
            <a:r>
              <a:rPr lang="de-DE" dirty="0" smtClean="0"/>
              <a:t>Keller, 1999, S. 18</a:t>
            </a:r>
            <a:endParaRPr lang="de-DE" dirty="0"/>
          </a:p>
        </p:txBody>
      </p:sp>
    </p:spTree>
    <p:extLst>
      <p:ext uri="{BB962C8B-B14F-4D97-AF65-F5344CB8AC3E}">
        <p14:creationId xmlns:p14="http://schemas.microsoft.com/office/powerpoint/2010/main" val="186545292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r>
              <a:rPr lang="de-DE" altLang="de-DE" dirty="0"/>
              <a:t>Kernannahmen des TTM</a:t>
            </a:r>
          </a:p>
        </p:txBody>
      </p:sp>
      <p:sp>
        <p:nvSpPr>
          <p:cNvPr id="3" name="Inhaltsplatzhalter 2"/>
          <p:cNvSpPr>
            <a:spLocks noGrp="1"/>
          </p:cNvSpPr>
          <p:nvPr>
            <p:ph idx="1"/>
          </p:nvPr>
        </p:nvSpPr>
        <p:spPr/>
        <p:txBody>
          <a:bodyPr/>
          <a:lstStyle/>
          <a:p>
            <a:pPr marL="514350" indent="-514350">
              <a:buFont typeface="+mj-lt"/>
              <a:buAutoNum type="romanUcPeriod" startAt="5"/>
              <a:defRPr/>
            </a:pPr>
            <a:r>
              <a:rPr lang="de-DE" altLang="de-DE" sz="2200" dirty="0" smtClean="0"/>
              <a:t>„Die </a:t>
            </a:r>
            <a:r>
              <a:rPr lang="de-DE" altLang="de-DE" sz="2200" dirty="0"/>
              <a:t>Mehrheit der Individuen mit riskantem Verhalten ist nicht bereit unmittelbar zu Handeln und profitiert deshalb nicht von handlungsorientierten Präventionsmaßnahmen. Präventionsmaßnahmen welche abgestimmt sind auf das jeweilige Stadium haben einen viel höheren Wirkungsgrad.</a:t>
            </a:r>
          </a:p>
          <a:p>
            <a:pPr marL="514350" indent="-514350">
              <a:buFont typeface="+mj-lt"/>
              <a:buAutoNum type="romanUcPeriod" startAt="5"/>
              <a:defRPr/>
            </a:pPr>
            <a:r>
              <a:rPr lang="de-DE" altLang="de-DE" sz="2200" dirty="0"/>
              <a:t>Prinzipien und Strategien zur Verhaltensänderung müssen </a:t>
            </a:r>
            <a:r>
              <a:rPr lang="de-DE" altLang="de-DE" sz="2200" dirty="0" err="1"/>
              <a:t>stadienspezifisch</a:t>
            </a:r>
            <a:r>
              <a:rPr lang="de-DE" altLang="de-DE" sz="2200" dirty="0"/>
              <a:t> vermittelt</a:t>
            </a:r>
            <a:r>
              <a:rPr lang="de-DE" altLang="de-DE" sz="2200" dirty="0" smtClean="0"/>
              <a:t>/ angewandt </a:t>
            </a:r>
            <a:r>
              <a:rPr lang="de-DE" altLang="de-DE" sz="2200" dirty="0"/>
              <a:t>werden. Nur so wird ein vorankommen in den Stadien des TTM ermöglicht.</a:t>
            </a:r>
          </a:p>
          <a:p>
            <a:pPr marL="514350" indent="-514350">
              <a:buFont typeface="+mj-lt"/>
              <a:buAutoNum type="romanUcPeriod" startAt="5"/>
              <a:defRPr/>
            </a:pPr>
            <a:r>
              <a:rPr lang="de-DE" altLang="de-DE" sz="2200" dirty="0"/>
              <a:t>Durch biologische und soziologische Faktoren, sowie Selbstkontrollmechanismen werden stabile riskante Verhaltensweisen aufrechterhalten. Die </a:t>
            </a:r>
            <a:r>
              <a:rPr lang="de-DE" altLang="de-DE" dirty="0" err="1"/>
              <a:t>s</a:t>
            </a:r>
            <a:r>
              <a:rPr lang="de-DE" altLang="de-DE" sz="2200" dirty="0" err="1" smtClean="0"/>
              <a:t>tadienspezifische</a:t>
            </a:r>
            <a:r>
              <a:rPr lang="de-DE" altLang="de-DE" sz="2200" dirty="0" smtClean="0"/>
              <a:t> </a:t>
            </a:r>
            <a:r>
              <a:rPr lang="de-DE" altLang="de-DE" sz="2200" dirty="0"/>
              <a:t>Intervention zielt in erster Linie auf die Verbesserung der Selbstkontrollfähigkeit ab</a:t>
            </a:r>
            <a:r>
              <a:rPr lang="de-DE" altLang="de-DE" sz="2200" dirty="0" smtClean="0"/>
              <a:t>.“</a:t>
            </a:r>
            <a:endParaRPr lang="de-DE" altLang="de-DE" sz="2200" dirty="0"/>
          </a:p>
          <a:p>
            <a:pPr marL="514350" indent="-514350">
              <a:buFont typeface="+mj-lt"/>
              <a:buAutoNum type="romanUcPeriod" startAt="5"/>
              <a:defRPr/>
            </a:pPr>
            <a:endParaRPr lang="de-DE" altLang="de-DE" dirty="0">
              <a:solidFill>
                <a:srgbClr val="000000"/>
              </a:solidFill>
            </a:endParaRPr>
          </a:p>
        </p:txBody>
      </p:sp>
      <p:sp>
        <p:nvSpPr>
          <p:cNvPr id="2" name="Textplatzhalter 1"/>
          <p:cNvSpPr>
            <a:spLocks noGrp="1"/>
          </p:cNvSpPr>
          <p:nvPr>
            <p:ph type="body" sz="quarter" idx="33"/>
          </p:nvPr>
        </p:nvSpPr>
        <p:spPr/>
        <p:txBody>
          <a:bodyPr/>
          <a:lstStyle/>
          <a:p>
            <a:r>
              <a:rPr lang="de-DE" dirty="0"/>
              <a:t>Keller, 1999, S. 18</a:t>
            </a:r>
          </a:p>
          <a:p>
            <a:endParaRPr lang="de-DE" dirty="0"/>
          </a:p>
        </p:txBody>
      </p:sp>
    </p:spTree>
    <p:extLst>
      <p:ext uri="{BB962C8B-B14F-4D97-AF65-F5344CB8AC3E}">
        <p14:creationId xmlns:p14="http://schemas.microsoft.com/office/powerpoint/2010/main" val="7729007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de-DE" altLang="de-DE" dirty="0"/>
              <a:t>Kernannahmen des TTM</a:t>
            </a:r>
          </a:p>
        </p:txBody>
      </p:sp>
      <p:sp>
        <p:nvSpPr>
          <p:cNvPr id="3" name="Inhaltsplatzhalter 2"/>
          <p:cNvSpPr>
            <a:spLocks noGrp="1"/>
          </p:cNvSpPr>
          <p:nvPr>
            <p:ph idx="1"/>
          </p:nvPr>
        </p:nvSpPr>
        <p:spPr/>
        <p:txBody>
          <a:bodyPr/>
          <a:lstStyle/>
          <a:p>
            <a:pPr>
              <a:buNone/>
              <a:defRPr/>
            </a:pPr>
            <a:r>
              <a:rPr lang="de-DE" altLang="de-DE" sz="2200" dirty="0" smtClean="0">
                <a:solidFill>
                  <a:schemeClr val="accent3"/>
                </a:solidFill>
              </a:rPr>
              <a:t>Der Prozess einer Verhaltensänderung  besteht aus fünf aufeinander aufbauenden Stadien:</a:t>
            </a:r>
            <a:endParaRPr lang="de-DE" altLang="de-DE" dirty="0" smtClean="0">
              <a:solidFill>
                <a:schemeClr val="accent3"/>
              </a:solidFill>
            </a:endParaRPr>
          </a:p>
          <a:p>
            <a:pPr lvl="2" eaLnBrk="1" hangingPunct="1">
              <a:buClrTx/>
              <a:buFontTx/>
              <a:buNone/>
              <a:defRPr/>
            </a:pPr>
            <a:endParaRPr lang="de-DE" altLang="de-DE" sz="2200" dirty="0">
              <a:solidFill>
                <a:schemeClr val="accent3"/>
              </a:solidFill>
            </a:endParaRPr>
          </a:p>
          <a:p>
            <a:pPr marL="514350" indent="-514350">
              <a:buFont typeface="+mj-lt"/>
              <a:buAutoNum type="romanUcPeriod"/>
              <a:defRPr/>
            </a:pPr>
            <a:r>
              <a:rPr lang="de-DE" altLang="de-DE" sz="2200" b="1" dirty="0">
                <a:solidFill>
                  <a:schemeClr val="accent3"/>
                </a:solidFill>
              </a:rPr>
              <a:t>Absichtslosigkeit</a:t>
            </a:r>
          </a:p>
          <a:p>
            <a:pPr marL="514350" indent="-514350">
              <a:buFont typeface="+mj-lt"/>
              <a:buAutoNum type="romanUcPeriod"/>
              <a:defRPr/>
            </a:pPr>
            <a:r>
              <a:rPr lang="de-DE" altLang="de-DE" sz="2200" b="1" dirty="0">
                <a:solidFill>
                  <a:schemeClr val="accent3"/>
                </a:solidFill>
              </a:rPr>
              <a:t>Absichtsbildung</a:t>
            </a:r>
          </a:p>
          <a:p>
            <a:pPr marL="514350" indent="-514350">
              <a:buFont typeface="+mj-lt"/>
              <a:buAutoNum type="romanUcPeriod"/>
              <a:defRPr/>
            </a:pPr>
            <a:r>
              <a:rPr lang="de-DE" altLang="de-DE" sz="2200" b="1" dirty="0">
                <a:solidFill>
                  <a:schemeClr val="accent3"/>
                </a:solidFill>
              </a:rPr>
              <a:t>Vorbereitung</a:t>
            </a:r>
          </a:p>
          <a:p>
            <a:pPr marL="514350" indent="-514350">
              <a:buFont typeface="+mj-lt"/>
              <a:buAutoNum type="romanUcPeriod"/>
              <a:defRPr/>
            </a:pPr>
            <a:r>
              <a:rPr lang="de-DE" altLang="de-DE" sz="2200" b="1" dirty="0" smtClean="0">
                <a:solidFill>
                  <a:schemeClr val="accent3"/>
                </a:solidFill>
              </a:rPr>
              <a:t>Handlung</a:t>
            </a:r>
            <a:endParaRPr lang="de-DE" altLang="de-DE" sz="2200" b="1" dirty="0">
              <a:solidFill>
                <a:schemeClr val="accent3"/>
              </a:solidFill>
            </a:endParaRPr>
          </a:p>
          <a:p>
            <a:pPr marL="514350" indent="-514350">
              <a:buFont typeface="+mj-lt"/>
              <a:buAutoNum type="romanUcPeriod"/>
              <a:defRPr/>
            </a:pPr>
            <a:r>
              <a:rPr lang="de-DE" altLang="de-DE" sz="2200" b="1" dirty="0">
                <a:solidFill>
                  <a:schemeClr val="accent3"/>
                </a:solidFill>
              </a:rPr>
              <a:t>Aufrechterhaltung</a:t>
            </a:r>
          </a:p>
          <a:p>
            <a:pPr marL="514350" indent="-514350">
              <a:buFont typeface="+mj-lt"/>
              <a:buAutoNum type="romanUcPeriod"/>
              <a:defRPr/>
            </a:pPr>
            <a:endParaRPr lang="de-DE" altLang="de-DE" sz="2200" b="1" dirty="0">
              <a:solidFill>
                <a:schemeClr val="accent3"/>
              </a:solidFill>
            </a:endParaRPr>
          </a:p>
          <a:p>
            <a:pPr marL="514350" indent="-514350">
              <a:buFont typeface="+mj-lt"/>
              <a:buAutoNum type="romanUcPeriod"/>
              <a:defRPr/>
            </a:pPr>
            <a:r>
              <a:rPr lang="de-DE" sz="2200" dirty="0">
                <a:solidFill>
                  <a:schemeClr val="accent3"/>
                </a:solidFill>
              </a:rPr>
              <a:t>Abschlussstadium </a:t>
            </a:r>
            <a:r>
              <a:rPr lang="de-DE" sz="2200" dirty="0" smtClean="0">
                <a:solidFill>
                  <a:schemeClr val="accent3"/>
                </a:solidFill>
              </a:rPr>
              <a:t>(</a:t>
            </a:r>
            <a:r>
              <a:rPr lang="de-DE" sz="2200" dirty="0">
                <a:solidFill>
                  <a:schemeClr val="accent3"/>
                </a:solidFill>
              </a:rPr>
              <a:t>nicht im ursprünglichen TTM)</a:t>
            </a:r>
            <a:endParaRPr lang="de-DE" altLang="de-DE" sz="2200" dirty="0">
              <a:solidFill>
                <a:schemeClr val="accent3"/>
              </a:solidFill>
            </a:endParaRPr>
          </a:p>
          <a:p>
            <a:pPr eaLnBrk="1" hangingPunct="1">
              <a:defRPr/>
            </a:pPr>
            <a:endParaRPr lang="de-DE" altLang="de-DE" sz="2200" b="1" dirty="0" smtClean="0">
              <a:solidFill>
                <a:schemeClr val="accent3"/>
              </a:solidFill>
            </a:endParaRPr>
          </a:p>
          <a:p>
            <a:pPr marL="0" indent="0">
              <a:buNone/>
              <a:defRPr/>
            </a:pPr>
            <a:r>
              <a:rPr lang="de-DE" altLang="de-DE" dirty="0" smtClean="0">
                <a:solidFill>
                  <a:schemeClr val="accent3"/>
                </a:solidFill>
                <a:sym typeface="Wingdings" panose="05000000000000000000" pitchFamily="2" charset="2"/>
              </a:rPr>
              <a:t> </a:t>
            </a:r>
            <a:r>
              <a:rPr lang="de-DE" altLang="de-DE" dirty="0" smtClean="0">
                <a:solidFill>
                  <a:schemeClr val="accent3"/>
                </a:solidFill>
              </a:rPr>
              <a:t>Die </a:t>
            </a:r>
            <a:r>
              <a:rPr lang="de-DE" altLang="de-DE" dirty="0">
                <a:solidFill>
                  <a:schemeClr val="accent3"/>
                </a:solidFill>
              </a:rPr>
              <a:t>Stadien der Veränderungen verlaufen dabei nicht linear, sondern </a:t>
            </a:r>
            <a:r>
              <a:rPr lang="de-DE" altLang="de-DE" dirty="0" smtClean="0">
                <a:solidFill>
                  <a:schemeClr val="accent3"/>
                </a:solidFill>
              </a:rPr>
              <a:t>spiralförmig</a:t>
            </a:r>
            <a:endParaRPr lang="de-DE" altLang="de-DE" sz="2200" b="1" dirty="0">
              <a:solidFill>
                <a:schemeClr val="accent3"/>
              </a:solidFill>
            </a:endParaRPr>
          </a:p>
          <a:p>
            <a:pPr>
              <a:defRPr/>
            </a:pPr>
            <a:endParaRPr lang="de-DE" sz="2200" dirty="0">
              <a:solidFill>
                <a:schemeClr val="accent3"/>
              </a:solidFill>
            </a:endParaRPr>
          </a:p>
        </p:txBody>
      </p:sp>
      <p:sp>
        <p:nvSpPr>
          <p:cNvPr id="2" name="Textplatzhalter 1"/>
          <p:cNvSpPr>
            <a:spLocks noGrp="1"/>
          </p:cNvSpPr>
          <p:nvPr>
            <p:ph type="body" sz="quarter" idx="33"/>
          </p:nvPr>
        </p:nvSpPr>
        <p:spPr/>
        <p:txBody>
          <a:bodyPr/>
          <a:lstStyle/>
          <a:p>
            <a:r>
              <a:rPr lang="de-DE" dirty="0"/>
              <a:t>Keller, </a:t>
            </a:r>
            <a:r>
              <a:rPr lang="de-DE" dirty="0" smtClean="0"/>
              <a:t>1999</a:t>
            </a:r>
            <a:endParaRPr lang="de-DE" dirty="0"/>
          </a:p>
          <a:p>
            <a:endParaRPr lang="de-DE" dirty="0"/>
          </a:p>
          <a:p>
            <a:endParaRPr lang="de-DE" dirty="0"/>
          </a:p>
        </p:txBody>
      </p:sp>
    </p:spTree>
    <p:extLst>
      <p:ext uri="{BB962C8B-B14F-4D97-AF65-F5344CB8AC3E}">
        <p14:creationId xmlns:p14="http://schemas.microsoft.com/office/powerpoint/2010/main" val="336742539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pPr marL="514350" indent="-514350">
              <a:buFont typeface="Verdana" panose="020B0604030504040204" pitchFamily="34" charset="0"/>
              <a:buAutoNum type="romanUcPeriod"/>
            </a:pPr>
            <a:r>
              <a:rPr lang="de-DE" altLang="de-DE"/>
              <a:t>Absichtslosigkeit (Precontemplation) </a:t>
            </a:r>
          </a:p>
        </p:txBody>
      </p:sp>
      <p:sp>
        <p:nvSpPr>
          <p:cNvPr id="2" name="Textplatzhalter 1"/>
          <p:cNvSpPr>
            <a:spLocks noGrp="1"/>
          </p:cNvSpPr>
          <p:nvPr>
            <p:ph type="body" sz="quarter" idx="32"/>
          </p:nvPr>
        </p:nvSpPr>
        <p:spPr/>
        <p:txBody>
          <a:bodyPr/>
          <a:lstStyle/>
          <a:p>
            <a:r>
              <a:rPr lang="de-DE" sz="2200" dirty="0"/>
              <a:t>„Niemals“ oder „Ich habe nicht vor in den nächsten 6 Monaten etwas in meinem Verhalten zu ändern</a:t>
            </a:r>
            <a:r>
              <a:rPr lang="de-DE" sz="2200" dirty="0" smtClean="0"/>
              <a:t>“</a:t>
            </a:r>
            <a:endParaRPr lang="de-DE" sz="2200" dirty="0"/>
          </a:p>
        </p:txBody>
      </p:sp>
      <p:sp>
        <p:nvSpPr>
          <p:cNvPr id="3" name="Inhaltsplatzhalter 2"/>
          <p:cNvSpPr>
            <a:spLocks noGrp="1"/>
          </p:cNvSpPr>
          <p:nvPr>
            <p:ph idx="1"/>
          </p:nvPr>
        </p:nvSpPr>
        <p:spPr/>
        <p:txBody>
          <a:bodyPr/>
          <a:lstStyle/>
          <a:p>
            <a:pPr marL="0" indent="0">
              <a:buNone/>
              <a:defRPr/>
            </a:pPr>
            <a:endParaRPr lang="de-DE" sz="2200" dirty="0"/>
          </a:p>
          <a:p>
            <a:pPr marL="342900" indent="-342900">
              <a:defRPr/>
            </a:pPr>
            <a:r>
              <a:rPr lang="de-DE" sz="2200" dirty="0"/>
              <a:t>Wenig oder kein Problembewusstsein</a:t>
            </a:r>
          </a:p>
          <a:p>
            <a:pPr marL="342900" indent="-342900">
              <a:defRPr/>
            </a:pPr>
            <a:r>
              <a:rPr lang="de-DE" sz="2200" dirty="0"/>
              <a:t>Kein Interesse etwas zu ändern</a:t>
            </a:r>
          </a:p>
          <a:p>
            <a:pPr marL="342900" indent="-342900">
              <a:defRPr/>
            </a:pPr>
            <a:r>
              <a:rPr lang="de-DE" sz="2200" dirty="0"/>
              <a:t>Auseinandersetzung wird vermieden</a:t>
            </a:r>
          </a:p>
          <a:p>
            <a:pPr marL="342900" indent="-342900">
              <a:defRPr/>
            </a:pPr>
            <a:endParaRPr lang="de-DE" sz="2200" dirty="0"/>
          </a:p>
          <a:p>
            <a:pPr marL="0" indent="0">
              <a:buNone/>
              <a:defRPr/>
            </a:pPr>
            <a:r>
              <a:rPr lang="de-DE" sz="2200" dirty="0">
                <a:sym typeface="Wingdings" panose="05000000000000000000" pitchFamily="2" charset="2"/>
              </a:rPr>
              <a:t> </a:t>
            </a:r>
            <a:r>
              <a:rPr lang="de-DE" sz="2200" dirty="0"/>
              <a:t>Keine Veränderung sichtbar</a:t>
            </a:r>
          </a:p>
          <a:p>
            <a:pPr>
              <a:defRPr/>
            </a:pPr>
            <a:endParaRPr lang="de-DE" sz="2200" dirty="0"/>
          </a:p>
        </p:txBody>
      </p:sp>
      <p:sp>
        <p:nvSpPr>
          <p:cNvPr id="4" name="Textplatzhalter 3"/>
          <p:cNvSpPr>
            <a:spLocks noGrp="1"/>
          </p:cNvSpPr>
          <p:nvPr>
            <p:ph type="body" sz="quarter" idx="33"/>
          </p:nvPr>
        </p:nvSpPr>
        <p:spPr/>
        <p:txBody>
          <a:bodyPr/>
          <a:lstStyle/>
          <a:p>
            <a:r>
              <a:rPr lang="de-DE" dirty="0"/>
              <a:t>Keller, </a:t>
            </a:r>
            <a:r>
              <a:rPr lang="de-DE" dirty="0" smtClean="0"/>
              <a:t>1999</a:t>
            </a:r>
            <a:endParaRPr lang="de-DE" dirty="0"/>
          </a:p>
        </p:txBody>
      </p:sp>
    </p:spTree>
    <p:extLst>
      <p:ext uri="{BB962C8B-B14F-4D97-AF65-F5344CB8AC3E}">
        <p14:creationId xmlns:p14="http://schemas.microsoft.com/office/powerpoint/2010/main" val="255177508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de-DE" altLang="de-DE"/>
              <a:t>II. Absichtsbildung (Contemplation)</a:t>
            </a:r>
          </a:p>
        </p:txBody>
      </p:sp>
      <p:sp>
        <p:nvSpPr>
          <p:cNvPr id="2" name="Textplatzhalter 1"/>
          <p:cNvSpPr>
            <a:spLocks noGrp="1"/>
          </p:cNvSpPr>
          <p:nvPr>
            <p:ph type="body" sz="quarter" idx="32"/>
          </p:nvPr>
        </p:nvSpPr>
        <p:spPr/>
        <p:txBody>
          <a:bodyPr/>
          <a:lstStyle/>
          <a:p>
            <a:r>
              <a:rPr lang="de-DE" dirty="0"/>
              <a:t>Eines Tages“ oder „Ich habe vor, in den nächsten 6 Monaten etwas in meinem Verhalten zu ändern</a:t>
            </a:r>
            <a:r>
              <a:rPr lang="de-DE" dirty="0" smtClean="0"/>
              <a:t>“</a:t>
            </a:r>
            <a:endParaRPr lang="de-DE" dirty="0"/>
          </a:p>
        </p:txBody>
      </p:sp>
      <p:sp>
        <p:nvSpPr>
          <p:cNvPr id="3" name="Inhaltsplatzhalter 2"/>
          <p:cNvSpPr>
            <a:spLocks noGrp="1"/>
          </p:cNvSpPr>
          <p:nvPr>
            <p:ph idx="1"/>
          </p:nvPr>
        </p:nvSpPr>
        <p:spPr/>
        <p:txBody>
          <a:bodyPr/>
          <a:lstStyle/>
          <a:p>
            <a:pPr>
              <a:defRPr/>
            </a:pPr>
            <a:endParaRPr lang="de-DE" sz="2200" dirty="0"/>
          </a:p>
          <a:p>
            <a:pPr marL="342900" indent="-342900">
              <a:defRPr/>
            </a:pPr>
            <a:r>
              <a:rPr lang="de-DE" sz="2200" dirty="0"/>
              <a:t>Bewusste Auseinandersetzung mit dem Problemverhalten, jedoch keine konkreten Pläne</a:t>
            </a:r>
          </a:p>
          <a:p>
            <a:pPr marL="342900" indent="-342900">
              <a:defRPr/>
            </a:pPr>
            <a:r>
              <a:rPr lang="de-DE" sz="2200" dirty="0"/>
              <a:t>Starke Ambivalenz</a:t>
            </a:r>
          </a:p>
          <a:p>
            <a:pPr marL="342900" indent="-342900">
              <a:defRPr/>
            </a:pPr>
            <a:r>
              <a:rPr lang="de-DE" sz="2200" dirty="0"/>
              <a:t>Interessiert, aber nicht fest entschlossen</a:t>
            </a:r>
          </a:p>
          <a:p>
            <a:pPr>
              <a:defRPr/>
            </a:pPr>
            <a:endParaRPr lang="de-DE" sz="2200" dirty="0"/>
          </a:p>
          <a:p>
            <a:pPr marL="0" indent="0">
              <a:buNone/>
              <a:defRPr/>
            </a:pPr>
            <a:r>
              <a:rPr lang="de-DE" sz="2200" dirty="0">
                <a:sym typeface="Wingdings" panose="05000000000000000000" pitchFamily="2" charset="2"/>
              </a:rPr>
              <a:t> </a:t>
            </a:r>
            <a:r>
              <a:rPr lang="de-DE" sz="2200" dirty="0"/>
              <a:t>Wechsel der Einstellung und/oder Motivation</a:t>
            </a:r>
          </a:p>
          <a:p>
            <a:pPr>
              <a:defRPr/>
            </a:pPr>
            <a:endParaRPr lang="de-DE" sz="2200" dirty="0"/>
          </a:p>
          <a:p>
            <a:pPr>
              <a:defRPr/>
            </a:pPr>
            <a:endParaRPr lang="de-DE" sz="2200" dirty="0"/>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312742203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de-DE" altLang="de-DE"/>
              <a:t>III. Vorbereitung (Preparation)</a:t>
            </a:r>
          </a:p>
        </p:txBody>
      </p:sp>
      <p:sp>
        <p:nvSpPr>
          <p:cNvPr id="2" name="Textplatzhalter 1"/>
          <p:cNvSpPr>
            <a:spLocks noGrp="1"/>
          </p:cNvSpPr>
          <p:nvPr>
            <p:ph type="body" sz="quarter" idx="32"/>
          </p:nvPr>
        </p:nvSpPr>
        <p:spPr/>
        <p:txBody>
          <a:bodyPr/>
          <a:lstStyle/>
          <a:p>
            <a:r>
              <a:rPr lang="de-DE" dirty="0"/>
              <a:t>„Bald“ oder „In den nächsten 30 Tagen“</a:t>
            </a:r>
          </a:p>
          <a:p>
            <a:endParaRPr lang="de-DE" dirty="0"/>
          </a:p>
        </p:txBody>
      </p:sp>
      <p:sp>
        <p:nvSpPr>
          <p:cNvPr id="3" name="Inhaltsplatzhalter 2"/>
          <p:cNvSpPr>
            <a:spLocks noGrp="1"/>
          </p:cNvSpPr>
          <p:nvPr>
            <p:ph idx="1"/>
          </p:nvPr>
        </p:nvSpPr>
        <p:spPr/>
        <p:txBody>
          <a:bodyPr/>
          <a:lstStyle/>
          <a:p>
            <a:pPr>
              <a:defRPr/>
            </a:pPr>
            <a:endParaRPr lang="de-DE" sz="2200" dirty="0"/>
          </a:p>
          <a:p>
            <a:pPr marL="342900" indent="-342900">
              <a:defRPr/>
            </a:pPr>
            <a:r>
              <a:rPr lang="de-DE" sz="2200" dirty="0"/>
              <a:t>Hohe Motivation zu konkreten Veränderungsschritten</a:t>
            </a:r>
          </a:p>
          <a:p>
            <a:pPr marL="342900" indent="-342900">
              <a:defRPr/>
            </a:pPr>
            <a:r>
              <a:rPr lang="de-DE" sz="2200" dirty="0"/>
              <a:t>Treffen einer klaren Entscheidung für eine Verhaltensänderung</a:t>
            </a:r>
          </a:p>
          <a:p>
            <a:pPr marL="342900" indent="-342900">
              <a:defRPr/>
            </a:pPr>
            <a:endParaRPr lang="de-DE" sz="2200" dirty="0"/>
          </a:p>
          <a:p>
            <a:pPr marL="0" indent="0">
              <a:buNone/>
              <a:defRPr/>
            </a:pPr>
            <a:r>
              <a:rPr lang="de-DE" sz="2200" dirty="0">
                <a:sym typeface="Wingdings" panose="05000000000000000000" pitchFamily="2" charset="2"/>
              </a:rPr>
              <a:t> </a:t>
            </a:r>
            <a:r>
              <a:rPr lang="de-DE" sz="2200" dirty="0"/>
              <a:t>Wechsel der Einstellung und/oder Motivation</a:t>
            </a:r>
          </a:p>
          <a:p>
            <a:pPr>
              <a:defRPr/>
            </a:pPr>
            <a:endParaRPr lang="de-DE" sz="2200" dirty="0"/>
          </a:p>
          <a:p>
            <a:pPr>
              <a:defRPr/>
            </a:pPr>
            <a:endParaRPr lang="de-DE" sz="2200" dirty="0"/>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305367247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altLang="de-DE" dirty="0"/>
              <a:t>IV. </a:t>
            </a:r>
            <a:r>
              <a:rPr lang="de-DE" altLang="de-DE" dirty="0" smtClean="0"/>
              <a:t>Handlung </a:t>
            </a:r>
            <a:r>
              <a:rPr lang="de-DE" altLang="de-DE" dirty="0"/>
              <a:t>(Action)</a:t>
            </a:r>
          </a:p>
        </p:txBody>
      </p:sp>
      <p:sp>
        <p:nvSpPr>
          <p:cNvPr id="2" name="Textplatzhalter 1"/>
          <p:cNvSpPr>
            <a:spLocks noGrp="1"/>
          </p:cNvSpPr>
          <p:nvPr>
            <p:ph type="body" sz="quarter" idx="32"/>
          </p:nvPr>
        </p:nvSpPr>
        <p:spPr/>
        <p:txBody>
          <a:bodyPr/>
          <a:lstStyle/>
          <a:p>
            <a:r>
              <a:rPr lang="de-DE" dirty="0"/>
              <a:t>„Jetzt“</a:t>
            </a:r>
          </a:p>
          <a:p>
            <a:endParaRPr lang="de-DE" dirty="0"/>
          </a:p>
        </p:txBody>
      </p:sp>
      <p:sp>
        <p:nvSpPr>
          <p:cNvPr id="3" name="Inhaltsplatzhalter 2"/>
          <p:cNvSpPr>
            <a:spLocks noGrp="1"/>
          </p:cNvSpPr>
          <p:nvPr>
            <p:ph idx="1"/>
          </p:nvPr>
        </p:nvSpPr>
        <p:spPr/>
        <p:txBody>
          <a:bodyPr/>
          <a:lstStyle/>
          <a:p>
            <a:pPr>
              <a:defRPr/>
            </a:pPr>
            <a:endParaRPr lang="de-DE" sz="2200" dirty="0"/>
          </a:p>
          <a:p>
            <a:pPr marL="342900" indent="-342900">
              <a:defRPr/>
            </a:pPr>
            <a:r>
              <a:rPr lang="de-DE" sz="2200" dirty="0"/>
              <a:t>Hohes Maß an Entschlossenheit und Engagement</a:t>
            </a:r>
          </a:p>
          <a:p>
            <a:pPr marL="342900" indent="-342900">
              <a:defRPr/>
            </a:pPr>
            <a:r>
              <a:rPr lang="de-DE" sz="2200" dirty="0"/>
              <a:t>Konkrete, sichtbare Veränderungsschritte werden unternommen und über einen längeren Zeitraum hinweg durchgehalten</a:t>
            </a:r>
          </a:p>
          <a:p>
            <a:pPr marL="342900" indent="-342900">
              <a:defRPr/>
            </a:pPr>
            <a:r>
              <a:rPr lang="de-DE" sz="2200" dirty="0"/>
              <a:t>Hohes Risiko für Rückfälle, u.a. weil Umwelt auf das sichtbar veränderte Verhalten reagiert</a:t>
            </a:r>
          </a:p>
          <a:p>
            <a:pPr>
              <a:defRPr/>
            </a:pPr>
            <a:endParaRPr lang="de-DE" sz="2200" dirty="0"/>
          </a:p>
          <a:p>
            <a:pPr marL="0" indent="0">
              <a:buNone/>
              <a:defRPr/>
            </a:pPr>
            <a:r>
              <a:rPr lang="de-DE" sz="2200" dirty="0">
                <a:sym typeface="Wingdings" panose="05000000000000000000" pitchFamily="2" charset="2"/>
              </a:rPr>
              <a:t> </a:t>
            </a:r>
            <a:r>
              <a:rPr lang="de-DE" sz="2200" dirty="0"/>
              <a:t>Sichtbarer Wechsel des Verhaltens</a:t>
            </a:r>
          </a:p>
          <a:p>
            <a:pPr>
              <a:defRPr/>
            </a:pPr>
            <a:endParaRPr lang="de-DE" sz="2200" dirty="0"/>
          </a:p>
          <a:p>
            <a:pPr>
              <a:defRPr/>
            </a:pPr>
            <a:endParaRPr lang="de-DE" sz="2200" dirty="0"/>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15458510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a:t>V. Aufrechterhaltung (Maintenance)</a:t>
            </a:r>
          </a:p>
        </p:txBody>
      </p:sp>
      <p:sp>
        <p:nvSpPr>
          <p:cNvPr id="2" name="Textplatzhalter 1"/>
          <p:cNvSpPr>
            <a:spLocks noGrp="1"/>
          </p:cNvSpPr>
          <p:nvPr>
            <p:ph type="body" sz="quarter" idx="32"/>
          </p:nvPr>
        </p:nvSpPr>
        <p:spPr/>
        <p:txBody>
          <a:bodyPr/>
          <a:lstStyle/>
          <a:p>
            <a:r>
              <a:rPr lang="de-DE" dirty="0"/>
              <a:t>„Dranbleiben“</a:t>
            </a:r>
          </a:p>
          <a:p>
            <a:endParaRPr lang="de-DE" dirty="0"/>
          </a:p>
        </p:txBody>
      </p:sp>
      <p:sp>
        <p:nvSpPr>
          <p:cNvPr id="3" name="Inhaltsplatzhalter 2"/>
          <p:cNvSpPr>
            <a:spLocks noGrp="1"/>
          </p:cNvSpPr>
          <p:nvPr>
            <p:ph idx="1"/>
          </p:nvPr>
        </p:nvSpPr>
        <p:spPr/>
        <p:txBody>
          <a:bodyPr/>
          <a:lstStyle/>
          <a:p>
            <a:pPr>
              <a:defRPr/>
            </a:pPr>
            <a:endParaRPr lang="de-DE" sz="2200" dirty="0"/>
          </a:p>
          <a:p>
            <a:pPr marL="342900" indent="-342900">
              <a:defRPr/>
            </a:pPr>
            <a:r>
              <a:rPr lang="de-DE" sz="2200" dirty="0"/>
              <a:t>Veränderungsschritte wurden über einen längeren Zeitraum </a:t>
            </a:r>
            <a:r>
              <a:rPr lang="de-DE" sz="2200" dirty="0" smtClean="0"/>
              <a:t>durchgehalten</a:t>
            </a:r>
            <a:endParaRPr lang="de-DE" sz="2200" dirty="0"/>
          </a:p>
          <a:p>
            <a:pPr>
              <a:defRPr/>
            </a:pPr>
            <a:endParaRPr lang="de-DE" sz="2200" dirty="0"/>
          </a:p>
          <a:p>
            <a:pPr marL="0" indent="0">
              <a:buNone/>
              <a:defRPr/>
            </a:pPr>
            <a:r>
              <a:rPr lang="de-DE" sz="2200" dirty="0">
                <a:sym typeface="Wingdings" panose="05000000000000000000" pitchFamily="2" charset="2"/>
              </a:rPr>
              <a:t> </a:t>
            </a:r>
            <a:r>
              <a:rPr lang="de-DE" sz="2200" dirty="0"/>
              <a:t>Das problematische Verhalten wurde seit einem längeren Zeitraum aufgegeben</a:t>
            </a:r>
          </a:p>
          <a:p>
            <a:pPr>
              <a:defRPr/>
            </a:pPr>
            <a:endParaRPr lang="de-DE" sz="2200" dirty="0"/>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38205083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de-DE" altLang="de-DE"/>
              <a:t>VI. Abschlussstadium (Termination)</a:t>
            </a:r>
          </a:p>
        </p:txBody>
      </p:sp>
      <p:sp>
        <p:nvSpPr>
          <p:cNvPr id="2" name="Textplatzhalter 1"/>
          <p:cNvSpPr>
            <a:spLocks noGrp="1"/>
          </p:cNvSpPr>
          <p:nvPr>
            <p:ph type="body" sz="quarter" idx="32"/>
          </p:nvPr>
        </p:nvSpPr>
        <p:spPr/>
        <p:txBody>
          <a:bodyPr/>
          <a:lstStyle/>
          <a:p>
            <a:r>
              <a:rPr lang="de-DE" dirty="0"/>
              <a:t>„für Immer</a:t>
            </a:r>
            <a:r>
              <a:rPr lang="de-DE" dirty="0" smtClean="0"/>
              <a:t>“</a:t>
            </a:r>
            <a:endParaRPr lang="de-DE" dirty="0"/>
          </a:p>
        </p:txBody>
      </p:sp>
      <p:sp>
        <p:nvSpPr>
          <p:cNvPr id="3" name="Inhaltsplatzhalter 2"/>
          <p:cNvSpPr>
            <a:spLocks noGrp="1"/>
          </p:cNvSpPr>
          <p:nvPr>
            <p:ph idx="1"/>
          </p:nvPr>
        </p:nvSpPr>
        <p:spPr/>
        <p:txBody>
          <a:bodyPr/>
          <a:lstStyle/>
          <a:p>
            <a:pPr>
              <a:defRPr/>
            </a:pPr>
            <a:endParaRPr lang="de-DE" sz="2200" dirty="0"/>
          </a:p>
          <a:p>
            <a:pPr marL="342900" indent="-342900">
              <a:defRPr/>
            </a:pPr>
            <a:r>
              <a:rPr lang="de-DE" sz="2200" dirty="0"/>
              <a:t>das alte Verhalten wurde dauerhaft aufgegeben</a:t>
            </a:r>
          </a:p>
          <a:p>
            <a:pPr marL="342900" indent="-342900">
              <a:defRPr/>
            </a:pPr>
            <a:r>
              <a:rPr lang="de-DE" sz="2200" dirty="0"/>
              <a:t>das neue Verhalten ist verinnerlicht und wird aufrechterhalten</a:t>
            </a:r>
          </a:p>
          <a:p>
            <a:pPr marL="0" indent="0">
              <a:buNone/>
              <a:defRPr/>
            </a:pPr>
            <a:endParaRPr lang="de-DE" sz="2200" dirty="0"/>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14076545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DE" altLang="de-DE" dirty="0" smtClean="0"/>
              <a:t>Gruppenarbeit</a:t>
            </a:r>
            <a:endParaRPr lang="de-DE" altLang="de-DE" dirty="0"/>
          </a:p>
        </p:txBody>
      </p:sp>
      <p:sp>
        <p:nvSpPr>
          <p:cNvPr id="30723" name="Inhaltsplatzhalter 2"/>
          <p:cNvSpPr>
            <a:spLocks noGrp="1"/>
          </p:cNvSpPr>
          <p:nvPr>
            <p:ph idx="1"/>
          </p:nvPr>
        </p:nvSpPr>
        <p:spPr/>
        <p:txBody>
          <a:bodyPr/>
          <a:lstStyle/>
          <a:p>
            <a:pPr marL="0" indent="0" eaLnBrk="1" hangingPunct="1">
              <a:buClrTx/>
              <a:buNone/>
              <a:defRPr/>
            </a:pPr>
            <a:endParaRPr lang="de-DE" altLang="de-DE" dirty="0">
              <a:solidFill>
                <a:schemeClr val="accent3"/>
              </a:solidFill>
            </a:endParaRPr>
          </a:p>
          <a:p>
            <a:pPr marL="0" indent="0" eaLnBrk="1" hangingPunct="1">
              <a:buClrTx/>
              <a:buNone/>
              <a:defRPr/>
            </a:pPr>
            <a:endParaRPr lang="de-DE" altLang="de-DE" sz="2200" dirty="0" smtClean="0">
              <a:solidFill>
                <a:schemeClr val="accent3"/>
              </a:solidFill>
            </a:endParaRPr>
          </a:p>
          <a:p>
            <a:pPr marL="0" indent="0" eaLnBrk="1" hangingPunct="1">
              <a:buClrTx/>
              <a:buNone/>
              <a:defRPr/>
            </a:pPr>
            <a:endParaRPr lang="de-DE" altLang="de-DE" sz="2200" dirty="0">
              <a:solidFill>
                <a:schemeClr val="accent3"/>
              </a:solidFill>
            </a:endParaRPr>
          </a:p>
          <a:p>
            <a:pPr marL="457200" indent="-457200">
              <a:buFontTx/>
              <a:buAutoNum type="arabicPeriod"/>
              <a:defRPr/>
            </a:pPr>
            <a:r>
              <a:rPr lang="de-DE" altLang="de-DE" sz="2200" dirty="0">
                <a:solidFill>
                  <a:schemeClr val="accent3"/>
                </a:solidFill>
              </a:rPr>
              <a:t>Welche Fragen können das Problembewusstsein in der jeweiligen Phase fördern bzw. den Verhaltensänderungsprozess unterstützen</a:t>
            </a:r>
            <a:r>
              <a:rPr lang="de-DE" altLang="de-DE" sz="2200" dirty="0" smtClean="0">
                <a:solidFill>
                  <a:schemeClr val="accent3"/>
                </a:solidFill>
              </a:rPr>
              <a:t>?</a:t>
            </a:r>
          </a:p>
          <a:p>
            <a:pPr marL="457200" indent="-457200">
              <a:buFontTx/>
              <a:buAutoNum type="arabicPeriod"/>
              <a:defRPr/>
            </a:pPr>
            <a:endParaRPr lang="de-DE" altLang="de-DE" dirty="0">
              <a:solidFill>
                <a:schemeClr val="accent3"/>
              </a:solidFill>
            </a:endParaRPr>
          </a:p>
          <a:p>
            <a:pPr marL="457200" indent="-457200">
              <a:buFontTx/>
              <a:buAutoNum type="arabicPeriod"/>
              <a:defRPr/>
            </a:pPr>
            <a:endParaRPr lang="de-DE" altLang="de-DE" sz="2200" dirty="0">
              <a:solidFill>
                <a:schemeClr val="accent3"/>
              </a:solidFill>
            </a:endParaRPr>
          </a:p>
          <a:p>
            <a:pPr marL="457200" indent="-457200">
              <a:buFontTx/>
              <a:buAutoNum type="arabicPeriod"/>
              <a:defRPr/>
            </a:pPr>
            <a:r>
              <a:rPr lang="de-DE" altLang="de-DE" sz="2200" dirty="0">
                <a:solidFill>
                  <a:schemeClr val="accent3"/>
                </a:solidFill>
              </a:rPr>
              <a:t>Welche Strategien können Studierende in ihrem jeweiligen Stadium unterstützen?</a:t>
            </a:r>
          </a:p>
          <a:p>
            <a:pPr eaLnBrk="1" hangingPunct="1">
              <a:buClrTx/>
              <a:buFontTx/>
              <a:buNone/>
              <a:defRPr/>
            </a:pPr>
            <a:endParaRPr lang="de-DE" altLang="de-DE" sz="2200" dirty="0">
              <a:solidFill>
                <a:schemeClr val="accent3"/>
              </a:solidFill>
            </a:endParaRPr>
          </a:p>
        </p:txBody>
      </p:sp>
    </p:spTree>
    <p:extLst>
      <p:ext uri="{BB962C8B-B14F-4D97-AF65-F5344CB8AC3E}">
        <p14:creationId xmlns:p14="http://schemas.microsoft.com/office/powerpoint/2010/main" val="2394652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altLang="de-DE" dirty="0"/>
              <a:t>Alkoholkonsum in Zahlen</a:t>
            </a:r>
          </a:p>
        </p:txBody>
      </p:sp>
      <p:sp>
        <p:nvSpPr>
          <p:cNvPr id="2" name="Textplatzhalter 1"/>
          <p:cNvSpPr>
            <a:spLocks noGrp="1"/>
          </p:cNvSpPr>
          <p:nvPr>
            <p:ph type="body" sz="quarter" idx="32"/>
          </p:nvPr>
        </p:nvSpPr>
        <p:spPr/>
        <p:txBody>
          <a:bodyPr/>
          <a:lstStyle/>
          <a:p>
            <a:r>
              <a:rPr lang="de-DE" altLang="de-DE" dirty="0"/>
              <a:t>Alkoholkonsum pro Kopf in Deutschland im Jahr </a:t>
            </a:r>
            <a:r>
              <a:rPr lang="de-DE" altLang="de-DE" dirty="0" smtClean="0"/>
              <a:t>2020</a:t>
            </a:r>
            <a:endParaRPr lang="de-DE" dirty="0"/>
          </a:p>
        </p:txBody>
      </p:sp>
      <p:sp>
        <p:nvSpPr>
          <p:cNvPr id="3" name="Inhaltsplatzhalter 2"/>
          <p:cNvSpPr>
            <a:spLocks noGrp="1"/>
          </p:cNvSpPr>
          <p:nvPr>
            <p:ph idx="1"/>
          </p:nvPr>
        </p:nvSpPr>
        <p:spPr/>
        <p:txBody>
          <a:bodyPr/>
          <a:lstStyle/>
          <a:p>
            <a:pPr marL="0" indent="0">
              <a:lnSpc>
                <a:spcPct val="100000"/>
              </a:lnSpc>
              <a:buNone/>
              <a:defRPr/>
            </a:pPr>
            <a:endParaRPr lang="de-DE" sz="2200" dirty="0" smtClean="0"/>
          </a:p>
          <a:p>
            <a:pPr marL="0" indent="0">
              <a:lnSpc>
                <a:spcPct val="100000"/>
              </a:lnSpc>
              <a:buNone/>
              <a:defRPr/>
            </a:pPr>
            <a:endParaRPr lang="de-DE" dirty="0"/>
          </a:p>
          <a:p>
            <a:pPr marL="0" indent="0">
              <a:lnSpc>
                <a:spcPct val="100000"/>
              </a:lnSpc>
              <a:buNone/>
              <a:defRPr/>
            </a:pPr>
            <a:r>
              <a:rPr lang="de-DE" sz="2200" dirty="0" smtClean="0"/>
              <a:t>123,8 </a:t>
            </a:r>
            <a:r>
              <a:rPr lang="de-DE" sz="2200" dirty="0"/>
              <a:t>Liter an alkoholischen </a:t>
            </a:r>
            <a:r>
              <a:rPr lang="de-DE" sz="2200" dirty="0" smtClean="0"/>
              <a:t>Getränken:</a:t>
            </a:r>
            <a:endParaRPr lang="de-DE" sz="2200" dirty="0"/>
          </a:p>
          <a:p>
            <a:pPr marL="1074738" lvl="2" indent="-342900">
              <a:lnSpc>
                <a:spcPct val="150000"/>
              </a:lnSpc>
              <a:defRPr/>
            </a:pPr>
            <a:r>
              <a:rPr lang="de-DE" sz="2200" dirty="0" smtClean="0"/>
              <a:t>94,6 </a:t>
            </a:r>
            <a:r>
              <a:rPr lang="de-DE" sz="2200" dirty="0"/>
              <a:t>Liter Bier</a:t>
            </a:r>
          </a:p>
          <a:p>
            <a:pPr marL="1074738" lvl="2" indent="-342900">
              <a:defRPr/>
            </a:pPr>
            <a:r>
              <a:rPr lang="de-DE" sz="2200" dirty="0" smtClean="0"/>
              <a:t>20,7 </a:t>
            </a:r>
            <a:r>
              <a:rPr lang="de-DE" sz="2200" dirty="0"/>
              <a:t>Liter Wein</a:t>
            </a:r>
          </a:p>
          <a:p>
            <a:pPr marL="1074738" lvl="2" indent="-342900">
              <a:defRPr/>
            </a:pPr>
            <a:r>
              <a:rPr lang="de-DE" sz="2200" dirty="0" smtClean="0"/>
              <a:t>5,2 </a:t>
            </a:r>
            <a:r>
              <a:rPr lang="de-DE" sz="2200" dirty="0"/>
              <a:t>Liter Spirituosen</a:t>
            </a:r>
          </a:p>
          <a:p>
            <a:pPr marL="1074738" lvl="2" indent="-342900">
              <a:defRPr/>
            </a:pPr>
            <a:r>
              <a:rPr lang="de-DE" sz="2200" dirty="0" smtClean="0"/>
              <a:t>3,2 </a:t>
            </a:r>
            <a:r>
              <a:rPr lang="de-DE" sz="2200" dirty="0"/>
              <a:t>Liter Schaumwein/Sekt</a:t>
            </a:r>
          </a:p>
          <a:p>
            <a:pPr marL="731838" lvl="2" indent="0">
              <a:buNone/>
              <a:defRPr/>
            </a:pPr>
            <a:endParaRPr lang="de-DE" sz="2200" dirty="0"/>
          </a:p>
          <a:p>
            <a:pPr marL="731838" lvl="2" indent="0">
              <a:buNone/>
              <a:defRPr/>
            </a:pPr>
            <a:r>
              <a:rPr lang="de-DE" sz="2400" dirty="0"/>
              <a:t>									</a:t>
            </a:r>
          </a:p>
          <a:p>
            <a:pPr marL="731838" lvl="2" indent="0">
              <a:buNone/>
              <a:defRPr/>
            </a:pPr>
            <a:endParaRPr lang="de-DE" sz="2400" dirty="0"/>
          </a:p>
          <a:p>
            <a:pPr marL="731838" lvl="2" indent="0" algn="r">
              <a:lnSpc>
                <a:spcPct val="100000"/>
              </a:lnSpc>
              <a:buNone/>
              <a:defRPr/>
            </a:pPr>
            <a:r>
              <a:rPr lang="de-DE" sz="2400" dirty="0"/>
              <a:t>																		</a:t>
            </a:r>
            <a:r>
              <a:rPr lang="de-DE" sz="1600" dirty="0" err="1" smtClean="0"/>
              <a:t>Statista</a:t>
            </a:r>
            <a:r>
              <a:rPr lang="de-DE" sz="1600" dirty="0" smtClean="0"/>
              <a:t> / Deutscher Brauer-Bund, 2022</a:t>
            </a:r>
            <a:endParaRPr lang="de-DE" sz="1600" dirty="0"/>
          </a:p>
        </p:txBody>
      </p:sp>
      <p:sp>
        <p:nvSpPr>
          <p:cNvPr id="14340" name="Fußzeilenplatzhalter 3"/>
          <p:cNvSpPr>
            <a:spLocks noGrp="1"/>
          </p:cNvSpPr>
          <p:nvPr>
            <p:ph type="ftr" sz="quarter" idx="12"/>
          </p:nvPr>
        </p:nvSpPr>
        <p:spPr>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Tree>
    <p:extLst>
      <p:ext uri="{BB962C8B-B14F-4D97-AF65-F5344CB8AC3E}">
        <p14:creationId xmlns:p14="http://schemas.microsoft.com/office/powerpoint/2010/main" val="181479902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de-DE" altLang="de-DE"/>
              <a:t>Überblick über die Stadien</a:t>
            </a:r>
          </a:p>
        </p:txBody>
      </p:sp>
      <p:sp>
        <p:nvSpPr>
          <p:cNvPr id="30723" name="Inhaltsplatzhalter 2"/>
          <p:cNvSpPr>
            <a:spLocks noGrp="1"/>
          </p:cNvSpPr>
          <p:nvPr>
            <p:ph idx="1"/>
          </p:nvPr>
        </p:nvSpPr>
        <p:spPr/>
        <p:txBody>
          <a:bodyPr/>
          <a:lstStyle/>
          <a:p>
            <a:pPr marL="457200" indent="-457200">
              <a:buFont typeface="+mj-lt"/>
              <a:buAutoNum type="arabicPeriod"/>
              <a:defRPr/>
            </a:pPr>
            <a:r>
              <a:rPr lang="de-DE" altLang="de-DE" sz="2200" b="1" dirty="0">
                <a:solidFill>
                  <a:schemeClr val="accent3"/>
                </a:solidFill>
              </a:rPr>
              <a:t>Absichtslosigkeit: </a:t>
            </a:r>
            <a:r>
              <a:rPr lang="de-DE" sz="2200" dirty="0">
                <a:solidFill>
                  <a:schemeClr val="accent3"/>
                </a:solidFill>
              </a:rPr>
              <a:t>Wenig oder kein Problembewusstsein; Kein Interesse etwas zu ändern; Auseinandersetzung wird vermieden</a:t>
            </a:r>
            <a:endParaRPr lang="de-DE" altLang="de-DE" sz="2200" b="1" dirty="0">
              <a:solidFill>
                <a:schemeClr val="accent3"/>
              </a:solidFill>
            </a:endParaRPr>
          </a:p>
          <a:p>
            <a:pPr marL="457200" indent="-457200">
              <a:buFont typeface="+mj-lt"/>
              <a:buAutoNum type="arabicPeriod"/>
              <a:defRPr/>
            </a:pPr>
            <a:r>
              <a:rPr lang="de-DE" altLang="de-DE" sz="2200" b="1" dirty="0">
                <a:solidFill>
                  <a:schemeClr val="accent3"/>
                </a:solidFill>
              </a:rPr>
              <a:t>Absichtsbildung: </a:t>
            </a:r>
            <a:r>
              <a:rPr lang="de-DE" sz="2200" dirty="0">
                <a:solidFill>
                  <a:schemeClr val="accent3"/>
                </a:solidFill>
              </a:rPr>
              <a:t>Bewusste Auseinandersetzung mit dem Problemverhalten, jedoch keine konkreten Pläne; Starke Ambivalenz; Interessiert, aber nicht fest entschlossen</a:t>
            </a:r>
            <a:endParaRPr lang="de-DE" altLang="de-DE" sz="2200" b="1" dirty="0">
              <a:solidFill>
                <a:schemeClr val="accent3"/>
              </a:solidFill>
            </a:endParaRPr>
          </a:p>
          <a:p>
            <a:pPr marL="457200" indent="-457200">
              <a:buFont typeface="+mj-lt"/>
              <a:buAutoNum type="arabicPeriod"/>
              <a:defRPr/>
            </a:pPr>
            <a:r>
              <a:rPr lang="de-DE" altLang="de-DE" sz="2200" b="1" dirty="0">
                <a:solidFill>
                  <a:schemeClr val="accent3"/>
                </a:solidFill>
              </a:rPr>
              <a:t>Vorbereitung: </a:t>
            </a:r>
            <a:r>
              <a:rPr lang="de-DE" sz="2200" dirty="0">
                <a:solidFill>
                  <a:schemeClr val="accent3"/>
                </a:solidFill>
              </a:rPr>
              <a:t>Hohe Motivation zu konkreten Veränderungsschritten; Treffen einer klaren Entscheidung für eine Verhaltensänderung</a:t>
            </a:r>
            <a:endParaRPr lang="de-DE" altLang="de-DE" sz="2200" b="1" dirty="0">
              <a:solidFill>
                <a:schemeClr val="accent3"/>
              </a:solidFill>
            </a:endParaRPr>
          </a:p>
          <a:p>
            <a:pPr marL="457200" indent="-457200">
              <a:buFont typeface="+mj-lt"/>
              <a:buAutoNum type="arabicPeriod"/>
              <a:defRPr/>
            </a:pPr>
            <a:r>
              <a:rPr lang="de-DE" altLang="de-DE" sz="2200" b="1" dirty="0" smtClean="0">
                <a:solidFill>
                  <a:schemeClr val="accent3"/>
                </a:solidFill>
              </a:rPr>
              <a:t>Handlung: </a:t>
            </a:r>
            <a:r>
              <a:rPr lang="de-DE" sz="2200" dirty="0">
                <a:solidFill>
                  <a:schemeClr val="accent3"/>
                </a:solidFill>
              </a:rPr>
              <a:t>Hohes Maß an Entschlossenheit und Engagement; Konkrete, sichtbare Veränderungsschritte werden unternommen </a:t>
            </a:r>
            <a:endParaRPr lang="de-DE" altLang="de-DE" sz="2200" b="1" dirty="0">
              <a:solidFill>
                <a:schemeClr val="accent3"/>
              </a:solidFill>
            </a:endParaRPr>
          </a:p>
          <a:p>
            <a:pPr marL="457200" indent="-457200">
              <a:buFont typeface="+mj-lt"/>
              <a:buAutoNum type="arabicPeriod"/>
              <a:defRPr/>
            </a:pPr>
            <a:r>
              <a:rPr lang="de-DE" altLang="de-DE" sz="2200" b="1" dirty="0">
                <a:solidFill>
                  <a:schemeClr val="accent3"/>
                </a:solidFill>
              </a:rPr>
              <a:t>Aufrechterhaltung: </a:t>
            </a:r>
            <a:r>
              <a:rPr lang="de-DE" sz="2200" dirty="0">
                <a:solidFill>
                  <a:schemeClr val="accent3"/>
                </a:solidFill>
              </a:rPr>
              <a:t>Veränderungsschritte wurden über einen längeren Zeitraum </a:t>
            </a:r>
            <a:r>
              <a:rPr lang="de-DE" sz="2200" dirty="0" smtClean="0">
                <a:solidFill>
                  <a:schemeClr val="accent3"/>
                </a:solidFill>
              </a:rPr>
              <a:t>durchgehalten</a:t>
            </a:r>
            <a:endParaRPr lang="de-DE" sz="2200" dirty="0">
              <a:solidFill>
                <a:schemeClr val="accent3"/>
              </a:solidFill>
            </a:endParaRPr>
          </a:p>
          <a:p>
            <a:pPr marL="514350" indent="-514350">
              <a:buFont typeface="+mj-lt"/>
              <a:buAutoNum type="arabicPeriod"/>
              <a:defRPr/>
            </a:pPr>
            <a:endParaRPr lang="de-DE" altLang="de-DE" sz="2200" b="1" dirty="0">
              <a:solidFill>
                <a:schemeClr val="accent3"/>
              </a:solidFill>
            </a:endParaRPr>
          </a:p>
        </p:txBody>
      </p:sp>
      <p:sp>
        <p:nvSpPr>
          <p:cNvPr id="2" name="Textplatzhalter 1"/>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102898700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r>
              <a:rPr lang="de-DE" altLang="de-DE" dirty="0"/>
              <a:t>Interventionen &amp; Strategien</a:t>
            </a:r>
          </a:p>
        </p:txBody>
      </p:sp>
      <p:sp>
        <p:nvSpPr>
          <p:cNvPr id="2" name="Textplatzhalter 1"/>
          <p:cNvSpPr>
            <a:spLocks noGrp="1"/>
          </p:cNvSpPr>
          <p:nvPr>
            <p:ph type="body" sz="quarter" idx="32"/>
          </p:nvPr>
        </p:nvSpPr>
        <p:spPr/>
        <p:txBody>
          <a:bodyPr/>
          <a:lstStyle/>
          <a:p>
            <a:r>
              <a:rPr lang="de-DE" altLang="de-DE" sz="2200" dirty="0"/>
              <a:t>Im Stadium der </a:t>
            </a:r>
            <a:r>
              <a:rPr lang="de-DE" altLang="de-DE" sz="2200" b="1" dirty="0" smtClean="0"/>
              <a:t>Absichtslosigkeit</a:t>
            </a:r>
            <a:endParaRPr lang="de-DE" altLang="de-DE" sz="2200" dirty="0"/>
          </a:p>
        </p:txBody>
      </p:sp>
      <p:sp>
        <p:nvSpPr>
          <p:cNvPr id="3" name="Inhaltsplatzhalter 2"/>
          <p:cNvSpPr>
            <a:spLocks noGrp="1"/>
          </p:cNvSpPr>
          <p:nvPr>
            <p:ph idx="1"/>
          </p:nvPr>
        </p:nvSpPr>
        <p:spPr/>
        <p:txBody>
          <a:bodyPr/>
          <a:lstStyle/>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200" dirty="0" smtClean="0"/>
              <a:t>Informationen bieten</a:t>
            </a:r>
            <a:br>
              <a:rPr lang="de-DE" altLang="de-DE" sz="2200" dirty="0" smtClean="0"/>
            </a:br>
            <a:endParaRPr lang="de-DE" altLang="de-DE" sz="2200" dirty="0"/>
          </a:p>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200" dirty="0"/>
              <a:t>Beobachtungen </a:t>
            </a:r>
            <a:r>
              <a:rPr lang="de-DE" altLang="de-DE" sz="2200" dirty="0" smtClean="0"/>
              <a:t>mitteilen</a:t>
            </a:r>
            <a:br>
              <a:rPr lang="de-DE" altLang="de-DE" sz="2200" dirty="0" smtClean="0"/>
            </a:br>
            <a:endParaRPr lang="de-DE" altLang="de-DE" sz="2200" dirty="0"/>
          </a:p>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200" dirty="0"/>
              <a:t>Aktives </a:t>
            </a:r>
            <a:r>
              <a:rPr lang="de-DE" altLang="de-DE" sz="2200" dirty="0" smtClean="0"/>
              <a:t>Zuhören</a:t>
            </a:r>
            <a:br>
              <a:rPr lang="de-DE" altLang="de-DE" sz="2200" dirty="0" smtClean="0"/>
            </a:br>
            <a:endParaRPr lang="de-DE" altLang="de-DE" sz="2200" dirty="0"/>
          </a:p>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200" dirty="0"/>
              <a:t>Emotionale Zugänge </a:t>
            </a:r>
            <a:r>
              <a:rPr lang="de-DE" altLang="de-DE" sz="2200" dirty="0" smtClean="0"/>
              <a:t>suchen</a:t>
            </a:r>
            <a:br>
              <a:rPr lang="de-DE" altLang="de-DE" sz="2200" dirty="0" smtClean="0"/>
            </a:br>
            <a:endParaRPr lang="de-DE" altLang="de-DE" sz="2200" dirty="0"/>
          </a:p>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200" dirty="0"/>
              <a:t>Alternative Sichtweisen </a:t>
            </a:r>
            <a:r>
              <a:rPr lang="de-DE" altLang="de-DE" sz="2200" dirty="0" smtClean="0"/>
              <a:t>anbieten</a:t>
            </a:r>
            <a:br>
              <a:rPr lang="de-DE" altLang="de-DE" sz="2200" dirty="0" smtClean="0"/>
            </a:br>
            <a:endParaRPr lang="de-DE" altLang="de-DE" sz="2200" dirty="0"/>
          </a:p>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sz="2200" dirty="0"/>
              <a:t>Auf Diskrepanzen hinweisen</a:t>
            </a:r>
          </a:p>
          <a:p>
            <a:pPr>
              <a:defRPr/>
            </a:pPr>
            <a:endParaRPr lang="de-DE" altLang="de-DE" sz="2200" dirty="0"/>
          </a:p>
          <a:p>
            <a:pPr>
              <a:defRPr/>
            </a:pPr>
            <a:endParaRPr lang="de-DE" sz="2200" dirty="0"/>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3719682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de-DE" altLang="de-DE"/>
              <a:t>Interventionen &amp; Strategien</a:t>
            </a:r>
          </a:p>
        </p:txBody>
      </p:sp>
      <p:sp>
        <p:nvSpPr>
          <p:cNvPr id="2" name="Textplatzhalter 1"/>
          <p:cNvSpPr>
            <a:spLocks noGrp="1"/>
          </p:cNvSpPr>
          <p:nvPr>
            <p:ph type="body" sz="quarter" idx="32"/>
          </p:nvPr>
        </p:nvSpPr>
        <p:spPr/>
        <p:txBody>
          <a:bodyPr/>
          <a:lstStyle/>
          <a:p>
            <a:r>
              <a:rPr lang="de-DE" altLang="de-DE" sz="2200" dirty="0">
                <a:solidFill>
                  <a:schemeClr val="accent3"/>
                </a:solidFill>
              </a:rPr>
              <a:t>Im Stadium der </a:t>
            </a:r>
            <a:r>
              <a:rPr lang="de-DE" altLang="de-DE" sz="2200" b="1" dirty="0">
                <a:solidFill>
                  <a:schemeClr val="accent3"/>
                </a:solidFill>
              </a:rPr>
              <a:t>Absichtsbildung</a:t>
            </a:r>
            <a:endParaRPr lang="de-DE" altLang="de-DE" sz="2200" dirty="0">
              <a:solidFill>
                <a:schemeClr val="accent3"/>
              </a:solidFill>
            </a:endParaRPr>
          </a:p>
          <a:p>
            <a:endParaRPr lang="de-DE" dirty="0"/>
          </a:p>
        </p:txBody>
      </p:sp>
      <p:sp>
        <p:nvSpPr>
          <p:cNvPr id="3" name="Inhaltsplatzhalter 2"/>
          <p:cNvSpPr>
            <a:spLocks noGrp="1"/>
          </p:cNvSpPr>
          <p:nvPr>
            <p:ph idx="1"/>
          </p:nvPr>
        </p:nvSpPr>
        <p:spPr/>
        <p:txBody>
          <a:bodyPr/>
          <a:lstStyle/>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dirty="0" smtClean="0">
                <a:solidFill>
                  <a:schemeClr val="accent3"/>
                </a:solidFill>
              </a:rPr>
              <a:t>Anregung </a:t>
            </a:r>
            <a:r>
              <a:rPr lang="de-DE" altLang="de-DE" dirty="0">
                <a:solidFill>
                  <a:schemeClr val="accent3"/>
                </a:solidFill>
              </a:rPr>
              <a:t>zur </a:t>
            </a:r>
            <a:r>
              <a:rPr lang="de-DE" altLang="de-DE" dirty="0" smtClean="0">
                <a:solidFill>
                  <a:schemeClr val="accent3"/>
                </a:solidFill>
              </a:rPr>
              <a:t>Selbstbeobachtung</a:t>
            </a:r>
            <a:br>
              <a:rPr lang="de-DE" altLang="de-DE" dirty="0" smtClean="0">
                <a:solidFill>
                  <a:schemeClr val="accent3"/>
                </a:solidFill>
              </a:rPr>
            </a:br>
            <a:endParaRPr lang="de-DE" altLang="de-DE" dirty="0">
              <a:solidFill>
                <a:schemeClr val="accent3"/>
              </a:solidFill>
            </a:endParaRPr>
          </a:p>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dirty="0">
                <a:solidFill>
                  <a:schemeClr val="accent3"/>
                </a:solidFill>
              </a:rPr>
              <a:t>Pro &amp; kontra Veränderungen </a:t>
            </a:r>
            <a:r>
              <a:rPr lang="de-DE" altLang="de-DE" dirty="0" smtClean="0">
                <a:solidFill>
                  <a:schemeClr val="accent3"/>
                </a:solidFill>
              </a:rPr>
              <a:t>thematisieren</a:t>
            </a:r>
            <a:br>
              <a:rPr lang="de-DE" altLang="de-DE" dirty="0" smtClean="0">
                <a:solidFill>
                  <a:schemeClr val="accent3"/>
                </a:solidFill>
              </a:rPr>
            </a:br>
            <a:endParaRPr lang="de-DE" altLang="de-DE" dirty="0">
              <a:solidFill>
                <a:schemeClr val="accent3"/>
              </a:solidFill>
            </a:endParaRPr>
          </a:p>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altLang="de-DE" dirty="0">
                <a:solidFill>
                  <a:schemeClr val="accent3"/>
                </a:solidFill>
              </a:rPr>
              <a:t>Anstoß in Richtung Veränderung geben</a:t>
            </a:r>
          </a:p>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DE" altLang="de-DE" sz="2400" dirty="0">
              <a:solidFill>
                <a:schemeClr val="accent3"/>
              </a:solidFill>
            </a:endParaRPr>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92685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de-DE" altLang="de-DE"/>
              <a:t>Interventionen &amp; Strategien</a:t>
            </a:r>
          </a:p>
        </p:txBody>
      </p:sp>
      <p:sp>
        <p:nvSpPr>
          <p:cNvPr id="2" name="Textplatzhalter 1"/>
          <p:cNvSpPr>
            <a:spLocks noGrp="1"/>
          </p:cNvSpPr>
          <p:nvPr>
            <p:ph type="body" sz="quarter" idx="32"/>
          </p:nvPr>
        </p:nvSpPr>
        <p:spPr/>
        <p:txBody>
          <a:bodyPr/>
          <a:lstStyle/>
          <a:p>
            <a:r>
              <a:rPr lang="de-DE" altLang="de-DE" sz="2200" dirty="0">
                <a:solidFill>
                  <a:schemeClr val="accent3"/>
                </a:solidFill>
              </a:rPr>
              <a:t>Im Stadium der </a:t>
            </a:r>
            <a:r>
              <a:rPr lang="de-DE" altLang="de-DE" sz="2200" b="1" dirty="0">
                <a:solidFill>
                  <a:schemeClr val="accent3"/>
                </a:solidFill>
              </a:rPr>
              <a:t>Vorbereitung</a:t>
            </a:r>
            <a:r>
              <a:rPr lang="de-DE" altLang="de-DE" sz="2200" dirty="0">
                <a:solidFill>
                  <a:schemeClr val="accent3"/>
                </a:solidFill>
              </a:rPr>
              <a:t>:</a:t>
            </a:r>
          </a:p>
          <a:p>
            <a:endParaRPr lang="de-DE" sz="2200" dirty="0"/>
          </a:p>
        </p:txBody>
      </p:sp>
      <p:sp>
        <p:nvSpPr>
          <p:cNvPr id="3" name="Inhaltsplatzhalter 2"/>
          <p:cNvSpPr>
            <a:spLocks noGrp="1"/>
          </p:cNvSpPr>
          <p:nvPr>
            <p:ph idx="1"/>
          </p:nvPr>
        </p:nvSpPr>
        <p:spPr/>
        <p:txBody>
          <a:bodyPr/>
          <a:lstStyle/>
          <a:p>
            <a:pPr marL="342900" indent="-342900">
              <a:spcBef>
                <a:spcPts val="700"/>
              </a:spcBef>
              <a:defRPr/>
            </a:pPr>
            <a:r>
              <a:rPr lang="de-DE" altLang="de-DE" dirty="0" smtClean="0">
                <a:solidFill>
                  <a:schemeClr val="accent3"/>
                </a:solidFill>
              </a:rPr>
              <a:t>Verschiedene </a:t>
            </a:r>
            <a:r>
              <a:rPr lang="de-DE" altLang="de-DE" dirty="0">
                <a:solidFill>
                  <a:schemeClr val="accent3"/>
                </a:solidFill>
              </a:rPr>
              <a:t>Optionen der Veränderung </a:t>
            </a:r>
            <a:r>
              <a:rPr lang="de-DE" altLang="de-DE" dirty="0" smtClean="0">
                <a:solidFill>
                  <a:schemeClr val="accent3"/>
                </a:solidFill>
              </a:rPr>
              <a:t>aufzeigen</a:t>
            </a:r>
            <a:br>
              <a:rPr lang="de-DE" altLang="de-DE" dirty="0" smtClean="0">
                <a:solidFill>
                  <a:schemeClr val="accent3"/>
                </a:solidFill>
              </a:rPr>
            </a:br>
            <a:endParaRPr lang="de-DE" altLang="de-DE" dirty="0">
              <a:solidFill>
                <a:schemeClr val="accent3"/>
              </a:solidFill>
            </a:endParaRPr>
          </a:p>
          <a:p>
            <a:pPr marL="342900" indent="-342900">
              <a:spcBef>
                <a:spcPts val="700"/>
              </a:spcBef>
              <a:defRPr/>
            </a:pPr>
            <a:r>
              <a:rPr lang="de-DE" altLang="de-DE" dirty="0">
                <a:solidFill>
                  <a:schemeClr val="accent3"/>
                </a:solidFill>
              </a:rPr>
              <a:t>Suche nach realistischen und akzeptablen </a:t>
            </a:r>
            <a:r>
              <a:rPr lang="de-DE" altLang="de-DE" dirty="0" smtClean="0">
                <a:solidFill>
                  <a:schemeClr val="accent3"/>
                </a:solidFill>
              </a:rPr>
              <a:t>Veränderungsschritten</a:t>
            </a:r>
            <a:br>
              <a:rPr lang="de-DE" altLang="de-DE" dirty="0" smtClean="0">
                <a:solidFill>
                  <a:schemeClr val="accent3"/>
                </a:solidFill>
              </a:rPr>
            </a:br>
            <a:endParaRPr lang="de-DE" altLang="de-DE" dirty="0">
              <a:solidFill>
                <a:schemeClr val="accent3"/>
              </a:solidFill>
            </a:endParaRPr>
          </a:p>
          <a:p>
            <a:pPr marL="342900" indent="-342900">
              <a:spcBef>
                <a:spcPts val="700"/>
              </a:spcBef>
              <a:defRPr/>
            </a:pPr>
            <a:r>
              <a:rPr lang="de-DE" altLang="de-DE" dirty="0">
                <a:solidFill>
                  <a:schemeClr val="accent3"/>
                </a:solidFill>
              </a:rPr>
              <a:t>Vereinbarungen und konkrete Schritte treffen</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DE" altLang="de-DE" sz="2400" dirty="0">
              <a:solidFill>
                <a:schemeClr val="accent3"/>
              </a:solidFill>
            </a:endParaRPr>
          </a:p>
          <a:p>
            <a:pPr marL="341313" indent="-341313">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DE" altLang="de-DE" sz="2400" dirty="0">
              <a:solidFill>
                <a:schemeClr val="accent3"/>
              </a:solidFill>
            </a:endParaRPr>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3167651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r>
              <a:rPr lang="de-DE" altLang="de-DE"/>
              <a:t>Interventionen &amp; Strategien</a:t>
            </a:r>
          </a:p>
        </p:txBody>
      </p:sp>
      <p:sp>
        <p:nvSpPr>
          <p:cNvPr id="2" name="Textplatzhalter 1"/>
          <p:cNvSpPr>
            <a:spLocks noGrp="1"/>
          </p:cNvSpPr>
          <p:nvPr>
            <p:ph type="body" sz="quarter" idx="32"/>
          </p:nvPr>
        </p:nvSpPr>
        <p:spPr/>
        <p:txBody>
          <a:bodyPr/>
          <a:lstStyle/>
          <a:p>
            <a:r>
              <a:rPr lang="de-DE" altLang="de-DE" sz="2200" dirty="0">
                <a:solidFill>
                  <a:schemeClr val="accent3"/>
                </a:solidFill>
              </a:rPr>
              <a:t>Im Stadium der </a:t>
            </a:r>
            <a:r>
              <a:rPr lang="de-DE" altLang="de-DE" b="1" dirty="0" smtClean="0">
                <a:solidFill>
                  <a:schemeClr val="accent3"/>
                </a:solidFill>
              </a:rPr>
              <a:t>Handlung</a:t>
            </a:r>
            <a:r>
              <a:rPr lang="de-DE" altLang="de-DE" sz="2200" b="1" dirty="0" smtClean="0">
                <a:solidFill>
                  <a:schemeClr val="accent3"/>
                </a:solidFill>
              </a:rPr>
              <a:t>:</a:t>
            </a:r>
            <a:endParaRPr lang="de-DE" altLang="de-DE" sz="2200" b="1" dirty="0">
              <a:solidFill>
                <a:schemeClr val="accent3"/>
              </a:solidFill>
            </a:endParaRPr>
          </a:p>
        </p:txBody>
      </p:sp>
      <p:sp>
        <p:nvSpPr>
          <p:cNvPr id="3" name="Inhaltsplatzhalter 2"/>
          <p:cNvSpPr>
            <a:spLocks noGrp="1"/>
          </p:cNvSpPr>
          <p:nvPr>
            <p:ph idx="1"/>
          </p:nvPr>
        </p:nvSpPr>
        <p:spPr/>
        <p:txBody>
          <a:bodyPr/>
          <a:lstStyle/>
          <a:p>
            <a:pPr marL="342900" indent="-342900">
              <a:spcBef>
                <a:spcPts val="700"/>
              </a:spcBef>
              <a:defRPr/>
            </a:pPr>
            <a:r>
              <a:rPr lang="de-DE" altLang="de-DE" dirty="0" smtClean="0">
                <a:solidFill>
                  <a:schemeClr val="accent3"/>
                </a:solidFill>
              </a:rPr>
              <a:t>Stärkung </a:t>
            </a:r>
            <a:r>
              <a:rPr lang="de-DE" altLang="de-DE" dirty="0">
                <a:solidFill>
                  <a:schemeClr val="accent3"/>
                </a:solidFill>
              </a:rPr>
              <a:t>des </a:t>
            </a:r>
            <a:r>
              <a:rPr lang="de-DE" altLang="de-DE" dirty="0" smtClean="0">
                <a:solidFill>
                  <a:schemeClr val="accent3"/>
                </a:solidFill>
              </a:rPr>
              <a:t>Selbstvertrauens</a:t>
            </a:r>
            <a:br>
              <a:rPr lang="de-DE" altLang="de-DE" dirty="0" smtClean="0">
                <a:solidFill>
                  <a:schemeClr val="accent3"/>
                </a:solidFill>
              </a:rPr>
            </a:br>
            <a:endParaRPr lang="de-DE" altLang="de-DE" dirty="0">
              <a:solidFill>
                <a:schemeClr val="accent3"/>
              </a:solidFill>
            </a:endParaRPr>
          </a:p>
          <a:p>
            <a:pPr marL="342900" indent="-342900">
              <a:spcBef>
                <a:spcPts val="700"/>
              </a:spcBef>
              <a:defRPr/>
            </a:pPr>
            <a:r>
              <a:rPr lang="de-DE" altLang="de-DE" dirty="0" smtClean="0">
                <a:solidFill>
                  <a:schemeClr val="accent3"/>
                </a:solidFill>
              </a:rPr>
              <a:t>Rückfallprophylaxen</a:t>
            </a:r>
          </a:p>
          <a:p>
            <a:pPr marL="342900" indent="-342900">
              <a:spcBef>
                <a:spcPts val="700"/>
              </a:spcBef>
              <a:defRPr/>
            </a:pPr>
            <a:endParaRPr lang="de-DE" altLang="de-DE" dirty="0">
              <a:solidFill>
                <a:schemeClr val="accent3"/>
              </a:solidFill>
            </a:endParaRPr>
          </a:p>
          <a:p>
            <a:pPr marL="342900" indent="-342900">
              <a:spcBef>
                <a:spcPts val="700"/>
              </a:spcBef>
              <a:defRPr/>
            </a:pPr>
            <a:r>
              <a:rPr lang="de-DE" altLang="de-DE" dirty="0" smtClean="0">
                <a:solidFill>
                  <a:schemeClr val="accent3"/>
                </a:solidFill>
              </a:rPr>
              <a:t>Reflexion der bereits erreichten Erfolge</a:t>
            </a:r>
            <a:endParaRPr lang="de-DE" altLang="de-DE" dirty="0">
              <a:solidFill>
                <a:schemeClr val="accent3"/>
              </a:solidFill>
            </a:endParaRPr>
          </a:p>
          <a:p>
            <a:pPr marL="342900" indent="-342900">
              <a:spcBef>
                <a:spcPts val="700"/>
              </a:spcBef>
              <a:defRPr/>
            </a:pPr>
            <a:endParaRPr lang="de-DE" altLang="de-DE" sz="2000" dirty="0">
              <a:solidFill>
                <a:schemeClr val="accent3"/>
              </a:solidFill>
            </a:endParaRPr>
          </a:p>
          <a:p>
            <a:pPr>
              <a:spcBef>
                <a:spcPts val="700"/>
              </a:spcBef>
              <a:defRPr/>
            </a:pPr>
            <a:endParaRPr lang="de-DE" altLang="de-DE" sz="2000" dirty="0">
              <a:solidFill>
                <a:schemeClr val="accent3"/>
              </a:solidFill>
            </a:endParaRPr>
          </a:p>
          <a:p>
            <a:pPr>
              <a:spcBef>
                <a:spcPts val="700"/>
              </a:spcBef>
              <a:defRPr/>
            </a:pPr>
            <a:endParaRPr lang="de-DE" altLang="de-DE" sz="2000" dirty="0">
              <a:solidFill>
                <a:schemeClr val="accent3"/>
              </a:solidFill>
            </a:endParaRPr>
          </a:p>
          <a:p>
            <a:pPr>
              <a:spcBef>
                <a:spcPts val="700"/>
              </a:spcBef>
              <a:buNone/>
              <a:defRPr/>
            </a:pPr>
            <a:endParaRPr lang="de-DE" altLang="de-DE" sz="2000" dirty="0">
              <a:solidFill>
                <a:schemeClr val="accent3"/>
              </a:solidFill>
            </a:endParaRPr>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3291198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de-DE" altLang="de-DE"/>
              <a:t>Interventionen &amp; Strategien</a:t>
            </a:r>
          </a:p>
        </p:txBody>
      </p:sp>
      <p:sp>
        <p:nvSpPr>
          <p:cNvPr id="2" name="Textplatzhalter 1"/>
          <p:cNvSpPr>
            <a:spLocks noGrp="1"/>
          </p:cNvSpPr>
          <p:nvPr>
            <p:ph type="body" sz="quarter" idx="32"/>
          </p:nvPr>
        </p:nvSpPr>
        <p:spPr/>
        <p:txBody>
          <a:bodyPr/>
          <a:lstStyle/>
          <a:p>
            <a:r>
              <a:rPr lang="de-DE" altLang="de-DE" sz="2200" dirty="0">
                <a:solidFill>
                  <a:schemeClr val="accent3"/>
                </a:solidFill>
              </a:rPr>
              <a:t>Im Stadium der </a:t>
            </a:r>
            <a:r>
              <a:rPr lang="de-DE" altLang="de-DE" sz="2200" b="1" dirty="0">
                <a:solidFill>
                  <a:schemeClr val="accent3"/>
                </a:solidFill>
              </a:rPr>
              <a:t>Aufrechterhaltung</a:t>
            </a:r>
            <a:r>
              <a:rPr lang="de-DE" altLang="de-DE" sz="2200" dirty="0" smtClean="0">
                <a:solidFill>
                  <a:schemeClr val="accent3"/>
                </a:solidFill>
              </a:rPr>
              <a:t>:</a:t>
            </a:r>
            <a:endParaRPr lang="de-DE" altLang="de-DE" sz="2200" dirty="0">
              <a:solidFill>
                <a:schemeClr val="accent3"/>
              </a:solidFill>
            </a:endParaRPr>
          </a:p>
        </p:txBody>
      </p:sp>
      <p:sp>
        <p:nvSpPr>
          <p:cNvPr id="3" name="Inhaltsplatzhalter 2"/>
          <p:cNvSpPr>
            <a:spLocks noGrp="1"/>
          </p:cNvSpPr>
          <p:nvPr>
            <p:ph idx="1"/>
          </p:nvPr>
        </p:nvSpPr>
        <p:spPr/>
        <p:txBody>
          <a:bodyPr/>
          <a:lstStyle/>
          <a:p>
            <a:pPr marL="342900" indent="-342900">
              <a:spcBef>
                <a:spcPts val="700"/>
              </a:spcBef>
              <a:defRPr/>
            </a:pPr>
            <a:r>
              <a:rPr lang="de-DE" altLang="de-DE" dirty="0" smtClean="0">
                <a:solidFill>
                  <a:schemeClr val="accent3"/>
                </a:solidFill>
              </a:rPr>
              <a:t>Rückfallprophylaxe</a:t>
            </a:r>
            <a:br>
              <a:rPr lang="de-DE" altLang="de-DE" dirty="0" smtClean="0">
                <a:solidFill>
                  <a:schemeClr val="accent3"/>
                </a:solidFill>
              </a:rPr>
            </a:br>
            <a:endParaRPr lang="de-DE" altLang="de-DE" dirty="0">
              <a:solidFill>
                <a:schemeClr val="accent3"/>
              </a:solidFill>
            </a:endParaRPr>
          </a:p>
          <a:p>
            <a:pPr marL="342900" indent="-342900">
              <a:spcBef>
                <a:spcPts val="700"/>
              </a:spcBef>
              <a:defRPr/>
            </a:pPr>
            <a:r>
              <a:rPr lang="de-DE" altLang="de-DE" dirty="0">
                <a:solidFill>
                  <a:schemeClr val="accent3"/>
                </a:solidFill>
              </a:rPr>
              <a:t>Selbstvertrauen weiter stärken</a:t>
            </a:r>
          </a:p>
          <a:p>
            <a:pPr marL="342900" indent="-342900">
              <a:spcBef>
                <a:spcPts val="700"/>
              </a:spcBef>
              <a:defRPr/>
            </a:pPr>
            <a:endParaRPr lang="de-DE" altLang="de-DE" sz="2400" dirty="0">
              <a:solidFill>
                <a:schemeClr val="accent3"/>
              </a:solidFill>
            </a:endParaRPr>
          </a:p>
          <a:p>
            <a:pPr>
              <a:spcBef>
                <a:spcPts val="700"/>
              </a:spcBef>
              <a:defRPr/>
            </a:pPr>
            <a:endParaRPr lang="de-DE" altLang="de-DE" sz="2400" dirty="0">
              <a:solidFill>
                <a:schemeClr val="accent3"/>
              </a:solidFill>
            </a:endParaRPr>
          </a:p>
          <a:p>
            <a:pPr>
              <a:spcBef>
                <a:spcPts val="700"/>
              </a:spcBef>
              <a:defRPr/>
            </a:pPr>
            <a:endParaRPr lang="de-DE" altLang="de-DE" sz="2400" dirty="0">
              <a:solidFill>
                <a:schemeClr val="accent3"/>
              </a:solidFill>
            </a:endParaRPr>
          </a:p>
          <a:p>
            <a:pPr>
              <a:spcBef>
                <a:spcPts val="700"/>
              </a:spcBef>
              <a:buNone/>
              <a:defRPr/>
            </a:pPr>
            <a:endParaRPr lang="de-DE" altLang="de-DE" sz="2400" dirty="0">
              <a:solidFill>
                <a:schemeClr val="accent3"/>
              </a:solidFill>
            </a:endParaRPr>
          </a:p>
        </p:txBody>
      </p:sp>
      <p:sp>
        <p:nvSpPr>
          <p:cNvPr id="4" name="Textplatzhalter 3"/>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3768623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r>
              <a:rPr lang="de-DE" altLang="de-DE"/>
              <a:t>Veränderungsprozesse im TTM</a:t>
            </a:r>
          </a:p>
        </p:txBody>
      </p:sp>
      <p:sp>
        <p:nvSpPr>
          <p:cNvPr id="3" name="Inhaltsplatzhalter 2"/>
          <p:cNvSpPr>
            <a:spLocks noGrp="1"/>
          </p:cNvSpPr>
          <p:nvPr>
            <p:ph idx="1"/>
          </p:nvPr>
        </p:nvSpPr>
        <p:spPr/>
        <p:txBody>
          <a:bodyPr/>
          <a:lstStyle/>
          <a:p>
            <a:pPr marL="342900" indent="-342900">
              <a:defRPr/>
            </a:pPr>
            <a:r>
              <a:rPr lang="de-DE" sz="2200" dirty="0"/>
              <a:t>Aktivitäten und Ereignisse, die ein problematisches Verhalten und damit zusammenhängende Kognitionen und Emotionen beeinflussen und verändern</a:t>
            </a:r>
          </a:p>
          <a:p>
            <a:pPr marL="342900" indent="-342900">
              <a:buFont typeface="Wingdings" panose="05000000000000000000" pitchFamily="2" charset="2"/>
              <a:buChar char="à"/>
              <a:defRPr/>
            </a:pPr>
            <a:r>
              <a:rPr lang="de-DE" sz="2200" dirty="0"/>
              <a:t>das Durchlaufen der Stadien der Änderungsbereitschaft wird ermöglicht und gefördert</a:t>
            </a:r>
          </a:p>
          <a:p>
            <a:pPr marL="342900" indent="-342900">
              <a:buFont typeface="Wingdings" panose="05000000000000000000" pitchFamily="2" charset="2"/>
              <a:buChar char="à"/>
              <a:defRPr/>
            </a:pPr>
            <a:endParaRPr lang="de-DE" sz="2200" dirty="0"/>
          </a:p>
          <a:p>
            <a:pPr>
              <a:defRPr/>
            </a:pPr>
            <a:r>
              <a:rPr lang="de-DE" sz="2200" dirty="0"/>
              <a:t>Die Veränderungsprozesse lassen sich in auf das Erleben bezogene (kognitiv-affektive Prozesse) und in verhaltensorientierte Prozesse („</a:t>
            </a:r>
            <a:r>
              <a:rPr lang="de-DE" sz="2200" dirty="0" err="1"/>
              <a:t>Behavioral</a:t>
            </a:r>
            <a:r>
              <a:rPr lang="de-DE" sz="2200" dirty="0"/>
              <a:t> </a:t>
            </a:r>
            <a:r>
              <a:rPr lang="de-DE" sz="2200" dirty="0" err="1"/>
              <a:t>Processes</a:t>
            </a:r>
            <a:r>
              <a:rPr lang="de-DE" sz="2200" dirty="0"/>
              <a:t>“) unterteilen.</a:t>
            </a:r>
          </a:p>
          <a:p>
            <a:pPr>
              <a:defRPr/>
            </a:pPr>
            <a:endParaRPr lang="de-DE" sz="2200" dirty="0"/>
          </a:p>
        </p:txBody>
      </p:sp>
      <p:sp>
        <p:nvSpPr>
          <p:cNvPr id="2" name="Textplatzhalter 1"/>
          <p:cNvSpPr>
            <a:spLocks noGrp="1"/>
          </p:cNvSpPr>
          <p:nvPr>
            <p:ph type="body" sz="quarter" idx="33"/>
          </p:nvPr>
        </p:nvSpPr>
        <p:spPr/>
        <p:txBody>
          <a:bodyPr/>
          <a:lstStyle/>
          <a:p>
            <a:r>
              <a:rPr lang="de-DE" dirty="0"/>
              <a:t>Keller, 1999</a:t>
            </a:r>
          </a:p>
          <a:p>
            <a:endParaRPr lang="de-DE" dirty="0"/>
          </a:p>
        </p:txBody>
      </p:sp>
    </p:spTree>
    <p:extLst>
      <p:ext uri="{BB962C8B-B14F-4D97-AF65-F5344CB8AC3E}">
        <p14:creationId xmlns:p14="http://schemas.microsoft.com/office/powerpoint/2010/main" val="353817465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r>
              <a:rPr lang="de-DE" altLang="de-DE" dirty="0"/>
              <a:t>Veränderungsprozesse im TTM</a:t>
            </a:r>
          </a:p>
        </p:txBody>
      </p:sp>
      <p:sp>
        <p:nvSpPr>
          <p:cNvPr id="3" name="Inhaltsplatzhalter 2"/>
          <p:cNvSpPr>
            <a:spLocks noGrp="1"/>
          </p:cNvSpPr>
          <p:nvPr>
            <p:ph type="body" idx="1"/>
          </p:nvPr>
        </p:nvSpPr>
        <p:spPr/>
        <p:txBody>
          <a:bodyPr/>
          <a:lstStyle/>
          <a:p>
            <a:pPr>
              <a:defRPr/>
            </a:pPr>
            <a:r>
              <a:rPr lang="de-DE" dirty="0"/>
              <a:t>kognitiv-affektive Prozesse</a:t>
            </a:r>
            <a:r>
              <a:rPr lang="de-DE" dirty="0" smtClean="0"/>
              <a:t>:</a:t>
            </a:r>
            <a:endParaRPr lang="de-DE" dirty="0"/>
          </a:p>
        </p:txBody>
      </p:sp>
      <p:sp>
        <p:nvSpPr>
          <p:cNvPr id="7" name="Textplatzhalter 6"/>
          <p:cNvSpPr>
            <a:spLocks noGrp="1"/>
          </p:cNvSpPr>
          <p:nvPr>
            <p:ph type="body" sz="quarter" idx="3"/>
          </p:nvPr>
        </p:nvSpPr>
        <p:spPr/>
        <p:txBody>
          <a:bodyPr/>
          <a:lstStyle/>
          <a:p>
            <a:r>
              <a:rPr lang="de-DE" dirty="0"/>
              <a:t>verhaltensorientierte Prozesse</a:t>
            </a:r>
            <a:r>
              <a:rPr lang="de-DE" dirty="0" smtClean="0"/>
              <a:t>:</a:t>
            </a:r>
            <a:endParaRPr lang="de-DE" dirty="0"/>
          </a:p>
        </p:txBody>
      </p:sp>
      <p:sp>
        <p:nvSpPr>
          <p:cNvPr id="8" name="Inhaltsplatzhalter 7"/>
          <p:cNvSpPr>
            <a:spLocks noGrp="1"/>
          </p:cNvSpPr>
          <p:nvPr>
            <p:ph sz="quarter" idx="4"/>
          </p:nvPr>
        </p:nvSpPr>
        <p:spPr/>
        <p:txBody>
          <a:bodyPr/>
          <a:lstStyle/>
          <a:p>
            <a:pPr marL="342900" indent="-342900">
              <a:defRPr/>
            </a:pPr>
            <a:r>
              <a:rPr lang="de-DE" sz="2200" dirty="0" smtClean="0"/>
              <a:t>Gegenkonditionierung   </a:t>
            </a:r>
            <a:endParaRPr lang="de-DE" sz="2200" dirty="0"/>
          </a:p>
          <a:p>
            <a:pPr marL="342900" indent="-342900">
              <a:defRPr/>
            </a:pPr>
            <a:r>
              <a:rPr lang="de-DE" sz="2200" dirty="0"/>
              <a:t>Kontrolle der Umwelt</a:t>
            </a:r>
          </a:p>
          <a:p>
            <a:pPr marL="342900" indent="-342900">
              <a:defRPr/>
            </a:pPr>
            <a:r>
              <a:rPr lang="de-DE" sz="2200" dirty="0"/>
              <a:t>Nutzen hilfreicher Beziehungen</a:t>
            </a:r>
          </a:p>
          <a:p>
            <a:pPr marL="342900" indent="-342900">
              <a:defRPr/>
            </a:pPr>
            <a:r>
              <a:rPr lang="de-DE" sz="2200" dirty="0"/>
              <a:t>(Selbst-) Verstärkung</a:t>
            </a:r>
          </a:p>
          <a:p>
            <a:pPr marL="342900" indent="-342900">
              <a:defRPr/>
            </a:pPr>
            <a:r>
              <a:rPr lang="de-DE" sz="2200" dirty="0"/>
              <a:t>Selbstverpflichtung</a:t>
            </a:r>
          </a:p>
          <a:p>
            <a:endParaRPr lang="de-DE" sz="2200" dirty="0"/>
          </a:p>
        </p:txBody>
      </p:sp>
      <p:sp>
        <p:nvSpPr>
          <p:cNvPr id="6" name="Inhaltsplatzhalter 5"/>
          <p:cNvSpPr>
            <a:spLocks noGrp="1"/>
          </p:cNvSpPr>
          <p:nvPr>
            <p:ph sz="half" idx="2"/>
          </p:nvPr>
        </p:nvSpPr>
        <p:spPr/>
        <p:txBody>
          <a:bodyPr/>
          <a:lstStyle/>
          <a:p>
            <a:pPr marL="342900" indent="-342900">
              <a:defRPr/>
            </a:pPr>
            <a:r>
              <a:rPr lang="de-DE" sz="2200" dirty="0" smtClean="0"/>
              <a:t>Steigern </a:t>
            </a:r>
            <a:r>
              <a:rPr lang="de-DE" sz="2200" dirty="0"/>
              <a:t>des Problembewusstseins  </a:t>
            </a:r>
          </a:p>
          <a:p>
            <a:pPr marL="342900" indent="-342900">
              <a:defRPr/>
            </a:pPr>
            <a:r>
              <a:rPr lang="de-DE" sz="2200" dirty="0"/>
              <a:t>Emotionales Erleben</a:t>
            </a:r>
          </a:p>
          <a:p>
            <a:pPr marL="342900" indent="-342900">
              <a:defRPr/>
            </a:pPr>
            <a:r>
              <a:rPr lang="de-DE" sz="2200" dirty="0" smtClean="0"/>
              <a:t>Neubewertung </a:t>
            </a:r>
            <a:r>
              <a:rPr lang="de-DE" sz="2200" dirty="0"/>
              <a:t>der persönlichen Umwelt </a:t>
            </a:r>
          </a:p>
          <a:p>
            <a:pPr marL="342900" indent="-342900">
              <a:defRPr/>
            </a:pPr>
            <a:r>
              <a:rPr lang="de-DE" sz="2200" dirty="0"/>
              <a:t>Selbstneubewertung</a:t>
            </a:r>
          </a:p>
          <a:p>
            <a:pPr marL="342900" indent="-342900">
              <a:defRPr/>
            </a:pPr>
            <a:r>
              <a:rPr lang="de-DE" sz="2200" dirty="0"/>
              <a:t>Wahrnehmen förderlicher Umweltbedingungen</a:t>
            </a:r>
          </a:p>
          <a:p>
            <a:endParaRPr lang="de-DE" sz="2200" dirty="0"/>
          </a:p>
        </p:txBody>
      </p:sp>
      <p:sp>
        <p:nvSpPr>
          <p:cNvPr id="2" name="Textplatzhalter 1"/>
          <p:cNvSpPr>
            <a:spLocks noGrp="1"/>
          </p:cNvSpPr>
          <p:nvPr>
            <p:ph type="body" sz="quarter" idx="33"/>
          </p:nvPr>
        </p:nvSpPr>
        <p:spPr/>
        <p:txBody>
          <a:bodyPr/>
          <a:lstStyle/>
          <a:p>
            <a:r>
              <a:rPr lang="de-DE" dirty="0"/>
              <a:t>Keller, 1999</a:t>
            </a:r>
          </a:p>
          <a:p>
            <a:endParaRPr lang="de-DE" dirty="0"/>
          </a:p>
        </p:txBody>
      </p:sp>
      <p:sp>
        <p:nvSpPr>
          <p:cNvPr id="4" name="Textplatzhalter 3"/>
          <p:cNvSpPr>
            <a:spLocks noGrp="1"/>
          </p:cNvSpPr>
          <p:nvPr>
            <p:ph type="body" sz="quarter" idx="34"/>
          </p:nvPr>
        </p:nvSpPr>
        <p:spPr/>
        <p:txBody>
          <a:bodyPr/>
          <a:lstStyle/>
          <a:p>
            <a:endParaRPr lang="de-DE"/>
          </a:p>
        </p:txBody>
      </p:sp>
    </p:spTree>
    <p:extLst>
      <p:ext uri="{BB962C8B-B14F-4D97-AF65-F5344CB8AC3E}">
        <p14:creationId xmlns:p14="http://schemas.microsoft.com/office/powerpoint/2010/main" val="16968549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a:t>
            </a:r>
            <a:endParaRPr lang="de-DE" dirty="0"/>
          </a:p>
        </p:txBody>
      </p:sp>
      <p:sp>
        <p:nvSpPr>
          <p:cNvPr id="3" name="Inhaltsplatzhalter 2"/>
          <p:cNvSpPr>
            <a:spLocks noGrp="1"/>
          </p:cNvSpPr>
          <p:nvPr>
            <p:ph idx="1"/>
          </p:nvPr>
        </p:nvSpPr>
        <p:spPr/>
        <p:txBody>
          <a:bodyPr/>
          <a:lstStyle/>
          <a:p>
            <a:pPr marL="0" indent="0">
              <a:buNone/>
            </a:pPr>
            <a:r>
              <a:rPr lang="de-DE" dirty="0" smtClean="0"/>
              <a:t>Faselt, F., Hoffmann, S. (2010). Transtheoretisches Modell. In: Hoffmann, S., Müller, S. (2010). Gesundheitsmarketing: Gesundheitspsychologie und Prävention. Bern: Hans Huber.</a:t>
            </a:r>
          </a:p>
          <a:p>
            <a:pPr marL="0" indent="0">
              <a:buNone/>
            </a:pPr>
            <a:r>
              <a:rPr lang="de-DE" dirty="0"/>
              <a:t>Hoffmann, S., Müller, S. (2010). Gesundheitsmarketing: Gesundheitspsychologie und Prävention. Bern: Hans Huber.</a:t>
            </a:r>
          </a:p>
          <a:p>
            <a:pPr marL="0" indent="0">
              <a:buNone/>
            </a:pPr>
            <a:r>
              <a:rPr lang="de-DE" dirty="0" smtClean="0"/>
              <a:t>Keller</a:t>
            </a:r>
            <a:r>
              <a:rPr lang="de-DE" dirty="0"/>
              <a:t>, S. (1999): </a:t>
            </a:r>
            <a:r>
              <a:rPr lang="de-DE" i="1" dirty="0"/>
              <a:t>Motivation zur Verhaltensänderung. Das Transtheoretische Modell in Forschung und Praxis</a:t>
            </a:r>
            <a:r>
              <a:rPr lang="de-DE" dirty="0"/>
              <a:t>. Freiburg: Lambertus.</a:t>
            </a:r>
          </a:p>
          <a:p>
            <a:pPr marL="0" indent="0">
              <a:buNone/>
            </a:pPr>
            <a:endParaRPr lang="de-DE" dirty="0"/>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138</a:t>
            </a:fld>
            <a:endParaRPr lang="en-US" noProof="0" dirty="0"/>
          </a:p>
        </p:txBody>
      </p:sp>
      <p:sp>
        <p:nvSpPr>
          <p:cNvPr id="6" name="Textplatzhalter 5"/>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4462813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074" name="Titel 1"/>
          <p:cNvSpPr>
            <a:spLocks noGrp="1"/>
          </p:cNvSpPr>
          <p:nvPr>
            <p:ph type="ctrTitle"/>
          </p:nvPr>
        </p:nvSpPr>
        <p:spPr>
          <a:xfrm>
            <a:off x="4892634" y="3135086"/>
            <a:ext cx="7299365" cy="1227530"/>
          </a:xfrm>
        </p:spPr>
        <p:txBody>
          <a:bodyPr anchor="ctr"/>
          <a:lstStyle/>
          <a:p>
            <a:pPr algn="l"/>
            <a:r>
              <a:rPr lang="de-DE" altLang="de-DE" dirty="0"/>
              <a:t>Motivierende Gesprächsführung </a:t>
            </a:r>
          </a:p>
        </p:txBody>
      </p:sp>
      <p:sp>
        <p:nvSpPr>
          <p:cNvPr id="3" name="Textplatzhalter 2"/>
          <p:cNvSpPr>
            <a:spLocks noGrp="1"/>
          </p:cNvSpPr>
          <p:nvPr>
            <p:ph type="body" sz="quarter" idx="13"/>
          </p:nvPr>
        </p:nvSpPr>
        <p:spPr>
          <a:xfrm>
            <a:off x="4892635" y="4362616"/>
            <a:ext cx="7299366" cy="826901"/>
          </a:xfrm>
        </p:spPr>
        <p:txBody>
          <a:bodyPr/>
          <a:lstStyle/>
          <a:p>
            <a:pPr algn="l"/>
            <a:r>
              <a:rPr lang="de-DE" altLang="de-DE" dirty="0"/>
              <a:t>(Motivational </a:t>
            </a:r>
            <a:r>
              <a:rPr lang="de-DE" altLang="de-DE" dirty="0" err="1" smtClean="0"/>
              <a:t>Interviewing</a:t>
            </a:r>
            <a:r>
              <a:rPr lang="de-DE" altLang="de-DE" dirty="0" smtClean="0"/>
              <a:t> </a:t>
            </a:r>
            <a:r>
              <a:rPr lang="de-DE" altLang="de-DE" dirty="0"/>
              <a:t>= MI) </a:t>
            </a:r>
            <a:endParaRPr lang="de-DE" dirty="0"/>
          </a:p>
        </p:txBody>
      </p:sp>
    </p:spTree>
    <p:extLst>
      <p:ext uri="{BB962C8B-B14F-4D97-AF65-F5344CB8AC3E}">
        <p14:creationId xmlns:p14="http://schemas.microsoft.com/office/powerpoint/2010/main" val="2759338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eaLnBrk="1" hangingPunct="1"/>
            <a:r>
              <a:rPr lang="de-DE" altLang="de-DE" dirty="0"/>
              <a:t>Alkoholkonsum in Zahlen</a:t>
            </a:r>
          </a:p>
        </p:txBody>
      </p:sp>
      <p:sp>
        <p:nvSpPr>
          <p:cNvPr id="2" name="Textplatzhalter 1"/>
          <p:cNvSpPr>
            <a:spLocks noGrp="1"/>
          </p:cNvSpPr>
          <p:nvPr>
            <p:ph type="body" sz="quarter" idx="32"/>
          </p:nvPr>
        </p:nvSpPr>
        <p:spPr/>
        <p:txBody>
          <a:bodyPr/>
          <a:lstStyle/>
          <a:p>
            <a:r>
              <a:rPr lang="de-DE" altLang="de-DE" dirty="0"/>
              <a:t>Alkoholkonsum pro Kopf im internationalen Vergleich im Jahr </a:t>
            </a:r>
            <a:r>
              <a:rPr lang="de-DE" altLang="de-DE" dirty="0" smtClean="0"/>
              <a:t>2019</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606985623"/>
              </p:ext>
            </p:extLst>
          </p:nvPr>
        </p:nvGraphicFramePr>
        <p:xfrm>
          <a:off x="431800" y="1511300"/>
          <a:ext cx="11327852" cy="4344827"/>
        </p:xfrm>
        <a:graphic>
          <a:graphicData uri="http://schemas.openxmlformats.org/drawingml/2006/table">
            <a:tbl>
              <a:tblPr firstRow="1" bandRow="1">
                <a:tableStyleId>{21E4AEA4-8DFA-4A89-87EB-49C32662AFE0}</a:tableStyleId>
              </a:tblPr>
              <a:tblGrid>
                <a:gridCol w="3775951">
                  <a:extLst>
                    <a:ext uri="{9D8B030D-6E8A-4147-A177-3AD203B41FA5}">
                      <a16:colId xmlns:a16="http://schemas.microsoft.com/office/drawing/2014/main" val="20000"/>
                    </a:ext>
                  </a:extLst>
                </a:gridCol>
                <a:gridCol w="7551901">
                  <a:extLst>
                    <a:ext uri="{9D8B030D-6E8A-4147-A177-3AD203B41FA5}">
                      <a16:colId xmlns:a16="http://schemas.microsoft.com/office/drawing/2014/main" val="20001"/>
                    </a:ext>
                  </a:extLst>
                </a:gridCol>
              </a:tblGrid>
              <a:tr h="640170">
                <a:tc>
                  <a:txBody>
                    <a:bodyPr/>
                    <a:lstStyle/>
                    <a:p>
                      <a:r>
                        <a:rPr lang="de-DE" sz="1800" dirty="0"/>
                        <a:t>Land</a:t>
                      </a:r>
                    </a:p>
                  </a:txBody>
                  <a:tcPr marL="126182" marR="126182" marT="45731" marB="45731"/>
                </a:tc>
                <a:tc>
                  <a:txBody>
                    <a:bodyPr/>
                    <a:lstStyle/>
                    <a:p>
                      <a:r>
                        <a:rPr lang="de-DE" sz="1800" dirty="0"/>
                        <a:t>Alkoholkonsum</a:t>
                      </a:r>
                      <a:r>
                        <a:rPr lang="de-DE" sz="1800" baseline="0" dirty="0"/>
                        <a:t> bei Erwachsenen </a:t>
                      </a:r>
                      <a:r>
                        <a:rPr lang="de-DE" sz="1800" baseline="0" dirty="0" smtClean="0"/>
                        <a:t>(im Jahr 2019, in Litern puren Alkohols)</a:t>
                      </a:r>
                      <a:endParaRPr lang="de-DE" sz="1800" dirty="0"/>
                    </a:p>
                  </a:txBody>
                  <a:tcPr marL="126182" marR="126182" marT="45731" marB="45731"/>
                </a:tc>
                <a:extLst>
                  <a:ext uri="{0D108BD9-81ED-4DB2-BD59-A6C34878D82A}">
                    <a16:rowId xmlns:a16="http://schemas.microsoft.com/office/drawing/2014/main" val="10000"/>
                  </a:ext>
                </a:extLst>
              </a:tr>
              <a:tr h="370925">
                <a:tc>
                  <a:txBody>
                    <a:bodyPr/>
                    <a:lstStyle/>
                    <a:p>
                      <a:r>
                        <a:rPr lang="de-DE" sz="1800" dirty="0" smtClean="0"/>
                        <a:t>Tschechien</a:t>
                      </a:r>
                      <a:endParaRPr lang="de-DE" sz="1800" dirty="0"/>
                    </a:p>
                  </a:txBody>
                  <a:tcPr marL="126182" marR="126182" marT="45731" marB="45731"/>
                </a:tc>
                <a:tc>
                  <a:txBody>
                    <a:bodyPr/>
                    <a:lstStyle/>
                    <a:p>
                      <a:r>
                        <a:rPr lang="de-DE" sz="1800" dirty="0" smtClean="0"/>
                        <a:t>14,3</a:t>
                      </a:r>
                      <a:endParaRPr lang="de-DE" sz="1800" dirty="0"/>
                    </a:p>
                  </a:txBody>
                  <a:tcPr marL="126182" marR="126182" marT="45731" marB="45731"/>
                </a:tc>
                <a:extLst>
                  <a:ext uri="{0D108BD9-81ED-4DB2-BD59-A6C34878D82A}">
                    <a16:rowId xmlns:a16="http://schemas.microsoft.com/office/drawing/2014/main" val="10001"/>
                  </a:ext>
                </a:extLst>
              </a:tr>
              <a:tr h="370925">
                <a:tc>
                  <a:txBody>
                    <a:bodyPr/>
                    <a:lstStyle/>
                    <a:p>
                      <a:r>
                        <a:rPr lang="de-DE" sz="1800" dirty="0" smtClean="0"/>
                        <a:t>Lettland</a:t>
                      </a:r>
                      <a:endParaRPr lang="de-DE" sz="1800" dirty="0"/>
                    </a:p>
                  </a:txBody>
                  <a:tcPr marL="126182" marR="126182" marT="45731" marB="45731"/>
                </a:tc>
                <a:tc>
                  <a:txBody>
                    <a:bodyPr/>
                    <a:lstStyle/>
                    <a:p>
                      <a:r>
                        <a:rPr lang="de-DE" sz="1800" dirty="0" smtClean="0"/>
                        <a:t>13,2</a:t>
                      </a:r>
                      <a:endParaRPr lang="de-DE" sz="1800" dirty="0"/>
                    </a:p>
                  </a:txBody>
                  <a:tcPr marL="126182" marR="126182" marT="45731" marB="45731"/>
                </a:tc>
                <a:extLst>
                  <a:ext uri="{0D108BD9-81ED-4DB2-BD59-A6C34878D82A}">
                    <a16:rowId xmlns:a16="http://schemas.microsoft.com/office/drawing/2014/main" val="10002"/>
                  </a:ext>
                </a:extLst>
              </a:tr>
              <a:tr h="370925">
                <a:tc>
                  <a:txBody>
                    <a:bodyPr/>
                    <a:lstStyle/>
                    <a:p>
                      <a:r>
                        <a:rPr lang="de-DE" sz="1800" dirty="0" smtClean="0"/>
                        <a:t>Litauen</a:t>
                      </a:r>
                      <a:endParaRPr lang="de-DE" sz="1800" dirty="0"/>
                    </a:p>
                  </a:txBody>
                  <a:tcPr marL="126182" marR="126182" marT="45731" marB="45731"/>
                </a:tc>
                <a:tc>
                  <a:txBody>
                    <a:bodyPr/>
                    <a:lstStyle/>
                    <a:p>
                      <a:r>
                        <a:rPr lang="de-DE" sz="1800" dirty="0" smtClean="0"/>
                        <a:t>12,8</a:t>
                      </a:r>
                      <a:endParaRPr lang="de-DE" sz="1800" dirty="0"/>
                    </a:p>
                  </a:txBody>
                  <a:tcPr marL="126182" marR="126182" marT="45731" marB="45731"/>
                </a:tc>
                <a:extLst>
                  <a:ext uri="{0D108BD9-81ED-4DB2-BD59-A6C34878D82A}">
                    <a16:rowId xmlns:a16="http://schemas.microsoft.com/office/drawing/2014/main" val="10003"/>
                  </a:ext>
                </a:extLst>
              </a:tr>
              <a:tr h="370925">
                <a:tc>
                  <a:txBody>
                    <a:bodyPr/>
                    <a:lstStyle/>
                    <a:p>
                      <a:r>
                        <a:rPr lang="de-DE" sz="1800" dirty="0"/>
                        <a:t>Deutschland</a:t>
                      </a:r>
                    </a:p>
                  </a:txBody>
                  <a:tcPr marL="126182" marR="126182" marT="45731" marB="45731"/>
                </a:tc>
                <a:tc>
                  <a:txBody>
                    <a:bodyPr/>
                    <a:lstStyle/>
                    <a:p>
                      <a:r>
                        <a:rPr lang="de-DE" sz="1800" dirty="0" smtClean="0"/>
                        <a:t>12,8</a:t>
                      </a:r>
                      <a:endParaRPr lang="de-DE" sz="1800" dirty="0"/>
                    </a:p>
                  </a:txBody>
                  <a:tcPr marL="126182" marR="126182" marT="45731" marB="45731"/>
                </a:tc>
                <a:extLst>
                  <a:ext uri="{0D108BD9-81ED-4DB2-BD59-A6C34878D82A}">
                    <a16:rowId xmlns:a16="http://schemas.microsoft.com/office/drawing/2014/main" val="10004"/>
                  </a:ext>
                </a:extLst>
              </a:tr>
              <a:tr h="365330">
                <a:tc>
                  <a:txBody>
                    <a:bodyPr/>
                    <a:lstStyle/>
                    <a:p>
                      <a:r>
                        <a:rPr lang="de-DE" sz="1800" dirty="0" smtClean="0"/>
                        <a:t>Irland</a:t>
                      </a:r>
                      <a:endParaRPr lang="de-DE" sz="1800" dirty="0"/>
                    </a:p>
                  </a:txBody>
                  <a:tcPr marL="126182" marR="126182" marT="45731" marB="45731"/>
                </a:tc>
                <a:tc>
                  <a:txBody>
                    <a:bodyPr/>
                    <a:lstStyle/>
                    <a:p>
                      <a:r>
                        <a:rPr lang="de-DE" sz="1800" dirty="0" smtClean="0"/>
                        <a:t>12,7</a:t>
                      </a:r>
                      <a:endParaRPr lang="de-DE" sz="1800" dirty="0"/>
                    </a:p>
                  </a:txBody>
                  <a:tcPr marL="126182" marR="126182" marT="45731" marB="45731"/>
                </a:tc>
                <a:extLst>
                  <a:ext uri="{0D108BD9-81ED-4DB2-BD59-A6C34878D82A}">
                    <a16:rowId xmlns:a16="http://schemas.microsoft.com/office/drawing/2014/main" val="10005"/>
                  </a:ext>
                </a:extLst>
              </a:tr>
              <a:tr h="371475">
                <a:tc>
                  <a:txBody>
                    <a:bodyPr/>
                    <a:lstStyle/>
                    <a:p>
                      <a:r>
                        <a:rPr lang="de-DE" sz="1800" dirty="0" smtClean="0"/>
                        <a:t>Spanien</a:t>
                      </a:r>
                      <a:endParaRPr lang="de-DE" sz="1800" dirty="0"/>
                    </a:p>
                  </a:txBody>
                  <a:tcPr marL="126182" marR="126182" marT="45731" marB="45731"/>
                </a:tc>
                <a:tc>
                  <a:txBody>
                    <a:bodyPr/>
                    <a:lstStyle/>
                    <a:p>
                      <a:r>
                        <a:rPr lang="de-DE" sz="1800" dirty="0" smtClean="0"/>
                        <a:t>12,7</a:t>
                      </a:r>
                      <a:endParaRPr lang="de-DE" sz="1800" dirty="0"/>
                    </a:p>
                  </a:txBody>
                  <a:tcPr marL="126182" marR="126182" marT="45731" marB="45731"/>
                </a:tc>
                <a:extLst>
                  <a:ext uri="{0D108BD9-81ED-4DB2-BD59-A6C34878D82A}">
                    <a16:rowId xmlns:a16="http://schemas.microsoft.com/office/drawing/2014/main" val="10006"/>
                  </a:ext>
                </a:extLst>
              </a:tr>
              <a:tr h="370925">
                <a:tc>
                  <a:txBody>
                    <a:bodyPr/>
                    <a:lstStyle/>
                    <a:p>
                      <a:r>
                        <a:rPr lang="de-DE" sz="1800" dirty="0" smtClean="0"/>
                        <a:t>Uganda</a:t>
                      </a:r>
                      <a:endParaRPr lang="de-DE" sz="1800" dirty="0"/>
                    </a:p>
                  </a:txBody>
                  <a:tcPr marL="126182" marR="126182" marT="45731" marB="45731"/>
                </a:tc>
                <a:tc>
                  <a:txBody>
                    <a:bodyPr/>
                    <a:lstStyle/>
                    <a:p>
                      <a:r>
                        <a:rPr lang="de-DE" sz="1800" dirty="0" smtClean="0"/>
                        <a:t>12,5</a:t>
                      </a:r>
                      <a:endParaRPr lang="de-DE" sz="1800" dirty="0"/>
                    </a:p>
                  </a:txBody>
                  <a:tcPr marL="126182" marR="126182" marT="45731" marB="45731"/>
                </a:tc>
                <a:extLst>
                  <a:ext uri="{0D108BD9-81ED-4DB2-BD59-A6C34878D82A}">
                    <a16:rowId xmlns:a16="http://schemas.microsoft.com/office/drawing/2014/main" val="10007"/>
                  </a:ext>
                </a:extLst>
              </a:tr>
              <a:tr h="370925">
                <a:tc>
                  <a:txBody>
                    <a:bodyPr/>
                    <a:lstStyle/>
                    <a:p>
                      <a:r>
                        <a:rPr lang="de-DE" sz="1800" dirty="0" smtClean="0"/>
                        <a:t>Bulgarien</a:t>
                      </a:r>
                      <a:endParaRPr lang="de-DE" sz="1800" dirty="0"/>
                    </a:p>
                  </a:txBody>
                  <a:tcPr marL="126182" marR="126182" marT="45731" marB="45731"/>
                </a:tc>
                <a:tc>
                  <a:txBody>
                    <a:bodyPr/>
                    <a:lstStyle/>
                    <a:p>
                      <a:r>
                        <a:rPr lang="de-DE" sz="1800" dirty="0" smtClean="0"/>
                        <a:t>12,5</a:t>
                      </a:r>
                      <a:endParaRPr lang="de-DE" sz="1800" dirty="0"/>
                    </a:p>
                  </a:txBody>
                  <a:tcPr marL="126182" marR="126182" marT="45731" marB="45731"/>
                </a:tc>
                <a:extLst>
                  <a:ext uri="{0D108BD9-81ED-4DB2-BD59-A6C34878D82A}">
                    <a16:rowId xmlns:a16="http://schemas.microsoft.com/office/drawing/2014/main" val="10008"/>
                  </a:ext>
                </a:extLst>
              </a:tr>
              <a:tr h="370925">
                <a:tc>
                  <a:txBody>
                    <a:bodyPr/>
                    <a:lstStyle/>
                    <a:p>
                      <a:r>
                        <a:rPr lang="de-DE" sz="1800" dirty="0" smtClean="0"/>
                        <a:t>Luxemburg</a:t>
                      </a:r>
                      <a:endParaRPr lang="de-DE" sz="1800" dirty="0"/>
                    </a:p>
                  </a:txBody>
                  <a:tcPr marL="126182" marR="126182" marT="45731" marB="45731"/>
                </a:tc>
                <a:tc>
                  <a:txBody>
                    <a:bodyPr/>
                    <a:lstStyle/>
                    <a:p>
                      <a:r>
                        <a:rPr lang="de-DE" sz="1800" dirty="0" smtClean="0"/>
                        <a:t>12,3</a:t>
                      </a:r>
                      <a:endParaRPr lang="de-DE" sz="1800" dirty="0"/>
                    </a:p>
                  </a:txBody>
                  <a:tcPr marL="126182" marR="126182" marT="45731" marB="45731"/>
                </a:tc>
                <a:extLst>
                  <a:ext uri="{0D108BD9-81ED-4DB2-BD59-A6C34878D82A}">
                    <a16:rowId xmlns:a16="http://schemas.microsoft.com/office/drawing/2014/main" val="10009"/>
                  </a:ext>
                </a:extLst>
              </a:tr>
              <a:tr h="370925">
                <a:tc>
                  <a:txBody>
                    <a:bodyPr/>
                    <a:lstStyle/>
                    <a:p>
                      <a:r>
                        <a:rPr lang="de-DE" sz="1800" dirty="0" smtClean="0"/>
                        <a:t>Rumänien</a:t>
                      </a:r>
                      <a:endParaRPr lang="de-DE" sz="1800" dirty="0"/>
                    </a:p>
                  </a:txBody>
                  <a:tcPr marL="126182" marR="126182" marT="45731" marB="45731"/>
                </a:tc>
                <a:tc>
                  <a:txBody>
                    <a:bodyPr/>
                    <a:lstStyle/>
                    <a:p>
                      <a:r>
                        <a:rPr lang="de-DE" sz="1800" dirty="0" smtClean="0"/>
                        <a:t>12,3</a:t>
                      </a:r>
                      <a:endParaRPr lang="de-DE" sz="1800" dirty="0"/>
                    </a:p>
                  </a:txBody>
                  <a:tcPr marL="126182" marR="126182" marT="45731" marB="45731"/>
                </a:tc>
                <a:extLst>
                  <a:ext uri="{0D108BD9-81ED-4DB2-BD59-A6C34878D82A}">
                    <a16:rowId xmlns:a16="http://schemas.microsoft.com/office/drawing/2014/main" val="10010"/>
                  </a:ext>
                </a:extLst>
              </a:tr>
            </a:tbl>
          </a:graphicData>
        </a:graphic>
      </p:graphicFrame>
      <p:sp>
        <p:nvSpPr>
          <p:cNvPr id="15402" name="Textfeld 4"/>
          <p:cNvSpPr txBox="1">
            <a:spLocks noChangeArrowheads="1"/>
          </p:cNvSpPr>
          <p:nvPr/>
        </p:nvSpPr>
        <p:spPr bwMode="auto">
          <a:xfrm>
            <a:off x="10726255" y="5961064"/>
            <a:ext cx="1111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lgn="r">
              <a:spcBef>
                <a:spcPct val="0"/>
              </a:spcBef>
              <a:buClrTx/>
              <a:buFontTx/>
              <a:buNone/>
            </a:pPr>
            <a:r>
              <a:rPr lang="de-DE" altLang="de-DE" sz="1600" dirty="0" smtClean="0">
                <a:solidFill>
                  <a:schemeClr val="accent3"/>
                </a:solidFill>
                <a:latin typeface="+mn-lt"/>
              </a:rPr>
              <a:t>WHO, 2021</a:t>
            </a:r>
            <a:endParaRPr lang="de-DE" altLang="de-DE" sz="1600" dirty="0">
              <a:solidFill>
                <a:schemeClr val="accent3"/>
              </a:solidFill>
              <a:latin typeface="+mn-lt"/>
            </a:endParaRPr>
          </a:p>
        </p:txBody>
      </p:sp>
    </p:spTree>
    <p:extLst>
      <p:ext uri="{BB962C8B-B14F-4D97-AF65-F5344CB8AC3E}">
        <p14:creationId xmlns:p14="http://schemas.microsoft.com/office/powerpoint/2010/main" val="35283619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r>
              <a:rPr lang="de-DE" altLang="de-DE"/>
              <a:t>Motivierende Gesprächsführung (Motivational Interwieving = MI) </a:t>
            </a:r>
          </a:p>
        </p:txBody>
      </p:sp>
      <p:sp>
        <p:nvSpPr>
          <p:cNvPr id="4099" name="Inhaltsplatzhalter 2"/>
          <p:cNvSpPr>
            <a:spLocks noGrp="1"/>
          </p:cNvSpPr>
          <p:nvPr>
            <p:ph idx="1"/>
          </p:nvPr>
        </p:nvSpPr>
        <p:spPr/>
        <p:txBody>
          <a:bodyPr/>
          <a:lstStyle/>
          <a:p>
            <a:pPr marL="342900" indent="-342900">
              <a:spcAft>
                <a:spcPts val="1200"/>
              </a:spcAft>
            </a:pPr>
            <a:r>
              <a:rPr lang="de-DE" altLang="de-DE" dirty="0"/>
              <a:t>William Miller und Stephan </a:t>
            </a:r>
            <a:r>
              <a:rPr lang="de-DE" altLang="de-DE" dirty="0" err="1"/>
              <a:t>Rollnick</a:t>
            </a:r>
            <a:r>
              <a:rPr lang="de-DE" altLang="de-DE" dirty="0"/>
              <a:t> </a:t>
            </a:r>
            <a:r>
              <a:rPr lang="de-DE" altLang="de-DE" dirty="0" smtClean="0"/>
              <a:t>– (</a:t>
            </a:r>
            <a:r>
              <a:rPr lang="de-DE" altLang="de-DE" dirty="0"/>
              <a:t>erste Studie 1983; erste Buchveröffentlichung 1992)</a:t>
            </a:r>
          </a:p>
          <a:p>
            <a:pPr marL="342900" indent="-342900">
              <a:spcAft>
                <a:spcPts val="1200"/>
              </a:spcAft>
            </a:pPr>
            <a:r>
              <a:rPr lang="de-DE" altLang="de-DE" dirty="0"/>
              <a:t>basierend auf Grundsätzen der kognitiv-</a:t>
            </a:r>
            <a:r>
              <a:rPr lang="de-DE" altLang="de-DE" dirty="0" err="1"/>
              <a:t>behavioralen</a:t>
            </a:r>
            <a:r>
              <a:rPr lang="de-DE" altLang="de-DE" dirty="0"/>
              <a:t> Verhaltenstherapie, der Kommunikationspsychologie und der Gesprächspsychotherapie</a:t>
            </a:r>
          </a:p>
          <a:p>
            <a:pPr marL="342900" indent="-342900">
              <a:spcAft>
                <a:spcPts val="1200"/>
              </a:spcAft>
            </a:pPr>
            <a:r>
              <a:rPr lang="de-DE" altLang="de-DE" dirty="0"/>
              <a:t>Geprägt von Wertschätzung und Respekt  (Menschenbild) </a:t>
            </a:r>
            <a:r>
              <a:rPr lang="de-DE" altLang="de-DE" dirty="0" smtClean="0"/>
              <a:t>– „</a:t>
            </a:r>
            <a:r>
              <a:rPr lang="de-DE" altLang="de-DE" dirty="0"/>
              <a:t>keine Trickkiste“, um Menschen zu manipulieren</a:t>
            </a:r>
          </a:p>
          <a:p>
            <a:pPr marL="342900" indent="-342900">
              <a:spcAft>
                <a:spcPts val="1200"/>
              </a:spcAft>
            </a:pPr>
            <a:r>
              <a:rPr lang="de-DE" altLang="de-DE" dirty="0"/>
              <a:t>Unterstützung eines Veränderungsprozesses</a:t>
            </a:r>
          </a:p>
        </p:txBody>
      </p:sp>
      <p:sp>
        <p:nvSpPr>
          <p:cNvPr id="2" name="Textplatzhalter 1"/>
          <p:cNvSpPr>
            <a:spLocks noGrp="1"/>
          </p:cNvSpPr>
          <p:nvPr>
            <p:ph type="body" sz="quarter" idx="33"/>
          </p:nvPr>
        </p:nvSpPr>
        <p:spPr/>
        <p:txBody>
          <a:bodyPr/>
          <a:lstStyle/>
          <a:p>
            <a:r>
              <a:rPr lang="de-DE" altLang="de-DE" i="1" dirty="0"/>
              <a:t>Miller </a:t>
            </a:r>
            <a:r>
              <a:rPr lang="de-DE" altLang="de-DE" i="1" dirty="0" smtClean="0"/>
              <a:t>&amp; </a:t>
            </a:r>
            <a:r>
              <a:rPr lang="de-DE" altLang="de-DE" i="1" dirty="0" err="1" smtClean="0"/>
              <a:t>Rollnick</a:t>
            </a:r>
            <a:r>
              <a:rPr lang="de-DE" altLang="de-DE" i="1" dirty="0" smtClean="0"/>
              <a:t>, </a:t>
            </a:r>
            <a:r>
              <a:rPr lang="de-DE" altLang="de-DE" i="1" dirty="0"/>
              <a:t>2004 </a:t>
            </a:r>
            <a:endParaRPr lang="de-DE" dirty="0"/>
          </a:p>
        </p:txBody>
      </p:sp>
    </p:spTree>
    <p:extLst>
      <p:ext uri="{BB962C8B-B14F-4D97-AF65-F5344CB8AC3E}">
        <p14:creationId xmlns:p14="http://schemas.microsoft.com/office/powerpoint/2010/main" val="268943717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r>
              <a:rPr lang="de-DE" altLang="de-DE" dirty="0"/>
              <a:t>Grundannahmen </a:t>
            </a:r>
            <a:r>
              <a:rPr lang="de-DE" altLang="de-DE" dirty="0" smtClean="0"/>
              <a:t>&amp; </a:t>
            </a:r>
            <a:r>
              <a:rPr lang="de-DE" altLang="de-DE" dirty="0"/>
              <a:t>Ethik</a:t>
            </a:r>
          </a:p>
        </p:txBody>
      </p:sp>
      <p:sp>
        <p:nvSpPr>
          <p:cNvPr id="7171" name="Inhaltsplatzhalter 2"/>
          <p:cNvSpPr>
            <a:spLocks noGrp="1"/>
          </p:cNvSpPr>
          <p:nvPr>
            <p:ph idx="1"/>
          </p:nvPr>
        </p:nvSpPr>
        <p:spPr/>
        <p:txBody>
          <a:bodyPr/>
          <a:lstStyle/>
          <a:p>
            <a:pPr marL="342900" indent="-342900">
              <a:spcAft>
                <a:spcPts val="1200"/>
              </a:spcAft>
            </a:pPr>
            <a:r>
              <a:rPr lang="de-DE" altLang="de-DE" dirty="0"/>
              <a:t>Jeder Mensch ist </a:t>
            </a:r>
            <a:r>
              <a:rPr lang="de-DE" altLang="de-DE" dirty="0" smtClean="0"/>
              <a:t>einzigartig</a:t>
            </a:r>
            <a:endParaRPr lang="de-DE" altLang="de-DE" dirty="0"/>
          </a:p>
          <a:p>
            <a:pPr marL="342900" indent="-342900">
              <a:spcAft>
                <a:spcPts val="1200"/>
              </a:spcAft>
            </a:pPr>
            <a:r>
              <a:rPr lang="de-DE" altLang="de-DE" dirty="0"/>
              <a:t>Alle Menschen haben Ressourcen, um ihr Leben zu </a:t>
            </a:r>
            <a:r>
              <a:rPr lang="de-DE" altLang="de-DE" dirty="0" smtClean="0"/>
              <a:t>gestalten</a:t>
            </a:r>
            <a:endParaRPr lang="de-DE" altLang="de-DE" dirty="0"/>
          </a:p>
          <a:p>
            <a:pPr marL="342900" indent="-342900">
              <a:spcAft>
                <a:spcPts val="1200"/>
              </a:spcAft>
            </a:pPr>
            <a:r>
              <a:rPr lang="de-DE" altLang="de-DE" dirty="0"/>
              <a:t>Im eigenen Leben ist der Einzelne kundig und kompetent (Experte</a:t>
            </a:r>
            <a:r>
              <a:rPr lang="de-DE" altLang="de-DE" dirty="0" smtClean="0"/>
              <a:t>)</a:t>
            </a:r>
            <a:endParaRPr lang="de-DE" altLang="de-DE" dirty="0"/>
          </a:p>
          <a:p>
            <a:pPr marL="342900" indent="-342900">
              <a:spcAft>
                <a:spcPts val="1200"/>
              </a:spcAft>
            </a:pPr>
            <a:r>
              <a:rPr lang="de-DE" altLang="de-DE" dirty="0"/>
              <a:t>Die Wahl zu handeln, die jemand trifft, ist immer die beste, die ihm zu diesem Zeitpunkt zur Verfügung </a:t>
            </a:r>
            <a:r>
              <a:rPr lang="de-DE" altLang="de-DE" dirty="0" smtClean="0"/>
              <a:t>steht</a:t>
            </a:r>
            <a:endParaRPr lang="de-DE" altLang="de-DE" dirty="0"/>
          </a:p>
          <a:p>
            <a:pPr marL="342900" indent="-342900">
              <a:spcAft>
                <a:spcPts val="1200"/>
              </a:spcAft>
            </a:pPr>
            <a:r>
              <a:rPr lang="de-DE" altLang="de-DE" dirty="0"/>
              <a:t>Menschen können nicht </a:t>
            </a:r>
            <a:r>
              <a:rPr lang="de-DE" altLang="de-DE" dirty="0" err="1"/>
              <a:t>nicht</a:t>
            </a:r>
            <a:r>
              <a:rPr lang="de-DE" altLang="de-DE" dirty="0"/>
              <a:t> kommunizieren – auch Widerstand ist eine Form der Kommunikation (Kooperation</a:t>
            </a:r>
            <a:r>
              <a:rPr lang="de-DE" altLang="de-DE" dirty="0" smtClean="0"/>
              <a:t>)</a:t>
            </a:r>
            <a:endParaRPr lang="de-DE" altLang="de-DE" dirty="0"/>
          </a:p>
          <a:p>
            <a:pPr marL="342900" indent="-342900">
              <a:spcAft>
                <a:spcPts val="1200"/>
              </a:spcAft>
            </a:pPr>
            <a:r>
              <a:rPr lang="de-DE" altLang="de-DE" dirty="0"/>
              <a:t>Grundlegend ist es: dem Menschen zu zuhören und versuchen zu </a:t>
            </a:r>
            <a:r>
              <a:rPr lang="de-DE" altLang="de-DE" dirty="0" smtClean="0"/>
              <a:t>verstehen</a:t>
            </a:r>
            <a:endParaRPr lang="de-DE" altLang="de-DE" dirty="0"/>
          </a:p>
          <a:p>
            <a:pPr marL="342900" indent="-342900">
              <a:spcAft>
                <a:spcPts val="1200"/>
              </a:spcAft>
            </a:pPr>
            <a:r>
              <a:rPr lang="de-DE" altLang="de-DE" dirty="0"/>
              <a:t>Die Bedeutung meiner Kommunikation liegt in der Reaktion, die sie beim anderen </a:t>
            </a:r>
            <a:r>
              <a:rPr lang="de-DE" altLang="de-DE" dirty="0" smtClean="0"/>
              <a:t>auslöst</a:t>
            </a:r>
          </a:p>
          <a:p>
            <a:pPr marL="0" indent="0" algn="ctr">
              <a:buNone/>
            </a:pPr>
            <a:r>
              <a:rPr lang="de-DE" altLang="de-DE" i="1" dirty="0" smtClean="0"/>
              <a:t>„Motivation </a:t>
            </a:r>
            <a:r>
              <a:rPr lang="de-DE" altLang="de-DE" i="1" dirty="0"/>
              <a:t>zur Veränderung ist nicht nur beeinflussbar </a:t>
            </a:r>
            <a:r>
              <a:rPr lang="de-DE" altLang="de-DE" i="1" dirty="0" smtClean="0"/>
              <a:t>durch die </a:t>
            </a:r>
            <a:r>
              <a:rPr lang="de-DE" altLang="de-DE" i="1" dirty="0"/>
              <a:t>zwischenmenschliche Interaktion, sondern geht direkt daraus </a:t>
            </a:r>
            <a:r>
              <a:rPr lang="de-DE" altLang="de-DE" i="1" dirty="0" smtClean="0"/>
              <a:t>hervor“</a:t>
            </a:r>
            <a:r>
              <a:rPr lang="de-DE" altLang="de-DE" i="1" baseline="30000" dirty="0" smtClean="0"/>
              <a:t>1</a:t>
            </a:r>
            <a:endParaRPr lang="de-DE" altLang="de-DE" dirty="0"/>
          </a:p>
          <a:p>
            <a:pPr marL="342900" indent="-342900">
              <a:spcAft>
                <a:spcPts val="1200"/>
              </a:spcAft>
            </a:pPr>
            <a:endParaRPr lang="de-DE" altLang="de-DE" dirty="0"/>
          </a:p>
        </p:txBody>
      </p:sp>
      <p:sp>
        <p:nvSpPr>
          <p:cNvPr id="2" name="Textplatzhalter 1"/>
          <p:cNvSpPr>
            <a:spLocks noGrp="1"/>
          </p:cNvSpPr>
          <p:nvPr>
            <p:ph type="body" sz="quarter" idx="33"/>
          </p:nvPr>
        </p:nvSpPr>
        <p:spPr/>
        <p:txBody>
          <a:bodyPr/>
          <a:lstStyle/>
          <a:p>
            <a:r>
              <a:rPr lang="de-DE" altLang="de-DE" i="1" baseline="30000" dirty="0" smtClean="0"/>
              <a:t>1</a:t>
            </a:r>
            <a:r>
              <a:rPr lang="de-DE" altLang="de-DE" i="1" dirty="0" smtClean="0"/>
              <a:t>Miller </a:t>
            </a:r>
            <a:r>
              <a:rPr lang="de-DE" altLang="de-DE" i="1" dirty="0"/>
              <a:t>&amp; </a:t>
            </a:r>
            <a:r>
              <a:rPr lang="de-DE" altLang="de-DE" i="1" dirty="0" err="1"/>
              <a:t>Rollnick</a:t>
            </a:r>
            <a:r>
              <a:rPr lang="de-DE" altLang="de-DE" i="1" dirty="0"/>
              <a:t>, 2004 </a:t>
            </a:r>
            <a:endParaRPr lang="de-DE" dirty="0"/>
          </a:p>
          <a:p>
            <a:endParaRPr lang="de-DE" dirty="0"/>
          </a:p>
        </p:txBody>
      </p:sp>
    </p:spTree>
    <p:extLst>
      <p:ext uri="{BB962C8B-B14F-4D97-AF65-F5344CB8AC3E}">
        <p14:creationId xmlns:p14="http://schemas.microsoft.com/office/powerpoint/2010/main" val="258702555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altLang="de-DE" dirty="0"/>
              <a:t>D</a:t>
            </a:r>
            <a:r>
              <a:rPr lang="de-DE" altLang="de-DE" dirty="0" smtClean="0"/>
              <a:t>er </a:t>
            </a:r>
            <a:r>
              <a:rPr lang="de-DE" altLang="de-DE" dirty="0"/>
              <a:t>„Spirit“ des MI</a:t>
            </a:r>
          </a:p>
        </p:txBody>
      </p:sp>
      <p:sp>
        <p:nvSpPr>
          <p:cNvPr id="6147" name="Inhaltsplatzhalter 2"/>
          <p:cNvSpPr>
            <a:spLocks noGrp="1"/>
          </p:cNvSpPr>
          <p:nvPr>
            <p:ph idx="1"/>
          </p:nvPr>
        </p:nvSpPr>
        <p:spPr/>
        <p:txBody>
          <a:bodyPr/>
          <a:lstStyle/>
          <a:p>
            <a:pPr marL="0" indent="0">
              <a:buNone/>
            </a:pPr>
            <a:r>
              <a:rPr lang="de-DE" sz="2400" dirty="0" smtClean="0">
                <a:cs typeface="Arial" panose="020B0604020202020204" pitchFamily="34" charset="0"/>
              </a:rPr>
              <a:t>1. Das </a:t>
            </a:r>
            <a:r>
              <a:rPr lang="de-DE" sz="2400" dirty="0" err="1" smtClean="0">
                <a:cs typeface="Arial" panose="020B0604020202020204" pitchFamily="34" charset="0"/>
              </a:rPr>
              <a:t>Ambivalenzmodell</a:t>
            </a:r>
            <a:endParaRPr lang="de-DE" sz="2400" dirty="0" smtClean="0">
              <a:cs typeface="Arial" panose="020B0604020202020204" pitchFamily="34" charset="0"/>
            </a:endParaRPr>
          </a:p>
          <a:p>
            <a:pPr lvl="1"/>
            <a:r>
              <a:rPr lang="de-DE" dirty="0" smtClean="0"/>
              <a:t>Menschen mit </a:t>
            </a:r>
            <a:r>
              <a:rPr lang="de-DE" dirty="0"/>
              <a:t>Suchtproblemen </a:t>
            </a:r>
            <a:r>
              <a:rPr lang="de-DE" dirty="0" smtClean="0"/>
              <a:t>sind nicht </a:t>
            </a:r>
            <a:r>
              <a:rPr lang="de-DE" dirty="0"/>
              <a:t>unmotiviert, sondern </a:t>
            </a:r>
            <a:r>
              <a:rPr lang="de-DE" dirty="0" smtClean="0"/>
              <a:t>ambivalent (zwiesp</a:t>
            </a:r>
            <a:r>
              <a:rPr lang="de-DE" dirty="0"/>
              <a:t>ä</a:t>
            </a:r>
            <a:r>
              <a:rPr lang="de-DE" dirty="0" smtClean="0"/>
              <a:t>ltig</a:t>
            </a:r>
            <a:r>
              <a:rPr lang="de-DE" dirty="0"/>
              <a:t>: „einerseits </a:t>
            </a:r>
            <a:r>
              <a:rPr lang="de-DE" dirty="0" smtClean="0"/>
              <a:t>möchte </a:t>
            </a:r>
            <a:r>
              <a:rPr lang="de-DE" dirty="0"/>
              <a:t>ich etwas </a:t>
            </a:r>
            <a:r>
              <a:rPr lang="de-DE" dirty="0" smtClean="0"/>
              <a:t>ändern</a:t>
            </a:r>
            <a:r>
              <a:rPr lang="de-DE" dirty="0"/>
              <a:t>, </a:t>
            </a:r>
            <a:r>
              <a:rPr lang="de-DE" dirty="0" smtClean="0"/>
              <a:t>andererseits aber </a:t>
            </a:r>
            <a:r>
              <a:rPr lang="de-DE" dirty="0"/>
              <a:t>auch nicht</a:t>
            </a:r>
            <a:r>
              <a:rPr lang="de-DE" dirty="0" smtClean="0"/>
              <a:t>“)</a:t>
            </a:r>
          </a:p>
          <a:p>
            <a:pPr lvl="1"/>
            <a:r>
              <a:rPr lang="de-DE" dirty="0" smtClean="0"/>
              <a:t>Es gibt </a:t>
            </a:r>
            <a:r>
              <a:rPr lang="de-DE" dirty="0"/>
              <a:t>aus Sicht </a:t>
            </a:r>
            <a:r>
              <a:rPr lang="de-DE" dirty="0" smtClean="0"/>
              <a:t>von </a:t>
            </a:r>
            <a:r>
              <a:rPr lang="de-DE" dirty="0" err="1" smtClean="0"/>
              <a:t>Konsument:innen</a:t>
            </a:r>
            <a:r>
              <a:rPr lang="de-DE" dirty="0" smtClean="0"/>
              <a:t> </a:t>
            </a:r>
            <a:r>
              <a:rPr lang="de-DE" dirty="0"/>
              <a:t>jeweils gute </a:t>
            </a:r>
            <a:r>
              <a:rPr lang="de-DE" dirty="0" smtClean="0"/>
              <a:t>Gründe für </a:t>
            </a:r>
            <a:r>
              <a:rPr lang="de-DE" dirty="0"/>
              <a:t>und gegen eine </a:t>
            </a:r>
            <a:r>
              <a:rPr lang="de-DE" dirty="0" smtClean="0"/>
              <a:t>Änderung</a:t>
            </a:r>
            <a:endParaRPr lang="de-DE" dirty="0"/>
          </a:p>
          <a:p>
            <a:pPr lvl="1"/>
            <a:r>
              <a:rPr lang="de-DE" dirty="0">
                <a:cs typeface="Arial" panose="020B0604020202020204" pitchFamily="34" charset="0"/>
              </a:rPr>
              <a:t>D</a:t>
            </a:r>
            <a:r>
              <a:rPr lang="de-DE" dirty="0" smtClean="0">
                <a:cs typeface="Arial" panose="020B0604020202020204" pitchFamily="34" charset="0"/>
              </a:rPr>
              <a:t>urch </a:t>
            </a:r>
            <a:r>
              <a:rPr lang="de-DE" dirty="0">
                <a:cs typeface="Arial" panose="020B0604020202020204" pitchFamily="34" charset="0"/>
              </a:rPr>
              <a:t>offene </a:t>
            </a:r>
            <a:r>
              <a:rPr lang="de-DE" dirty="0" smtClean="0">
                <a:cs typeface="Arial" panose="020B0604020202020204" pitchFamily="34" charset="0"/>
              </a:rPr>
              <a:t>Fragen können die </a:t>
            </a:r>
            <a:r>
              <a:rPr lang="de-DE" dirty="0">
                <a:cs typeface="Arial" panose="020B0604020202020204" pitchFamily="34" charset="0"/>
              </a:rPr>
              <a:t>Nachteile des momentanen (Sucht-)Verhaltens und die Vorteile einer Veränderung </a:t>
            </a:r>
            <a:r>
              <a:rPr lang="de-DE" dirty="0" smtClean="0">
                <a:cs typeface="Arial" panose="020B0604020202020204" pitchFamily="34" charset="0"/>
              </a:rPr>
              <a:t>sichtbar werden</a:t>
            </a:r>
          </a:p>
          <a:p>
            <a:pPr lvl="1"/>
            <a:r>
              <a:rPr lang="de-DE" dirty="0" smtClean="0"/>
              <a:t>Die </a:t>
            </a:r>
            <a:r>
              <a:rPr lang="de-DE" dirty="0"/>
              <a:t>Bereitschaft zur Veränderung wächst mit Zuversicht und </a:t>
            </a:r>
            <a:r>
              <a:rPr lang="de-DE" dirty="0" smtClean="0"/>
              <a:t>Wichtigkeit (siehe: TTM), am Höchsten ist die Chance auf Veränderung bei einer Kombination </a:t>
            </a:r>
            <a:r>
              <a:rPr lang="de-DE" dirty="0"/>
              <a:t>aus hoher Wichtigkeit/Dringlichkeit und Zuversicht (Verbindung mit intrinsischen Werten, etwas B</a:t>
            </a:r>
            <a:r>
              <a:rPr lang="de-DE" dirty="0" smtClean="0"/>
              <a:t>edeutsamen) </a:t>
            </a:r>
          </a:p>
          <a:p>
            <a:pPr marL="266700" lvl="1" indent="0">
              <a:buNone/>
            </a:pPr>
            <a:endParaRPr lang="de-DE" dirty="0" smtClean="0">
              <a:cs typeface="Arial" panose="020B0604020202020204" pitchFamily="34" charset="0"/>
            </a:endParaRPr>
          </a:p>
          <a:p>
            <a:pPr marL="266700" lvl="1" indent="0">
              <a:buNone/>
            </a:pPr>
            <a:endParaRPr lang="de-DE" dirty="0">
              <a:cs typeface="Arial" panose="020B0604020202020204" pitchFamily="34" charset="0"/>
            </a:endParaRPr>
          </a:p>
        </p:txBody>
      </p:sp>
      <p:sp>
        <p:nvSpPr>
          <p:cNvPr id="2" name="Textplatzhalter 1"/>
          <p:cNvSpPr>
            <a:spLocks noGrp="1"/>
          </p:cNvSpPr>
          <p:nvPr>
            <p:ph type="body" sz="quarter" idx="33"/>
          </p:nvPr>
        </p:nvSpPr>
        <p:spPr>
          <a:xfrm>
            <a:off x="7673010" y="5774499"/>
            <a:ext cx="4098304" cy="416751"/>
          </a:xfrm>
        </p:spPr>
        <p:txBody>
          <a:bodyPr/>
          <a:lstStyle/>
          <a:p>
            <a:pPr>
              <a:lnSpc>
                <a:spcPct val="100000"/>
              </a:lnSpc>
              <a:spcBef>
                <a:spcPts val="0"/>
              </a:spcBef>
            </a:pPr>
            <a:r>
              <a:rPr lang="de-DE" altLang="de-DE" i="1" dirty="0" smtClean="0"/>
              <a:t>Miller, </a:t>
            </a:r>
            <a:r>
              <a:rPr lang="de-DE" altLang="de-DE" i="1" dirty="0" err="1" smtClean="0"/>
              <a:t>Rollnick</a:t>
            </a:r>
            <a:r>
              <a:rPr lang="de-DE" altLang="de-DE" i="1" dirty="0" smtClean="0"/>
              <a:t>, 2004;</a:t>
            </a:r>
          </a:p>
          <a:p>
            <a:pPr>
              <a:lnSpc>
                <a:spcPct val="100000"/>
              </a:lnSpc>
              <a:spcBef>
                <a:spcPts val="0"/>
              </a:spcBef>
            </a:pPr>
            <a:r>
              <a:rPr lang="de-DE" dirty="0" err="1" smtClean="0"/>
              <a:t>Körkel</a:t>
            </a:r>
            <a:r>
              <a:rPr lang="de-DE" dirty="0"/>
              <a:t>, </a:t>
            </a:r>
            <a:r>
              <a:rPr lang="de-DE" dirty="0" err="1" smtClean="0"/>
              <a:t>Veltrup</a:t>
            </a:r>
            <a:r>
              <a:rPr lang="de-DE" dirty="0" smtClean="0"/>
              <a:t>, 2003;</a:t>
            </a:r>
            <a:r>
              <a:rPr lang="de-DE" altLang="de-DE" i="1" dirty="0" smtClean="0"/>
              <a:t> </a:t>
            </a:r>
          </a:p>
          <a:p>
            <a:pPr>
              <a:lnSpc>
                <a:spcPct val="100000"/>
              </a:lnSpc>
              <a:spcBef>
                <a:spcPts val="0"/>
              </a:spcBef>
            </a:pPr>
            <a:r>
              <a:rPr lang="de-DE" altLang="de-DE" i="1" dirty="0" smtClean="0"/>
              <a:t>Bildquelle: </a:t>
            </a:r>
            <a:r>
              <a:rPr lang="de-DE" altLang="de-DE" i="1" dirty="0" err="1" smtClean="0"/>
              <a:t>Pixabay</a:t>
            </a:r>
            <a:r>
              <a:rPr lang="de-DE" altLang="de-DE" i="1" dirty="0" smtClean="0"/>
              <a:t> </a:t>
            </a:r>
            <a:endParaRPr lang="de-DE" dirty="0"/>
          </a:p>
          <a:p>
            <a:pPr>
              <a:lnSpc>
                <a:spcPct val="100000"/>
              </a:lnSpc>
              <a:spcBef>
                <a:spcPts val="0"/>
              </a:spcBef>
            </a:pPr>
            <a:endParaRPr lang="de-DE" dirty="0"/>
          </a:p>
        </p:txBody>
      </p:sp>
      <p:grpSp>
        <p:nvGrpSpPr>
          <p:cNvPr id="4" name="Gruppieren 3"/>
          <p:cNvGrpSpPr/>
          <p:nvPr/>
        </p:nvGrpSpPr>
        <p:grpSpPr>
          <a:xfrm>
            <a:off x="654280" y="4092854"/>
            <a:ext cx="9074120" cy="1941771"/>
            <a:chOff x="654280" y="4092854"/>
            <a:chExt cx="9074120" cy="1941771"/>
          </a:xfrm>
        </p:grpSpPr>
        <p:pic>
          <p:nvPicPr>
            <p:cNvPr id="5" name="Inhaltsplatzhalter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5094" y="4164854"/>
              <a:ext cx="2163930" cy="1869771"/>
            </a:xfrm>
            <a:prstGeom prst="rect">
              <a:avLst/>
            </a:prstGeom>
          </p:spPr>
        </p:pic>
        <p:sp>
          <p:nvSpPr>
            <p:cNvPr id="6" name="Textfeld 5"/>
            <p:cNvSpPr txBox="1"/>
            <p:nvPr/>
          </p:nvSpPr>
          <p:spPr>
            <a:xfrm>
              <a:off x="6015139" y="5177795"/>
              <a:ext cx="1720937" cy="523220"/>
            </a:xfrm>
            <a:prstGeom prst="rect">
              <a:avLst/>
            </a:prstGeom>
            <a:noFill/>
          </p:spPr>
          <p:txBody>
            <a:bodyPr wrap="square" rtlCol="0">
              <a:spAutoFit/>
            </a:bodyPr>
            <a:lstStyle/>
            <a:p>
              <a:pPr algn="ctr"/>
              <a:r>
                <a:rPr lang="de-DE" sz="1400" dirty="0" smtClean="0">
                  <a:solidFill>
                    <a:schemeClr val="accent1"/>
                  </a:solidFill>
                </a:rPr>
                <a:t>Gründe gegen eine Änderung </a:t>
              </a:r>
              <a:endParaRPr lang="de-DE" sz="1400" dirty="0">
                <a:solidFill>
                  <a:schemeClr val="accent1"/>
                </a:solidFill>
              </a:endParaRPr>
            </a:p>
          </p:txBody>
        </p:sp>
        <p:sp>
          <p:nvSpPr>
            <p:cNvPr id="7" name="Textfeld 6"/>
            <p:cNvSpPr txBox="1"/>
            <p:nvPr/>
          </p:nvSpPr>
          <p:spPr>
            <a:xfrm>
              <a:off x="7980609" y="5511405"/>
              <a:ext cx="1747791" cy="523220"/>
            </a:xfrm>
            <a:prstGeom prst="rect">
              <a:avLst/>
            </a:prstGeom>
            <a:noFill/>
          </p:spPr>
          <p:txBody>
            <a:bodyPr wrap="square" rtlCol="0">
              <a:spAutoFit/>
            </a:bodyPr>
            <a:lstStyle/>
            <a:p>
              <a:pPr algn="ctr"/>
              <a:r>
                <a:rPr lang="de-DE" sz="1400" dirty="0" smtClean="0">
                  <a:solidFill>
                    <a:schemeClr val="accent2"/>
                  </a:solidFill>
                </a:rPr>
                <a:t>Gründe für eine Änderung </a:t>
              </a:r>
              <a:endParaRPr lang="de-DE" sz="1400" dirty="0">
                <a:solidFill>
                  <a:schemeClr val="accent2"/>
                </a:solidFill>
              </a:endParaRPr>
            </a:p>
          </p:txBody>
        </p:sp>
        <p:pic>
          <p:nvPicPr>
            <p:cNvPr id="8" name="Inhaltsplatzhalter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20392" y="4092854"/>
              <a:ext cx="2163930" cy="1869771"/>
            </a:xfrm>
            <a:prstGeom prst="rect">
              <a:avLst/>
            </a:prstGeom>
          </p:spPr>
        </p:pic>
        <p:sp>
          <p:nvSpPr>
            <p:cNvPr id="9" name="Textfeld 8"/>
            <p:cNvSpPr txBox="1"/>
            <p:nvPr/>
          </p:nvSpPr>
          <p:spPr>
            <a:xfrm>
              <a:off x="654280" y="5439405"/>
              <a:ext cx="1720937" cy="523220"/>
            </a:xfrm>
            <a:prstGeom prst="rect">
              <a:avLst/>
            </a:prstGeom>
            <a:noFill/>
          </p:spPr>
          <p:txBody>
            <a:bodyPr wrap="square" rtlCol="0">
              <a:spAutoFit/>
            </a:bodyPr>
            <a:lstStyle/>
            <a:p>
              <a:pPr algn="ctr"/>
              <a:r>
                <a:rPr lang="de-DE" sz="1400" dirty="0" smtClean="0">
                  <a:solidFill>
                    <a:schemeClr val="accent1"/>
                  </a:solidFill>
                </a:rPr>
                <a:t>Gründe gegen eine Änderung </a:t>
              </a:r>
              <a:endParaRPr lang="de-DE" sz="1400" dirty="0">
                <a:solidFill>
                  <a:schemeClr val="accent1"/>
                </a:solidFill>
              </a:endParaRPr>
            </a:p>
          </p:txBody>
        </p:sp>
        <p:sp>
          <p:nvSpPr>
            <p:cNvPr id="10" name="Textfeld 9"/>
            <p:cNvSpPr txBox="1"/>
            <p:nvPr/>
          </p:nvSpPr>
          <p:spPr>
            <a:xfrm>
              <a:off x="2599710" y="5086980"/>
              <a:ext cx="1747791" cy="523220"/>
            </a:xfrm>
            <a:prstGeom prst="rect">
              <a:avLst/>
            </a:prstGeom>
            <a:noFill/>
          </p:spPr>
          <p:txBody>
            <a:bodyPr wrap="square" rtlCol="0">
              <a:spAutoFit/>
            </a:bodyPr>
            <a:lstStyle/>
            <a:p>
              <a:pPr algn="ctr"/>
              <a:r>
                <a:rPr lang="de-DE" sz="1400" dirty="0" smtClean="0">
                  <a:solidFill>
                    <a:schemeClr val="accent2"/>
                  </a:solidFill>
                </a:rPr>
                <a:t>Gründe für eine Änderung </a:t>
              </a:r>
              <a:endParaRPr lang="de-DE" sz="1400" dirty="0">
                <a:solidFill>
                  <a:schemeClr val="accent2"/>
                </a:solidFill>
              </a:endParaRPr>
            </a:p>
          </p:txBody>
        </p:sp>
        <p:sp>
          <p:nvSpPr>
            <p:cNvPr id="3" name="Pfeil nach rechts 2"/>
            <p:cNvSpPr/>
            <p:nvPr/>
          </p:nvSpPr>
          <p:spPr>
            <a:xfrm>
              <a:off x="4570676" y="4523286"/>
              <a:ext cx="1221287" cy="826717"/>
            </a:xfrm>
            <a:prstGeom prst="rightArrow">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smtClean="0"/>
                <a:t>TTM</a:t>
              </a:r>
              <a:endParaRPr lang="de-DE" dirty="0"/>
            </a:p>
          </p:txBody>
        </p:sp>
      </p:grpSp>
    </p:spTree>
    <p:extLst>
      <p:ext uri="{BB962C8B-B14F-4D97-AF65-F5344CB8AC3E}">
        <p14:creationId xmlns:p14="http://schemas.microsoft.com/office/powerpoint/2010/main" val="343978074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altLang="de-DE" dirty="0"/>
              <a:t>D</a:t>
            </a:r>
            <a:r>
              <a:rPr lang="de-DE" altLang="de-DE" dirty="0" smtClean="0"/>
              <a:t>er </a:t>
            </a:r>
            <a:r>
              <a:rPr lang="de-DE" altLang="de-DE" dirty="0"/>
              <a:t>„Spirit“ des MI</a:t>
            </a:r>
          </a:p>
        </p:txBody>
      </p:sp>
      <p:sp>
        <p:nvSpPr>
          <p:cNvPr id="6147" name="Inhaltsplatzhalter 2"/>
          <p:cNvSpPr>
            <a:spLocks noGrp="1"/>
          </p:cNvSpPr>
          <p:nvPr>
            <p:ph idx="1"/>
          </p:nvPr>
        </p:nvSpPr>
        <p:spPr/>
        <p:txBody>
          <a:bodyPr/>
          <a:lstStyle/>
          <a:p>
            <a:pPr marL="0" indent="0">
              <a:buNone/>
              <a:defRPr/>
            </a:pPr>
            <a:endParaRPr lang="de-DE" sz="2400" dirty="0" smtClean="0"/>
          </a:p>
          <a:p>
            <a:pPr marL="0" indent="0">
              <a:buNone/>
              <a:defRPr/>
            </a:pPr>
            <a:r>
              <a:rPr lang="de-DE" sz="2400" dirty="0" smtClean="0"/>
              <a:t>2. Veränderungspotenziale der </a:t>
            </a:r>
            <a:r>
              <a:rPr lang="de-DE" sz="2400" dirty="0" err="1" smtClean="0"/>
              <a:t>Klient:innen</a:t>
            </a:r>
            <a:endParaRPr lang="de-DE" sz="2400" dirty="0" smtClean="0">
              <a:cs typeface="Arial" panose="020B0604020202020204" pitchFamily="34" charset="0"/>
            </a:endParaRPr>
          </a:p>
          <a:p>
            <a:pPr lvl="1"/>
            <a:r>
              <a:rPr lang="de-DE" sz="2200" dirty="0" smtClean="0">
                <a:cs typeface="Arial" panose="020B0604020202020204" pitchFamily="34" charset="0"/>
              </a:rPr>
              <a:t>Jede Person </a:t>
            </a:r>
            <a:r>
              <a:rPr lang="de-DE" sz="2200" dirty="0" smtClean="0"/>
              <a:t>tr</a:t>
            </a:r>
            <a:r>
              <a:rPr lang="de-DE" sz="2200" dirty="0"/>
              <a:t>ä</a:t>
            </a:r>
            <a:r>
              <a:rPr lang="de-DE" sz="2200" dirty="0" smtClean="0"/>
              <a:t>gt </a:t>
            </a:r>
            <a:r>
              <a:rPr lang="de-DE" sz="2200" dirty="0"/>
              <a:t>in Form der </a:t>
            </a:r>
            <a:r>
              <a:rPr lang="de-DE" sz="2200" dirty="0" smtClean="0"/>
              <a:t>Pro-Veränderungsseite</a:t>
            </a:r>
            <a:r>
              <a:rPr lang="de-DE" sz="2200" dirty="0"/>
              <a:t> </a:t>
            </a:r>
            <a:r>
              <a:rPr lang="de-DE" sz="2200" dirty="0" smtClean="0"/>
              <a:t>bereits </a:t>
            </a:r>
            <a:r>
              <a:rPr lang="de-DE" sz="2200" dirty="0"/>
              <a:t>die </a:t>
            </a:r>
            <a:r>
              <a:rPr lang="de-DE" sz="2200" dirty="0" smtClean="0"/>
              <a:t>Gründe für </a:t>
            </a:r>
            <a:r>
              <a:rPr lang="de-DE" sz="2200" dirty="0"/>
              <a:t>eine </a:t>
            </a:r>
            <a:r>
              <a:rPr lang="de-DE" sz="2200" dirty="0" smtClean="0"/>
              <a:t>Veränderung in sich</a:t>
            </a:r>
            <a:endParaRPr lang="de-DE" sz="2200" dirty="0" smtClean="0">
              <a:cs typeface="Arial" panose="020B0604020202020204" pitchFamily="34" charset="0"/>
            </a:endParaRPr>
          </a:p>
          <a:p>
            <a:pPr marL="561975" lvl="1" indent="-285750">
              <a:defRPr/>
            </a:pPr>
            <a:r>
              <a:rPr lang="de-DE" sz="2200" dirty="0" smtClean="0">
                <a:cs typeface="Arial" panose="020B0604020202020204" pitchFamily="34" charset="0"/>
              </a:rPr>
              <a:t>Hervorlocken </a:t>
            </a:r>
            <a:r>
              <a:rPr lang="de-DE" sz="2200" dirty="0">
                <a:cs typeface="Arial" panose="020B0604020202020204" pitchFamily="34" charset="0"/>
              </a:rPr>
              <a:t>der intrinsischen Motivation statt </a:t>
            </a:r>
            <a:r>
              <a:rPr lang="de-DE" sz="2200" dirty="0" smtClean="0">
                <a:cs typeface="Arial" panose="020B0604020202020204" pitchFamily="34" charset="0"/>
              </a:rPr>
              <a:t>Ratschläge</a:t>
            </a:r>
          </a:p>
          <a:p>
            <a:pPr lvl="1">
              <a:defRPr/>
            </a:pPr>
            <a:r>
              <a:rPr lang="de-DE" sz="2200" dirty="0" smtClean="0">
                <a:cs typeface="Arial" panose="020B0604020202020204" pitchFamily="34" charset="0"/>
              </a:rPr>
              <a:t>Unterstützen </a:t>
            </a:r>
            <a:r>
              <a:rPr lang="de-DE" sz="2200" dirty="0">
                <a:cs typeface="Arial" panose="020B0604020202020204" pitchFamily="34" charset="0"/>
              </a:rPr>
              <a:t>statt Argumentieren </a:t>
            </a:r>
          </a:p>
          <a:p>
            <a:pPr lvl="1">
              <a:defRPr/>
            </a:pPr>
            <a:r>
              <a:rPr lang="de-DE" sz="2200" dirty="0" smtClean="0">
                <a:cs typeface="Arial" panose="020B0604020202020204" pitchFamily="34" charset="0"/>
              </a:rPr>
              <a:t>Erforschen </a:t>
            </a:r>
            <a:r>
              <a:rPr lang="de-DE" sz="2200" dirty="0">
                <a:cs typeface="Arial" panose="020B0604020202020204" pitchFamily="34" charset="0"/>
              </a:rPr>
              <a:t>statt </a:t>
            </a:r>
            <a:r>
              <a:rPr lang="de-DE" sz="2200" dirty="0" smtClean="0">
                <a:cs typeface="Arial" panose="020B0604020202020204" pitchFamily="34" charset="0"/>
              </a:rPr>
              <a:t>Ermahnen</a:t>
            </a:r>
            <a:endParaRPr lang="de-DE" sz="2400" dirty="0" smtClean="0">
              <a:cs typeface="Arial" panose="020B0604020202020204" pitchFamily="34" charset="0"/>
            </a:endParaRPr>
          </a:p>
          <a:p>
            <a:pPr marL="0" indent="0">
              <a:buNone/>
            </a:pPr>
            <a:r>
              <a:rPr lang="de-DE" sz="2400" dirty="0" smtClean="0"/>
              <a:t>3. Achtung vor </a:t>
            </a:r>
            <a:r>
              <a:rPr lang="de-DE" sz="2400" dirty="0" err="1" smtClean="0"/>
              <a:t>Klient:innen</a:t>
            </a:r>
            <a:endParaRPr lang="de-DE" sz="2400" dirty="0"/>
          </a:p>
          <a:p>
            <a:pPr lvl="1"/>
            <a:r>
              <a:rPr lang="de-DE" sz="2200" dirty="0">
                <a:cs typeface="Arial" panose="020B0604020202020204" pitchFamily="34" charset="0"/>
              </a:rPr>
              <a:t>Würdigung </a:t>
            </a:r>
            <a:r>
              <a:rPr lang="de-DE" sz="2200" dirty="0" smtClean="0">
                <a:cs typeface="Arial" panose="020B0604020202020204" pitchFamily="34" charset="0"/>
              </a:rPr>
              <a:t>und Respekt der </a:t>
            </a:r>
            <a:r>
              <a:rPr lang="de-DE" sz="2200" dirty="0">
                <a:cs typeface="Arial" panose="020B0604020202020204" pitchFamily="34" charset="0"/>
              </a:rPr>
              <a:t>Standpunkte und Einstellungen der </a:t>
            </a:r>
            <a:r>
              <a:rPr lang="de-DE" sz="2200" dirty="0" err="1" smtClean="0">
                <a:cs typeface="Arial" panose="020B0604020202020204" pitchFamily="34" charset="0"/>
              </a:rPr>
              <a:t>Klient:innen</a:t>
            </a:r>
            <a:endParaRPr lang="de-DE" sz="2200" dirty="0" smtClean="0">
              <a:cs typeface="Arial" panose="020B0604020202020204" pitchFamily="34" charset="0"/>
            </a:endParaRPr>
          </a:p>
          <a:p>
            <a:pPr marL="0" indent="0">
              <a:buNone/>
            </a:pPr>
            <a:r>
              <a:rPr lang="de-DE" sz="2400" dirty="0" smtClean="0">
                <a:cs typeface="Arial" panose="020B0604020202020204" pitchFamily="34" charset="0"/>
              </a:rPr>
              <a:t>4. Autonomie </a:t>
            </a:r>
            <a:r>
              <a:rPr lang="de-DE" sz="2400" dirty="0">
                <a:cs typeface="Arial" panose="020B0604020202020204" pitchFamily="34" charset="0"/>
              </a:rPr>
              <a:t>der</a:t>
            </a:r>
            <a:r>
              <a:rPr lang="de-DE" sz="2400" dirty="0"/>
              <a:t> </a:t>
            </a:r>
            <a:r>
              <a:rPr lang="de-DE" sz="2400" dirty="0" err="1" smtClean="0"/>
              <a:t>Klient:innen</a:t>
            </a:r>
            <a:endParaRPr lang="de-DE" sz="2400" dirty="0">
              <a:cs typeface="Arial" panose="020B0604020202020204" pitchFamily="34" charset="0"/>
            </a:endParaRPr>
          </a:p>
          <a:p>
            <a:pPr lvl="1">
              <a:defRPr/>
            </a:pPr>
            <a:r>
              <a:rPr lang="de-DE" sz="2200" dirty="0" err="1" smtClean="0">
                <a:cs typeface="Arial" panose="020B0604020202020204" pitchFamily="34" charset="0"/>
              </a:rPr>
              <a:t>Klient:innen</a:t>
            </a:r>
            <a:r>
              <a:rPr lang="de-DE" sz="2200" dirty="0" smtClean="0">
                <a:cs typeface="Arial" panose="020B0604020202020204" pitchFamily="34" charset="0"/>
              </a:rPr>
              <a:t> </a:t>
            </a:r>
            <a:r>
              <a:rPr lang="de-DE" sz="2200" dirty="0">
                <a:cs typeface="Arial" panose="020B0604020202020204" pitchFamily="34" charset="0"/>
              </a:rPr>
              <a:t>haben stets die freie Wahl und können selbst </a:t>
            </a:r>
            <a:r>
              <a:rPr lang="de-DE" sz="2200" dirty="0" smtClean="0">
                <a:cs typeface="Arial" panose="020B0604020202020204" pitchFamily="34" charset="0"/>
              </a:rPr>
              <a:t>entscheiden, </a:t>
            </a:r>
            <a:r>
              <a:rPr lang="de-DE" sz="2200" dirty="0">
                <a:cs typeface="Arial" panose="020B0604020202020204" pitchFamily="34" charset="0"/>
              </a:rPr>
              <a:t>was sie möchten</a:t>
            </a:r>
          </a:p>
          <a:p>
            <a:pPr lvl="1"/>
            <a:endParaRPr lang="de-DE" sz="2400" dirty="0" smtClean="0">
              <a:cs typeface="Arial" panose="020B0604020202020204" pitchFamily="34" charset="0"/>
            </a:endParaRPr>
          </a:p>
        </p:txBody>
      </p:sp>
      <p:sp>
        <p:nvSpPr>
          <p:cNvPr id="2" name="Textplatzhalter 1"/>
          <p:cNvSpPr>
            <a:spLocks noGrp="1"/>
          </p:cNvSpPr>
          <p:nvPr>
            <p:ph type="body" sz="quarter" idx="33"/>
          </p:nvPr>
        </p:nvSpPr>
        <p:spPr/>
        <p:txBody>
          <a:bodyPr/>
          <a:lstStyle/>
          <a:p>
            <a:r>
              <a:rPr lang="de-DE" dirty="0" err="1"/>
              <a:t>Körkel</a:t>
            </a:r>
            <a:r>
              <a:rPr lang="de-DE" dirty="0"/>
              <a:t>, </a:t>
            </a:r>
            <a:r>
              <a:rPr lang="de-DE" dirty="0" err="1"/>
              <a:t>Veltrup</a:t>
            </a:r>
            <a:r>
              <a:rPr lang="de-DE" dirty="0"/>
              <a:t> 2003</a:t>
            </a:r>
          </a:p>
          <a:p>
            <a:endParaRPr lang="de-DE" dirty="0"/>
          </a:p>
        </p:txBody>
      </p:sp>
    </p:spTree>
    <p:extLst>
      <p:ext uri="{BB962C8B-B14F-4D97-AF65-F5344CB8AC3E}">
        <p14:creationId xmlns:p14="http://schemas.microsoft.com/office/powerpoint/2010/main" val="216759181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altLang="de-DE" dirty="0"/>
              <a:t>D</a:t>
            </a:r>
            <a:r>
              <a:rPr lang="de-DE" altLang="de-DE" dirty="0" smtClean="0"/>
              <a:t>er </a:t>
            </a:r>
            <a:r>
              <a:rPr lang="de-DE" altLang="de-DE" dirty="0"/>
              <a:t>„Spirit“ des MI</a:t>
            </a:r>
          </a:p>
        </p:txBody>
      </p:sp>
      <p:sp>
        <p:nvSpPr>
          <p:cNvPr id="6147" name="Inhaltsplatzhalter 2"/>
          <p:cNvSpPr>
            <a:spLocks noGrp="1"/>
          </p:cNvSpPr>
          <p:nvPr>
            <p:ph idx="1"/>
          </p:nvPr>
        </p:nvSpPr>
        <p:spPr/>
        <p:txBody>
          <a:bodyPr/>
          <a:lstStyle/>
          <a:p>
            <a:pPr marL="0" indent="0">
              <a:buNone/>
            </a:pPr>
            <a:endParaRPr lang="de-DE" dirty="0">
              <a:cs typeface="Arial" panose="020B0604020202020204" pitchFamily="34" charset="0"/>
            </a:endParaRPr>
          </a:p>
          <a:p>
            <a:pPr marL="0" indent="0">
              <a:buNone/>
              <a:defRPr/>
            </a:pPr>
            <a:r>
              <a:rPr lang="de-DE" sz="2400" dirty="0" smtClean="0"/>
              <a:t>5. Widerstand </a:t>
            </a:r>
            <a:r>
              <a:rPr lang="de-DE" sz="2400" dirty="0"/>
              <a:t>als interaktionelles </a:t>
            </a:r>
            <a:r>
              <a:rPr lang="de-DE" sz="2400" dirty="0" smtClean="0"/>
              <a:t>Phänomen</a:t>
            </a:r>
          </a:p>
          <a:p>
            <a:pPr lvl="1">
              <a:defRPr/>
            </a:pPr>
            <a:r>
              <a:rPr lang="de-DE" sz="2200" dirty="0">
                <a:cs typeface="Arial" panose="020B0604020202020204" pitchFamily="34" charset="0"/>
              </a:rPr>
              <a:t>Widerstand ist kein Ausdruck der Persönlichkeit, sondern Folge von Übergriffigkeiten bzw. Autonomieverletzungen durch den </a:t>
            </a:r>
            <a:r>
              <a:rPr lang="de-DE" sz="2200" dirty="0" err="1" smtClean="0">
                <a:cs typeface="Arial" panose="020B0604020202020204" pitchFamily="34" charset="0"/>
              </a:rPr>
              <a:t>Therapeut:inen</a:t>
            </a:r>
            <a:r>
              <a:rPr lang="de-DE" sz="2200" dirty="0" smtClean="0">
                <a:cs typeface="Arial" panose="020B0604020202020204" pitchFamily="34" charset="0"/>
              </a:rPr>
              <a:t>/ die </a:t>
            </a:r>
            <a:r>
              <a:rPr lang="de-DE" sz="2200" dirty="0" err="1" smtClean="0">
                <a:cs typeface="Arial" panose="020B0604020202020204" pitchFamily="34" charset="0"/>
              </a:rPr>
              <a:t>Therapeut:inin</a:t>
            </a:r>
            <a:endParaRPr lang="de-DE" sz="2200" dirty="0" smtClean="0">
              <a:cs typeface="Arial" panose="020B0604020202020204" pitchFamily="34" charset="0"/>
            </a:endParaRPr>
          </a:p>
          <a:p>
            <a:pPr lvl="1"/>
            <a:r>
              <a:rPr lang="de-DE" sz="2200" dirty="0"/>
              <a:t>Offenheit </a:t>
            </a:r>
            <a:r>
              <a:rPr lang="de-DE" sz="2200" dirty="0" smtClean="0"/>
              <a:t>für </a:t>
            </a:r>
            <a:r>
              <a:rPr lang="de-DE" sz="2200" dirty="0"/>
              <a:t>die Sichtweisen, Ziele und </a:t>
            </a:r>
            <a:r>
              <a:rPr lang="de-DE" sz="2200" dirty="0" smtClean="0"/>
              <a:t>Handlungspräferenzen</a:t>
            </a:r>
            <a:r>
              <a:rPr lang="de-DE" sz="2200" dirty="0"/>
              <a:t> </a:t>
            </a:r>
            <a:r>
              <a:rPr lang="de-DE" sz="2200" dirty="0" smtClean="0"/>
              <a:t>von </a:t>
            </a:r>
            <a:r>
              <a:rPr lang="de-DE" sz="2200" dirty="0" err="1" smtClean="0"/>
              <a:t>Klient:innen</a:t>
            </a:r>
            <a:r>
              <a:rPr lang="de-DE" sz="2200" dirty="0" smtClean="0"/>
              <a:t> </a:t>
            </a:r>
            <a:r>
              <a:rPr lang="de-DE" sz="2200" dirty="0"/>
              <a:t>minimieren dagegen </a:t>
            </a:r>
            <a:r>
              <a:rPr lang="de-DE" sz="2200" dirty="0" smtClean="0"/>
              <a:t>Widerstand</a:t>
            </a:r>
          </a:p>
          <a:p>
            <a:pPr lvl="1"/>
            <a:endParaRPr lang="de-DE" sz="2200" dirty="0">
              <a:cs typeface="Arial" panose="020B0604020202020204" pitchFamily="34" charset="0"/>
            </a:endParaRPr>
          </a:p>
          <a:p>
            <a:pPr marL="0" indent="0">
              <a:buNone/>
            </a:pPr>
            <a:r>
              <a:rPr lang="de-DE" dirty="0" smtClean="0"/>
              <a:t>6. </a:t>
            </a:r>
            <a:r>
              <a:rPr lang="de-DE" sz="2400" dirty="0" smtClean="0"/>
              <a:t>Partnerschaftliche Beziehung</a:t>
            </a:r>
          </a:p>
          <a:p>
            <a:pPr lvl="1"/>
            <a:r>
              <a:rPr lang="de-DE" sz="2200" dirty="0" smtClean="0"/>
              <a:t>Es wird eine gleichberechtigte, von einer positiven interpersonellen Atmosphäre geprägte Beziehung zwischen </a:t>
            </a:r>
            <a:r>
              <a:rPr lang="de-DE" sz="2200" dirty="0" err="1" smtClean="0"/>
              <a:t>Therapeut:in</a:t>
            </a:r>
            <a:r>
              <a:rPr lang="de-DE" sz="2200" dirty="0" smtClean="0"/>
              <a:t> und </a:t>
            </a:r>
            <a:r>
              <a:rPr lang="de-DE" sz="2200" dirty="0" err="1" smtClean="0"/>
              <a:t>Klient:in</a:t>
            </a:r>
            <a:r>
              <a:rPr lang="de-DE" sz="2200" dirty="0" smtClean="0"/>
              <a:t> angestrebt, </a:t>
            </a:r>
            <a:r>
              <a:rPr lang="de-DE" sz="2200" dirty="0" err="1" smtClean="0"/>
              <a:t>den:die</a:t>
            </a:r>
            <a:r>
              <a:rPr lang="de-DE" sz="2200" dirty="0" smtClean="0"/>
              <a:t> </a:t>
            </a:r>
            <a:r>
              <a:rPr lang="de-DE" sz="2200" dirty="0" err="1" smtClean="0"/>
              <a:t>Klient:in</a:t>
            </a:r>
            <a:r>
              <a:rPr lang="de-DE" sz="2200" dirty="0" smtClean="0"/>
              <a:t> dazu einlädt, Vor- und Nachteile seines Suchtmittelkonsums zu erkunden und eine Veränderung zu wagen</a:t>
            </a:r>
            <a:endParaRPr lang="de-DE" sz="2200" dirty="0">
              <a:cs typeface="Arial" panose="020B0604020202020204" pitchFamily="34" charset="0"/>
            </a:endParaRPr>
          </a:p>
        </p:txBody>
      </p:sp>
      <p:sp>
        <p:nvSpPr>
          <p:cNvPr id="2" name="Textplatzhalter 1"/>
          <p:cNvSpPr>
            <a:spLocks noGrp="1"/>
          </p:cNvSpPr>
          <p:nvPr>
            <p:ph type="body" sz="quarter" idx="33"/>
          </p:nvPr>
        </p:nvSpPr>
        <p:spPr/>
        <p:txBody>
          <a:bodyPr/>
          <a:lstStyle/>
          <a:p>
            <a:r>
              <a:rPr lang="de-DE" dirty="0" err="1"/>
              <a:t>Körkel</a:t>
            </a:r>
            <a:r>
              <a:rPr lang="de-DE" dirty="0"/>
              <a:t>, </a:t>
            </a:r>
            <a:r>
              <a:rPr lang="de-DE" dirty="0" err="1"/>
              <a:t>Veltrup</a:t>
            </a:r>
            <a:r>
              <a:rPr lang="de-DE" dirty="0"/>
              <a:t> 2003</a:t>
            </a:r>
          </a:p>
          <a:p>
            <a:endParaRPr lang="de-DE" dirty="0"/>
          </a:p>
        </p:txBody>
      </p:sp>
    </p:spTree>
    <p:extLst>
      <p:ext uri="{BB962C8B-B14F-4D97-AF65-F5344CB8AC3E}">
        <p14:creationId xmlns:p14="http://schemas.microsoft.com/office/powerpoint/2010/main" val="144310867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DE" altLang="de-DE"/>
              <a:t>Das „Herzstück“ von MI</a:t>
            </a:r>
          </a:p>
        </p:txBody>
      </p:sp>
      <p:sp>
        <p:nvSpPr>
          <p:cNvPr id="3" name="Inhaltsplatzhalter 2"/>
          <p:cNvSpPr>
            <a:spLocks noGrp="1"/>
          </p:cNvSpPr>
          <p:nvPr>
            <p:ph idx="1"/>
          </p:nvPr>
        </p:nvSpPr>
        <p:spPr/>
        <p:txBody>
          <a:bodyPr/>
          <a:lstStyle/>
          <a:p>
            <a:pPr marL="0" indent="0" algn="ctr">
              <a:buNone/>
            </a:pPr>
            <a:endParaRPr lang="de-DE" dirty="0" smtClean="0"/>
          </a:p>
          <a:p>
            <a:pPr marL="0" indent="0" algn="ctr">
              <a:buNone/>
            </a:pPr>
            <a:r>
              <a:rPr lang="de-DE" sz="2800" dirty="0" smtClean="0"/>
              <a:t>„Höre </a:t>
            </a:r>
            <a:r>
              <a:rPr lang="de-DE" sz="2800" dirty="0"/>
              <a:t>dem </a:t>
            </a:r>
            <a:r>
              <a:rPr lang="de-DE" sz="2800" dirty="0" err="1" smtClean="0"/>
              <a:t>Klient:inen</a:t>
            </a:r>
            <a:r>
              <a:rPr lang="de-DE" sz="2800" dirty="0" smtClean="0"/>
              <a:t> </a:t>
            </a:r>
            <a:r>
              <a:rPr lang="de-DE" sz="2800" dirty="0"/>
              <a:t>respektvoll zu und </a:t>
            </a:r>
            <a:r>
              <a:rPr lang="de-DE" sz="2800" dirty="0" smtClean="0"/>
              <a:t>versuche, sein </a:t>
            </a:r>
            <a:r>
              <a:rPr lang="de-DE" sz="2800" dirty="0"/>
              <a:t>Verhalten aus dessen Perspektive zu verstehen (Empathie</a:t>
            </a:r>
            <a:r>
              <a:rPr lang="de-DE" sz="2800" dirty="0" smtClean="0"/>
              <a:t>); </a:t>
            </a:r>
          </a:p>
          <a:p>
            <a:pPr marL="0" indent="0" algn="ctr">
              <a:buNone/>
            </a:pPr>
            <a:r>
              <a:rPr lang="de-DE" sz="2800" dirty="0" smtClean="0"/>
              <a:t>entwickle </a:t>
            </a:r>
            <a:r>
              <a:rPr lang="de-DE" sz="2800" dirty="0"/>
              <a:t>Diskrepanzen zwischen dem jetzigen Verhalten </a:t>
            </a:r>
            <a:r>
              <a:rPr lang="de-DE" sz="2800" dirty="0" smtClean="0"/>
              <a:t>des </a:t>
            </a:r>
            <a:r>
              <a:rPr lang="de-DE" sz="2800" dirty="0" err="1" smtClean="0"/>
              <a:t>Klient:inen</a:t>
            </a:r>
            <a:r>
              <a:rPr lang="de-DE" sz="2800" dirty="0" smtClean="0"/>
              <a:t> </a:t>
            </a:r>
            <a:r>
              <a:rPr lang="de-DE" sz="2800" dirty="0"/>
              <a:t>und seinen </a:t>
            </a:r>
            <a:r>
              <a:rPr lang="de-DE" sz="2800" dirty="0" smtClean="0"/>
              <a:t>persönlichen </a:t>
            </a:r>
            <a:r>
              <a:rPr lang="de-DE" sz="2800" dirty="0"/>
              <a:t>Werten bzw. Zielen; </a:t>
            </a:r>
            <a:endParaRPr lang="de-DE" sz="2800" dirty="0" smtClean="0"/>
          </a:p>
          <a:p>
            <a:pPr marL="0" indent="0" algn="ctr">
              <a:buNone/>
            </a:pPr>
            <a:r>
              <a:rPr lang="de-DE" sz="2800" dirty="0" smtClean="0"/>
              <a:t>vermeide alles</a:t>
            </a:r>
            <a:r>
              <a:rPr lang="de-DE" sz="2800" dirty="0"/>
              <a:t>, was beim </a:t>
            </a:r>
            <a:r>
              <a:rPr lang="de-DE" sz="2800" dirty="0" err="1" smtClean="0"/>
              <a:t>Klient:inen</a:t>
            </a:r>
            <a:r>
              <a:rPr lang="de-DE" sz="2800" dirty="0" smtClean="0"/>
              <a:t> </a:t>
            </a:r>
            <a:r>
              <a:rPr lang="de-DE" sz="2800" dirty="0"/>
              <a:t>Widerstand hervorrufen </a:t>
            </a:r>
            <a:r>
              <a:rPr lang="de-DE" sz="2800" dirty="0" smtClean="0"/>
              <a:t>könnte</a:t>
            </a:r>
            <a:r>
              <a:rPr lang="de-DE" sz="2800" dirty="0"/>
              <a:t>, </a:t>
            </a:r>
            <a:endParaRPr lang="de-DE" sz="2800" dirty="0" smtClean="0"/>
          </a:p>
          <a:p>
            <a:pPr marL="0" indent="0" algn="ctr">
              <a:buNone/>
            </a:pPr>
            <a:r>
              <a:rPr lang="de-DE" sz="2800" dirty="0" smtClean="0"/>
              <a:t>und baue </a:t>
            </a:r>
            <a:r>
              <a:rPr lang="de-DE" sz="2800" dirty="0"/>
              <a:t>Widerstand ab, wenn er auftauchen sollte; </a:t>
            </a:r>
            <a:endParaRPr lang="de-DE" sz="2800" dirty="0" smtClean="0"/>
          </a:p>
          <a:p>
            <a:pPr marL="0" indent="0" algn="ctr">
              <a:buNone/>
            </a:pPr>
            <a:r>
              <a:rPr lang="de-DE" sz="2800" dirty="0" smtClean="0"/>
              <a:t>stärke </a:t>
            </a:r>
            <a:r>
              <a:rPr lang="de-DE" sz="2800" dirty="0"/>
              <a:t>die </a:t>
            </a:r>
            <a:r>
              <a:rPr lang="de-DE" sz="2800" dirty="0" smtClean="0"/>
              <a:t>Zuversicht des </a:t>
            </a:r>
            <a:r>
              <a:rPr lang="de-DE" sz="2800" dirty="0" err="1" smtClean="0"/>
              <a:t>Klient:inen</a:t>
            </a:r>
            <a:r>
              <a:rPr lang="de-DE" sz="2800" dirty="0"/>
              <a:t>, sein Verhalten </a:t>
            </a:r>
            <a:r>
              <a:rPr lang="de-DE" sz="2800" dirty="0" smtClean="0"/>
              <a:t>ändern </a:t>
            </a:r>
            <a:r>
              <a:rPr lang="de-DE" sz="2800" dirty="0"/>
              <a:t>zu </a:t>
            </a:r>
            <a:r>
              <a:rPr lang="de-DE" sz="2800" dirty="0" smtClean="0"/>
              <a:t>können.“</a:t>
            </a:r>
            <a:r>
              <a:rPr lang="de-DE" sz="2800" baseline="30000" dirty="0" smtClean="0"/>
              <a:t>1</a:t>
            </a:r>
            <a:endParaRPr lang="de-DE" sz="2800" baseline="30000" dirty="0"/>
          </a:p>
        </p:txBody>
      </p:sp>
      <p:sp>
        <p:nvSpPr>
          <p:cNvPr id="2" name="Textplatzhalter 1"/>
          <p:cNvSpPr>
            <a:spLocks noGrp="1"/>
          </p:cNvSpPr>
          <p:nvPr>
            <p:ph type="body" sz="quarter" idx="33"/>
          </p:nvPr>
        </p:nvSpPr>
        <p:spPr/>
        <p:txBody>
          <a:bodyPr/>
          <a:lstStyle/>
          <a:p>
            <a:r>
              <a:rPr lang="de-DE" baseline="30000" dirty="0" smtClean="0"/>
              <a:t>1</a:t>
            </a:r>
            <a:r>
              <a:rPr lang="de-DE" dirty="0" smtClean="0"/>
              <a:t>Körkel</a:t>
            </a:r>
            <a:r>
              <a:rPr lang="de-DE" dirty="0"/>
              <a:t>, </a:t>
            </a:r>
            <a:r>
              <a:rPr lang="de-DE" dirty="0" err="1"/>
              <a:t>Veltrup</a:t>
            </a:r>
            <a:r>
              <a:rPr lang="de-DE" dirty="0"/>
              <a:t> </a:t>
            </a:r>
            <a:r>
              <a:rPr lang="de-DE" dirty="0" smtClean="0"/>
              <a:t>2003, S. 118</a:t>
            </a:r>
            <a:endParaRPr lang="de-DE" dirty="0"/>
          </a:p>
          <a:p>
            <a:endParaRPr lang="de-DE" dirty="0"/>
          </a:p>
        </p:txBody>
      </p:sp>
    </p:spTree>
    <p:extLst>
      <p:ext uri="{BB962C8B-B14F-4D97-AF65-F5344CB8AC3E}">
        <p14:creationId xmlns:p14="http://schemas.microsoft.com/office/powerpoint/2010/main" val="42839480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DE" altLang="de-DE" dirty="0"/>
              <a:t>Das „Herzstück“ von MI</a:t>
            </a:r>
          </a:p>
        </p:txBody>
      </p:sp>
      <p:sp>
        <p:nvSpPr>
          <p:cNvPr id="4" name="Textplatzhalter 3"/>
          <p:cNvSpPr>
            <a:spLocks noGrp="1"/>
          </p:cNvSpPr>
          <p:nvPr>
            <p:ph type="body" sz="quarter" idx="32"/>
          </p:nvPr>
        </p:nvSpPr>
        <p:spPr/>
        <p:txBody>
          <a:bodyPr/>
          <a:lstStyle/>
          <a:p>
            <a:r>
              <a:rPr lang="de-DE" altLang="de-DE" dirty="0"/>
              <a:t>Die vier Prinzipien der motivierenden </a:t>
            </a:r>
            <a:r>
              <a:rPr lang="de-DE" altLang="de-DE" dirty="0" smtClean="0"/>
              <a:t>Gesprächsführung</a:t>
            </a:r>
            <a:endParaRPr lang="de-DE" altLang="de-DE" dirty="0"/>
          </a:p>
        </p:txBody>
      </p:sp>
      <p:sp>
        <p:nvSpPr>
          <p:cNvPr id="3" name="Inhaltsplatzhalter 2"/>
          <p:cNvSpPr>
            <a:spLocks noGrp="1"/>
          </p:cNvSpPr>
          <p:nvPr>
            <p:ph idx="1"/>
          </p:nvPr>
        </p:nvSpPr>
        <p:spPr/>
        <p:txBody>
          <a:bodyPr/>
          <a:lstStyle/>
          <a:p>
            <a:pPr>
              <a:defRPr/>
            </a:pPr>
            <a:endParaRPr lang="de-DE" dirty="0">
              <a:solidFill>
                <a:schemeClr val="accent3"/>
              </a:solidFill>
            </a:endParaRPr>
          </a:p>
          <a:p>
            <a:pPr marL="0" indent="0">
              <a:buNone/>
              <a:defRPr/>
            </a:pPr>
            <a:r>
              <a:rPr lang="de-DE" dirty="0" smtClean="0">
                <a:solidFill>
                  <a:schemeClr val="accent3"/>
                </a:solidFill>
              </a:rPr>
              <a:t>1. Empathie </a:t>
            </a:r>
            <a:r>
              <a:rPr lang="de-DE" dirty="0">
                <a:solidFill>
                  <a:schemeClr val="accent3"/>
                </a:solidFill>
              </a:rPr>
              <a:t>zeigen</a:t>
            </a:r>
          </a:p>
          <a:p>
            <a:pPr marL="457200" indent="-457200">
              <a:defRPr/>
            </a:pPr>
            <a:endParaRPr lang="de-DE" dirty="0" smtClean="0">
              <a:solidFill>
                <a:schemeClr val="accent3"/>
              </a:solidFill>
            </a:endParaRPr>
          </a:p>
          <a:p>
            <a:pPr marL="0" indent="0">
              <a:buNone/>
              <a:defRPr/>
            </a:pPr>
            <a:r>
              <a:rPr lang="de-DE" dirty="0" smtClean="0">
                <a:solidFill>
                  <a:schemeClr val="accent3"/>
                </a:solidFill>
              </a:rPr>
              <a:t>2. </a:t>
            </a:r>
            <a:r>
              <a:rPr lang="de-DE" dirty="0">
                <a:solidFill>
                  <a:schemeClr val="accent3"/>
                </a:solidFill>
              </a:rPr>
              <a:t>Diskrepanzen entwickeln</a:t>
            </a:r>
          </a:p>
          <a:p>
            <a:pPr marL="0" indent="0">
              <a:buNone/>
              <a:defRPr/>
            </a:pPr>
            <a:endParaRPr lang="de-DE" dirty="0" smtClean="0">
              <a:solidFill>
                <a:schemeClr val="accent3"/>
              </a:solidFill>
            </a:endParaRPr>
          </a:p>
          <a:p>
            <a:pPr marL="0" indent="0">
              <a:buNone/>
              <a:defRPr/>
            </a:pPr>
            <a:r>
              <a:rPr lang="de-DE" dirty="0" smtClean="0">
                <a:solidFill>
                  <a:schemeClr val="accent3"/>
                </a:solidFill>
              </a:rPr>
              <a:t>3. Flexibler </a:t>
            </a:r>
            <a:r>
              <a:rPr lang="de-DE" dirty="0">
                <a:solidFill>
                  <a:schemeClr val="accent3"/>
                </a:solidFill>
              </a:rPr>
              <a:t>Umgang mit Widerstand</a:t>
            </a:r>
          </a:p>
          <a:p>
            <a:pPr marL="457200" indent="-457200">
              <a:defRPr/>
            </a:pPr>
            <a:endParaRPr lang="de-DE" dirty="0" smtClean="0">
              <a:solidFill>
                <a:schemeClr val="accent3"/>
              </a:solidFill>
            </a:endParaRPr>
          </a:p>
          <a:p>
            <a:pPr marL="0" indent="0">
              <a:buNone/>
              <a:defRPr/>
            </a:pPr>
            <a:r>
              <a:rPr lang="de-DE" dirty="0" smtClean="0">
                <a:solidFill>
                  <a:schemeClr val="accent3"/>
                </a:solidFill>
              </a:rPr>
              <a:t>4. Selbstwirksamkeitserwartung stärken</a:t>
            </a:r>
          </a:p>
          <a:p>
            <a:pPr marL="0" indent="0">
              <a:buNone/>
              <a:defRPr/>
            </a:pPr>
            <a:endParaRPr lang="de-DE" dirty="0" smtClean="0">
              <a:solidFill>
                <a:srgbClr val="00B050"/>
              </a:solidFill>
            </a:endParaRPr>
          </a:p>
        </p:txBody>
      </p:sp>
      <p:sp>
        <p:nvSpPr>
          <p:cNvPr id="2" name="Textplatzhalter 1"/>
          <p:cNvSpPr>
            <a:spLocks noGrp="1"/>
          </p:cNvSpPr>
          <p:nvPr>
            <p:ph type="body" sz="quarter" idx="33"/>
          </p:nvPr>
        </p:nvSpPr>
        <p:spPr/>
        <p:txBody>
          <a:bodyPr/>
          <a:lstStyle/>
          <a:p>
            <a:r>
              <a:rPr lang="de-DE" dirty="0" err="1"/>
              <a:t>Körkel</a:t>
            </a:r>
            <a:r>
              <a:rPr lang="de-DE" dirty="0"/>
              <a:t>, </a:t>
            </a:r>
            <a:r>
              <a:rPr lang="de-DE" dirty="0" err="1"/>
              <a:t>Veltrup</a:t>
            </a:r>
            <a:r>
              <a:rPr lang="de-DE" dirty="0"/>
              <a:t> 2003</a:t>
            </a:r>
          </a:p>
          <a:p>
            <a:endParaRPr lang="de-DE" dirty="0"/>
          </a:p>
        </p:txBody>
      </p:sp>
    </p:spTree>
    <p:extLst>
      <p:ext uri="{BB962C8B-B14F-4D97-AF65-F5344CB8AC3E}">
        <p14:creationId xmlns:p14="http://schemas.microsoft.com/office/powerpoint/2010/main" val="115805426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altLang="de-DE" dirty="0" smtClean="0"/>
              <a:t>1. Empathie zeigen</a:t>
            </a:r>
            <a:endParaRPr lang="de-DE" altLang="de-DE" dirty="0"/>
          </a:p>
        </p:txBody>
      </p:sp>
      <p:sp>
        <p:nvSpPr>
          <p:cNvPr id="2" name="Textplatzhalter 1"/>
          <p:cNvSpPr>
            <a:spLocks noGrp="1"/>
          </p:cNvSpPr>
          <p:nvPr>
            <p:ph type="body" sz="quarter" idx="32"/>
          </p:nvPr>
        </p:nvSpPr>
        <p:spPr/>
        <p:txBody>
          <a:bodyPr/>
          <a:lstStyle/>
          <a:p>
            <a:r>
              <a:rPr lang="de-DE" dirty="0" smtClean="0"/>
              <a:t>„Versetze </a:t>
            </a:r>
            <a:r>
              <a:rPr lang="de-DE" dirty="0"/>
              <a:t>Dich in </a:t>
            </a:r>
            <a:r>
              <a:rPr lang="de-DE" dirty="0" err="1" smtClean="0"/>
              <a:t>den:die</a:t>
            </a:r>
            <a:r>
              <a:rPr lang="de-DE" dirty="0" smtClean="0"/>
              <a:t> </a:t>
            </a:r>
            <a:r>
              <a:rPr lang="de-DE" dirty="0" err="1" smtClean="0"/>
              <a:t>Klient:in</a:t>
            </a:r>
            <a:r>
              <a:rPr lang="de-DE" dirty="0" smtClean="0"/>
              <a:t>, </a:t>
            </a:r>
            <a:r>
              <a:rPr lang="de-DE" dirty="0"/>
              <a:t>um </a:t>
            </a:r>
            <a:r>
              <a:rPr lang="de-DE" dirty="0" err="1" smtClean="0"/>
              <a:t>seinen:ihren</a:t>
            </a:r>
            <a:r>
              <a:rPr lang="de-DE" dirty="0" smtClean="0"/>
              <a:t> </a:t>
            </a:r>
            <a:r>
              <a:rPr lang="de-DE" dirty="0"/>
              <a:t>Standpunkt verstehen </a:t>
            </a:r>
            <a:r>
              <a:rPr lang="de-DE" dirty="0" smtClean="0"/>
              <a:t>zu können“</a:t>
            </a:r>
            <a:r>
              <a:rPr lang="de-DE" baseline="30000" dirty="0" smtClean="0"/>
              <a:t>1</a:t>
            </a:r>
            <a:endParaRPr lang="de-DE" baseline="30000" dirty="0"/>
          </a:p>
        </p:txBody>
      </p:sp>
      <p:sp>
        <p:nvSpPr>
          <p:cNvPr id="3" name="Inhaltsplatzhalter 2"/>
          <p:cNvSpPr>
            <a:spLocks noGrp="1"/>
          </p:cNvSpPr>
          <p:nvPr>
            <p:ph idx="1"/>
          </p:nvPr>
        </p:nvSpPr>
        <p:spPr/>
        <p:txBody>
          <a:bodyPr/>
          <a:lstStyle/>
          <a:p>
            <a:endParaRPr lang="de-DE" dirty="0" smtClean="0"/>
          </a:p>
          <a:p>
            <a:r>
              <a:rPr lang="de-DE" dirty="0" smtClean="0"/>
              <a:t>Bereitschaft </a:t>
            </a:r>
            <a:r>
              <a:rPr lang="de-DE" dirty="0"/>
              <a:t>und </a:t>
            </a:r>
            <a:r>
              <a:rPr lang="de-DE" dirty="0" smtClean="0"/>
              <a:t>Fähigkeit </a:t>
            </a:r>
            <a:r>
              <a:rPr lang="de-DE" dirty="0"/>
              <a:t>zur Empathie </a:t>
            </a:r>
            <a:r>
              <a:rPr lang="de-DE" dirty="0" smtClean="0"/>
              <a:t>sind zentrale Grundlagen des MI</a:t>
            </a:r>
            <a:r>
              <a:rPr lang="de-DE" dirty="0"/>
              <a:t>:</a:t>
            </a:r>
            <a:endParaRPr lang="de-DE" dirty="0" smtClean="0"/>
          </a:p>
          <a:p>
            <a:endParaRPr lang="de-DE" dirty="0"/>
          </a:p>
          <a:p>
            <a:r>
              <a:rPr lang="de-DE" dirty="0" smtClean="0"/>
              <a:t>Respektvolles zuhören</a:t>
            </a:r>
            <a:r>
              <a:rPr lang="de-DE" dirty="0"/>
              <a:t>, um </a:t>
            </a:r>
            <a:r>
              <a:rPr lang="de-DE" dirty="0" smtClean="0"/>
              <a:t>das Erleben und </a:t>
            </a:r>
            <a:r>
              <a:rPr lang="de-DE" dirty="0"/>
              <a:t>Verhalten </a:t>
            </a:r>
            <a:r>
              <a:rPr lang="de-DE" dirty="0" smtClean="0"/>
              <a:t>des Gegenübers aus </a:t>
            </a:r>
            <a:r>
              <a:rPr lang="de-DE" dirty="0" err="1" smtClean="0"/>
              <a:t>seiner:ihrer</a:t>
            </a:r>
            <a:r>
              <a:rPr lang="de-DE" dirty="0" smtClean="0"/>
              <a:t> </a:t>
            </a:r>
            <a:r>
              <a:rPr lang="de-DE" dirty="0"/>
              <a:t>Innensicht zu verstehen und </a:t>
            </a:r>
            <a:r>
              <a:rPr lang="de-DE" dirty="0" err="1" smtClean="0"/>
              <a:t>ihn:sie</a:t>
            </a:r>
            <a:r>
              <a:rPr lang="de-DE" dirty="0" smtClean="0"/>
              <a:t> </a:t>
            </a:r>
            <a:r>
              <a:rPr lang="de-DE" dirty="0"/>
              <a:t>so </a:t>
            </a:r>
            <a:r>
              <a:rPr lang="de-DE" dirty="0" smtClean="0"/>
              <a:t>zu akzeptieren</a:t>
            </a:r>
            <a:r>
              <a:rPr lang="de-DE" dirty="0"/>
              <a:t>, wie </a:t>
            </a:r>
            <a:r>
              <a:rPr lang="de-DE" dirty="0" err="1" smtClean="0"/>
              <a:t>er:sie</a:t>
            </a:r>
            <a:r>
              <a:rPr lang="de-DE" dirty="0" smtClean="0"/>
              <a:t> ist</a:t>
            </a:r>
          </a:p>
          <a:p>
            <a:endParaRPr lang="de-DE" dirty="0" smtClean="0"/>
          </a:p>
          <a:p>
            <a:r>
              <a:rPr lang="de-DE" dirty="0" smtClean="0"/>
              <a:t>Aber: Verstehen und Akzeptieren heißt </a:t>
            </a:r>
            <a:r>
              <a:rPr lang="de-DE" dirty="0"/>
              <a:t>nicht gleichzeitig </a:t>
            </a:r>
            <a:r>
              <a:rPr lang="de-DE" dirty="0" smtClean="0"/>
              <a:t>Zustimmen </a:t>
            </a:r>
            <a:r>
              <a:rPr lang="de-DE" dirty="0"/>
              <a:t>oder ein Verhalten </a:t>
            </a:r>
            <a:r>
              <a:rPr lang="de-DE" dirty="0" smtClean="0"/>
              <a:t>billigen. Es ist durchaus möglich das Gegenüber in </a:t>
            </a:r>
            <a:r>
              <a:rPr lang="de-DE" dirty="0" err="1" smtClean="0"/>
              <a:t>seinem:ihrem</a:t>
            </a:r>
            <a:r>
              <a:rPr lang="de-DE" dirty="0" smtClean="0"/>
              <a:t> Sein anzunehmen und gleichzeitig anderer Meinung zu sein oder andere Werte zu vertreten</a:t>
            </a:r>
            <a:endParaRPr lang="de-DE" dirty="0"/>
          </a:p>
          <a:p>
            <a:pPr marL="285750" indent="-285750">
              <a:defRPr/>
            </a:pPr>
            <a:endParaRPr lang="de-DE" dirty="0" smtClean="0"/>
          </a:p>
          <a:p>
            <a:pPr>
              <a:defRPr/>
            </a:pPr>
            <a:endParaRPr lang="de-DE" dirty="0"/>
          </a:p>
          <a:p>
            <a:pPr>
              <a:defRPr/>
            </a:pPr>
            <a:endParaRPr lang="de-DE" dirty="0"/>
          </a:p>
        </p:txBody>
      </p:sp>
      <p:sp>
        <p:nvSpPr>
          <p:cNvPr id="4" name="Textplatzhalter 3"/>
          <p:cNvSpPr>
            <a:spLocks noGrp="1"/>
          </p:cNvSpPr>
          <p:nvPr>
            <p:ph type="body" sz="quarter" idx="33"/>
          </p:nvPr>
        </p:nvSpPr>
        <p:spPr/>
        <p:txBody>
          <a:bodyPr/>
          <a:lstStyle/>
          <a:p>
            <a:r>
              <a:rPr lang="de-DE" baseline="30000" dirty="0" smtClean="0"/>
              <a:t>1</a:t>
            </a:r>
            <a:r>
              <a:rPr lang="de-DE" dirty="0" smtClean="0"/>
              <a:t>Körkel</a:t>
            </a:r>
            <a:r>
              <a:rPr lang="de-DE" dirty="0"/>
              <a:t>, </a:t>
            </a:r>
            <a:r>
              <a:rPr lang="de-DE" dirty="0" err="1"/>
              <a:t>Veltrup</a:t>
            </a:r>
            <a:r>
              <a:rPr lang="de-DE" dirty="0"/>
              <a:t> </a:t>
            </a:r>
            <a:r>
              <a:rPr lang="de-DE" dirty="0" smtClean="0"/>
              <a:t>2003, S. 118</a:t>
            </a:r>
            <a:endParaRPr lang="de-DE" dirty="0"/>
          </a:p>
          <a:p>
            <a:endParaRPr lang="de-DE" dirty="0"/>
          </a:p>
          <a:p>
            <a:endParaRPr lang="de-DE" dirty="0"/>
          </a:p>
        </p:txBody>
      </p:sp>
    </p:spTree>
    <p:extLst>
      <p:ext uri="{BB962C8B-B14F-4D97-AF65-F5344CB8AC3E}">
        <p14:creationId xmlns:p14="http://schemas.microsoft.com/office/powerpoint/2010/main" val="11263459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altLang="de-DE" dirty="0"/>
              <a:t>2</a:t>
            </a:r>
            <a:r>
              <a:rPr lang="de-DE" altLang="de-DE" dirty="0" smtClean="0"/>
              <a:t>. </a:t>
            </a:r>
            <a:r>
              <a:rPr lang="de-DE" dirty="0" smtClean="0"/>
              <a:t>Diskrepanzen entwickeln</a:t>
            </a:r>
            <a:endParaRPr lang="de-DE" altLang="de-DE" dirty="0"/>
          </a:p>
        </p:txBody>
      </p:sp>
      <p:sp>
        <p:nvSpPr>
          <p:cNvPr id="2" name="Textplatzhalter 1"/>
          <p:cNvSpPr>
            <a:spLocks noGrp="1"/>
          </p:cNvSpPr>
          <p:nvPr>
            <p:ph type="body" sz="quarter" idx="32"/>
          </p:nvPr>
        </p:nvSpPr>
        <p:spPr/>
        <p:txBody>
          <a:bodyPr/>
          <a:lstStyle/>
          <a:p>
            <a:r>
              <a:rPr lang="de-DE" dirty="0" smtClean="0"/>
              <a:t>„</a:t>
            </a:r>
            <a:r>
              <a:rPr lang="de-DE" dirty="0"/>
              <a:t>Die Wichtigkeit </a:t>
            </a:r>
            <a:r>
              <a:rPr lang="de-DE" dirty="0" smtClean="0"/>
              <a:t>einer Ver</a:t>
            </a:r>
            <a:r>
              <a:rPr lang="de-DE" dirty="0"/>
              <a:t>ä</a:t>
            </a:r>
            <a:r>
              <a:rPr lang="de-DE" dirty="0" smtClean="0"/>
              <a:t>nderung </a:t>
            </a:r>
            <a:r>
              <a:rPr lang="de-DE" dirty="0"/>
              <a:t>soll an innerer Kraft gewinnen </a:t>
            </a:r>
            <a:r>
              <a:rPr lang="de-DE" dirty="0" smtClean="0"/>
              <a:t>“</a:t>
            </a:r>
            <a:endParaRPr lang="de-DE" dirty="0"/>
          </a:p>
        </p:txBody>
      </p:sp>
      <p:sp>
        <p:nvSpPr>
          <p:cNvPr id="3" name="Inhaltsplatzhalter 2"/>
          <p:cNvSpPr>
            <a:spLocks noGrp="1"/>
          </p:cNvSpPr>
          <p:nvPr>
            <p:ph idx="1"/>
          </p:nvPr>
        </p:nvSpPr>
        <p:spPr/>
        <p:txBody>
          <a:bodyPr/>
          <a:lstStyle/>
          <a:p>
            <a:r>
              <a:rPr lang="de-DE" dirty="0" smtClean="0"/>
              <a:t>Die eigene Zwiesp</a:t>
            </a:r>
            <a:r>
              <a:rPr lang="de-DE" dirty="0"/>
              <a:t>ä</a:t>
            </a:r>
            <a:r>
              <a:rPr lang="de-DE" dirty="0" smtClean="0"/>
              <a:t>ltigkeit dem </a:t>
            </a:r>
            <a:r>
              <a:rPr lang="de-DE" dirty="0"/>
              <a:t>Suchtmittelgebrauch </a:t>
            </a:r>
            <a:r>
              <a:rPr lang="de-DE" dirty="0" smtClean="0"/>
              <a:t>gegenüber soll </a:t>
            </a:r>
            <a:r>
              <a:rPr lang="de-DE" dirty="0" err="1" smtClean="0"/>
              <a:t>dem:der</a:t>
            </a:r>
            <a:r>
              <a:rPr lang="de-DE" dirty="0" smtClean="0"/>
              <a:t> </a:t>
            </a:r>
            <a:r>
              <a:rPr lang="de-DE" dirty="0" err="1" smtClean="0"/>
              <a:t>Gesprächspartner:in</a:t>
            </a:r>
            <a:r>
              <a:rPr lang="de-DE" dirty="0" smtClean="0"/>
              <a:t> erlebbar </a:t>
            </a:r>
            <a:r>
              <a:rPr lang="de-DE" dirty="0"/>
              <a:t>gemacht </a:t>
            </a:r>
            <a:r>
              <a:rPr lang="de-DE" dirty="0" smtClean="0"/>
              <a:t>werden</a:t>
            </a:r>
          </a:p>
          <a:p>
            <a:r>
              <a:rPr lang="de-DE" dirty="0" smtClean="0"/>
              <a:t>Hierzu soll durch </a:t>
            </a:r>
            <a:r>
              <a:rPr lang="de-DE" dirty="0" err="1" smtClean="0"/>
              <a:t>den:die</a:t>
            </a:r>
            <a:r>
              <a:rPr lang="de-DE" dirty="0" smtClean="0"/>
              <a:t> </a:t>
            </a:r>
            <a:r>
              <a:rPr lang="de-DE" dirty="0" err="1" smtClean="0"/>
              <a:t>Gesprächspartner:in</a:t>
            </a:r>
            <a:r>
              <a:rPr lang="de-DE" dirty="0" smtClean="0"/>
              <a:t> thematisiert werden, wie die </a:t>
            </a:r>
            <a:r>
              <a:rPr lang="de-DE" dirty="0"/>
              <a:t>Sucht mit wichtigen </a:t>
            </a:r>
            <a:r>
              <a:rPr lang="de-DE" dirty="0" smtClean="0"/>
              <a:t>persönlichen </a:t>
            </a:r>
            <a:r>
              <a:rPr lang="de-DE" dirty="0"/>
              <a:t>Zielen und </a:t>
            </a:r>
            <a:r>
              <a:rPr lang="de-DE" dirty="0" smtClean="0"/>
              <a:t>Werten (z</a:t>
            </a:r>
            <a:r>
              <a:rPr lang="de-DE" dirty="0"/>
              <a:t>. B. Erhalt des Arbeitsplatzes oder </a:t>
            </a:r>
            <a:r>
              <a:rPr lang="de-DE" dirty="0" smtClean="0"/>
              <a:t>Fürsorge für </a:t>
            </a:r>
            <a:r>
              <a:rPr lang="de-DE" dirty="0"/>
              <a:t>die Familie) </a:t>
            </a:r>
            <a:r>
              <a:rPr lang="de-DE" dirty="0" smtClean="0"/>
              <a:t>in Konflikt steht (</a:t>
            </a:r>
            <a:r>
              <a:rPr lang="de-DE" dirty="0" smtClean="0">
                <a:sym typeface="Wingdings" panose="05000000000000000000" pitchFamily="2" charset="2"/>
              </a:rPr>
              <a:t> „</a:t>
            </a:r>
            <a:r>
              <a:rPr lang="de-DE" dirty="0" err="1" smtClean="0">
                <a:sym typeface="Wingdings" panose="05000000000000000000" pitchFamily="2" charset="2"/>
              </a:rPr>
              <a:t>change</a:t>
            </a:r>
            <a:r>
              <a:rPr lang="de-DE" dirty="0" smtClean="0">
                <a:sym typeface="Wingdings" panose="05000000000000000000" pitchFamily="2" charset="2"/>
              </a:rPr>
              <a:t> </a:t>
            </a:r>
            <a:r>
              <a:rPr lang="de-DE" dirty="0" err="1" smtClean="0">
                <a:sym typeface="Wingdings" panose="05000000000000000000" pitchFamily="2" charset="2"/>
              </a:rPr>
              <a:t>talk</a:t>
            </a:r>
            <a:r>
              <a:rPr lang="de-DE" dirty="0" smtClean="0">
                <a:sym typeface="Wingdings" panose="05000000000000000000" pitchFamily="2" charset="2"/>
              </a:rPr>
              <a:t>“)</a:t>
            </a:r>
          </a:p>
          <a:p>
            <a:endParaRPr lang="de-DE" dirty="0"/>
          </a:p>
          <a:p>
            <a:r>
              <a:rPr lang="de-DE" dirty="0"/>
              <a:t>„Change </a:t>
            </a:r>
            <a:r>
              <a:rPr lang="de-DE" dirty="0" err="1"/>
              <a:t>talk</a:t>
            </a:r>
            <a:r>
              <a:rPr lang="de-DE" dirty="0"/>
              <a:t>“ kann </a:t>
            </a:r>
            <a:r>
              <a:rPr lang="de-DE" dirty="0" smtClean="0"/>
              <a:t>in vier </a:t>
            </a:r>
            <a:r>
              <a:rPr lang="de-DE" dirty="0"/>
              <a:t>Varianten auftreten:</a:t>
            </a:r>
          </a:p>
          <a:p>
            <a:pPr marL="457200" indent="-457200">
              <a:buFont typeface="+mj-lt"/>
              <a:buAutoNum type="arabicPeriod"/>
            </a:pPr>
            <a:r>
              <a:rPr lang="de-DE" dirty="0" err="1" smtClean="0"/>
              <a:t>Der:die</a:t>
            </a:r>
            <a:r>
              <a:rPr lang="de-DE" dirty="0" smtClean="0"/>
              <a:t> </a:t>
            </a:r>
            <a:r>
              <a:rPr lang="de-DE" dirty="0" err="1" smtClean="0"/>
              <a:t>Klient:in</a:t>
            </a:r>
            <a:r>
              <a:rPr lang="de-DE" dirty="0" smtClean="0"/>
              <a:t> </a:t>
            </a:r>
            <a:r>
              <a:rPr lang="de-DE" dirty="0"/>
              <a:t>spricht </a:t>
            </a:r>
            <a:r>
              <a:rPr lang="de-DE" dirty="0" smtClean="0"/>
              <a:t>über </a:t>
            </a:r>
            <a:r>
              <a:rPr lang="de-DE" dirty="0"/>
              <a:t>die Nachteile seines </a:t>
            </a:r>
            <a:r>
              <a:rPr lang="de-DE" dirty="0" smtClean="0"/>
              <a:t>derzeitigen </a:t>
            </a:r>
            <a:r>
              <a:rPr lang="de-DE" dirty="0"/>
              <a:t>V</a:t>
            </a:r>
            <a:r>
              <a:rPr lang="de-DE" dirty="0" smtClean="0"/>
              <a:t>erhaltens</a:t>
            </a:r>
            <a:endParaRPr lang="de-DE" dirty="0"/>
          </a:p>
          <a:p>
            <a:pPr marL="457200" indent="-457200">
              <a:buFont typeface="+mj-lt"/>
              <a:buAutoNum type="arabicPeriod"/>
            </a:pPr>
            <a:r>
              <a:rPr lang="de-DE" dirty="0" err="1" smtClean="0"/>
              <a:t>Der:die</a:t>
            </a:r>
            <a:r>
              <a:rPr lang="de-DE" dirty="0" smtClean="0"/>
              <a:t> </a:t>
            </a:r>
            <a:r>
              <a:rPr lang="de-DE" dirty="0" err="1" smtClean="0"/>
              <a:t>Klient:in</a:t>
            </a:r>
            <a:r>
              <a:rPr lang="de-DE" dirty="0" smtClean="0"/>
              <a:t> </a:t>
            </a:r>
            <a:r>
              <a:rPr lang="de-DE" dirty="0"/>
              <a:t>spricht über </a:t>
            </a:r>
            <a:r>
              <a:rPr lang="de-DE" dirty="0" smtClean="0"/>
              <a:t>die </a:t>
            </a:r>
            <a:r>
              <a:rPr lang="de-DE" dirty="0"/>
              <a:t>Vorteile einer </a:t>
            </a:r>
            <a:r>
              <a:rPr lang="de-DE" dirty="0" smtClean="0"/>
              <a:t>Verhaltensänderung</a:t>
            </a:r>
            <a:r>
              <a:rPr lang="de-DE" dirty="0"/>
              <a:t>,</a:t>
            </a:r>
          </a:p>
          <a:p>
            <a:pPr marL="457200" indent="-457200">
              <a:buFont typeface="+mj-lt"/>
              <a:buAutoNum type="arabicPeriod"/>
            </a:pPr>
            <a:r>
              <a:rPr lang="de-DE" dirty="0" err="1"/>
              <a:t>Der:die</a:t>
            </a:r>
            <a:r>
              <a:rPr lang="de-DE" dirty="0"/>
              <a:t> </a:t>
            </a:r>
            <a:r>
              <a:rPr lang="de-DE" dirty="0" err="1" smtClean="0"/>
              <a:t>Klient:in</a:t>
            </a:r>
            <a:r>
              <a:rPr lang="de-DE" dirty="0" smtClean="0"/>
              <a:t> </a:t>
            </a:r>
            <a:r>
              <a:rPr lang="de-DE" dirty="0"/>
              <a:t>spricht </a:t>
            </a:r>
            <a:r>
              <a:rPr lang="de-DE" dirty="0" smtClean="0"/>
              <a:t>drückt Optimismus </a:t>
            </a:r>
            <a:r>
              <a:rPr lang="de-DE" dirty="0"/>
              <a:t>hinsichtlich einer </a:t>
            </a:r>
            <a:r>
              <a:rPr lang="de-DE" dirty="0" smtClean="0"/>
              <a:t>Veränderungsmöglichkeit aus</a:t>
            </a:r>
          </a:p>
          <a:p>
            <a:pPr marL="457200" indent="-457200">
              <a:buFont typeface="+mj-lt"/>
              <a:buAutoNum type="arabicPeriod"/>
            </a:pPr>
            <a:r>
              <a:rPr lang="de-DE" dirty="0" err="1"/>
              <a:t>Der:die</a:t>
            </a:r>
            <a:r>
              <a:rPr lang="de-DE" dirty="0"/>
              <a:t> </a:t>
            </a:r>
            <a:r>
              <a:rPr lang="de-DE" dirty="0" err="1" smtClean="0"/>
              <a:t>Klient:in</a:t>
            </a:r>
            <a:r>
              <a:rPr lang="de-DE" dirty="0" smtClean="0"/>
              <a:t> formuliert </a:t>
            </a:r>
            <a:r>
              <a:rPr lang="de-DE" dirty="0"/>
              <a:t>eine </a:t>
            </a:r>
            <a:r>
              <a:rPr lang="de-DE" dirty="0" smtClean="0"/>
              <a:t>Änderungsabsicht</a:t>
            </a:r>
            <a:endParaRPr lang="de-DE" dirty="0"/>
          </a:p>
          <a:p>
            <a:pPr>
              <a:defRPr/>
            </a:pPr>
            <a:endParaRPr lang="de-DE" dirty="0"/>
          </a:p>
        </p:txBody>
      </p:sp>
      <p:sp>
        <p:nvSpPr>
          <p:cNvPr id="4" name="Textplatzhalter 3"/>
          <p:cNvSpPr>
            <a:spLocks noGrp="1"/>
          </p:cNvSpPr>
          <p:nvPr>
            <p:ph type="body" sz="quarter" idx="33"/>
          </p:nvPr>
        </p:nvSpPr>
        <p:spPr/>
        <p:txBody>
          <a:bodyPr/>
          <a:lstStyle/>
          <a:p>
            <a:r>
              <a:rPr lang="de-DE" dirty="0" err="1"/>
              <a:t>Körkel</a:t>
            </a:r>
            <a:r>
              <a:rPr lang="de-DE" dirty="0"/>
              <a:t>, </a:t>
            </a:r>
            <a:r>
              <a:rPr lang="de-DE" dirty="0" err="1"/>
              <a:t>Veltrup</a:t>
            </a:r>
            <a:r>
              <a:rPr lang="de-DE" dirty="0"/>
              <a:t> </a:t>
            </a:r>
            <a:r>
              <a:rPr lang="de-DE" dirty="0" smtClean="0"/>
              <a:t>2003, S. 118</a:t>
            </a:r>
            <a:endParaRPr lang="de-DE" dirty="0"/>
          </a:p>
          <a:p>
            <a:endParaRPr lang="de-DE" dirty="0"/>
          </a:p>
          <a:p>
            <a:endParaRPr lang="de-DE" dirty="0"/>
          </a:p>
        </p:txBody>
      </p:sp>
    </p:spTree>
    <p:extLst>
      <p:ext uri="{BB962C8B-B14F-4D97-AF65-F5344CB8AC3E}">
        <p14:creationId xmlns:p14="http://schemas.microsoft.com/office/powerpoint/2010/main" val="293760512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altLang="de-DE" dirty="0" smtClean="0">
                <a:solidFill>
                  <a:schemeClr val="accent3"/>
                </a:solidFill>
              </a:rPr>
              <a:t>3. </a:t>
            </a:r>
            <a:r>
              <a:rPr lang="de-DE" dirty="0">
                <a:solidFill>
                  <a:schemeClr val="accent3"/>
                </a:solidFill>
              </a:rPr>
              <a:t>Flexibler Umgang mit </a:t>
            </a:r>
            <a:r>
              <a:rPr lang="de-DE" dirty="0" smtClean="0">
                <a:solidFill>
                  <a:schemeClr val="accent3"/>
                </a:solidFill>
              </a:rPr>
              <a:t>Widerstand</a:t>
            </a:r>
            <a:endParaRPr lang="de-DE" altLang="de-DE" dirty="0">
              <a:solidFill>
                <a:schemeClr val="accent3"/>
              </a:solidFill>
            </a:endParaRPr>
          </a:p>
        </p:txBody>
      </p:sp>
      <p:sp>
        <p:nvSpPr>
          <p:cNvPr id="2" name="Textplatzhalter 1"/>
          <p:cNvSpPr>
            <a:spLocks noGrp="1"/>
          </p:cNvSpPr>
          <p:nvPr>
            <p:ph type="body" sz="quarter" idx="32"/>
          </p:nvPr>
        </p:nvSpPr>
        <p:spPr/>
        <p:txBody>
          <a:bodyPr/>
          <a:lstStyle/>
          <a:p>
            <a:r>
              <a:rPr lang="de-DE" dirty="0"/>
              <a:t>„Gehe mit dem Widerstand, anstatt dich gegen ihn zu </a:t>
            </a:r>
            <a:r>
              <a:rPr lang="de-DE" dirty="0" smtClean="0"/>
              <a:t>stellen“</a:t>
            </a:r>
            <a:r>
              <a:rPr lang="de-DE" baseline="30000" dirty="0" smtClean="0"/>
              <a:t>1</a:t>
            </a:r>
            <a:r>
              <a:rPr lang="de-DE" dirty="0" smtClean="0"/>
              <a:t> </a:t>
            </a:r>
            <a:endParaRPr lang="de-DE" dirty="0"/>
          </a:p>
        </p:txBody>
      </p:sp>
      <p:sp>
        <p:nvSpPr>
          <p:cNvPr id="3" name="Inhaltsplatzhalter 2"/>
          <p:cNvSpPr>
            <a:spLocks noGrp="1"/>
          </p:cNvSpPr>
          <p:nvPr>
            <p:ph idx="1"/>
          </p:nvPr>
        </p:nvSpPr>
        <p:spPr/>
        <p:txBody>
          <a:bodyPr/>
          <a:lstStyle/>
          <a:p>
            <a:r>
              <a:rPr lang="de-DE" dirty="0"/>
              <a:t>Widerstand ist ein </a:t>
            </a:r>
            <a:r>
              <a:rPr lang="de-DE" dirty="0" smtClean="0"/>
              <a:t>normales </a:t>
            </a:r>
            <a:r>
              <a:rPr lang="de-DE" dirty="0"/>
              <a:t>Phänomen und entsteht in der </a:t>
            </a:r>
            <a:r>
              <a:rPr lang="de-DE" dirty="0" smtClean="0"/>
              <a:t>Interaktion, er ist Anlass das eigene Vorgehen </a:t>
            </a:r>
            <a:r>
              <a:rPr lang="de-DE" dirty="0"/>
              <a:t>zu </a:t>
            </a:r>
            <a:r>
              <a:rPr lang="de-DE" dirty="0" smtClean="0"/>
              <a:t>überdenken </a:t>
            </a:r>
            <a:r>
              <a:rPr lang="de-DE" dirty="0"/>
              <a:t>und </a:t>
            </a:r>
            <a:r>
              <a:rPr lang="de-DE" dirty="0" smtClean="0"/>
              <a:t>das eigene Gespr</a:t>
            </a:r>
            <a:r>
              <a:rPr lang="de-DE" dirty="0"/>
              <a:t>ä</a:t>
            </a:r>
            <a:r>
              <a:rPr lang="de-DE" dirty="0" smtClean="0"/>
              <a:t>chsverhalten </a:t>
            </a:r>
            <a:r>
              <a:rPr lang="de-DE" dirty="0"/>
              <a:t>zu </a:t>
            </a:r>
            <a:r>
              <a:rPr lang="de-DE" dirty="0" smtClean="0"/>
              <a:t>ändern</a:t>
            </a:r>
            <a:endParaRPr lang="de-DE" dirty="0"/>
          </a:p>
          <a:p>
            <a:pPr marL="619125" lvl="1" indent="-342900">
              <a:defRPr/>
            </a:pPr>
            <a:r>
              <a:rPr lang="de-DE" dirty="0"/>
              <a:t>Widerstand ist häufig Ausdruck einer unzureichend gewürdigten </a:t>
            </a:r>
            <a:r>
              <a:rPr lang="de-DE" dirty="0" smtClean="0"/>
              <a:t>Ambivalenz</a:t>
            </a:r>
          </a:p>
          <a:p>
            <a:pPr marL="619125" lvl="1" indent="-342900">
              <a:defRPr/>
            </a:pPr>
            <a:r>
              <a:rPr lang="de-DE" dirty="0" smtClean="0"/>
              <a:t>Widerstand </a:t>
            </a:r>
            <a:r>
              <a:rPr lang="de-DE" dirty="0"/>
              <a:t>zeigt häufig, dass die Intervention nicht dem Stadium der Änderungsmotivation (TTM) </a:t>
            </a:r>
            <a:r>
              <a:rPr lang="de-DE" dirty="0" smtClean="0"/>
              <a:t>entspricht</a:t>
            </a:r>
            <a:endParaRPr lang="de-DE" dirty="0"/>
          </a:p>
          <a:p>
            <a:pPr marL="619125" lvl="1" indent="-342900">
              <a:defRPr/>
            </a:pPr>
            <a:r>
              <a:rPr lang="de-DE" dirty="0"/>
              <a:t>Widerstand ist keine Persönlichkeitseigenschaft</a:t>
            </a:r>
          </a:p>
          <a:p>
            <a:pPr marL="619125" lvl="1" indent="-342900">
              <a:defRPr/>
            </a:pPr>
            <a:r>
              <a:rPr lang="de-DE" dirty="0" smtClean="0"/>
              <a:t>Widerstand </a:t>
            </a:r>
            <a:r>
              <a:rPr lang="de-DE" dirty="0"/>
              <a:t>zeigt sich </a:t>
            </a:r>
            <a:r>
              <a:rPr lang="de-DE" dirty="0" smtClean="0"/>
              <a:t>u. a. durch Argumentieren</a:t>
            </a:r>
            <a:r>
              <a:rPr lang="de-DE" dirty="0"/>
              <a:t>, Bewerten, </a:t>
            </a:r>
            <a:r>
              <a:rPr lang="de-DE" dirty="0" smtClean="0"/>
              <a:t>Ablenken, Abwerten</a:t>
            </a:r>
            <a:r>
              <a:rPr lang="de-DE" dirty="0"/>
              <a:t>, Unterbrechen, Schuldzuweisungen, Bagatellisieren, </a:t>
            </a:r>
            <a:r>
              <a:rPr lang="de-DE" dirty="0" smtClean="0"/>
              <a:t>Ignorieren</a:t>
            </a:r>
          </a:p>
          <a:p>
            <a:pPr marL="465138" lvl="1" indent="0">
              <a:buNone/>
              <a:defRPr/>
            </a:pPr>
            <a:endParaRPr lang="de-DE" dirty="0"/>
          </a:p>
          <a:p>
            <a:pPr marL="0" indent="0" algn="ctr">
              <a:buNone/>
            </a:pPr>
            <a:r>
              <a:rPr lang="de-DE" dirty="0" smtClean="0"/>
              <a:t>„</a:t>
            </a:r>
            <a:r>
              <a:rPr lang="de-DE" sz="2400" dirty="0" smtClean="0"/>
              <a:t>Gutes MI kommt einem schwerelosen, dahingleitenden Tanz in einem Ballsaal gleich. Die beiden Partner bewegen sich gemeinsam in guter Abstimmung zueinander im gleichen Rhythmus („</a:t>
            </a:r>
            <a:r>
              <a:rPr lang="de-DE" sz="2400" dirty="0" err="1" smtClean="0"/>
              <a:t>dancing</a:t>
            </a:r>
            <a:r>
              <a:rPr lang="de-DE" sz="2400" dirty="0" smtClean="0"/>
              <a:t>“). Das Gegenteil davon ist Catchen, das auf einem permanenten, Kraft zehrenden Gegeneinander beruht („</a:t>
            </a:r>
            <a:r>
              <a:rPr lang="de-DE" sz="2400" dirty="0" err="1" smtClean="0"/>
              <a:t>wrestling</a:t>
            </a:r>
            <a:r>
              <a:rPr lang="de-DE" sz="2400" dirty="0" smtClean="0"/>
              <a:t>“).“</a:t>
            </a:r>
            <a:r>
              <a:rPr lang="de-DE" sz="2400" baseline="30000" dirty="0" smtClean="0"/>
              <a:t>1</a:t>
            </a:r>
            <a:r>
              <a:rPr lang="de-DE" sz="2400" dirty="0" smtClean="0"/>
              <a:t> </a:t>
            </a:r>
            <a:endParaRPr lang="de-DE" dirty="0"/>
          </a:p>
          <a:p>
            <a:pPr marL="457200" indent="-457200">
              <a:buFont typeface="+mj-lt"/>
              <a:buAutoNum type="arabicPeriod"/>
            </a:pPr>
            <a:endParaRPr lang="de-DE" dirty="0"/>
          </a:p>
        </p:txBody>
      </p:sp>
      <p:sp>
        <p:nvSpPr>
          <p:cNvPr id="4" name="Textplatzhalter 3"/>
          <p:cNvSpPr>
            <a:spLocks noGrp="1"/>
          </p:cNvSpPr>
          <p:nvPr>
            <p:ph type="body" sz="quarter" idx="33"/>
          </p:nvPr>
        </p:nvSpPr>
        <p:spPr/>
        <p:txBody>
          <a:bodyPr/>
          <a:lstStyle/>
          <a:p>
            <a:r>
              <a:rPr lang="de-DE" baseline="30000" dirty="0" smtClean="0"/>
              <a:t>1</a:t>
            </a:r>
            <a:r>
              <a:rPr lang="de-DE" dirty="0" smtClean="0"/>
              <a:t>Körkel</a:t>
            </a:r>
            <a:r>
              <a:rPr lang="de-DE" dirty="0"/>
              <a:t>, </a:t>
            </a:r>
            <a:r>
              <a:rPr lang="de-DE" dirty="0" err="1"/>
              <a:t>Veltrup</a:t>
            </a:r>
            <a:r>
              <a:rPr lang="de-DE" dirty="0"/>
              <a:t> </a:t>
            </a:r>
            <a:r>
              <a:rPr lang="de-DE" dirty="0" smtClean="0"/>
              <a:t>2003, S. 119 </a:t>
            </a:r>
            <a:endParaRPr lang="de-DE" dirty="0"/>
          </a:p>
        </p:txBody>
      </p:sp>
    </p:spTree>
    <p:extLst>
      <p:ext uri="{BB962C8B-B14F-4D97-AF65-F5344CB8AC3E}">
        <p14:creationId xmlns:p14="http://schemas.microsoft.com/office/powerpoint/2010/main" val="1191220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Alkoholkonsum unter Studierenden</a:t>
            </a:r>
            <a:endParaRPr lang="de-DE" dirty="0"/>
          </a:p>
        </p:txBody>
      </p:sp>
      <p:sp>
        <p:nvSpPr>
          <p:cNvPr id="3" name="Textplatzhalter 2"/>
          <p:cNvSpPr>
            <a:spLocks noGrp="1"/>
          </p:cNvSpPr>
          <p:nvPr>
            <p:ph type="body" sz="quarter" idx="32"/>
          </p:nvPr>
        </p:nvSpPr>
        <p:spPr/>
        <p:txBody>
          <a:bodyPr/>
          <a:lstStyle/>
          <a:p>
            <a:r>
              <a:rPr lang="de-DE" dirty="0"/>
              <a:t>Wie </a:t>
            </a:r>
            <a:r>
              <a:rPr lang="de-DE" dirty="0" smtClean="0"/>
              <a:t>verbreitet ist Alkoholkonsum unter Studierenden?</a:t>
            </a:r>
            <a:endParaRPr lang="de-DE" dirty="0"/>
          </a:p>
        </p:txBody>
      </p:sp>
      <p:sp>
        <p:nvSpPr>
          <p:cNvPr id="4" name="Inhaltsplatzhalter 3"/>
          <p:cNvSpPr>
            <a:spLocks noGrp="1"/>
          </p:cNvSpPr>
          <p:nvPr>
            <p:ph idx="1"/>
          </p:nvPr>
        </p:nvSpPr>
        <p:spPr/>
        <p:txBody>
          <a:bodyPr/>
          <a:lstStyle/>
          <a:p>
            <a:r>
              <a:rPr lang="de-DE" dirty="0"/>
              <a:t>Der Anteil der riskant alkohol-konsumierenden Personen ist in der Altersgruppe von 18 bis 29 Jahren, also dem typischen Alter von Studierenden, am </a:t>
            </a:r>
            <a:r>
              <a:rPr lang="de-DE" dirty="0" smtClean="0"/>
              <a:t>höchsten.</a:t>
            </a:r>
            <a:r>
              <a:rPr lang="de-DE" baseline="30000" dirty="0" smtClean="0"/>
              <a:t>1</a:t>
            </a:r>
          </a:p>
          <a:p>
            <a:r>
              <a:rPr lang="de-DE" dirty="0"/>
              <a:t>Studierende im Alter von 18-25 Jahren weisen dabei im Vergleich zu Nicht-Studierenden einen signifikant höheren durchschnittlichen wöchentlichen Alkoholkonsum </a:t>
            </a:r>
            <a:r>
              <a:rPr lang="de-DE" dirty="0" smtClean="0"/>
              <a:t>auf.</a:t>
            </a:r>
            <a:r>
              <a:rPr lang="de-DE" baseline="30000" dirty="0" smtClean="0"/>
              <a:t>2</a:t>
            </a:r>
          </a:p>
          <a:p>
            <a:r>
              <a:rPr lang="de-DE" dirty="0"/>
              <a:t>Alkoholkonsum ist </a:t>
            </a:r>
            <a:r>
              <a:rPr lang="de-DE" dirty="0" smtClean="0"/>
              <a:t>oft </a:t>
            </a:r>
            <a:r>
              <a:rPr lang="de-DE" dirty="0"/>
              <a:t>an die Rhythmen des Studiums (Vorlesungs- und Prüfungszeit) angepasst und die Anzahl der alkoholischen Getränke, die zu einem Anlass getrunken werden (sogenanntes </a:t>
            </a:r>
            <a:r>
              <a:rPr lang="de-DE" dirty="0" err="1"/>
              <a:t>binge</a:t>
            </a:r>
            <a:r>
              <a:rPr lang="de-DE" dirty="0"/>
              <a:t> </a:t>
            </a:r>
            <a:r>
              <a:rPr lang="de-DE" dirty="0" err="1"/>
              <a:t>drinking</a:t>
            </a:r>
            <a:r>
              <a:rPr lang="de-DE" dirty="0"/>
              <a:t>), ist </a:t>
            </a:r>
            <a:r>
              <a:rPr lang="de-DE" dirty="0" smtClean="0"/>
              <a:t>hoch.</a:t>
            </a:r>
            <a:r>
              <a:rPr lang="de-DE" baseline="30000" dirty="0" smtClean="0"/>
              <a:t>3</a:t>
            </a:r>
          </a:p>
          <a:p>
            <a:r>
              <a:rPr lang="de-DE" dirty="0" smtClean="0"/>
              <a:t>29 % </a:t>
            </a:r>
            <a:r>
              <a:rPr lang="de-DE" dirty="0"/>
              <a:t>der Studierenden gaben an, dass Sie schon einmal das Gefühl hatten, dass Sie ihren Alkoholkonsum reduzieren sollten und 9 % glauben nicht, dass Sie jederzeit auf alkoholische Getränke verzichten </a:t>
            </a:r>
            <a:r>
              <a:rPr lang="de-DE" dirty="0" smtClean="0"/>
              <a:t>könnten.</a:t>
            </a:r>
            <a:r>
              <a:rPr lang="de-DE" baseline="30000" dirty="0" smtClean="0"/>
              <a:t>4</a:t>
            </a:r>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pPr marL="0" indent="0">
              <a:buNone/>
            </a:pPr>
            <a:r>
              <a:rPr lang="de-DE" dirty="0" smtClean="0"/>
              <a:t>RKI, 2014</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15</a:t>
            </a:fld>
            <a:endParaRPr lang="en-US" noProof="0" dirty="0"/>
          </a:p>
        </p:txBody>
      </p:sp>
      <p:sp>
        <p:nvSpPr>
          <p:cNvPr id="7" name="Textplatzhalter 6"/>
          <p:cNvSpPr>
            <a:spLocks noGrp="1"/>
          </p:cNvSpPr>
          <p:nvPr>
            <p:ph type="body" sz="quarter" idx="33"/>
          </p:nvPr>
        </p:nvSpPr>
        <p:spPr>
          <a:xfrm>
            <a:off x="5642976" y="5988326"/>
            <a:ext cx="6128338" cy="202924"/>
          </a:xfrm>
        </p:spPr>
        <p:txBody>
          <a:bodyPr/>
          <a:lstStyle/>
          <a:p>
            <a:r>
              <a:rPr lang="de-DE" baseline="30000" dirty="0" smtClean="0"/>
              <a:t>1 </a:t>
            </a:r>
            <a:r>
              <a:rPr lang="de-DE" dirty="0" smtClean="0"/>
              <a:t>RKI (2014), </a:t>
            </a:r>
            <a:r>
              <a:rPr lang="de-DE" baseline="30000" dirty="0" smtClean="0"/>
              <a:t> 2 </a:t>
            </a:r>
            <a:r>
              <a:rPr lang="de-DE" dirty="0" err="1" smtClean="0"/>
              <a:t>Akmatov</a:t>
            </a:r>
            <a:r>
              <a:rPr lang="de-DE" dirty="0" smtClean="0"/>
              <a:t> </a:t>
            </a:r>
            <a:r>
              <a:rPr lang="de-DE" dirty="0"/>
              <a:t>et al. (2011), </a:t>
            </a:r>
            <a:r>
              <a:rPr lang="de-DE" baseline="30000" dirty="0" smtClean="0"/>
              <a:t>3 </a:t>
            </a:r>
            <a:r>
              <a:rPr lang="de-DE" dirty="0"/>
              <a:t>Ganz (2018), </a:t>
            </a:r>
            <a:r>
              <a:rPr lang="de-DE" baseline="30000" dirty="0" smtClean="0"/>
              <a:t>4 </a:t>
            </a:r>
            <a:r>
              <a:rPr lang="de-DE" dirty="0" err="1"/>
              <a:t>Middendorff</a:t>
            </a:r>
            <a:r>
              <a:rPr lang="de-DE" dirty="0"/>
              <a:t>, </a:t>
            </a:r>
            <a:r>
              <a:rPr lang="de-DE" dirty="0" err="1"/>
              <a:t>Poskowsky</a:t>
            </a:r>
            <a:r>
              <a:rPr lang="de-DE" dirty="0"/>
              <a:t> &amp; Becker (2015),</a:t>
            </a:r>
          </a:p>
        </p:txBody>
      </p:sp>
    </p:spTree>
    <p:extLst>
      <p:ext uri="{BB962C8B-B14F-4D97-AF65-F5344CB8AC3E}">
        <p14:creationId xmlns:p14="http://schemas.microsoft.com/office/powerpoint/2010/main" val="21467817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pPr>
              <a:defRPr/>
            </a:pPr>
            <a:r>
              <a:rPr lang="de-DE" altLang="de-DE" dirty="0">
                <a:solidFill>
                  <a:schemeClr val="accent3"/>
                </a:solidFill>
              </a:rPr>
              <a:t>4</a:t>
            </a:r>
            <a:r>
              <a:rPr lang="de-DE" altLang="de-DE" dirty="0" smtClean="0">
                <a:solidFill>
                  <a:schemeClr val="accent3"/>
                </a:solidFill>
              </a:rPr>
              <a:t>. </a:t>
            </a:r>
            <a:r>
              <a:rPr lang="de-DE" dirty="0" smtClean="0">
                <a:solidFill>
                  <a:schemeClr val="accent3"/>
                </a:solidFill>
              </a:rPr>
              <a:t>Selbstwirksamkeits</a:t>
            </a:r>
            <a:r>
              <a:rPr lang="de-DE" dirty="0" smtClean="0"/>
              <a:t>erwartung</a:t>
            </a:r>
            <a:r>
              <a:rPr lang="de-DE" dirty="0" smtClean="0">
                <a:solidFill>
                  <a:schemeClr val="accent3"/>
                </a:solidFill>
              </a:rPr>
              <a:t> </a:t>
            </a:r>
            <a:r>
              <a:rPr lang="de-DE" dirty="0">
                <a:solidFill>
                  <a:schemeClr val="accent3"/>
                </a:solidFill>
              </a:rPr>
              <a:t>stärken</a:t>
            </a:r>
          </a:p>
        </p:txBody>
      </p:sp>
      <p:sp>
        <p:nvSpPr>
          <p:cNvPr id="2" name="Textplatzhalter 1"/>
          <p:cNvSpPr>
            <a:spLocks noGrp="1"/>
          </p:cNvSpPr>
          <p:nvPr>
            <p:ph type="body" sz="quarter" idx="32"/>
          </p:nvPr>
        </p:nvSpPr>
        <p:spPr/>
        <p:txBody>
          <a:bodyPr/>
          <a:lstStyle/>
          <a:p>
            <a:r>
              <a:rPr lang="de-DE" dirty="0" smtClean="0"/>
              <a:t>„Stärke </a:t>
            </a:r>
            <a:r>
              <a:rPr lang="de-DE" dirty="0"/>
              <a:t>die </a:t>
            </a:r>
            <a:r>
              <a:rPr lang="de-DE" dirty="0" smtClean="0"/>
              <a:t>Veränderungszuversicht </a:t>
            </a:r>
            <a:r>
              <a:rPr lang="de-DE" dirty="0"/>
              <a:t>des </a:t>
            </a:r>
            <a:r>
              <a:rPr lang="de-DE" dirty="0" err="1" smtClean="0"/>
              <a:t>Klient:inen</a:t>
            </a:r>
            <a:r>
              <a:rPr lang="de-DE" dirty="0" smtClean="0"/>
              <a:t>“</a:t>
            </a:r>
            <a:endParaRPr lang="de-DE" dirty="0"/>
          </a:p>
        </p:txBody>
      </p:sp>
      <p:sp>
        <p:nvSpPr>
          <p:cNvPr id="3" name="Inhaltsplatzhalter 2"/>
          <p:cNvSpPr>
            <a:spLocks noGrp="1"/>
          </p:cNvSpPr>
          <p:nvPr>
            <p:ph idx="1"/>
          </p:nvPr>
        </p:nvSpPr>
        <p:spPr/>
        <p:txBody>
          <a:bodyPr/>
          <a:lstStyle/>
          <a:p>
            <a:pPr marL="457200" indent="-457200">
              <a:buFont typeface="+mj-lt"/>
              <a:buAutoNum type="arabicPeriod"/>
            </a:pPr>
            <a:endParaRPr lang="de-DE" dirty="0"/>
          </a:p>
          <a:p>
            <a:pPr marL="0" indent="0">
              <a:buNone/>
            </a:pPr>
            <a:r>
              <a:rPr lang="de-DE" dirty="0" smtClean="0"/>
              <a:t>Nach Miller &amp; </a:t>
            </a:r>
            <a:r>
              <a:rPr lang="de-DE" dirty="0" err="1" smtClean="0"/>
              <a:t>Rollnick</a:t>
            </a:r>
            <a:r>
              <a:rPr lang="de-DE" dirty="0" smtClean="0"/>
              <a:t> ist die Zuversicht eines Menschen, sein </a:t>
            </a:r>
            <a:r>
              <a:rPr lang="de-DE" dirty="0"/>
              <a:t>(Sucht-)Verhalten </a:t>
            </a:r>
            <a:r>
              <a:rPr lang="de-DE" dirty="0" smtClean="0"/>
              <a:t>ändern </a:t>
            </a:r>
            <a:r>
              <a:rPr lang="de-DE" dirty="0"/>
              <a:t>zu </a:t>
            </a:r>
            <a:r>
              <a:rPr lang="de-DE" dirty="0" smtClean="0"/>
              <a:t>können ein guter Prädiktor dafür</a:t>
            </a:r>
            <a:r>
              <a:rPr lang="de-DE" dirty="0"/>
              <a:t>, ob </a:t>
            </a:r>
            <a:r>
              <a:rPr lang="de-DE" dirty="0" smtClean="0"/>
              <a:t>das </a:t>
            </a:r>
            <a:r>
              <a:rPr lang="de-DE" dirty="0"/>
              <a:t>Verhalten </a:t>
            </a:r>
            <a:r>
              <a:rPr lang="de-DE" dirty="0" smtClean="0"/>
              <a:t>tats</a:t>
            </a:r>
            <a:r>
              <a:rPr lang="de-DE" dirty="0"/>
              <a:t>ä</a:t>
            </a:r>
            <a:r>
              <a:rPr lang="de-DE" dirty="0" smtClean="0"/>
              <a:t>chlich geändert wird.</a:t>
            </a:r>
          </a:p>
          <a:p>
            <a:pPr marL="0" indent="0">
              <a:buNone/>
            </a:pPr>
            <a:endParaRPr lang="de-DE" dirty="0" smtClean="0"/>
          </a:p>
          <a:p>
            <a:r>
              <a:rPr lang="de-DE" dirty="0" smtClean="0"/>
              <a:t>Diese Zuversicht soll folglich gestärkt werden</a:t>
            </a:r>
          </a:p>
          <a:p>
            <a:endParaRPr lang="de-DE" dirty="0" smtClean="0"/>
          </a:p>
          <a:p>
            <a:r>
              <a:rPr lang="de-DE" dirty="0" smtClean="0"/>
              <a:t>Äußerungen, die </a:t>
            </a:r>
            <a:r>
              <a:rPr lang="de-DE" dirty="0"/>
              <a:t>Ä</a:t>
            </a:r>
            <a:r>
              <a:rPr lang="de-DE" dirty="0" smtClean="0"/>
              <a:t>nderungszuversicht </a:t>
            </a:r>
            <a:r>
              <a:rPr lang="de-DE" dirty="0"/>
              <a:t>zum </a:t>
            </a:r>
            <a:r>
              <a:rPr lang="de-DE" dirty="0" smtClean="0"/>
              <a:t>Ausdruck bringen werden </a:t>
            </a:r>
            <a:r>
              <a:rPr lang="de-DE" dirty="0"/>
              <a:t>als „</a:t>
            </a:r>
            <a:r>
              <a:rPr lang="de-DE" dirty="0" err="1"/>
              <a:t>confidence</a:t>
            </a:r>
            <a:r>
              <a:rPr lang="de-DE" dirty="0"/>
              <a:t> </a:t>
            </a:r>
            <a:r>
              <a:rPr lang="de-DE" dirty="0" err="1"/>
              <a:t>talk</a:t>
            </a:r>
            <a:r>
              <a:rPr lang="de-DE" dirty="0"/>
              <a:t>“ </a:t>
            </a:r>
            <a:r>
              <a:rPr lang="de-DE" dirty="0" smtClean="0"/>
              <a:t>bezeichnet</a:t>
            </a:r>
            <a:endParaRPr lang="de-DE" dirty="0"/>
          </a:p>
        </p:txBody>
      </p:sp>
      <p:sp>
        <p:nvSpPr>
          <p:cNvPr id="4" name="Textplatzhalter 3"/>
          <p:cNvSpPr>
            <a:spLocks noGrp="1"/>
          </p:cNvSpPr>
          <p:nvPr>
            <p:ph type="body" sz="quarter" idx="33"/>
          </p:nvPr>
        </p:nvSpPr>
        <p:spPr/>
        <p:txBody>
          <a:bodyPr/>
          <a:lstStyle/>
          <a:p>
            <a:r>
              <a:rPr lang="de-DE" baseline="30000" dirty="0" smtClean="0"/>
              <a:t>1</a:t>
            </a:r>
            <a:r>
              <a:rPr lang="de-DE" dirty="0" smtClean="0"/>
              <a:t>Körkel</a:t>
            </a:r>
            <a:r>
              <a:rPr lang="de-DE" dirty="0"/>
              <a:t>, </a:t>
            </a:r>
            <a:r>
              <a:rPr lang="de-DE" dirty="0" err="1"/>
              <a:t>Veltrup</a:t>
            </a:r>
            <a:r>
              <a:rPr lang="de-DE" dirty="0"/>
              <a:t> </a:t>
            </a:r>
            <a:r>
              <a:rPr lang="de-DE" dirty="0" smtClean="0"/>
              <a:t>2003, S. 119</a:t>
            </a:r>
            <a:endParaRPr lang="de-DE" dirty="0"/>
          </a:p>
        </p:txBody>
      </p:sp>
    </p:spTree>
    <p:extLst>
      <p:ext uri="{BB962C8B-B14F-4D97-AF65-F5344CB8AC3E}">
        <p14:creationId xmlns:p14="http://schemas.microsoft.com/office/powerpoint/2010/main" val="262435534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smtClean="0"/>
              <a:t>Die sieben Strategien / Methoden des MI</a:t>
            </a:r>
            <a:endParaRPr lang="de-DE" altLang="de-DE" dirty="0"/>
          </a:p>
        </p:txBody>
      </p:sp>
      <p:sp>
        <p:nvSpPr>
          <p:cNvPr id="2" name="Textplatzhalter 1"/>
          <p:cNvSpPr>
            <a:spLocks noGrp="1"/>
          </p:cNvSpPr>
          <p:nvPr>
            <p:ph type="body" sz="half" idx="2"/>
          </p:nvPr>
        </p:nvSpPr>
        <p:spPr/>
        <p:txBody>
          <a:bodyPr/>
          <a:lstStyle/>
          <a:p>
            <a:endParaRPr lang="de-DE" dirty="0"/>
          </a:p>
        </p:txBody>
      </p:sp>
      <p:graphicFrame>
        <p:nvGraphicFramePr>
          <p:cNvPr id="5" name="Inhaltsplatzhalter 6"/>
          <p:cNvGraphicFramePr>
            <a:graphicFrameLocks noGrp="1"/>
          </p:cNvGraphicFramePr>
          <p:nvPr>
            <p:ph type="pic" idx="1"/>
            <p:extLst>
              <p:ext uri="{D42A27DB-BD31-4B8C-83A1-F6EECF244321}">
                <p14:modId xmlns:p14="http://schemas.microsoft.com/office/powerpoint/2010/main" val="2844923396"/>
              </p:ext>
            </p:extLst>
          </p:nvPr>
        </p:nvGraphicFramePr>
        <p:xfrm>
          <a:off x="4178461" y="0"/>
          <a:ext cx="8461093" cy="643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088203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de-DE" altLang="de-DE" dirty="0"/>
              <a:t>Offene Fragen stellen</a:t>
            </a:r>
            <a:endParaRPr lang="de-DE" dirty="0"/>
          </a:p>
        </p:txBody>
      </p:sp>
      <p:sp>
        <p:nvSpPr>
          <p:cNvPr id="3" name="Inhaltsplatzhalter 2"/>
          <p:cNvSpPr>
            <a:spLocks noGrp="1"/>
          </p:cNvSpPr>
          <p:nvPr>
            <p:ph idx="1"/>
          </p:nvPr>
        </p:nvSpPr>
        <p:spPr/>
        <p:txBody>
          <a:bodyPr/>
          <a:lstStyle/>
          <a:p>
            <a:pPr marL="457200" indent="-457200">
              <a:defRPr/>
            </a:pPr>
            <a:r>
              <a:rPr lang="de-DE" dirty="0"/>
              <a:t>Fragen, die keine kurzen Antworten </a:t>
            </a:r>
            <a:r>
              <a:rPr lang="de-DE" dirty="0" smtClean="0"/>
              <a:t>provozieren oder gar durch „Ja“ oder „Nein“ zu beantworten sind</a:t>
            </a:r>
            <a:endParaRPr lang="de-DE" dirty="0"/>
          </a:p>
          <a:p>
            <a:pPr marL="457200" indent="-457200">
              <a:defRPr/>
            </a:pPr>
            <a:r>
              <a:rPr lang="de-DE" dirty="0"/>
              <a:t>Fragen, die zum Reden ermutigen / Selbst-Exploration ermöglichen</a:t>
            </a:r>
          </a:p>
          <a:p>
            <a:pPr marL="457200" indent="-457200">
              <a:defRPr/>
            </a:pPr>
            <a:r>
              <a:rPr lang="de-DE" dirty="0"/>
              <a:t>eine „Einladung zum Gespräch“</a:t>
            </a:r>
          </a:p>
          <a:p>
            <a:pPr marL="457200" indent="-457200">
              <a:defRPr/>
            </a:pPr>
            <a:r>
              <a:rPr lang="de-DE" dirty="0"/>
              <a:t>Besonders wichtig in der Anfangsphase eines Gesprächs bzw. „von Anfang an</a:t>
            </a:r>
            <a:r>
              <a:rPr lang="de-DE" dirty="0" smtClean="0"/>
              <a:t>“</a:t>
            </a:r>
          </a:p>
          <a:p>
            <a:pPr marL="457200" indent="-457200">
              <a:defRPr/>
            </a:pPr>
            <a:endParaRPr lang="de-DE" dirty="0"/>
          </a:p>
          <a:p>
            <a:pPr>
              <a:defRPr/>
            </a:pPr>
            <a:endParaRPr lang="de-DE" dirty="0"/>
          </a:p>
        </p:txBody>
      </p:sp>
      <p:sp>
        <p:nvSpPr>
          <p:cNvPr id="4" name="Textplatzhalter 3"/>
          <p:cNvSpPr>
            <a:spLocks noGrp="1"/>
          </p:cNvSpPr>
          <p:nvPr>
            <p:ph type="body" sz="quarter" idx="33"/>
          </p:nvPr>
        </p:nvSpPr>
        <p:spPr/>
        <p:txBody>
          <a:bodyPr/>
          <a:lstStyle/>
          <a:p>
            <a:r>
              <a:rPr lang="de-DE" baseline="30000" dirty="0"/>
              <a:t>1</a:t>
            </a:r>
            <a:r>
              <a:rPr lang="de-DE" dirty="0"/>
              <a:t>Körkel, </a:t>
            </a:r>
            <a:r>
              <a:rPr lang="de-DE" dirty="0" err="1"/>
              <a:t>Veltrup</a:t>
            </a:r>
            <a:r>
              <a:rPr lang="de-DE" dirty="0"/>
              <a:t> </a:t>
            </a:r>
            <a:r>
              <a:rPr lang="de-DE" dirty="0" smtClean="0"/>
              <a:t>2003</a:t>
            </a:r>
            <a:endParaRPr lang="de-DE" dirty="0"/>
          </a:p>
        </p:txBody>
      </p:sp>
    </p:spTree>
    <p:extLst>
      <p:ext uri="{BB962C8B-B14F-4D97-AF65-F5344CB8AC3E}">
        <p14:creationId xmlns:p14="http://schemas.microsoft.com/office/powerpoint/2010/main" val="161021737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smtClean="0"/>
              <a:t>Die sieben Strategien / Methoden des MI</a:t>
            </a:r>
            <a:endParaRPr lang="de-DE" altLang="de-DE" dirty="0"/>
          </a:p>
        </p:txBody>
      </p:sp>
      <p:sp>
        <p:nvSpPr>
          <p:cNvPr id="2" name="Textplatzhalter 1"/>
          <p:cNvSpPr>
            <a:spLocks noGrp="1"/>
          </p:cNvSpPr>
          <p:nvPr>
            <p:ph type="body" sz="half" idx="2"/>
          </p:nvPr>
        </p:nvSpPr>
        <p:spPr/>
        <p:txBody>
          <a:bodyPr/>
          <a:lstStyle/>
          <a:p>
            <a:endParaRPr lang="de-DE"/>
          </a:p>
        </p:txBody>
      </p:sp>
      <p:graphicFrame>
        <p:nvGraphicFramePr>
          <p:cNvPr id="5" name="Inhaltsplatzhalter 6"/>
          <p:cNvGraphicFramePr>
            <a:graphicFrameLocks noGrp="1"/>
          </p:cNvGraphicFramePr>
          <p:nvPr>
            <p:ph type="pic" idx="1"/>
            <p:extLst>
              <p:ext uri="{D42A27DB-BD31-4B8C-83A1-F6EECF244321}">
                <p14:modId xmlns:p14="http://schemas.microsoft.com/office/powerpoint/2010/main" val="2355800829"/>
              </p:ext>
            </p:extLst>
          </p:nvPr>
        </p:nvGraphicFramePr>
        <p:xfrm>
          <a:off x="4178461" y="0"/>
          <a:ext cx="8461093" cy="643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0476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Aktives Zuhören</a:t>
            </a:r>
            <a:endParaRPr lang="de-DE" dirty="0"/>
          </a:p>
        </p:txBody>
      </p:sp>
      <p:sp>
        <p:nvSpPr>
          <p:cNvPr id="7" name="Textplatzhalter 6"/>
          <p:cNvSpPr>
            <a:spLocks noGrp="1"/>
          </p:cNvSpPr>
          <p:nvPr>
            <p:ph type="body" sz="quarter" idx="32"/>
          </p:nvPr>
        </p:nvSpPr>
        <p:spPr/>
        <p:txBody>
          <a:bodyPr/>
          <a:lstStyle/>
          <a:p>
            <a:r>
              <a:rPr lang="de-DE" dirty="0" smtClean="0"/>
              <a:t>Die methodische </a:t>
            </a:r>
            <a:r>
              <a:rPr lang="de-DE" dirty="0"/>
              <a:t>Umsetzung </a:t>
            </a:r>
            <a:r>
              <a:rPr lang="de-DE" dirty="0" smtClean="0"/>
              <a:t>des 1. Prinzips „Empathie zeigen“</a:t>
            </a:r>
            <a:endParaRPr lang="de-DE" dirty="0"/>
          </a:p>
        </p:txBody>
      </p:sp>
      <p:sp>
        <p:nvSpPr>
          <p:cNvPr id="6" name="Inhaltsplatzhalter 5"/>
          <p:cNvSpPr>
            <a:spLocks noGrp="1"/>
          </p:cNvSpPr>
          <p:nvPr>
            <p:ph idx="1"/>
          </p:nvPr>
        </p:nvSpPr>
        <p:spPr/>
        <p:txBody>
          <a:bodyPr/>
          <a:lstStyle/>
          <a:p>
            <a:pPr>
              <a:lnSpc>
                <a:spcPct val="100000"/>
              </a:lnSpc>
            </a:pPr>
            <a:r>
              <a:rPr lang="de-DE" dirty="0" smtClean="0"/>
              <a:t>Sich </a:t>
            </a:r>
            <a:r>
              <a:rPr lang="de-DE" dirty="0"/>
              <a:t>auf das Gegenüber einlassen, konzentrieren und dies </a:t>
            </a:r>
            <a:r>
              <a:rPr lang="de-DE" dirty="0" smtClean="0"/>
              <a:t>u. a. durch </a:t>
            </a:r>
            <a:r>
              <a:rPr lang="de-DE" dirty="0"/>
              <a:t>die eigene Körperhaltung </a:t>
            </a:r>
            <a:r>
              <a:rPr lang="de-DE" dirty="0" smtClean="0"/>
              <a:t>ausdrücken</a:t>
            </a:r>
            <a:endParaRPr lang="de-DE" dirty="0"/>
          </a:p>
          <a:p>
            <a:pPr>
              <a:lnSpc>
                <a:spcPct val="100000"/>
              </a:lnSpc>
            </a:pPr>
            <a:r>
              <a:rPr lang="de-DE" dirty="0" smtClean="0"/>
              <a:t>Zurückhaltender Umgang mit </a:t>
            </a:r>
            <a:r>
              <a:rPr lang="de-DE" dirty="0"/>
              <a:t>der eigenen Meinung </a:t>
            </a:r>
            <a:endParaRPr lang="de-DE" dirty="0" smtClean="0"/>
          </a:p>
          <a:p>
            <a:pPr>
              <a:lnSpc>
                <a:spcPct val="100000"/>
              </a:lnSpc>
            </a:pPr>
            <a:r>
              <a:rPr lang="de-DE" dirty="0" smtClean="0"/>
              <a:t>Rückmeldung </a:t>
            </a:r>
            <a:r>
              <a:rPr lang="de-DE" dirty="0"/>
              <a:t>des Verstandenen, möglichst in vertiefter Form</a:t>
            </a:r>
          </a:p>
          <a:p>
            <a:pPr>
              <a:lnSpc>
                <a:spcPct val="100000"/>
              </a:lnSpc>
            </a:pPr>
            <a:r>
              <a:rPr lang="de-DE" dirty="0" smtClean="0"/>
              <a:t>Nachfragen </a:t>
            </a:r>
            <a:r>
              <a:rPr lang="de-DE" dirty="0"/>
              <a:t>bei </a:t>
            </a:r>
            <a:r>
              <a:rPr lang="de-DE" dirty="0" smtClean="0"/>
              <a:t>Unklarheiten</a:t>
            </a:r>
          </a:p>
          <a:p>
            <a:pPr>
              <a:lnSpc>
                <a:spcPct val="100000"/>
              </a:lnSpc>
            </a:pPr>
            <a:r>
              <a:rPr lang="de-DE" dirty="0" smtClean="0"/>
              <a:t>Zuhören </a:t>
            </a:r>
            <a:r>
              <a:rPr lang="de-DE" dirty="0"/>
              <a:t>heißt nicht gutheißen</a:t>
            </a:r>
          </a:p>
          <a:p>
            <a:pPr>
              <a:lnSpc>
                <a:spcPct val="100000"/>
              </a:lnSpc>
            </a:pPr>
            <a:r>
              <a:rPr lang="de-DE" dirty="0"/>
              <a:t>Pausen aushalten, sie können ein Zeichen für Unklarheiten, Angst oder Ratlosigkeit sein</a:t>
            </a:r>
          </a:p>
          <a:p>
            <a:pPr>
              <a:lnSpc>
                <a:spcPct val="100000"/>
              </a:lnSpc>
            </a:pPr>
            <a:r>
              <a:rPr lang="de-DE" dirty="0"/>
              <a:t>Auf die eigenen Gefühle achten</a:t>
            </a:r>
          </a:p>
          <a:p>
            <a:pPr>
              <a:lnSpc>
                <a:spcPct val="100000"/>
              </a:lnSpc>
            </a:pPr>
            <a:r>
              <a:rPr lang="de-DE" dirty="0"/>
              <a:t>Die Gefühle </a:t>
            </a:r>
            <a:r>
              <a:rPr lang="de-DE" dirty="0" smtClean="0"/>
              <a:t>des Gegenübers </a:t>
            </a:r>
            <a:r>
              <a:rPr lang="de-DE" dirty="0"/>
              <a:t>erkennen und ansprechen</a:t>
            </a:r>
          </a:p>
          <a:p>
            <a:pPr>
              <a:lnSpc>
                <a:spcPct val="100000"/>
              </a:lnSpc>
            </a:pPr>
            <a:endParaRPr lang="de-DE" dirty="0"/>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154</a:t>
            </a:fld>
            <a:endParaRPr lang="en-US" noProof="0" dirty="0"/>
          </a:p>
        </p:txBody>
      </p:sp>
      <p:sp>
        <p:nvSpPr>
          <p:cNvPr id="8" name="Textplatzhalter 7"/>
          <p:cNvSpPr>
            <a:spLocks noGrp="1"/>
          </p:cNvSpPr>
          <p:nvPr>
            <p:ph type="body" sz="quarter" idx="33"/>
          </p:nvPr>
        </p:nvSpPr>
        <p:spPr/>
        <p:txBody>
          <a:bodyPr/>
          <a:lstStyle/>
          <a:p>
            <a:r>
              <a:rPr lang="de-DE" baseline="30000" dirty="0"/>
              <a:t>1</a:t>
            </a:r>
            <a:r>
              <a:rPr lang="de-DE" dirty="0"/>
              <a:t>Körkel, </a:t>
            </a:r>
            <a:r>
              <a:rPr lang="de-DE" dirty="0" err="1"/>
              <a:t>Veltrup</a:t>
            </a:r>
            <a:r>
              <a:rPr lang="de-DE" dirty="0"/>
              <a:t> </a:t>
            </a:r>
            <a:r>
              <a:rPr lang="de-DE" dirty="0" smtClean="0"/>
              <a:t>2003</a:t>
            </a:r>
            <a:endParaRPr lang="de-DE" dirty="0"/>
          </a:p>
        </p:txBody>
      </p:sp>
    </p:spTree>
    <p:extLst>
      <p:ext uri="{BB962C8B-B14F-4D97-AF65-F5344CB8AC3E}">
        <p14:creationId xmlns:p14="http://schemas.microsoft.com/office/powerpoint/2010/main" val="230853493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DE" altLang="de-DE" dirty="0" smtClean="0"/>
              <a:t>Aktives </a:t>
            </a:r>
            <a:r>
              <a:rPr lang="de-DE" altLang="de-DE" dirty="0"/>
              <a:t>Z</a:t>
            </a:r>
            <a:r>
              <a:rPr lang="de-DE" altLang="de-DE" dirty="0" smtClean="0"/>
              <a:t>uhören</a:t>
            </a:r>
            <a:endParaRPr lang="de-DE" altLang="de-DE" dirty="0"/>
          </a:p>
        </p:txBody>
      </p:sp>
      <p:sp>
        <p:nvSpPr>
          <p:cNvPr id="3" name="Inhaltsplatzhalter 2"/>
          <p:cNvSpPr>
            <a:spLocks noGrp="1"/>
          </p:cNvSpPr>
          <p:nvPr>
            <p:ph idx="1"/>
          </p:nvPr>
        </p:nvSpPr>
        <p:spPr/>
        <p:txBody>
          <a:bodyPr/>
          <a:lstStyle/>
          <a:p>
            <a:pPr marL="0" indent="0">
              <a:buNone/>
              <a:defRPr/>
            </a:pPr>
            <a:endParaRPr lang="de-DE" sz="1200" dirty="0"/>
          </a:p>
          <a:p>
            <a:pPr marL="0" indent="0">
              <a:buNone/>
              <a:defRPr/>
            </a:pPr>
            <a:r>
              <a:rPr lang="de-DE" dirty="0" smtClean="0"/>
              <a:t>Techniken:</a:t>
            </a:r>
            <a:endParaRPr lang="de-DE" dirty="0"/>
          </a:p>
          <a:p>
            <a:pPr>
              <a:defRPr/>
            </a:pPr>
            <a:endParaRPr lang="de-DE" sz="1200" dirty="0"/>
          </a:p>
          <a:p>
            <a:pPr marL="457200" indent="-457200">
              <a:buFont typeface="Arial" charset="0"/>
              <a:buChar char="•"/>
              <a:defRPr/>
            </a:pPr>
            <a:r>
              <a:rPr lang="de-DE" dirty="0" err="1" smtClean="0"/>
              <a:t>Repeating</a:t>
            </a:r>
            <a:r>
              <a:rPr lang="de-DE" dirty="0" smtClean="0"/>
              <a:t>: Wiederholen einzelner Worte / Teile </a:t>
            </a:r>
            <a:r>
              <a:rPr lang="de-DE" dirty="0"/>
              <a:t>des </a:t>
            </a:r>
            <a:r>
              <a:rPr lang="de-DE" dirty="0" smtClean="0"/>
              <a:t>Gesagten</a:t>
            </a:r>
            <a:endParaRPr lang="de-DE" sz="1600" dirty="0"/>
          </a:p>
          <a:p>
            <a:pPr marL="457200" indent="-457200">
              <a:buFont typeface="Arial" charset="0"/>
              <a:buChar char="•"/>
              <a:defRPr/>
            </a:pPr>
            <a:endParaRPr lang="de-DE" dirty="0" smtClean="0"/>
          </a:p>
          <a:p>
            <a:pPr marL="457200" indent="-457200">
              <a:buFont typeface="Arial" charset="0"/>
              <a:buChar char="•"/>
              <a:defRPr/>
            </a:pPr>
            <a:r>
              <a:rPr lang="de-DE" dirty="0" err="1" smtClean="0"/>
              <a:t>Rephrasing</a:t>
            </a:r>
            <a:r>
              <a:rPr lang="de-DE" dirty="0" smtClean="0"/>
              <a:t>: Wiedergeben </a:t>
            </a:r>
            <a:r>
              <a:rPr lang="de-DE" dirty="0"/>
              <a:t>mit eigenen (anderen) </a:t>
            </a:r>
            <a:r>
              <a:rPr lang="de-DE" dirty="0" smtClean="0"/>
              <a:t>Worten</a:t>
            </a:r>
          </a:p>
          <a:p>
            <a:pPr marL="0" indent="0">
              <a:buNone/>
              <a:defRPr/>
            </a:pPr>
            <a:endParaRPr lang="de-DE" dirty="0" smtClean="0"/>
          </a:p>
          <a:p>
            <a:pPr marL="457200" indent="-457200">
              <a:buFont typeface="Arial" charset="0"/>
              <a:buChar char="•"/>
              <a:defRPr/>
            </a:pPr>
            <a:r>
              <a:rPr lang="de-DE" dirty="0" err="1" smtClean="0"/>
              <a:t>Paraphrasing</a:t>
            </a:r>
            <a:r>
              <a:rPr lang="de-DE" dirty="0" smtClean="0"/>
              <a:t>: Wiedergeben </a:t>
            </a:r>
            <a:r>
              <a:rPr lang="de-DE" dirty="0"/>
              <a:t>mit tieferer Bedeutung („aus dem Herzen sprechen“) </a:t>
            </a:r>
            <a:endParaRPr lang="de-DE" sz="1600" dirty="0"/>
          </a:p>
          <a:p>
            <a:pPr marL="457200" indent="-457200">
              <a:buFont typeface="Arial" charset="0"/>
              <a:buChar char="•"/>
              <a:defRPr/>
            </a:pPr>
            <a:endParaRPr lang="de-DE" dirty="0"/>
          </a:p>
          <a:p>
            <a:pPr>
              <a:defRPr/>
            </a:pPr>
            <a:endParaRPr lang="de-DE" dirty="0"/>
          </a:p>
        </p:txBody>
      </p:sp>
    </p:spTree>
    <p:extLst>
      <p:ext uri="{BB962C8B-B14F-4D97-AF65-F5344CB8AC3E}">
        <p14:creationId xmlns:p14="http://schemas.microsoft.com/office/powerpoint/2010/main" val="70772573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de-DE" altLang="de-DE" dirty="0" smtClean="0"/>
              <a:t>Aktives Zuhören</a:t>
            </a:r>
            <a:endParaRPr lang="de-DE" altLang="de-DE" dirty="0"/>
          </a:p>
        </p:txBody>
      </p:sp>
      <p:sp>
        <p:nvSpPr>
          <p:cNvPr id="2" name="Textplatzhalter 1"/>
          <p:cNvSpPr>
            <a:spLocks noGrp="1"/>
          </p:cNvSpPr>
          <p:nvPr>
            <p:ph type="body" sz="quarter" idx="32"/>
          </p:nvPr>
        </p:nvSpPr>
        <p:spPr/>
        <p:txBody>
          <a:bodyPr/>
          <a:lstStyle/>
          <a:p>
            <a:r>
              <a:rPr lang="de-DE" altLang="de-DE" dirty="0" smtClean="0"/>
              <a:t>Übungssätze</a:t>
            </a:r>
            <a:endParaRPr lang="de-DE" dirty="0"/>
          </a:p>
        </p:txBody>
      </p:sp>
      <p:sp>
        <p:nvSpPr>
          <p:cNvPr id="19459" name="Inhaltsplatzhalter 2"/>
          <p:cNvSpPr>
            <a:spLocks noGrp="1"/>
          </p:cNvSpPr>
          <p:nvPr>
            <p:ph idx="1"/>
          </p:nvPr>
        </p:nvSpPr>
        <p:spPr/>
        <p:txBody>
          <a:bodyPr/>
          <a:lstStyle/>
          <a:p>
            <a:pPr marL="0" indent="0">
              <a:buNone/>
            </a:pPr>
            <a:endParaRPr lang="de-DE" dirty="0" smtClean="0"/>
          </a:p>
          <a:p>
            <a:r>
              <a:rPr lang="de-DE" dirty="0" smtClean="0"/>
              <a:t>Ich </a:t>
            </a:r>
            <a:r>
              <a:rPr lang="de-DE" dirty="0"/>
              <a:t>vertrage mittlerweile eine ganze Menge – ich kann immer noch stehen, wenn andere unter dem Tisch liegen</a:t>
            </a:r>
            <a:r>
              <a:rPr lang="de-DE" dirty="0" smtClean="0"/>
              <a:t>.</a:t>
            </a:r>
            <a:endParaRPr lang="de-DE" altLang="de-DE" dirty="0" smtClean="0"/>
          </a:p>
          <a:p>
            <a:endParaRPr lang="de-DE" altLang="de-DE" dirty="0"/>
          </a:p>
          <a:p>
            <a:r>
              <a:rPr lang="de-DE" altLang="de-DE" dirty="0" smtClean="0"/>
              <a:t>Eigentlich </a:t>
            </a:r>
            <a:r>
              <a:rPr lang="de-DE" altLang="de-DE" dirty="0"/>
              <a:t>kann ich auch ohne Alkohol Spaß haben.</a:t>
            </a:r>
          </a:p>
          <a:p>
            <a:endParaRPr lang="de-DE" altLang="de-DE" dirty="0"/>
          </a:p>
          <a:p>
            <a:r>
              <a:rPr lang="de-DE" altLang="de-DE" dirty="0"/>
              <a:t>Seit letztem Sommer trinke ich meistens nur noch am Wochenende.</a:t>
            </a:r>
          </a:p>
          <a:p>
            <a:pPr marL="0" indent="0">
              <a:buNone/>
            </a:pPr>
            <a:endParaRPr lang="de-DE" altLang="de-DE" dirty="0" smtClean="0"/>
          </a:p>
          <a:p>
            <a:pPr marL="0" indent="0">
              <a:buNone/>
            </a:pPr>
            <a:endParaRPr lang="de-DE" altLang="de-DE" dirty="0"/>
          </a:p>
        </p:txBody>
      </p:sp>
    </p:spTree>
    <p:extLst>
      <p:ext uri="{BB962C8B-B14F-4D97-AF65-F5344CB8AC3E}">
        <p14:creationId xmlns:p14="http://schemas.microsoft.com/office/powerpoint/2010/main" val="1934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smtClean="0"/>
              <a:t>Aktives </a:t>
            </a:r>
            <a:r>
              <a:rPr lang="de-DE" altLang="de-DE" dirty="0"/>
              <a:t>Z</a:t>
            </a:r>
            <a:r>
              <a:rPr lang="de-DE" altLang="de-DE" dirty="0" smtClean="0"/>
              <a:t>uhören</a:t>
            </a:r>
            <a:endParaRPr lang="de-DE" dirty="0"/>
          </a:p>
        </p:txBody>
      </p:sp>
      <p:sp>
        <p:nvSpPr>
          <p:cNvPr id="3" name="Textplatzhalter 2"/>
          <p:cNvSpPr>
            <a:spLocks noGrp="1"/>
          </p:cNvSpPr>
          <p:nvPr>
            <p:ph type="body" sz="quarter" idx="32"/>
          </p:nvPr>
        </p:nvSpPr>
        <p:spPr/>
        <p:txBody>
          <a:bodyPr/>
          <a:lstStyle/>
          <a:p>
            <a:r>
              <a:rPr lang="de-DE" dirty="0" smtClean="0"/>
              <a:t>Gruppenübung 1</a:t>
            </a:r>
            <a:endParaRPr lang="de-DE" dirty="0"/>
          </a:p>
        </p:txBody>
      </p:sp>
      <p:sp>
        <p:nvSpPr>
          <p:cNvPr id="4" name="Inhaltsplatzhalter 3"/>
          <p:cNvSpPr>
            <a:spLocks noGrp="1"/>
          </p:cNvSpPr>
          <p:nvPr>
            <p:ph idx="1"/>
          </p:nvPr>
        </p:nvSpPr>
        <p:spPr/>
        <p:txBody>
          <a:bodyPr/>
          <a:lstStyle/>
          <a:p>
            <a:r>
              <a:rPr lang="de-DE" altLang="de-DE" dirty="0"/>
              <a:t>Führen </a:t>
            </a:r>
            <a:r>
              <a:rPr lang="de-DE" altLang="de-DE" dirty="0" smtClean="0"/>
              <a:t>sie einen Dialog, in welchem Sie </a:t>
            </a:r>
            <a:r>
              <a:rPr lang="de-DE" altLang="de-DE" dirty="0" err="1" smtClean="0"/>
              <a:t>repeating</a:t>
            </a:r>
            <a:r>
              <a:rPr lang="de-DE" altLang="de-DE" dirty="0"/>
              <a:t>, </a:t>
            </a:r>
            <a:r>
              <a:rPr lang="de-DE" altLang="de-DE" dirty="0" err="1"/>
              <a:t>rephrasing</a:t>
            </a:r>
            <a:r>
              <a:rPr lang="de-DE" altLang="de-DE" dirty="0"/>
              <a:t> und </a:t>
            </a:r>
            <a:r>
              <a:rPr lang="de-DE" altLang="de-DE" dirty="0" err="1"/>
              <a:t>paraphrasing</a:t>
            </a:r>
            <a:r>
              <a:rPr lang="de-DE" altLang="de-DE" dirty="0"/>
              <a:t> </a:t>
            </a:r>
            <a:r>
              <a:rPr lang="de-DE" altLang="de-DE" dirty="0" smtClean="0"/>
              <a:t>anwenden</a:t>
            </a:r>
          </a:p>
          <a:p>
            <a:r>
              <a:rPr lang="de-DE" altLang="de-DE" dirty="0" smtClean="0"/>
              <a:t>Die Dialoge werden in Kleingruppen mit je 3 Personen geführt:</a:t>
            </a:r>
          </a:p>
          <a:p>
            <a:pPr lvl="1"/>
            <a:r>
              <a:rPr lang="de-DE" altLang="de-DE" dirty="0" smtClean="0"/>
              <a:t>Zwei </a:t>
            </a:r>
            <a:r>
              <a:rPr lang="de-DE" altLang="de-DE" dirty="0" err="1" smtClean="0"/>
              <a:t>Gesprächspartner:innen</a:t>
            </a:r>
            <a:r>
              <a:rPr lang="de-DE" altLang="de-DE" dirty="0" smtClean="0"/>
              <a:t>, dabei </a:t>
            </a:r>
            <a:r>
              <a:rPr lang="de-DE" altLang="de-DE" dirty="0" err="1" smtClean="0"/>
              <a:t>ein:e</a:t>
            </a:r>
            <a:r>
              <a:rPr lang="de-DE" altLang="de-DE" dirty="0" smtClean="0"/>
              <a:t> </a:t>
            </a:r>
            <a:r>
              <a:rPr lang="de-DE" altLang="de-DE" dirty="0" err="1" smtClean="0"/>
              <a:t>Interviewer:in</a:t>
            </a:r>
            <a:r>
              <a:rPr lang="de-DE" altLang="de-DE" dirty="0" smtClean="0"/>
              <a:t> und </a:t>
            </a:r>
            <a:r>
              <a:rPr lang="de-DE" altLang="de-DE" dirty="0" err="1" smtClean="0"/>
              <a:t>ein:e</a:t>
            </a:r>
            <a:r>
              <a:rPr lang="de-DE" altLang="de-DE" dirty="0" smtClean="0"/>
              <a:t> </a:t>
            </a:r>
            <a:r>
              <a:rPr lang="de-DE" altLang="de-DE" dirty="0" err="1" smtClean="0"/>
              <a:t>Interviewte:r</a:t>
            </a:r>
            <a:r>
              <a:rPr lang="de-DE" altLang="de-DE" dirty="0" smtClean="0"/>
              <a:t>:</a:t>
            </a:r>
          </a:p>
          <a:p>
            <a:pPr lvl="2"/>
            <a:r>
              <a:rPr lang="de-DE" altLang="de-DE" dirty="0" smtClean="0"/>
              <a:t>Aufgabe </a:t>
            </a:r>
            <a:r>
              <a:rPr lang="de-DE" altLang="de-DE" dirty="0" err="1" smtClean="0"/>
              <a:t>Interviewer:in</a:t>
            </a:r>
            <a:r>
              <a:rPr lang="de-DE" altLang="de-DE" dirty="0" smtClean="0"/>
              <a:t>:</a:t>
            </a:r>
          </a:p>
          <a:p>
            <a:pPr lvl="3">
              <a:buFont typeface="Wingdings" panose="05000000000000000000" pitchFamily="2" charset="2"/>
              <a:buChar char="à"/>
            </a:pPr>
            <a:r>
              <a:rPr lang="de-DE" altLang="de-DE" sz="1800" b="1" dirty="0" smtClean="0">
                <a:sym typeface="Wingdings" panose="05000000000000000000" pitchFamily="2" charset="2"/>
              </a:rPr>
              <a:t>Hat </a:t>
            </a:r>
            <a:r>
              <a:rPr lang="de-DE" altLang="de-DE" sz="1800" b="1" dirty="0" err="1" smtClean="0">
                <a:sym typeface="Wingdings" panose="05000000000000000000" pitchFamily="2" charset="2"/>
              </a:rPr>
              <a:t>Ihr:e</a:t>
            </a:r>
            <a:r>
              <a:rPr lang="de-DE" altLang="de-DE" sz="1800" b="1" dirty="0" smtClean="0">
                <a:sym typeface="Wingdings" panose="05000000000000000000" pitchFamily="2" charset="2"/>
              </a:rPr>
              <a:t> </a:t>
            </a:r>
            <a:r>
              <a:rPr lang="de-DE" altLang="de-DE" sz="1800" b="1" dirty="0" err="1" smtClean="0">
                <a:sym typeface="Wingdings" panose="05000000000000000000" pitchFamily="2" charset="2"/>
              </a:rPr>
              <a:t>Gesprächspartner:in</a:t>
            </a:r>
            <a:r>
              <a:rPr lang="de-DE" altLang="de-DE" sz="1800" b="1" dirty="0" smtClean="0">
                <a:sym typeface="Wingdings" panose="05000000000000000000" pitchFamily="2" charset="2"/>
              </a:rPr>
              <a:t> den ersten Wochen des neuen Semesters etwas Besonderes erlebt?</a:t>
            </a:r>
          </a:p>
          <a:p>
            <a:pPr lvl="2"/>
            <a:r>
              <a:rPr lang="de-DE" altLang="de-DE" dirty="0"/>
              <a:t>Aufgabe </a:t>
            </a:r>
            <a:r>
              <a:rPr lang="de-DE" altLang="de-DE" dirty="0" err="1" smtClean="0"/>
              <a:t>Interviewte:r</a:t>
            </a:r>
            <a:r>
              <a:rPr lang="de-DE" altLang="de-DE" dirty="0" smtClean="0"/>
              <a:t>:</a:t>
            </a:r>
            <a:endParaRPr lang="de-DE" altLang="de-DE" dirty="0"/>
          </a:p>
          <a:p>
            <a:pPr lvl="3">
              <a:buFont typeface="Wingdings" panose="05000000000000000000" pitchFamily="2" charset="2"/>
              <a:buChar char="à"/>
            </a:pPr>
            <a:r>
              <a:rPr lang="de-DE" altLang="de-DE" sz="1800" dirty="0" smtClean="0">
                <a:sym typeface="Wingdings" panose="05000000000000000000" pitchFamily="2" charset="2"/>
              </a:rPr>
              <a:t>Verhalten Sie sich so, wie sie sich normalerweise verhalten würden, wenn Sie so angesprochen werden (weder übermäßig nett, noch übermäßig widerständig)</a:t>
            </a:r>
            <a:endParaRPr lang="de-DE" altLang="de-DE" sz="1800" dirty="0">
              <a:sym typeface="Wingdings" panose="05000000000000000000" pitchFamily="2" charset="2"/>
            </a:endParaRPr>
          </a:p>
          <a:p>
            <a:pPr lvl="1"/>
            <a:r>
              <a:rPr lang="de-DE" altLang="de-DE" dirty="0" err="1" smtClean="0"/>
              <a:t>Ein:e</a:t>
            </a:r>
            <a:r>
              <a:rPr lang="de-DE" altLang="de-DE" dirty="0" smtClean="0"/>
              <a:t> </a:t>
            </a:r>
            <a:r>
              <a:rPr lang="de-DE" altLang="de-DE" dirty="0" err="1" smtClean="0"/>
              <a:t>passive:r</a:t>
            </a:r>
            <a:r>
              <a:rPr lang="de-DE" altLang="de-DE" dirty="0" smtClean="0"/>
              <a:t> </a:t>
            </a:r>
            <a:r>
              <a:rPr lang="de-DE" altLang="de-DE" dirty="0" err="1" smtClean="0"/>
              <a:t>Beobachter:in</a:t>
            </a:r>
            <a:endParaRPr lang="de-DE" altLang="de-DE" dirty="0" smtClean="0"/>
          </a:p>
          <a:p>
            <a:pPr lvl="2">
              <a:buFont typeface="Wingdings" panose="05000000000000000000" pitchFamily="2" charset="2"/>
              <a:buChar char="à"/>
            </a:pPr>
            <a:r>
              <a:rPr lang="de-DE" altLang="de-DE" dirty="0" smtClean="0"/>
              <a:t>Welche Techniken werden angewandt? </a:t>
            </a:r>
          </a:p>
          <a:p>
            <a:pPr lvl="2">
              <a:buFont typeface="Wingdings" panose="05000000000000000000" pitchFamily="2" charset="2"/>
              <a:buChar char="à"/>
            </a:pPr>
            <a:r>
              <a:rPr lang="de-DE" altLang="de-DE" dirty="0" smtClean="0"/>
              <a:t>Wie ist das Gesprächsklima?</a:t>
            </a:r>
          </a:p>
          <a:p>
            <a:pPr lvl="2">
              <a:buFont typeface="Wingdings" panose="05000000000000000000" pitchFamily="2" charset="2"/>
              <a:buChar char="à"/>
            </a:pPr>
            <a:r>
              <a:rPr lang="de-DE" altLang="de-DE" dirty="0" smtClean="0"/>
              <a:t>Unterbrechen Sie das Gespräch nach zwei Minuten und teilen Sie Ihre Beobachtungen mit. Könnte etwas verbessert werden?</a:t>
            </a:r>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157</a:t>
            </a:fld>
            <a:endParaRPr lang="en-US" noProof="0" dirty="0"/>
          </a:p>
        </p:txBody>
      </p:sp>
    </p:spTree>
    <p:extLst>
      <p:ext uri="{BB962C8B-B14F-4D97-AF65-F5344CB8AC3E}">
        <p14:creationId xmlns:p14="http://schemas.microsoft.com/office/powerpoint/2010/main" val="220630290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smtClean="0"/>
              <a:t>Aktives </a:t>
            </a:r>
            <a:r>
              <a:rPr lang="de-DE" altLang="de-DE" dirty="0"/>
              <a:t>Z</a:t>
            </a:r>
            <a:r>
              <a:rPr lang="de-DE" altLang="de-DE" dirty="0" smtClean="0"/>
              <a:t>uhören</a:t>
            </a:r>
            <a:endParaRPr lang="de-DE" dirty="0"/>
          </a:p>
        </p:txBody>
      </p:sp>
      <p:sp>
        <p:nvSpPr>
          <p:cNvPr id="3" name="Textplatzhalter 2"/>
          <p:cNvSpPr>
            <a:spLocks noGrp="1"/>
          </p:cNvSpPr>
          <p:nvPr>
            <p:ph type="body" sz="quarter" idx="32"/>
          </p:nvPr>
        </p:nvSpPr>
        <p:spPr/>
        <p:txBody>
          <a:bodyPr/>
          <a:lstStyle/>
          <a:p>
            <a:r>
              <a:rPr lang="de-DE" dirty="0" smtClean="0"/>
              <a:t>Gruppenübung 2</a:t>
            </a:r>
            <a:endParaRPr lang="de-DE" dirty="0"/>
          </a:p>
        </p:txBody>
      </p:sp>
      <p:sp>
        <p:nvSpPr>
          <p:cNvPr id="4" name="Inhaltsplatzhalter 3"/>
          <p:cNvSpPr>
            <a:spLocks noGrp="1"/>
          </p:cNvSpPr>
          <p:nvPr>
            <p:ph idx="1"/>
          </p:nvPr>
        </p:nvSpPr>
        <p:spPr/>
        <p:txBody>
          <a:bodyPr/>
          <a:lstStyle/>
          <a:p>
            <a:r>
              <a:rPr lang="de-DE" altLang="de-DE" dirty="0"/>
              <a:t>Führen </a:t>
            </a:r>
            <a:r>
              <a:rPr lang="de-DE" altLang="de-DE" dirty="0" smtClean="0"/>
              <a:t>sie einen Dialog, in welchem Sie </a:t>
            </a:r>
            <a:r>
              <a:rPr lang="de-DE" altLang="de-DE" dirty="0" err="1" smtClean="0"/>
              <a:t>repeating</a:t>
            </a:r>
            <a:r>
              <a:rPr lang="de-DE" altLang="de-DE" dirty="0"/>
              <a:t>, </a:t>
            </a:r>
            <a:r>
              <a:rPr lang="de-DE" altLang="de-DE" dirty="0" err="1"/>
              <a:t>rephrasing</a:t>
            </a:r>
            <a:r>
              <a:rPr lang="de-DE" altLang="de-DE" dirty="0"/>
              <a:t> und </a:t>
            </a:r>
            <a:r>
              <a:rPr lang="de-DE" altLang="de-DE" dirty="0" err="1"/>
              <a:t>paraphrasing</a:t>
            </a:r>
            <a:r>
              <a:rPr lang="de-DE" altLang="de-DE" dirty="0"/>
              <a:t> </a:t>
            </a:r>
            <a:r>
              <a:rPr lang="de-DE" altLang="de-DE" dirty="0" smtClean="0"/>
              <a:t>anwenden</a:t>
            </a:r>
          </a:p>
          <a:p>
            <a:r>
              <a:rPr lang="de-DE" altLang="de-DE" dirty="0" smtClean="0"/>
              <a:t>Die Dialoge werden in Kleingruppen mit je 3 Personen geführt:</a:t>
            </a:r>
          </a:p>
          <a:p>
            <a:pPr lvl="1"/>
            <a:r>
              <a:rPr lang="de-DE" altLang="de-DE" dirty="0" smtClean="0"/>
              <a:t>Zwei </a:t>
            </a:r>
            <a:r>
              <a:rPr lang="de-DE" altLang="de-DE" dirty="0" err="1" smtClean="0"/>
              <a:t>Gesprächspartner:innen</a:t>
            </a:r>
            <a:r>
              <a:rPr lang="de-DE" altLang="de-DE" dirty="0" smtClean="0"/>
              <a:t>, dabei </a:t>
            </a:r>
            <a:r>
              <a:rPr lang="de-DE" altLang="de-DE" dirty="0" err="1" smtClean="0"/>
              <a:t>ein:e</a:t>
            </a:r>
            <a:r>
              <a:rPr lang="de-DE" altLang="de-DE" dirty="0" smtClean="0"/>
              <a:t> </a:t>
            </a:r>
            <a:r>
              <a:rPr lang="de-DE" altLang="de-DE" dirty="0" err="1" smtClean="0"/>
              <a:t>Interviewer:in</a:t>
            </a:r>
            <a:r>
              <a:rPr lang="de-DE" altLang="de-DE" dirty="0" smtClean="0"/>
              <a:t> und </a:t>
            </a:r>
            <a:r>
              <a:rPr lang="de-DE" altLang="de-DE" dirty="0" err="1" smtClean="0"/>
              <a:t>ein:e</a:t>
            </a:r>
            <a:r>
              <a:rPr lang="de-DE" altLang="de-DE" dirty="0" smtClean="0"/>
              <a:t> </a:t>
            </a:r>
            <a:r>
              <a:rPr lang="de-DE" altLang="de-DE" dirty="0" err="1" smtClean="0"/>
              <a:t>Interviewte:r</a:t>
            </a:r>
            <a:r>
              <a:rPr lang="de-DE" altLang="de-DE" dirty="0" smtClean="0"/>
              <a:t>:</a:t>
            </a:r>
          </a:p>
          <a:p>
            <a:pPr lvl="2"/>
            <a:r>
              <a:rPr lang="de-DE" altLang="de-DE" dirty="0" smtClean="0"/>
              <a:t>Aufgabe </a:t>
            </a:r>
            <a:r>
              <a:rPr lang="de-DE" altLang="de-DE" dirty="0" err="1" smtClean="0"/>
              <a:t>Interviewer:in</a:t>
            </a:r>
            <a:r>
              <a:rPr lang="de-DE" altLang="de-DE" dirty="0" smtClean="0"/>
              <a:t>:</a:t>
            </a:r>
          </a:p>
          <a:p>
            <a:pPr lvl="3">
              <a:buFont typeface="Wingdings" panose="05000000000000000000" pitchFamily="2" charset="2"/>
              <a:buChar char="à"/>
            </a:pPr>
            <a:r>
              <a:rPr lang="de-DE" altLang="de-DE" sz="1800" b="1" dirty="0" smtClean="0">
                <a:sym typeface="Wingdings" panose="05000000000000000000" pitchFamily="2" charset="2"/>
              </a:rPr>
              <a:t>Wie steht </a:t>
            </a:r>
            <a:r>
              <a:rPr lang="de-DE" altLang="de-DE" sz="1800" b="1" dirty="0" err="1" smtClean="0">
                <a:sym typeface="Wingdings" panose="05000000000000000000" pitchFamily="2" charset="2"/>
              </a:rPr>
              <a:t>Ihr:e</a:t>
            </a:r>
            <a:r>
              <a:rPr lang="de-DE" altLang="de-DE" sz="1800" b="1" dirty="0" smtClean="0">
                <a:sym typeface="Wingdings" panose="05000000000000000000" pitchFamily="2" charset="2"/>
              </a:rPr>
              <a:t> </a:t>
            </a:r>
            <a:r>
              <a:rPr lang="de-DE" altLang="de-DE" sz="1800" b="1" dirty="0" err="1" smtClean="0">
                <a:sym typeface="Wingdings" panose="05000000000000000000" pitchFamily="2" charset="2"/>
              </a:rPr>
              <a:t>Gesprächspartner:in</a:t>
            </a:r>
            <a:r>
              <a:rPr lang="de-DE" altLang="de-DE" sz="1800" b="1" dirty="0" smtClean="0">
                <a:sym typeface="Wingdings" panose="05000000000000000000" pitchFamily="2" charset="2"/>
              </a:rPr>
              <a:t> zum Thema Alkohol? </a:t>
            </a:r>
          </a:p>
          <a:p>
            <a:pPr lvl="2"/>
            <a:r>
              <a:rPr lang="de-DE" altLang="de-DE" dirty="0"/>
              <a:t>Aufgabe </a:t>
            </a:r>
            <a:r>
              <a:rPr lang="de-DE" altLang="de-DE" dirty="0" err="1" smtClean="0"/>
              <a:t>Interviewte:r</a:t>
            </a:r>
            <a:r>
              <a:rPr lang="de-DE" altLang="de-DE" dirty="0" smtClean="0"/>
              <a:t>:</a:t>
            </a:r>
            <a:endParaRPr lang="de-DE" altLang="de-DE" dirty="0"/>
          </a:p>
          <a:p>
            <a:pPr lvl="3">
              <a:buFont typeface="Wingdings" panose="05000000000000000000" pitchFamily="2" charset="2"/>
              <a:buChar char="à"/>
            </a:pPr>
            <a:r>
              <a:rPr lang="de-DE" altLang="de-DE" sz="1800" dirty="0" smtClean="0">
                <a:sym typeface="Wingdings" panose="05000000000000000000" pitchFamily="2" charset="2"/>
              </a:rPr>
              <a:t>Verhalten Sie sich so, wie sie sich normal verhalten würden, wenn Sie so angesprochen werden (weder übermäßig nett, noch übermäßig widerständig)</a:t>
            </a:r>
            <a:endParaRPr lang="de-DE" altLang="de-DE" sz="1800" dirty="0">
              <a:sym typeface="Wingdings" panose="05000000000000000000" pitchFamily="2" charset="2"/>
            </a:endParaRPr>
          </a:p>
          <a:p>
            <a:pPr lvl="1"/>
            <a:r>
              <a:rPr lang="de-DE" altLang="de-DE" dirty="0" err="1" smtClean="0"/>
              <a:t>Ein:e</a:t>
            </a:r>
            <a:r>
              <a:rPr lang="de-DE" altLang="de-DE" dirty="0" smtClean="0"/>
              <a:t> </a:t>
            </a:r>
            <a:r>
              <a:rPr lang="de-DE" altLang="de-DE" dirty="0" err="1" smtClean="0"/>
              <a:t>passive:r</a:t>
            </a:r>
            <a:r>
              <a:rPr lang="de-DE" altLang="de-DE" dirty="0" smtClean="0"/>
              <a:t> </a:t>
            </a:r>
            <a:r>
              <a:rPr lang="de-DE" altLang="de-DE" dirty="0" err="1" smtClean="0"/>
              <a:t>Beobachter:in</a:t>
            </a:r>
            <a:endParaRPr lang="de-DE" altLang="de-DE" dirty="0" smtClean="0"/>
          </a:p>
          <a:p>
            <a:pPr lvl="2">
              <a:buFont typeface="Wingdings" panose="05000000000000000000" pitchFamily="2" charset="2"/>
              <a:buChar char="à"/>
            </a:pPr>
            <a:r>
              <a:rPr lang="de-DE" altLang="de-DE" dirty="0" smtClean="0"/>
              <a:t>Welche Techniken werden angewandt? </a:t>
            </a:r>
          </a:p>
          <a:p>
            <a:pPr lvl="2">
              <a:buFont typeface="Wingdings" panose="05000000000000000000" pitchFamily="2" charset="2"/>
              <a:buChar char="à"/>
            </a:pPr>
            <a:r>
              <a:rPr lang="de-DE" altLang="de-DE" dirty="0" smtClean="0"/>
              <a:t>Wie ist das Gesprächsklima?</a:t>
            </a:r>
          </a:p>
          <a:p>
            <a:pPr lvl="2">
              <a:buFont typeface="Wingdings" panose="05000000000000000000" pitchFamily="2" charset="2"/>
              <a:buChar char="à"/>
            </a:pPr>
            <a:r>
              <a:rPr lang="de-DE" altLang="de-DE" dirty="0" smtClean="0"/>
              <a:t>Unterbrechen Sie das Gespräch nach zwei Minuten und teilen Sie Ihre Beobachtungen mit. Könnte etwas verbessert werden?</a:t>
            </a:r>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158</a:t>
            </a:fld>
            <a:endParaRPr lang="en-US" noProof="0" dirty="0"/>
          </a:p>
        </p:txBody>
      </p:sp>
    </p:spTree>
    <p:extLst>
      <p:ext uri="{BB962C8B-B14F-4D97-AF65-F5344CB8AC3E}">
        <p14:creationId xmlns:p14="http://schemas.microsoft.com/office/powerpoint/2010/main" val="97471298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nchor="b"/>
          <a:lstStyle/>
          <a:p>
            <a:r>
              <a:rPr lang="de-DE" altLang="de-DE" dirty="0" smtClean="0"/>
              <a:t>Die sieben Strategien / Methoden des MI</a:t>
            </a:r>
            <a:endParaRPr lang="de-DE" altLang="de-DE" dirty="0"/>
          </a:p>
        </p:txBody>
      </p:sp>
      <p:sp>
        <p:nvSpPr>
          <p:cNvPr id="2" name="Textplatzhalter 1"/>
          <p:cNvSpPr>
            <a:spLocks noGrp="1"/>
          </p:cNvSpPr>
          <p:nvPr>
            <p:ph type="body" sz="half" idx="2"/>
          </p:nvPr>
        </p:nvSpPr>
        <p:spPr/>
        <p:txBody>
          <a:bodyPr/>
          <a:lstStyle/>
          <a:p>
            <a:endParaRPr lang="de-DE"/>
          </a:p>
        </p:txBody>
      </p:sp>
      <p:graphicFrame>
        <p:nvGraphicFramePr>
          <p:cNvPr id="5" name="Inhaltsplatzhalter 6"/>
          <p:cNvGraphicFramePr>
            <a:graphicFrameLocks noGrp="1"/>
          </p:cNvGraphicFramePr>
          <p:nvPr>
            <p:ph type="pic" idx="1"/>
            <p:extLst>
              <p:ext uri="{D42A27DB-BD31-4B8C-83A1-F6EECF244321}">
                <p14:modId xmlns:p14="http://schemas.microsoft.com/office/powerpoint/2010/main" val="3312379802"/>
              </p:ext>
            </p:extLst>
          </p:nvPr>
        </p:nvGraphicFramePr>
        <p:xfrm>
          <a:off x="4178461" y="0"/>
          <a:ext cx="8461093" cy="643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5780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de-DE" altLang="de-DE" dirty="0" smtClean="0"/>
              <a:t>Alkoholkonsum an unserer Hochschule</a:t>
            </a:r>
            <a:endParaRPr lang="de-DE" altLang="de-DE" dirty="0"/>
          </a:p>
        </p:txBody>
      </p:sp>
      <p:sp>
        <p:nvSpPr>
          <p:cNvPr id="2" name="Textplatzhalter 1"/>
          <p:cNvSpPr>
            <a:spLocks noGrp="1"/>
          </p:cNvSpPr>
          <p:nvPr>
            <p:ph type="body" sz="quarter" idx="32"/>
          </p:nvPr>
        </p:nvSpPr>
        <p:spPr/>
        <p:txBody>
          <a:bodyPr/>
          <a:lstStyle/>
          <a:p>
            <a:r>
              <a:rPr lang="de-DE" dirty="0" smtClean="0"/>
              <a:t>Am Beispiel der Hochschule Esslingen</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defRPr/>
            </a:pPr>
            <a:r>
              <a:rPr lang="de-DE" altLang="de-DE" sz="2400" dirty="0"/>
              <a:t>Einmalige Online-Umfrage an der Hochschule Esslingen im Oktober 2013</a:t>
            </a:r>
          </a:p>
          <a:p>
            <a:pPr marL="342900" indent="-342900">
              <a:buFont typeface="Arial" panose="020B0604020202020204" pitchFamily="34" charset="0"/>
              <a:buChar char="•"/>
              <a:defRPr/>
            </a:pPr>
            <a:r>
              <a:rPr lang="de-DE" altLang="de-DE" sz="2400" dirty="0"/>
              <a:t>E-Mail Einladung an alle Studierenden</a:t>
            </a:r>
          </a:p>
          <a:p>
            <a:pPr marL="342900" indent="-342900">
              <a:defRPr/>
            </a:pPr>
            <a:r>
              <a:rPr lang="de-DE" altLang="de-DE" sz="2400" dirty="0"/>
              <a:t>Teilnahme war</a:t>
            </a:r>
          </a:p>
          <a:p>
            <a:pPr marL="619125" lvl="1" indent="-342900">
              <a:defRPr/>
            </a:pPr>
            <a:r>
              <a:rPr lang="de-DE" altLang="de-DE" sz="2200" dirty="0"/>
              <a:t>Freiwillig</a:t>
            </a:r>
          </a:p>
          <a:p>
            <a:pPr marL="619125" lvl="1" indent="-342900">
              <a:defRPr/>
            </a:pPr>
            <a:r>
              <a:rPr lang="de-DE" altLang="de-DE" sz="2200" dirty="0"/>
              <a:t>Pseudonym</a:t>
            </a:r>
          </a:p>
          <a:p>
            <a:pPr>
              <a:defRPr/>
            </a:pPr>
            <a:r>
              <a:rPr lang="de-DE" altLang="de-DE" sz="2400" dirty="0"/>
              <a:t>Ergebnisse</a:t>
            </a:r>
          </a:p>
          <a:p>
            <a:pPr lvl="1">
              <a:defRPr/>
            </a:pPr>
            <a:r>
              <a:rPr lang="de-DE" altLang="de-DE" sz="2200" dirty="0" smtClean="0"/>
              <a:t> Repräsentativität </a:t>
            </a:r>
            <a:r>
              <a:rPr lang="de-DE" altLang="de-DE" sz="2200" dirty="0"/>
              <a:t>der Stichprobe</a:t>
            </a:r>
            <a:endParaRPr lang="de-DE" sz="2200" dirty="0"/>
          </a:p>
          <a:p>
            <a:pPr marL="619125" lvl="1" indent="-342900">
              <a:defRPr/>
            </a:pPr>
            <a:r>
              <a:rPr lang="de-DE" sz="2200" dirty="0"/>
              <a:t>Anzahl: n = 789</a:t>
            </a:r>
          </a:p>
          <a:p>
            <a:pPr marL="619125" lvl="1" indent="-342900">
              <a:defRPr/>
            </a:pPr>
            <a:r>
              <a:rPr lang="de-DE" sz="2200" dirty="0"/>
              <a:t>Geschlecht: m = 446; w = 342; t = 1</a:t>
            </a:r>
          </a:p>
          <a:p>
            <a:pPr marL="619125" lvl="1" indent="-342900">
              <a:defRPr/>
            </a:pPr>
            <a:r>
              <a:rPr lang="de-DE" sz="2200" dirty="0"/>
              <a:t>Alter: M = 24,3 (SD = 5,0)</a:t>
            </a:r>
          </a:p>
          <a:p>
            <a:pPr>
              <a:defRPr/>
            </a:pPr>
            <a:endParaRPr lang="de-DE" sz="2400" dirty="0"/>
          </a:p>
        </p:txBody>
      </p:sp>
      <p:sp>
        <p:nvSpPr>
          <p:cNvPr id="16388" name="Fußzeilenplatzhalter 3"/>
          <p:cNvSpPr>
            <a:spLocks noGrp="1"/>
          </p:cNvSpPr>
          <p:nvPr>
            <p:ph type="ftr" sz="quarter" idx="12"/>
          </p:nvPr>
        </p:nvSpPr>
        <p:spPr>
          <a:xfrm>
            <a:off x="432000" y="6439820"/>
            <a:ext cx="5664000" cy="295062"/>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graphicFrame>
        <p:nvGraphicFramePr>
          <p:cNvPr id="4" name="Diagramm 3"/>
          <p:cNvGraphicFramePr/>
          <p:nvPr>
            <p:extLst>
              <p:ext uri="{D42A27DB-BD31-4B8C-83A1-F6EECF244321}">
                <p14:modId xmlns:p14="http://schemas.microsoft.com/office/powerpoint/2010/main" val="2405832628"/>
              </p:ext>
            </p:extLst>
          </p:nvPr>
        </p:nvGraphicFramePr>
        <p:xfrm>
          <a:off x="6448426" y="3467100"/>
          <a:ext cx="4616448" cy="27511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42608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r>
              <a:rPr lang="de-DE" altLang="de-DE" dirty="0"/>
              <a:t>Wertschätzen und Bestätigen </a:t>
            </a:r>
            <a:endParaRPr lang="de-DE" dirty="0"/>
          </a:p>
        </p:txBody>
      </p:sp>
      <p:sp>
        <p:nvSpPr>
          <p:cNvPr id="21507" name="Inhaltsplatzhalter 2"/>
          <p:cNvSpPr>
            <a:spLocks noGrp="1"/>
          </p:cNvSpPr>
          <p:nvPr>
            <p:ph idx="1"/>
          </p:nvPr>
        </p:nvSpPr>
        <p:spPr/>
        <p:txBody>
          <a:bodyPr/>
          <a:lstStyle/>
          <a:p>
            <a:r>
              <a:rPr lang="de-DE" dirty="0" smtClean="0"/>
              <a:t>Durch die Würdigung </a:t>
            </a:r>
            <a:r>
              <a:rPr lang="de-DE" dirty="0"/>
              <a:t>bzw. </a:t>
            </a:r>
            <a:r>
              <a:rPr lang="de-DE" dirty="0" smtClean="0"/>
              <a:t>Wertsch</a:t>
            </a:r>
            <a:r>
              <a:rPr lang="de-DE" dirty="0"/>
              <a:t>ä</a:t>
            </a:r>
            <a:r>
              <a:rPr lang="de-DE" dirty="0" smtClean="0"/>
              <a:t>tzung </a:t>
            </a:r>
            <a:r>
              <a:rPr lang="de-DE" dirty="0"/>
              <a:t>von Verhaltensweisen </a:t>
            </a:r>
            <a:r>
              <a:rPr lang="de-DE" dirty="0" smtClean="0"/>
              <a:t>oder Äußerungen </a:t>
            </a:r>
            <a:r>
              <a:rPr lang="de-DE" dirty="0" err="1" smtClean="0"/>
              <a:t>des:der</a:t>
            </a:r>
            <a:r>
              <a:rPr lang="de-DE" dirty="0" smtClean="0"/>
              <a:t> </a:t>
            </a:r>
            <a:r>
              <a:rPr lang="de-DE" dirty="0" err="1" smtClean="0"/>
              <a:t>Klient:in</a:t>
            </a:r>
            <a:r>
              <a:rPr lang="de-DE" dirty="0" smtClean="0"/>
              <a:t> wird die </a:t>
            </a:r>
            <a:r>
              <a:rPr lang="de-DE" dirty="0"/>
              <a:t>positive </a:t>
            </a:r>
            <a:r>
              <a:rPr lang="de-DE" dirty="0" smtClean="0"/>
              <a:t>Grundhaltung </a:t>
            </a:r>
            <a:r>
              <a:rPr lang="de-DE" dirty="0" err="1" smtClean="0"/>
              <a:t>des:der</a:t>
            </a:r>
            <a:r>
              <a:rPr lang="de-DE" dirty="0" smtClean="0"/>
              <a:t> </a:t>
            </a:r>
            <a:r>
              <a:rPr lang="de-DE" dirty="0" err="1" smtClean="0"/>
              <a:t>Therapeut:in</a:t>
            </a:r>
            <a:r>
              <a:rPr lang="de-DE" dirty="0" smtClean="0"/>
              <a:t> gegenüber </a:t>
            </a:r>
            <a:r>
              <a:rPr lang="de-DE" dirty="0" err="1" smtClean="0"/>
              <a:t>dem:der</a:t>
            </a:r>
            <a:r>
              <a:rPr lang="de-DE" dirty="0" smtClean="0"/>
              <a:t> </a:t>
            </a:r>
            <a:r>
              <a:rPr lang="de-DE" dirty="0" err="1" smtClean="0"/>
              <a:t>Klient:in</a:t>
            </a:r>
            <a:r>
              <a:rPr lang="de-DE" dirty="0" smtClean="0"/>
              <a:t> </a:t>
            </a:r>
            <a:r>
              <a:rPr lang="de-DE" dirty="0"/>
              <a:t>zum </a:t>
            </a:r>
            <a:r>
              <a:rPr lang="de-DE" dirty="0" smtClean="0"/>
              <a:t>Ausdruck gebracht</a:t>
            </a:r>
            <a:endParaRPr lang="de-DE" dirty="0"/>
          </a:p>
          <a:p>
            <a:r>
              <a:rPr lang="de-DE" dirty="0" smtClean="0"/>
              <a:t>Das Therapeutische Bündnis wird gestärkt und </a:t>
            </a:r>
            <a:r>
              <a:rPr lang="de-DE" dirty="0" err="1" smtClean="0"/>
              <a:t>der:die</a:t>
            </a:r>
            <a:r>
              <a:rPr lang="de-DE" dirty="0" smtClean="0"/>
              <a:t> </a:t>
            </a:r>
            <a:r>
              <a:rPr lang="de-DE" dirty="0" err="1" smtClean="0"/>
              <a:t>Klient:in</a:t>
            </a:r>
            <a:r>
              <a:rPr lang="de-DE" dirty="0" smtClean="0"/>
              <a:t> ermutigt, </a:t>
            </a:r>
            <a:r>
              <a:rPr lang="de-DE" dirty="0"/>
              <a:t>das </a:t>
            </a:r>
            <a:r>
              <a:rPr lang="de-DE" dirty="0" smtClean="0"/>
              <a:t>Risiko einer </a:t>
            </a:r>
            <a:r>
              <a:rPr lang="de-DE" dirty="0"/>
              <a:t>Ä</a:t>
            </a:r>
            <a:r>
              <a:rPr lang="de-DE" dirty="0" smtClean="0"/>
              <a:t>nderung einzugehen</a:t>
            </a:r>
            <a:endParaRPr lang="de-DE" altLang="de-DE" dirty="0" smtClean="0"/>
          </a:p>
          <a:p>
            <a:pPr marL="0" indent="0">
              <a:buNone/>
            </a:pPr>
            <a:endParaRPr lang="de-DE" altLang="de-DE" dirty="0" smtClean="0"/>
          </a:p>
          <a:p>
            <a:pPr marL="0" indent="0">
              <a:buNone/>
            </a:pPr>
            <a:r>
              <a:rPr lang="de-DE" altLang="de-DE" dirty="0" err="1" smtClean="0">
                <a:solidFill>
                  <a:schemeClr val="accent2"/>
                </a:solidFill>
              </a:rPr>
              <a:t>Klient:in</a:t>
            </a:r>
            <a:r>
              <a:rPr lang="de-DE" altLang="de-DE" dirty="0" smtClean="0">
                <a:solidFill>
                  <a:schemeClr val="accent2"/>
                </a:solidFill>
              </a:rPr>
              <a:t>: </a:t>
            </a:r>
          </a:p>
          <a:p>
            <a:pPr marL="0" indent="0">
              <a:buNone/>
            </a:pPr>
            <a:r>
              <a:rPr lang="de-DE" altLang="de-DE" dirty="0" smtClean="0">
                <a:solidFill>
                  <a:schemeClr val="accent2"/>
                </a:solidFill>
              </a:rPr>
              <a:t>„Meine Freundin spricht seit zwei Wochen nicht mehr mit mir, seit ich ihr vorgeschlagen habe, dass wir doch vielleicht mal einen Alkohol-Selbsttest zusammen machen könnten.“</a:t>
            </a:r>
          </a:p>
          <a:p>
            <a:pPr marL="0" indent="0">
              <a:buNone/>
            </a:pPr>
            <a:r>
              <a:rPr lang="de-DE" altLang="de-DE" dirty="0" err="1" smtClean="0">
                <a:solidFill>
                  <a:schemeClr val="tx2"/>
                </a:solidFill>
              </a:rPr>
              <a:t>Therapeut:in</a:t>
            </a:r>
            <a:r>
              <a:rPr lang="de-DE" altLang="de-DE" dirty="0" smtClean="0">
                <a:solidFill>
                  <a:schemeClr val="tx2"/>
                </a:solidFill>
              </a:rPr>
              <a:t>:</a:t>
            </a:r>
          </a:p>
          <a:p>
            <a:pPr marL="0" indent="0">
              <a:buNone/>
            </a:pPr>
            <a:r>
              <a:rPr lang="de-DE" altLang="de-DE" dirty="0" smtClean="0">
                <a:solidFill>
                  <a:schemeClr val="tx2"/>
                </a:solidFill>
              </a:rPr>
              <a:t>„</a:t>
            </a:r>
            <a:r>
              <a:rPr lang="de-DE" altLang="de-DE" dirty="0">
                <a:solidFill>
                  <a:schemeClr val="tx2"/>
                </a:solidFill>
              </a:rPr>
              <a:t>Es muss schwer für dich gewesen sein, </a:t>
            </a:r>
            <a:r>
              <a:rPr lang="de-DE" altLang="de-DE" dirty="0" smtClean="0">
                <a:solidFill>
                  <a:schemeClr val="tx2"/>
                </a:solidFill>
              </a:rPr>
              <a:t>deine Freundin </a:t>
            </a:r>
            <a:r>
              <a:rPr lang="de-DE" altLang="de-DE" dirty="0">
                <a:solidFill>
                  <a:schemeClr val="tx2"/>
                </a:solidFill>
              </a:rPr>
              <a:t>auf </a:t>
            </a:r>
            <a:r>
              <a:rPr lang="de-DE" altLang="de-DE" dirty="0" smtClean="0">
                <a:solidFill>
                  <a:schemeClr val="tx2"/>
                </a:solidFill>
              </a:rPr>
              <a:t>ihren </a:t>
            </a:r>
            <a:r>
              <a:rPr lang="de-DE" altLang="de-DE" dirty="0">
                <a:solidFill>
                  <a:schemeClr val="tx2"/>
                </a:solidFill>
              </a:rPr>
              <a:t>Alkoholkonsum </a:t>
            </a:r>
            <a:r>
              <a:rPr lang="de-DE" altLang="de-DE" dirty="0" smtClean="0">
                <a:solidFill>
                  <a:schemeClr val="tx2"/>
                </a:solidFill>
              </a:rPr>
              <a:t>anzusprechen.“</a:t>
            </a:r>
            <a:endParaRPr lang="de-DE" altLang="de-DE" dirty="0">
              <a:solidFill>
                <a:schemeClr val="tx2"/>
              </a:solidFill>
            </a:endParaRPr>
          </a:p>
          <a:p>
            <a:pPr marL="0" indent="0">
              <a:buNone/>
            </a:pPr>
            <a:r>
              <a:rPr lang="de-DE" altLang="de-DE" dirty="0">
                <a:solidFill>
                  <a:schemeClr val="tx2"/>
                </a:solidFill>
              </a:rPr>
              <a:t>„Es beeindruckt mich, wie sehr dir deine Freundin am </a:t>
            </a:r>
            <a:r>
              <a:rPr lang="de-DE" altLang="de-DE" dirty="0" smtClean="0">
                <a:solidFill>
                  <a:schemeClr val="tx2"/>
                </a:solidFill>
              </a:rPr>
              <a:t>Herzen liegt.“</a:t>
            </a:r>
            <a:endParaRPr lang="de-DE" altLang="de-DE" dirty="0">
              <a:solidFill>
                <a:schemeClr val="tx2"/>
              </a:solidFill>
            </a:endParaRPr>
          </a:p>
        </p:txBody>
      </p:sp>
      <p:sp>
        <p:nvSpPr>
          <p:cNvPr id="2" name="Textplatzhalter 1"/>
          <p:cNvSpPr>
            <a:spLocks noGrp="1"/>
          </p:cNvSpPr>
          <p:nvPr>
            <p:ph type="body" sz="quarter" idx="33"/>
          </p:nvPr>
        </p:nvSpPr>
        <p:spPr/>
        <p:txBody>
          <a:bodyPr/>
          <a:lstStyle/>
          <a:p>
            <a:r>
              <a:rPr lang="de-DE" baseline="30000" dirty="0"/>
              <a:t>1</a:t>
            </a:r>
            <a:r>
              <a:rPr lang="de-DE" dirty="0"/>
              <a:t>Körkel, </a:t>
            </a:r>
            <a:r>
              <a:rPr lang="de-DE" dirty="0" err="1"/>
              <a:t>Veltrup</a:t>
            </a:r>
            <a:r>
              <a:rPr lang="de-DE" dirty="0"/>
              <a:t> </a:t>
            </a:r>
            <a:r>
              <a:rPr lang="de-DE" dirty="0" smtClean="0"/>
              <a:t>2003</a:t>
            </a:r>
            <a:endParaRPr lang="de-DE" dirty="0"/>
          </a:p>
        </p:txBody>
      </p:sp>
    </p:spTree>
    <p:extLst>
      <p:ext uri="{BB962C8B-B14F-4D97-AF65-F5344CB8AC3E}">
        <p14:creationId xmlns:p14="http://schemas.microsoft.com/office/powerpoint/2010/main" val="789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50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smtClean="0"/>
              <a:t>Die sieben Strategien / Methoden des MI</a:t>
            </a:r>
            <a:endParaRPr lang="de-DE" altLang="de-DE" dirty="0"/>
          </a:p>
        </p:txBody>
      </p:sp>
      <p:sp>
        <p:nvSpPr>
          <p:cNvPr id="2" name="Textplatzhalter 1"/>
          <p:cNvSpPr>
            <a:spLocks noGrp="1"/>
          </p:cNvSpPr>
          <p:nvPr>
            <p:ph type="body" sz="half" idx="2"/>
          </p:nvPr>
        </p:nvSpPr>
        <p:spPr/>
        <p:txBody>
          <a:bodyPr/>
          <a:lstStyle/>
          <a:p>
            <a:endParaRPr lang="de-DE"/>
          </a:p>
        </p:txBody>
      </p:sp>
      <p:graphicFrame>
        <p:nvGraphicFramePr>
          <p:cNvPr id="5" name="Inhaltsplatzhalter 6"/>
          <p:cNvGraphicFramePr>
            <a:graphicFrameLocks noGrp="1"/>
          </p:cNvGraphicFramePr>
          <p:nvPr>
            <p:ph type="pic" idx="1"/>
            <p:extLst>
              <p:ext uri="{D42A27DB-BD31-4B8C-83A1-F6EECF244321}">
                <p14:modId xmlns:p14="http://schemas.microsoft.com/office/powerpoint/2010/main" val="4078344714"/>
              </p:ext>
            </p:extLst>
          </p:nvPr>
        </p:nvGraphicFramePr>
        <p:xfrm>
          <a:off x="4178461" y="0"/>
          <a:ext cx="8461093" cy="643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768641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Veränderungsorientierte Aussagen </a:t>
            </a:r>
            <a:r>
              <a:rPr lang="de-DE" dirty="0" smtClean="0"/>
              <a:t>fördern</a:t>
            </a:r>
            <a:endParaRPr lang="de-DE" dirty="0"/>
          </a:p>
        </p:txBody>
      </p:sp>
      <p:sp>
        <p:nvSpPr>
          <p:cNvPr id="8" name="Textplatzhalter 7"/>
          <p:cNvSpPr>
            <a:spLocks noGrp="1"/>
          </p:cNvSpPr>
          <p:nvPr>
            <p:ph type="body" sz="quarter" idx="32"/>
          </p:nvPr>
        </p:nvSpPr>
        <p:spPr/>
        <p:txBody>
          <a:bodyPr/>
          <a:lstStyle/>
          <a:p>
            <a:r>
              <a:rPr lang="de-DE" dirty="0" smtClean="0"/>
              <a:t>Die methodische Umsetzung des 2. Prinzips </a:t>
            </a:r>
            <a:r>
              <a:rPr lang="de-DE" dirty="0"/>
              <a:t>„Entwickle Diskrepanzen</a:t>
            </a:r>
            <a:r>
              <a:rPr lang="de-DE" dirty="0" smtClean="0"/>
              <a:t>“ </a:t>
            </a:r>
            <a:endParaRPr lang="de-DE" dirty="0"/>
          </a:p>
        </p:txBody>
      </p:sp>
      <p:sp>
        <p:nvSpPr>
          <p:cNvPr id="7" name="Inhaltsplatzhalter 6"/>
          <p:cNvSpPr>
            <a:spLocks noGrp="1"/>
          </p:cNvSpPr>
          <p:nvPr>
            <p:ph idx="1"/>
          </p:nvPr>
        </p:nvSpPr>
        <p:spPr/>
        <p:txBody>
          <a:bodyPr/>
          <a:lstStyle/>
          <a:p>
            <a:pPr marL="0" indent="0">
              <a:buNone/>
            </a:pPr>
            <a:r>
              <a:rPr lang="de-DE" dirty="0" smtClean="0"/>
              <a:t>Durch unterschiedliche Varianten </a:t>
            </a:r>
            <a:r>
              <a:rPr lang="de-DE" dirty="0"/>
              <a:t>offener </a:t>
            </a:r>
            <a:r>
              <a:rPr lang="de-DE" dirty="0" smtClean="0"/>
              <a:t>Fragen sollen änderungsbezogene Äußerungen der </a:t>
            </a:r>
            <a:r>
              <a:rPr lang="de-DE" dirty="0" err="1" smtClean="0"/>
              <a:t>Klient:innen</a:t>
            </a:r>
            <a:r>
              <a:rPr lang="de-DE" dirty="0" smtClean="0"/>
              <a:t> („</a:t>
            </a:r>
            <a:r>
              <a:rPr lang="de-DE" dirty="0" err="1" smtClean="0"/>
              <a:t>change</a:t>
            </a:r>
            <a:r>
              <a:rPr lang="de-DE" dirty="0" smtClean="0"/>
              <a:t> </a:t>
            </a:r>
            <a:r>
              <a:rPr lang="de-DE" dirty="0" err="1" smtClean="0"/>
              <a:t>talk</a:t>
            </a:r>
            <a:r>
              <a:rPr lang="de-DE" dirty="0" smtClean="0"/>
              <a:t>“) hervorgelockt werden.</a:t>
            </a:r>
          </a:p>
          <a:p>
            <a:pPr marL="0" indent="0">
              <a:buNone/>
            </a:pPr>
            <a:endParaRPr lang="de-DE" dirty="0" smtClean="0"/>
          </a:p>
          <a:p>
            <a:pPr marL="0" indent="0">
              <a:buNone/>
            </a:pPr>
            <a:r>
              <a:rPr lang="de-DE" dirty="0" smtClean="0"/>
              <a:t>Acht Methoden zur Förderung des „</a:t>
            </a:r>
            <a:r>
              <a:rPr lang="de-DE" dirty="0" err="1" smtClean="0"/>
              <a:t>change</a:t>
            </a:r>
            <a:r>
              <a:rPr lang="de-DE" dirty="0" smtClean="0"/>
              <a:t> </a:t>
            </a:r>
            <a:r>
              <a:rPr lang="de-DE" dirty="0" err="1" smtClean="0"/>
              <a:t>talks</a:t>
            </a:r>
            <a:r>
              <a:rPr lang="de-DE" dirty="0" smtClean="0"/>
              <a:t>“:</a:t>
            </a:r>
          </a:p>
          <a:p>
            <a:pPr marL="457200" indent="-457200">
              <a:buFont typeface="+mj-lt"/>
              <a:buAutoNum type="arabicPeriod"/>
            </a:pPr>
            <a:r>
              <a:rPr lang="de-DE" dirty="0" smtClean="0"/>
              <a:t>Offene </a:t>
            </a:r>
            <a:r>
              <a:rPr lang="de-DE" dirty="0"/>
              <a:t>Fragen zu</a:t>
            </a:r>
          </a:p>
          <a:p>
            <a:pPr lvl="2"/>
            <a:r>
              <a:rPr lang="de-DE" sz="2000" dirty="0"/>
              <a:t>Nachteilen des Status quo</a:t>
            </a:r>
          </a:p>
          <a:p>
            <a:pPr lvl="2"/>
            <a:r>
              <a:rPr lang="de-DE" sz="2000" dirty="0"/>
              <a:t>Vorteile einer Änderung</a:t>
            </a:r>
          </a:p>
          <a:p>
            <a:pPr lvl="2"/>
            <a:r>
              <a:rPr lang="de-DE" sz="2000" dirty="0"/>
              <a:t>Optimismus</a:t>
            </a:r>
          </a:p>
          <a:p>
            <a:pPr lvl="2"/>
            <a:r>
              <a:rPr lang="de-DE" sz="2000" dirty="0" smtClean="0"/>
              <a:t>Änderungsintention</a:t>
            </a:r>
          </a:p>
          <a:p>
            <a:pPr marL="457200" indent="-457200">
              <a:buFont typeface="+mj-lt"/>
              <a:buAutoNum type="arabicPeriod"/>
            </a:pPr>
            <a:r>
              <a:rPr lang="de-DE" dirty="0" smtClean="0"/>
              <a:t>Wichtigkeitsrating </a:t>
            </a:r>
          </a:p>
          <a:p>
            <a:pPr marL="0" indent="0">
              <a:buNone/>
            </a:pPr>
            <a:endParaRPr lang="de-DE" dirty="0" smtClean="0"/>
          </a:p>
          <a:p>
            <a:pPr marL="457200" indent="-457200">
              <a:buFont typeface="+mj-lt"/>
              <a:buAutoNum type="arabicPeriod"/>
            </a:pPr>
            <a:endParaRPr lang="de-DE" dirty="0" smtClean="0"/>
          </a:p>
          <a:p>
            <a:pPr marL="457200" indent="-457200">
              <a:buFont typeface="+mj-lt"/>
              <a:buAutoNum type="arabicPeriod"/>
            </a:pPr>
            <a:endParaRPr lang="de-DE" dirty="0" smtClean="0"/>
          </a:p>
          <a:p>
            <a:endParaRPr lang="de-DE" dirty="0" smtClean="0"/>
          </a:p>
          <a:p>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162</a:t>
            </a:fld>
            <a:endParaRPr lang="en-US" noProof="0" dirty="0"/>
          </a:p>
        </p:txBody>
      </p:sp>
      <p:sp>
        <p:nvSpPr>
          <p:cNvPr id="9" name="Textplatzhalter 8"/>
          <p:cNvSpPr>
            <a:spLocks noGrp="1"/>
          </p:cNvSpPr>
          <p:nvPr>
            <p:ph type="body" sz="quarter" idx="33"/>
          </p:nvPr>
        </p:nvSpPr>
        <p:spPr/>
        <p:txBody>
          <a:bodyPr/>
          <a:lstStyle/>
          <a:p>
            <a:r>
              <a:rPr lang="de-DE" baseline="30000" dirty="0"/>
              <a:t>1</a:t>
            </a:r>
            <a:r>
              <a:rPr lang="de-DE" dirty="0"/>
              <a:t>Körkel, </a:t>
            </a:r>
            <a:r>
              <a:rPr lang="de-DE" dirty="0" err="1"/>
              <a:t>Veltrup</a:t>
            </a:r>
            <a:r>
              <a:rPr lang="de-DE" dirty="0"/>
              <a:t> 2003</a:t>
            </a:r>
          </a:p>
          <a:p>
            <a:endParaRPr lang="de-DE" dirty="0"/>
          </a:p>
        </p:txBody>
      </p:sp>
    </p:spTree>
    <p:extLst>
      <p:ext uri="{BB962C8B-B14F-4D97-AF65-F5344CB8AC3E}">
        <p14:creationId xmlns:p14="http://schemas.microsoft.com/office/powerpoint/2010/main" val="215323505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Veränderungsorientierte Aussagen </a:t>
            </a:r>
            <a:r>
              <a:rPr lang="de-DE" dirty="0" smtClean="0"/>
              <a:t>fördern</a:t>
            </a:r>
            <a:endParaRPr lang="de-DE" dirty="0"/>
          </a:p>
        </p:txBody>
      </p:sp>
      <p:sp>
        <p:nvSpPr>
          <p:cNvPr id="8" name="Textplatzhalter 7"/>
          <p:cNvSpPr>
            <a:spLocks noGrp="1"/>
          </p:cNvSpPr>
          <p:nvPr>
            <p:ph type="body" sz="quarter" idx="32"/>
          </p:nvPr>
        </p:nvSpPr>
        <p:spPr/>
        <p:txBody>
          <a:bodyPr/>
          <a:lstStyle/>
          <a:p>
            <a:r>
              <a:rPr lang="de-DE" dirty="0" smtClean="0"/>
              <a:t>Die methodische Umsetzung des 2. Prinzips </a:t>
            </a:r>
            <a:r>
              <a:rPr lang="de-DE" dirty="0"/>
              <a:t>„Entwickle Diskrepanzen</a:t>
            </a:r>
            <a:r>
              <a:rPr lang="de-DE" dirty="0" smtClean="0"/>
              <a:t>“ </a:t>
            </a:r>
            <a:endParaRPr lang="de-DE" dirty="0"/>
          </a:p>
        </p:txBody>
      </p:sp>
      <p:sp>
        <p:nvSpPr>
          <p:cNvPr id="7" name="Inhaltsplatzhalter 6"/>
          <p:cNvSpPr>
            <a:spLocks noGrp="1"/>
          </p:cNvSpPr>
          <p:nvPr>
            <p:ph idx="1"/>
          </p:nvPr>
        </p:nvSpPr>
        <p:spPr/>
        <p:txBody>
          <a:bodyPr/>
          <a:lstStyle/>
          <a:p>
            <a:pPr marL="0" indent="0">
              <a:buNone/>
            </a:pPr>
            <a:r>
              <a:rPr lang="de-DE" dirty="0"/>
              <a:t>Acht Methoden zur Förderung des „</a:t>
            </a:r>
            <a:r>
              <a:rPr lang="de-DE" dirty="0" err="1"/>
              <a:t>change</a:t>
            </a:r>
            <a:r>
              <a:rPr lang="de-DE" dirty="0"/>
              <a:t> </a:t>
            </a:r>
            <a:r>
              <a:rPr lang="de-DE" dirty="0" err="1"/>
              <a:t>talks</a:t>
            </a:r>
            <a:r>
              <a:rPr lang="de-DE" dirty="0"/>
              <a:t>“:</a:t>
            </a:r>
          </a:p>
          <a:p>
            <a:pPr marL="0" indent="0">
              <a:buNone/>
            </a:pPr>
            <a:endParaRPr lang="de-DE" dirty="0" smtClean="0"/>
          </a:p>
          <a:p>
            <a:pPr marL="457200" indent="-457200">
              <a:buFont typeface="+mj-lt"/>
              <a:buAutoNum type="arabicPeriod" startAt="3"/>
            </a:pPr>
            <a:r>
              <a:rPr lang="de-DE" dirty="0"/>
              <a:t>4-Felder-Entscheidungsmatrix</a:t>
            </a:r>
          </a:p>
          <a:p>
            <a:pPr marL="542925" lvl="2" indent="0">
              <a:buNone/>
            </a:pPr>
            <a:r>
              <a:rPr lang="de-DE" sz="2000" dirty="0" smtClean="0"/>
              <a:t>= Für </a:t>
            </a:r>
            <a:r>
              <a:rPr lang="de-DE" sz="2000" dirty="0"/>
              <a:t>und Wider einer Veränderung und Für und Wider einer </a:t>
            </a:r>
            <a:r>
              <a:rPr lang="de-DE" sz="2000" dirty="0" smtClean="0"/>
              <a:t>Beibehaltung</a:t>
            </a:r>
          </a:p>
          <a:p>
            <a:pPr marL="457200" indent="-457200">
              <a:buFont typeface="+mj-lt"/>
              <a:buAutoNum type="arabicPeriod" startAt="4"/>
            </a:pPr>
            <a:r>
              <a:rPr lang="de-DE" dirty="0" smtClean="0"/>
              <a:t>Erkundung </a:t>
            </a:r>
            <a:r>
              <a:rPr lang="de-DE" dirty="0"/>
              <a:t>der Veränderungsmotive</a:t>
            </a:r>
          </a:p>
          <a:p>
            <a:pPr marL="457200" indent="-457200">
              <a:buFont typeface="+mj-lt"/>
              <a:buAutoNum type="arabicPeriod" startAt="4"/>
            </a:pPr>
            <a:r>
              <a:rPr lang="de-DE" dirty="0"/>
              <a:t>Erfragung der Extrementwicklungen</a:t>
            </a:r>
          </a:p>
          <a:p>
            <a:pPr marL="457200" indent="-457200">
              <a:buFont typeface="+mj-lt"/>
              <a:buAutoNum type="arabicPeriod" startAt="4"/>
            </a:pPr>
            <a:r>
              <a:rPr lang="de-DE" dirty="0"/>
              <a:t>Zurückschauen (vor die Zeit der Abhängigkeit)</a:t>
            </a:r>
          </a:p>
          <a:p>
            <a:pPr marL="457200" indent="-457200">
              <a:buFont typeface="+mj-lt"/>
              <a:buAutoNum type="arabicPeriod" startAt="4"/>
            </a:pPr>
            <a:r>
              <a:rPr lang="de-DE" dirty="0"/>
              <a:t>Zukunft nach Konsumreduktion imaginieren</a:t>
            </a:r>
          </a:p>
          <a:p>
            <a:pPr marL="457200" indent="-457200">
              <a:buFont typeface="+mj-lt"/>
              <a:buAutoNum type="arabicPeriod" startAt="4"/>
            </a:pPr>
            <a:r>
              <a:rPr lang="de-DE" dirty="0"/>
              <a:t>Lebensziele explorieren und Dissonanzen zum Suchtmittelkonsum eruieren</a:t>
            </a:r>
          </a:p>
          <a:p>
            <a:pPr marL="457200" indent="-457200">
              <a:buFont typeface="+mj-lt"/>
              <a:buAutoNum type="arabicPeriod" startAt="4"/>
            </a:pP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163</a:t>
            </a:fld>
            <a:endParaRPr lang="en-US" noProof="0" dirty="0"/>
          </a:p>
        </p:txBody>
      </p:sp>
      <p:sp>
        <p:nvSpPr>
          <p:cNvPr id="9" name="Textplatzhalter 8"/>
          <p:cNvSpPr>
            <a:spLocks noGrp="1"/>
          </p:cNvSpPr>
          <p:nvPr>
            <p:ph type="body" sz="quarter" idx="33"/>
          </p:nvPr>
        </p:nvSpPr>
        <p:spPr/>
        <p:txBody>
          <a:bodyPr/>
          <a:lstStyle/>
          <a:p>
            <a:r>
              <a:rPr lang="de-DE" baseline="30000" dirty="0"/>
              <a:t>1</a:t>
            </a:r>
            <a:r>
              <a:rPr lang="de-DE" dirty="0"/>
              <a:t>Körkel, </a:t>
            </a:r>
            <a:r>
              <a:rPr lang="de-DE" dirty="0" err="1"/>
              <a:t>Veltrup</a:t>
            </a:r>
            <a:r>
              <a:rPr lang="de-DE" dirty="0"/>
              <a:t> 2003</a:t>
            </a:r>
          </a:p>
          <a:p>
            <a:endParaRPr lang="de-DE" dirty="0"/>
          </a:p>
        </p:txBody>
      </p:sp>
    </p:spTree>
    <p:extLst>
      <p:ext uri="{BB962C8B-B14F-4D97-AF65-F5344CB8AC3E}">
        <p14:creationId xmlns:p14="http://schemas.microsoft.com/office/powerpoint/2010/main" val="213265985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smtClean="0"/>
              <a:t>Aktives </a:t>
            </a:r>
            <a:r>
              <a:rPr lang="de-DE" altLang="de-DE" dirty="0"/>
              <a:t>Z</a:t>
            </a:r>
            <a:r>
              <a:rPr lang="de-DE" altLang="de-DE" dirty="0" smtClean="0"/>
              <a:t>uhören</a:t>
            </a:r>
            <a:endParaRPr lang="de-DE" dirty="0"/>
          </a:p>
        </p:txBody>
      </p:sp>
      <p:sp>
        <p:nvSpPr>
          <p:cNvPr id="3" name="Textplatzhalter 2"/>
          <p:cNvSpPr>
            <a:spLocks noGrp="1"/>
          </p:cNvSpPr>
          <p:nvPr>
            <p:ph type="body" sz="quarter" idx="32"/>
          </p:nvPr>
        </p:nvSpPr>
        <p:spPr/>
        <p:txBody>
          <a:bodyPr/>
          <a:lstStyle/>
          <a:p>
            <a:r>
              <a:rPr lang="de-DE" dirty="0" smtClean="0"/>
              <a:t>Gruppenübung</a:t>
            </a:r>
            <a:endParaRPr lang="de-DE" dirty="0"/>
          </a:p>
        </p:txBody>
      </p:sp>
      <p:sp>
        <p:nvSpPr>
          <p:cNvPr id="4" name="Inhaltsplatzhalter 3"/>
          <p:cNvSpPr>
            <a:spLocks noGrp="1"/>
          </p:cNvSpPr>
          <p:nvPr>
            <p:ph idx="1"/>
          </p:nvPr>
        </p:nvSpPr>
        <p:spPr/>
        <p:txBody>
          <a:bodyPr/>
          <a:lstStyle/>
          <a:p>
            <a:r>
              <a:rPr lang="de-DE" altLang="de-DE" dirty="0"/>
              <a:t>Führen </a:t>
            </a:r>
            <a:r>
              <a:rPr lang="de-DE" altLang="de-DE" dirty="0" smtClean="0"/>
              <a:t>sie einen Dialog, in welchem Sie </a:t>
            </a:r>
            <a:r>
              <a:rPr lang="de-DE" altLang="de-DE" dirty="0" err="1" smtClean="0"/>
              <a:t>repeating</a:t>
            </a:r>
            <a:r>
              <a:rPr lang="de-DE" altLang="de-DE" dirty="0"/>
              <a:t>, </a:t>
            </a:r>
            <a:r>
              <a:rPr lang="de-DE" altLang="de-DE" dirty="0" err="1"/>
              <a:t>rephrasing</a:t>
            </a:r>
            <a:r>
              <a:rPr lang="de-DE" altLang="de-DE" dirty="0"/>
              <a:t> und </a:t>
            </a:r>
            <a:r>
              <a:rPr lang="de-DE" altLang="de-DE" dirty="0" err="1"/>
              <a:t>paraphrasing</a:t>
            </a:r>
            <a:r>
              <a:rPr lang="de-DE" altLang="de-DE" dirty="0"/>
              <a:t> </a:t>
            </a:r>
            <a:r>
              <a:rPr lang="de-DE" altLang="de-DE" dirty="0" smtClean="0"/>
              <a:t>anwenden</a:t>
            </a:r>
          </a:p>
          <a:p>
            <a:r>
              <a:rPr lang="de-DE" altLang="de-DE" dirty="0" smtClean="0"/>
              <a:t>Die Dialoge werden in Kleingruppen mit je 3 Personen geführt:</a:t>
            </a:r>
          </a:p>
          <a:p>
            <a:pPr lvl="1"/>
            <a:r>
              <a:rPr lang="de-DE" altLang="de-DE" dirty="0" smtClean="0"/>
              <a:t>Zwei </a:t>
            </a:r>
            <a:r>
              <a:rPr lang="de-DE" altLang="de-DE" dirty="0" err="1" smtClean="0"/>
              <a:t>Gesprächspartner:innen</a:t>
            </a:r>
            <a:r>
              <a:rPr lang="de-DE" altLang="de-DE" dirty="0" smtClean="0"/>
              <a:t>, dabei </a:t>
            </a:r>
            <a:r>
              <a:rPr lang="de-DE" altLang="de-DE" dirty="0" err="1" smtClean="0"/>
              <a:t>ein:e</a:t>
            </a:r>
            <a:r>
              <a:rPr lang="de-DE" altLang="de-DE" dirty="0" smtClean="0"/>
              <a:t> </a:t>
            </a:r>
            <a:r>
              <a:rPr lang="de-DE" altLang="de-DE" dirty="0" err="1" smtClean="0"/>
              <a:t>Interviewer:in</a:t>
            </a:r>
            <a:r>
              <a:rPr lang="de-DE" altLang="de-DE" dirty="0" smtClean="0"/>
              <a:t> und </a:t>
            </a:r>
            <a:r>
              <a:rPr lang="de-DE" altLang="de-DE" dirty="0" err="1" smtClean="0"/>
              <a:t>ein:e</a:t>
            </a:r>
            <a:r>
              <a:rPr lang="de-DE" altLang="de-DE" dirty="0" smtClean="0"/>
              <a:t> </a:t>
            </a:r>
            <a:r>
              <a:rPr lang="de-DE" altLang="de-DE" dirty="0" err="1" smtClean="0"/>
              <a:t>Interviewte:r</a:t>
            </a:r>
            <a:r>
              <a:rPr lang="de-DE" altLang="de-DE" dirty="0" smtClean="0"/>
              <a:t>:</a:t>
            </a:r>
          </a:p>
          <a:p>
            <a:pPr lvl="2"/>
            <a:r>
              <a:rPr lang="de-DE" altLang="de-DE" dirty="0" smtClean="0"/>
              <a:t>Aufgabe </a:t>
            </a:r>
            <a:r>
              <a:rPr lang="de-DE" altLang="de-DE" dirty="0" err="1" smtClean="0"/>
              <a:t>Interviewer:in</a:t>
            </a:r>
            <a:r>
              <a:rPr lang="de-DE" altLang="de-DE" dirty="0" smtClean="0"/>
              <a:t>:</a:t>
            </a:r>
          </a:p>
          <a:p>
            <a:pPr lvl="3">
              <a:buFont typeface="Wingdings" panose="05000000000000000000" pitchFamily="2" charset="2"/>
              <a:buChar char="à"/>
            </a:pPr>
            <a:r>
              <a:rPr lang="de-DE" altLang="de-DE" sz="1800" b="1" dirty="0" smtClean="0">
                <a:sym typeface="Wingdings" panose="05000000000000000000" pitchFamily="2" charset="2"/>
              </a:rPr>
              <a:t>Wie steht </a:t>
            </a:r>
            <a:r>
              <a:rPr lang="de-DE" altLang="de-DE" sz="1800" b="1" dirty="0" err="1" smtClean="0">
                <a:sym typeface="Wingdings" panose="05000000000000000000" pitchFamily="2" charset="2"/>
              </a:rPr>
              <a:t>Ihr:e</a:t>
            </a:r>
            <a:r>
              <a:rPr lang="de-DE" altLang="de-DE" sz="1800" b="1" dirty="0" smtClean="0">
                <a:sym typeface="Wingdings" panose="05000000000000000000" pitchFamily="2" charset="2"/>
              </a:rPr>
              <a:t> </a:t>
            </a:r>
            <a:r>
              <a:rPr lang="de-DE" altLang="de-DE" sz="1800" b="1" dirty="0" err="1" smtClean="0">
                <a:sym typeface="Wingdings" panose="05000000000000000000" pitchFamily="2" charset="2"/>
              </a:rPr>
              <a:t>Gesprächspartner:in</a:t>
            </a:r>
            <a:r>
              <a:rPr lang="de-DE" altLang="de-DE" sz="1800" b="1" dirty="0" smtClean="0">
                <a:sym typeface="Wingdings" panose="05000000000000000000" pitchFamily="2" charset="2"/>
              </a:rPr>
              <a:t> zum Thema Alkohol? </a:t>
            </a:r>
          </a:p>
          <a:p>
            <a:pPr lvl="2"/>
            <a:r>
              <a:rPr lang="de-DE" altLang="de-DE" dirty="0"/>
              <a:t>Aufgabe </a:t>
            </a:r>
            <a:r>
              <a:rPr lang="de-DE" altLang="de-DE" dirty="0" err="1" smtClean="0"/>
              <a:t>Interviewte:r</a:t>
            </a:r>
            <a:r>
              <a:rPr lang="de-DE" altLang="de-DE" dirty="0" smtClean="0"/>
              <a:t>:</a:t>
            </a:r>
            <a:endParaRPr lang="de-DE" altLang="de-DE" dirty="0"/>
          </a:p>
          <a:p>
            <a:pPr lvl="3">
              <a:buFont typeface="Wingdings" panose="05000000000000000000" pitchFamily="2" charset="2"/>
              <a:buChar char="à"/>
            </a:pPr>
            <a:r>
              <a:rPr lang="de-DE" altLang="de-DE" sz="1800" dirty="0" smtClean="0">
                <a:sym typeface="Wingdings" panose="05000000000000000000" pitchFamily="2" charset="2"/>
              </a:rPr>
              <a:t>Verhalten Sie sich so, wie sie sich normal verhalten würden, wenn Sie so angesprochen werden (weder übermäßig nett, noch übermäßig widerständig)</a:t>
            </a:r>
            <a:endParaRPr lang="de-DE" altLang="de-DE" sz="1800" dirty="0">
              <a:sym typeface="Wingdings" panose="05000000000000000000" pitchFamily="2" charset="2"/>
            </a:endParaRPr>
          </a:p>
          <a:p>
            <a:pPr lvl="1"/>
            <a:r>
              <a:rPr lang="de-DE" altLang="de-DE" dirty="0" err="1" smtClean="0"/>
              <a:t>Ein:e</a:t>
            </a:r>
            <a:r>
              <a:rPr lang="de-DE" altLang="de-DE" dirty="0" smtClean="0"/>
              <a:t> </a:t>
            </a:r>
            <a:r>
              <a:rPr lang="de-DE" altLang="de-DE" dirty="0" err="1" smtClean="0"/>
              <a:t>passive:r</a:t>
            </a:r>
            <a:r>
              <a:rPr lang="de-DE" altLang="de-DE" dirty="0" smtClean="0"/>
              <a:t> </a:t>
            </a:r>
            <a:r>
              <a:rPr lang="de-DE" altLang="de-DE" dirty="0" err="1" smtClean="0"/>
              <a:t>Beobachter:in</a:t>
            </a:r>
            <a:endParaRPr lang="de-DE" altLang="de-DE" dirty="0" smtClean="0"/>
          </a:p>
          <a:p>
            <a:pPr lvl="2">
              <a:buFont typeface="Wingdings" panose="05000000000000000000" pitchFamily="2" charset="2"/>
              <a:buChar char="à"/>
            </a:pPr>
            <a:r>
              <a:rPr lang="de-DE" altLang="de-DE" dirty="0" smtClean="0"/>
              <a:t>Welche Techniken werden angewandt? </a:t>
            </a:r>
          </a:p>
          <a:p>
            <a:pPr lvl="2">
              <a:buFont typeface="Wingdings" panose="05000000000000000000" pitchFamily="2" charset="2"/>
              <a:buChar char="à"/>
            </a:pPr>
            <a:r>
              <a:rPr lang="de-DE" altLang="de-DE" dirty="0" smtClean="0"/>
              <a:t>Wie ist das Gesprächsklima?</a:t>
            </a:r>
          </a:p>
          <a:p>
            <a:pPr lvl="2">
              <a:buFont typeface="Wingdings" panose="05000000000000000000" pitchFamily="2" charset="2"/>
              <a:buChar char="à"/>
            </a:pPr>
            <a:r>
              <a:rPr lang="de-DE" altLang="de-DE" dirty="0" smtClean="0"/>
              <a:t>Unterbrechen Sie das Gespräch nach zwei Minuten und teilen Sie Ihre Beobachtungen mit. Könnte etwas verbessert werden?</a:t>
            </a:r>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164</a:t>
            </a:fld>
            <a:endParaRPr lang="en-US" noProof="0" dirty="0"/>
          </a:p>
        </p:txBody>
      </p:sp>
    </p:spTree>
    <p:extLst>
      <p:ext uri="{BB962C8B-B14F-4D97-AF65-F5344CB8AC3E}">
        <p14:creationId xmlns:p14="http://schemas.microsoft.com/office/powerpoint/2010/main" val="85470163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smtClean="0"/>
              <a:t>Die sieben Strategien / Methoden des MI</a:t>
            </a:r>
            <a:endParaRPr lang="de-DE" altLang="de-DE" dirty="0"/>
          </a:p>
        </p:txBody>
      </p:sp>
      <p:sp>
        <p:nvSpPr>
          <p:cNvPr id="2" name="Textplatzhalter 1"/>
          <p:cNvSpPr>
            <a:spLocks noGrp="1"/>
          </p:cNvSpPr>
          <p:nvPr>
            <p:ph type="body" sz="half" idx="2"/>
          </p:nvPr>
        </p:nvSpPr>
        <p:spPr/>
        <p:txBody>
          <a:bodyPr/>
          <a:lstStyle/>
          <a:p>
            <a:endParaRPr lang="de-DE"/>
          </a:p>
        </p:txBody>
      </p:sp>
      <p:graphicFrame>
        <p:nvGraphicFramePr>
          <p:cNvPr id="5" name="Inhaltsplatzhalter 6"/>
          <p:cNvGraphicFramePr>
            <a:graphicFrameLocks noGrp="1"/>
          </p:cNvGraphicFramePr>
          <p:nvPr>
            <p:ph type="pic" idx="1"/>
            <p:extLst>
              <p:ext uri="{D42A27DB-BD31-4B8C-83A1-F6EECF244321}">
                <p14:modId xmlns:p14="http://schemas.microsoft.com/office/powerpoint/2010/main" val="2152866985"/>
              </p:ext>
            </p:extLst>
          </p:nvPr>
        </p:nvGraphicFramePr>
        <p:xfrm>
          <a:off x="4178461" y="0"/>
          <a:ext cx="8461093" cy="643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062715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r>
              <a:rPr lang="de-DE" altLang="de-DE" dirty="0" smtClean="0"/>
              <a:t>Widerstand schwächen</a:t>
            </a:r>
            <a:endParaRPr lang="de-DE" altLang="de-DE" dirty="0"/>
          </a:p>
        </p:txBody>
      </p:sp>
      <p:sp>
        <p:nvSpPr>
          <p:cNvPr id="4" name="Textplatzhalter 3"/>
          <p:cNvSpPr>
            <a:spLocks noGrp="1"/>
          </p:cNvSpPr>
          <p:nvPr>
            <p:ph type="body" sz="quarter" idx="32"/>
          </p:nvPr>
        </p:nvSpPr>
        <p:spPr/>
        <p:txBody>
          <a:bodyPr/>
          <a:lstStyle/>
          <a:p>
            <a:r>
              <a:rPr lang="de-DE" dirty="0" smtClean="0"/>
              <a:t>Die methodische Umsetzung des 3. Prinzips „Flexibler Umgang mit Widerstand“</a:t>
            </a:r>
            <a:endParaRPr lang="de-DE" dirty="0"/>
          </a:p>
        </p:txBody>
      </p:sp>
      <p:sp>
        <p:nvSpPr>
          <p:cNvPr id="3" name="Inhaltsplatzhalter 2"/>
          <p:cNvSpPr>
            <a:spLocks noGrp="1"/>
          </p:cNvSpPr>
          <p:nvPr>
            <p:ph idx="1"/>
          </p:nvPr>
        </p:nvSpPr>
        <p:spPr/>
        <p:txBody>
          <a:bodyPr/>
          <a:lstStyle/>
          <a:p>
            <a:pPr marL="342900" indent="-342900">
              <a:defRPr/>
            </a:pPr>
            <a:r>
              <a:rPr lang="de-DE" dirty="0"/>
              <a:t>Widerstand ist ein „normales“ Phänomen und entsteht in der Interaktion </a:t>
            </a:r>
          </a:p>
          <a:p>
            <a:pPr marL="342900" indent="-342900">
              <a:defRPr/>
            </a:pPr>
            <a:r>
              <a:rPr lang="de-DE" dirty="0"/>
              <a:t>Widerstand ist häufig Ausdruck einer unzureichend gewürdigten Ambivalenz</a:t>
            </a:r>
          </a:p>
          <a:p>
            <a:pPr marL="342900" indent="-342900">
              <a:defRPr/>
            </a:pPr>
            <a:r>
              <a:rPr lang="de-DE" dirty="0"/>
              <a:t>Widerstand ist keine Persönlichkeitseigenschaft</a:t>
            </a:r>
          </a:p>
          <a:p>
            <a:pPr marL="342900" indent="-342900">
              <a:defRPr/>
            </a:pPr>
            <a:r>
              <a:rPr lang="de-DE" dirty="0"/>
              <a:t>Widerstand zeigt häufig, dass die Intervention nicht dem Stadium der Änderungsmotivation (TTM) entspricht</a:t>
            </a:r>
          </a:p>
          <a:p>
            <a:pPr marL="342900" indent="-342900">
              <a:defRPr/>
            </a:pPr>
            <a:r>
              <a:rPr lang="de-DE" dirty="0"/>
              <a:t>Widerstand zeigt sich z. B. durch: </a:t>
            </a:r>
          </a:p>
          <a:p>
            <a:pPr marL="465138" lvl="1" indent="0">
              <a:buNone/>
              <a:defRPr/>
            </a:pPr>
            <a:r>
              <a:rPr lang="de-DE" dirty="0"/>
              <a:t>Argumentieren, Bewerten, Abwerten, Unterbrechen, Schuldzuweisungen, Bagatellisieren, Ignorieren</a:t>
            </a:r>
            <a:r>
              <a:rPr lang="de-DE" dirty="0" smtClean="0"/>
              <a:t>...</a:t>
            </a:r>
          </a:p>
          <a:p>
            <a:pPr>
              <a:defRPr/>
            </a:pPr>
            <a:r>
              <a:rPr lang="de-DE" dirty="0"/>
              <a:t>Widerstand nicht mit Widerstand </a:t>
            </a:r>
            <a:r>
              <a:rPr lang="de-DE" dirty="0" smtClean="0"/>
              <a:t>begegnen</a:t>
            </a:r>
            <a:endParaRPr lang="de-DE" dirty="0"/>
          </a:p>
          <a:p>
            <a:pPr>
              <a:defRPr/>
            </a:pPr>
            <a:r>
              <a:rPr lang="de-DE" dirty="0"/>
              <a:t>Widerstand ist ein bedeutsames </a:t>
            </a:r>
            <a:r>
              <a:rPr lang="de-DE" dirty="0" smtClean="0"/>
              <a:t>Signal und ein Zeichen für </a:t>
            </a:r>
            <a:r>
              <a:rPr lang="de-DE" dirty="0" err="1" smtClean="0"/>
              <a:t>den:die</a:t>
            </a:r>
            <a:r>
              <a:rPr lang="de-DE" dirty="0" smtClean="0"/>
              <a:t> </a:t>
            </a:r>
            <a:r>
              <a:rPr lang="de-DE" dirty="0" err="1" smtClean="0"/>
              <a:t>Therapeut:in</a:t>
            </a:r>
            <a:r>
              <a:rPr lang="de-DE" dirty="0" smtClean="0"/>
              <a:t>, etwas an der eigenen </a:t>
            </a:r>
            <a:r>
              <a:rPr lang="de-DE" dirty="0"/>
              <a:t>K</a:t>
            </a:r>
            <a:r>
              <a:rPr lang="de-DE" dirty="0" smtClean="0"/>
              <a:t>ommunikation zu ändern </a:t>
            </a:r>
            <a:endParaRPr lang="de-DE" dirty="0"/>
          </a:p>
          <a:p>
            <a:pPr marL="531813" indent="-342900">
              <a:defRPr/>
            </a:pPr>
            <a:endParaRPr lang="de-DE" dirty="0" smtClean="0"/>
          </a:p>
          <a:p>
            <a:pPr marL="808038" lvl="1" indent="-342900">
              <a:defRPr/>
            </a:pPr>
            <a:endParaRPr lang="de-DE" dirty="0"/>
          </a:p>
          <a:p>
            <a:pPr>
              <a:defRPr/>
            </a:pPr>
            <a:endParaRPr lang="de-DE" dirty="0"/>
          </a:p>
        </p:txBody>
      </p:sp>
      <p:sp>
        <p:nvSpPr>
          <p:cNvPr id="2" name="Textplatzhalter 1"/>
          <p:cNvSpPr>
            <a:spLocks noGrp="1"/>
          </p:cNvSpPr>
          <p:nvPr>
            <p:ph type="body" sz="quarter" idx="33"/>
          </p:nvPr>
        </p:nvSpPr>
        <p:spPr/>
        <p:txBody>
          <a:bodyPr/>
          <a:lstStyle/>
          <a:p>
            <a:r>
              <a:rPr lang="de-DE" baseline="30000" dirty="0"/>
              <a:t>1</a:t>
            </a:r>
            <a:r>
              <a:rPr lang="de-DE" dirty="0"/>
              <a:t>Körkel, </a:t>
            </a:r>
            <a:r>
              <a:rPr lang="de-DE" dirty="0" err="1"/>
              <a:t>Veltrup</a:t>
            </a:r>
            <a:r>
              <a:rPr lang="de-DE" dirty="0"/>
              <a:t> </a:t>
            </a:r>
            <a:r>
              <a:rPr lang="de-DE" dirty="0" smtClean="0"/>
              <a:t>2003</a:t>
            </a:r>
            <a:endParaRPr lang="de-DE" dirty="0"/>
          </a:p>
        </p:txBody>
      </p:sp>
    </p:spTree>
    <p:extLst>
      <p:ext uri="{BB962C8B-B14F-4D97-AF65-F5344CB8AC3E}">
        <p14:creationId xmlns:p14="http://schemas.microsoft.com/office/powerpoint/2010/main" val="83153267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r>
              <a:rPr lang="de-DE" dirty="0" smtClean="0"/>
              <a:t>8 Methoden für einen </a:t>
            </a:r>
            <a:r>
              <a:rPr lang="de-DE" dirty="0"/>
              <a:t>„geschmeidigen“ Umgang mit Widerstand </a:t>
            </a:r>
          </a:p>
        </p:txBody>
      </p:sp>
      <p:sp>
        <p:nvSpPr>
          <p:cNvPr id="2" name="Textplatzhalter 1"/>
          <p:cNvSpPr>
            <a:spLocks noGrp="1"/>
          </p:cNvSpPr>
          <p:nvPr>
            <p:ph type="body" sz="quarter" idx="32"/>
          </p:nvPr>
        </p:nvSpPr>
        <p:spPr/>
        <p:txBody>
          <a:bodyPr/>
          <a:lstStyle/>
          <a:p>
            <a:r>
              <a:rPr lang="de-DE" dirty="0" smtClean="0"/>
              <a:t>Variante 1. – 3.: Aktives Zuhören</a:t>
            </a:r>
            <a:endParaRPr lang="de-DE" dirty="0"/>
          </a:p>
        </p:txBody>
      </p:sp>
      <p:sp>
        <p:nvSpPr>
          <p:cNvPr id="3" name="Inhaltsplatzhalter 2"/>
          <p:cNvSpPr>
            <a:spLocks noGrp="1"/>
          </p:cNvSpPr>
          <p:nvPr>
            <p:ph idx="1"/>
          </p:nvPr>
        </p:nvSpPr>
        <p:spPr/>
        <p:txBody>
          <a:bodyPr/>
          <a:lstStyle/>
          <a:p>
            <a:pPr marL="0" indent="0">
              <a:buNone/>
            </a:pPr>
            <a:r>
              <a:rPr lang="de-DE" sz="2000" dirty="0" smtClean="0"/>
              <a:t>1. einfaches Widerspiegeln („simple </a:t>
            </a:r>
            <a:r>
              <a:rPr lang="de-DE" sz="2000" dirty="0" err="1" smtClean="0"/>
              <a:t>reflection</a:t>
            </a:r>
            <a:r>
              <a:rPr lang="de-DE" sz="2000" dirty="0" smtClean="0"/>
              <a:t>“)</a:t>
            </a:r>
          </a:p>
          <a:p>
            <a:pPr marL="266700" lvl="1" indent="0">
              <a:buNone/>
            </a:pPr>
            <a:r>
              <a:rPr lang="de-DE" sz="1800" dirty="0" err="1" smtClean="0">
                <a:solidFill>
                  <a:schemeClr val="accent2"/>
                </a:solidFill>
              </a:rPr>
              <a:t>Klient:in</a:t>
            </a:r>
            <a:r>
              <a:rPr lang="de-DE" sz="1800" dirty="0" smtClean="0">
                <a:solidFill>
                  <a:schemeClr val="accent2"/>
                </a:solidFill>
              </a:rPr>
              <a:t>: „Ich trinke  überhaupt nicht zu viel – da können Sie mir sagen, was Sie wollen!“ </a:t>
            </a:r>
          </a:p>
          <a:p>
            <a:pPr marL="266700" lvl="1" indent="0">
              <a:buNone/>
            </a:pPr>
            <a:r>
              <a:rPr lang="de-DE" sz="1800" dirty="0" err="1" smtClean="0">
                <a:solidFill>
                  <a:schemeClr val="tx2"/>
                </a:solidFill>
              </a:rPr>
              <a:t>Therapeut:in</a:t>
            </a:r>
            <a:r>
              <a:rPr lang="de-DE" sz="1800" dirty="0" smtClean="0">
                <a:solidFill>
                  <a:schemeClr val="tx2"/>
                </a:solidFill>
              </a:rPr>
              <a:t>: „Für Sie besteht kein Zweifel daran, dass es mit dem Alkohol nicht zu viel geworden ist. Und Sie möchten nicht, dass ich Ihnen da etwas anderes unterstelle.“</a:t>
            </a:r>
          </a:p>
          <a:p>
            <a:endParaRPr lang="de-DE" sz="2000" dirty="0" smtClean="0"/>
          </a:p>
          <a:p>
            <a:pPr marL="0" indent="0">
              <a:buNone/>
            </a:pPr>
            <a:r>
              <a:rPr lang="de-DE" sz="2000" dirty="0" smtClean="0"/>
              <a:t>2. Überzogenes Widerspiegeln („</a:t>
            </a:r>
            <a:r>
              <a:rPr lang="de-DE" sz="2000" dirty="0" err="1" smtClean="0"/>
              <a:t>amplified</a:t>
            </a:r>
            <a:r>
              <a:rPr lang="de-DE" sz="2000" dirty="0" smtClean="0"/>
              <a:t> </a:t>
            </a:r>
            <a:r>
              <a:rPr lang="de-DE" sz="2000" dirty="0" err="1" smtClean="0"/>
              <a:t>reflection</a:t>
            </a:r>
            <a:r>
              <a:rPr lang="de-DE" sz="2000" dirty="0" smtClean="0"/>
              <a:t>“)</a:t>
            </a:r>
          </a:p>
          <a:p>
            <a:pPr marL="266700" lvl="1" indent="0">
              <a:buNone/>
            </a:pPr>
            <a:r>
              <a:rPr lang="de-DE" sz="1800" dirty="0" err="1" smtClean="0">
                <a:solidFill>
                  <a:schemeClr val="accent2"/>
                </a:solidFill>
              </a:rPr>
              <a:t>Klient:in</a:t>
            </a:r>
            <a:r>
              <a:rPr lang="de-DE" sz="1800" dirty="0" smtClean="0">
                <a:solidFill>
                  <a:schemeClr val="accent2"/>
                </a:solidFill>
              </a:rPr>
              <a:t>: „Ich habe meinen Alkoholkonsum im Griff. Ich stehe noch aufrecht, wenn die anderen schon unter dem Tisch liegen.“ </a:t>
            </a:r>
          </a:p>
          <a:p>
            <a:pPr marL="266700" lvl="1" indent="0">
              <a:buNone/>
            </a:pPr>
            <a:r>
              <a:rPr lang="de-DE" sz="1800" dirty="0" err="1" smtClean="0">
                <a:solidFill>
                  <a:schemeClr val="tx2"/>
                </a:solidFill>
              </a:rPr>
              <a:t>Therapeut:in</a:t>
            </a:r>
            <a:r>
              <a:rPr lang="de-DE" sz="1800" dirty="0" smtClean="0">
                <a:solidFill>
                  <a:schemeClr val="tx2"/>
                </a:solidFill>
              </a:rPr>
              <a:t>: „Sie müssen sich um nichts Sorgen machen. Alkohol kann Ihnen überhaupt nichts anhaben.“</a:t>
            </a:r>
          </a:p>
          <a:p>
            <a:endParaRPr lang="de-DE" sz="2000" dirty="0" smtClean="0"/>
          </a:p>
          <a:p>
            <a:pPr marL="0" indent="0">
              <a:buNone/>
            </a:pPr>
            <a:r>
              <a:rPr lang="de-DE" sz="2000" dirty="0" smtClean="0"/>
              <a:t>3. Widerspiegeln der Ambivalenz („double-</a:t>
            </a:r>
            <a:r>
              <a:rPr lang="de-DE" sz="2000" dirty="0" err="1" smtClean="0"/>
              <a:t>sided</a:t>
            </a:r>
            <a:r>
              <a:rPr lang="de-DE" sz="2000" dirty="0" smtClean="0"/>
              <a:t> </a:t>
            </a:r>
            <a:r>
              <a:rPr lang="de-DE" sz="2000" dirty="0" err="1" smtClean="0"/>
              <a:t>reflection</a:t>
            </a:r>
            <a:r>
              <a:rPr lang="de-DE" sz="2000" dirty="0" smtClean="0"/>
              <a:t>“)</a:t>
            </a:r>
          </a:p>
          <a:p>
            <a:pPr marL="266700" lvl="1" indent="0">
              <a:buNone/>
            </a:pPr>
            <a:r>
              <a:rPr lang="de-DE" sz="1800" dirty="0" err="1" smtClean="0">
                <a:solidFill>
                  <a:schemeClr val="accent2"/>
                </a:solidFill>
              </a:rPr>
              <a:t>Klient:in</a:t>
            </a:r>
            <a:r>
              <a:rPr lang="de-DE" sz="1800" dirty="0" smtClean="0">
                <a:solidFill>
                  <a:schemeClr val="accent2"/>
                </a:solidFill>
              </a:rPr>
              <a:t>: „Ich weiß, Sie wollen, dass ich überhaupt keinen Alkohol mehr trinke. Aber das werde ich nicht tun!“</a:t>
            </a:r>
          </a:p>
          <a:p>
            <a:pPr marL="266700" lvl="1" indent="0">
              <a:buNone/>
            </a:pPr>
            <a:r>
              <a:rPr lang="de-DE" sz="1800" dirty="0" err="1" smtClean="0">
                <a:solidFill>
                  <a:schemeClr val="tx2"/>
                </a:solidFill>
              </a:rPr>
              <a:t>Therapeut:in</a:t>
            </a:r>
            <a:r>
              <a:rPr lang="de-DE" sz="1800" dirty="0" smtClean="0">
                <a:solidFill>
                  <a:schemeClr val="tx2"/>
                </a:solidFill>
              </a:rPr>
              <a:t>: „Sie merken, dass es mit dem Alkohol zu viel geworden ist – aber ganz aufhören kommt für Sie nicht infrage.“</a:t>
            </a:r>
          </a:p>
        </p:txBody>
      </p:sp>
      <p:sp>
        <p:nvSpPr>
          <p:cNvPr id="4" name="Textplatzhalter 3"/>
          <p:cNvSpPr>
            <a:spLocks noGrp="1"/>
          </p:cNvSpPr>
          <p:nvPr>
            <p:ph type="body" sz="quarter" idx="33"/>
          </p:nvPr>
        </p:nvSpPr>
        <p:spPr/>
        <p:txBody>
          <a:bodyPr/>
          <a:lstStyle/>
          <a:p>
            <a:r>
              <a:rPr lang="de-DE" dirty="0" err="1"/>
              <a:t>Körkel</a:t>
            </a:r>
            <a:r>
              <a:rPr lang="de-DE" dirty="0"/>
              <a:t>, </a:t>
            </a:r>
            <a:r>
              <a:rPr lang="de-DE" dirty="0" err="1"/>
              <a:t>Veltrup</a:t>
            </a:r>
            <a:r>
              <a:rPr lang="de-DE" dirty="0"/>
              <a:t> 2003</a:t>
            </a:r>
          </a:p>
          <a:p>
            <a:endParaRPr lang="de-DE" dirty="0"/>
          </a:p>
        </p:txBody>
      </p:sp>
    </p:spTree>
    <p:extLst>
      <p:ext uri="{BB962C8B-B14F-4D97-AF65-F5344CB8AC3E}">
        <p14:creationId xmlns:p14="http://schemas.microsoft.com/office/powerpoint/2010/main" val="33186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r>
              <a:rPr lang="de-DE" dirty="0" smtClean="0"/>
              <a:t>8 Methoden für einen </a:t>
            </a:r>
            <a:r>
              <a:rPr lang="de-DE" dirty="0"/>
              <a:t>„geschmeidigen“ Umgang mit Widerstand</a:t>
            </a:r>
          </a:p>
        </p:txBody>
      </p:sp>
      <p:sp>
        <p:nvSpPr>
          <p:cNvPr id="2" name="Textplatzhalter 1"/>
          <p:cNvSpPr>
            <a:spLocks noGrp="1"/>
          </p:cNvSpPr>
          <p:nvPr>
            <p:ph type="body" sz="quarter" idx="32"/>
          </p:nvPr>
        </p:nvSpPr>
        <p:spPr/>
        <p:txBody>
          <a:bodyPr/>
          <a:lstStyle/>
          <a:p>
            <a:r>
              <a:rPr lang="de-DE" dirty="0" smtClean="0"/>
              <a:t>Variante 4. – 6. erfordern eine höhere Anwendungserfahrung:</a:t>
            </a:r>
            <a:endParaRPr lang="de-DE" dirty="0"/>
          </a:p>
        </p:txBody>
      </p:sp>
      <p:sp>
        <p:nvSpPr>
          <p:cNvPr id="3" name="Inhaltsplatzhalter 2"/>
          <p:cNvSpPr>
            <a:spLocks noGrp="1"/>
          </p:cNvSpPr>
          <p:nvPr>
            <p:ph idx="1"/>
          </p:nvPr>
        </p:nvSpPr>
        <p:spPr/>
        <p:txBody>
          <a:bodyPr/>
          <a:lstStyle/>
          <a:p>
            <a:pPr marL="0" indent="0">
              <a:buNone/>
            </a:pPr>
            <a:r>
              <a:rPr lang="de-DE" sz="2000" dirty="0" smtClean="0"/>
              <a:t>4. Verschiebung </a:t>
            </a:r>
            <a:r>
              <a:rPr lang="de-DE" sz="2000" dirty="0"/>
              <a:t>des Fokus („</a:t>
            </a:r>
            <a:r>
              <a:rPr lang="de-DE" sz="2000" dirty="0" err="1"/>
              <a:t>shifting</a:t>
            </a:r>
            <a:r>
              <a:rPr lang="de-DE" sz="2000" dirty="0"/>
              <a:t> </a:t>
            </a:r>
            <a:r>
              <a:rPr lang="de-DE" sz="2000" dirty="0" err="1"/>
              <a:t>focus</a:t>
            </a:r>
            <a:r>
              <a:rPr lang="de-DE" sz="2000" dirty="0" smtClean="0"/>
              <a:t>“)</a:t>
            </a:r>
          </a:p>
          <a:p>
            <a:pPr marL="266700" lvl="1" indent="0">
              <a:buNone/>
            </a:pPr>
            <a:r>
              <a:rPr lang="de-DE" sz="1800" dirty="0" err="1" smtClean="0">
                <a:solidFill>
                  <a:schemeClr val="accent2"/>
                </a:solidFill>
              </a:rPr>
              <a:t>Klient:in</a:t>
            </a:r>
            <a:r>
              <a:rPr lang="de-DE" sz="1800" dirty="0" smtClean="0">
                <a:solidFill>
                  <a:schemeClr val="accent2"/>
                </a:solidFill>
              </a:rPr>
              <a:t>: </a:t>
            </a:r>
            <a:r>
              <a:rPr lang="de-DE" sz="1800" dirty="0">
                <a:solidFill>
                  <a:schemeClr val="accent2"/>
                </a:solidFill>
              </a:rPr>
              <a:t>„Ich </a:t>
            </a:r>
            <a:r>
              <a:rPr lang="de-DE" sz="1800" dirty="0" smtClean="0">
                <a:solidFill>
                  <a:schemeClr val="accent2"/>
                </a:solidFill>
              </a:rPr>
              <a:t>weiß, Sie </a:t>
            </a:r>
            <a:r>
              <a:rPr lang="de-DE" sz="1800" dirty="0">
                <a:solidFill>
                  <a:schemeClr val="accent2"/>
                </a:solidFill>
              </a:rPr>
              <a:t>wollen, dass ich </a:t>
            </a:r>
            <a:r>
              <a:rPr lang="de-DE" sz="1800" dirty="0" smtClean="0">
                <a:solidFill>
                  <a:schemeClr val="accent2"/>
                </a:solidFill>
              </a:rPr>
              <a:t>überhaupt </a:t>
            </a:r>
            <a:r>
              <a:rPr lang="de-DE" sz="1800" dirty="0">
                <a:solidFill>
                  <a:schemeClr val="accent2"/>
                </a:solidFill>
              </a:rPr>
              <a:t>keinen Alkohol </a:t>
            </a:r>
            <a:r>
              <a:rPr lang="de-DE" sz="1800" dirty="0" smtClean="0">
                <a:solidFill>
                  <a:schemeClr val="accent2"/>
                </a:solidFill>
              </a:rPr>
              <a:t>mehr trinke</a:t>
            </a:r>
            <a:r>
              <a:rPr lang="de-DE" sz="1800" dirty="0">
                <a:solidFill>
                  <a:schemeClr val="accent2"/>
                </a:solidFill>
              </a:rPr>
              <a:t>. Aber das werde ich nicht tun</a:t>
            </a:r>
            <a:r>
              <a:rPr lang="de-DE" sz="1800" dirty="0" smtClean="0">
                <a:solidFill>
                  <a:schemeClr val="accent2"/>
                </a:solidFill>
              </a:rPr>
              <a:t>!“</a:t>
            </a:r>
          </a:p>
          <a:p>
            <a:pPr marL="266700" lvl="1" indent="0">
              <a:buNone/>
            </a:pPr>
            <a:r>
              <a:rPr lang="de-DE" sz="1800" dirty="0" err="1" smtClean="0">
                <a:solidFill>
                  <a:schemeClr val="accent1"/>
                </a:solidFill>
              </a:rPr>
              <a:t>Therapeut:in</a:t>
            </a:r>
            <a:r>
              <a:rPr lang="de-DE" sz="1800" dirty="0" smtClean="0">
                <a:solidFill>
                  <a:schemeClr val="accent1"/>
                </a:solidFill>
              </a:rPr>
              <a:t>: </a:t>
            </a:r>
            <a:r>
              <a:rPr lang="de-DE" sz="1800" dirty="0">
                <a:solidFill>
                  <a:schemeClr val="accent1"/>
                </a:solidFill>
              </a:rPr>
              <a:t>„Ich weiß nicht, </a:t>
            </a:r>
            <a:r>
              <a:rPr lang="de-DE" sz="1800" dirty="0" smtClean="0">
                <a:solidFill>
                  <a:schemeClr val="accent1"/>
                </a:solidFill>
              </a:rPr>
              <a:t>zu welchem </a:t>
            </a:r>
            <a:r>
              <a:rPr lang="de-DE" sz="1800" dirty="0">
                <a:solidFill>
                  <a:schemeClr val="accent1"/>
                </a:solidFill>
              </a:rPr>
              <a:t>Ergebnis wir kommen. Verbeißen Sie sich bitte nicht an </a:t>
            </a:r>
            <a:r>
              <a:rPr lang="de-DE" sz="1800" dirty="0" smtClean="0">
                <a:solidFill>
                  <a:schemeClr val="accent1"/>
                </a:solidFill>
              </a:rPr>
              <a:t>diesem Punkt</a:t>
            </a:r>
            <a:r>
              <a:rPr lang="de-DE" sz="1800" dirty="0">
                <a:solidFill>
                  <a:schemeClr val="accent1"/>
                </a:solidFill>
              </a:rPr>
              <a:t>. Ich </a:t>
            </a:r>
            <a:r>
              <a:rPr lang="de-DE" sz="1800" dirty="0" smtClean="0">
                <a:solidFill>
                  <a:schemeClr val="accent1"/>
                </a:solidFill>
              </a:rPr>
              <a:t>würde </a:t>
            </a:r>
            <a:r>
              <a:rPr lang="de-DE" sz="1800" dirty="0">
                <a:solidFill>
                  <a:schemeClr val="accent1"/>
                </a:solidFill>
              </a:rPr>
              <a:t>mit Ihnen gerne erst einmal  </a:t>
            </a:r>
            <a:r>
              <a:rPr lang="de-DE" sz="1800" dirty="0" smtClean="0">
                <a:solidFill>
                  <a:schemeClr val="accent1"/>
                </a:solidFill>
              </a:rPr>
              <a:t>über </a:t>
            </a:r>
            <a:r>
              <a:rPr lang="de-DE" sz="1800" dirty="0">
                <a:solidFill>
                  <a:schemeClr val="accent1"/>
                </a:solidFill>
              </a:rPr>
              <a:t>... sprechen</a:t>
            </a:r>
            <a:r>
              <a:rPr lang="de-DE" sz="1800" dirty="0" smtClean="0">
                <a:solidFill>
                  <a:schemeClr val="accent1"/>
                </a:solidFill>
              </a:rPr>
              <a:t>.“</a:t>
            </a:r>
          </a:p>
          <a:p>
            <a:endParaRPr lang="de-DE" sz="2000" dirty="0" smtClean="0"/>
          </a:p>
          <a:p>
            <a:pPr marL="0" indent="0">
              <a:buNone/>
            </a:pPr>
            <a:r>
              <a:rPr lang="de-DE" sz="2000" dirty="0" smtClean="0"/>
              <a:t>5. Umdeuten </a:t>
            </a:r>
            <a:r>
              <a:rPr lang="de-DE" sz="2000" dirty="0"/>
              <a:t>(„</a:t>
            </a:r>
            <a:r>
              <a:rPr lang="de-DE" sz="2000" dirty="0" err="1"/>
              <a:t>reframing</a:t>
            </a:r>
            <a:r>
              <a:rPr lang="de-DE" sz="2000" dirty="0"/>
              <a:t>“)</a:t>
            </a:r>
          </a:p>
          <a:p>
            <a:pPr marL="276225" lvl="1" indent="0">
              <a:buNone/>
            </a:pPr>
            <a:r>
              <a:rPr lang="de-DE" sz="1800" dirty="0" err="1" smtClean="0">
                <a:solidFill>
                  <a:schemeClr val="accent2"/>
                </a:solidFill>
              </a:rPr>
              <a:t>Klient:in</a:t>
            </a:r>
            <a:r>
              <a:rPr lang="de-DE" sz="1800" dirty="0" smtClean="0">
                <a:solidFill>
                  <a:schemeClr val="accent2"/>
                </a:solidFill>
              </a:rPr>
              <a:t>: </a:t>
            </a:r>
            <a:r>
              <a:rPr lang="de-DE" sz="1800" dirty="0">
                <a:solidFill>
                  <a:schemeClr val="accent2"/>
                </a:solidFill>
              </a:rPr>
              <a:t>„</a:t>
            </a:r>
            <a:r>
              <a:rPr lang="de-DE" sz="1800" dirty="0" smtClean="0">
                <a:solidFill>
                  <a:schemeClr val="accent2"/>
                </a:solidFill>
              </a:rPr>
              <a:t>Meine Frau nörgelt </a:t>
            </a:r>
            <a:r>
              <a:rPr lang="de-DE" sz="1800" dirty="0">
                <a:solidFill>
                  <a:schemeClr val="accent2"/>
                </a:solidFill>
              </a:rPr>
              <a:t>laufend wegen des Trinkens an mir herum</a:t>
            </a:r>
            <a:r>
              <a:rPr lang="de-DE" sz="1800" dirty="0" smtClean="0">
                <a:solidFill>
                  <a:schemeClr val="accent2"/>
                </a:solidFill>
              </a:rPr>
              <a:t>.“ </a:t>
            </a:r>
          </a:p>
          <a:p>
            <a:pPr marL="276225" lvl="1" indent="0">
              <a:buNone/>
            </a:pPr>
            <a:r>
              <a:rPr lang="de-DE" sz="1800" dirty="0" err="1" smtClean="0">
                <a:solidFill>
                  <a:schemeClr val="accent1"/>
                </a:solidFill>
              </a:rPr>
              <a:t>Therapeut:in</a:t>
            </a:r>
            <a:r>
              <a:rPr lang="de-DE" sz="1800" dirty="0" smtClean="0">
                <a:solidFill>
                  <a:schemeClr val="accent1"/>
                </a:solidFill>
              </a:rPr>
              <a:t>: </a:t>
            </a:r>
            <a:r>
              <a:rPr lang="de-DE" sz="1800" dirty="0">
                <a:solidFill>
                  <a:schemeClr val="accent1"/>
                </a:solidFill>
              </a:rPr>
              <a:t>„Das </a:t>
            </a:r>
            <a:r>
              <a:rPr lang="de-DE" sz="1800" dirty="0" smtClean="0">
                <a:solidFill>
                  <a:schemeClr val="accent1"/>
                </a:solidFill>
              </a:rPr>
              <a:t>ärgert </a:t>
            </a:r>
            <a:r>
              <a:rPr lang="de-DE" sz="1800" dirty="0">
                <a:solidFill>
                  <a:schemeClr val="accent1"/>
                </a:solidFill>
              </a:rPr>
              <a:t>Sie. Und gleichzeitig klingt es so, als </a:t>
            </a:r>
            <a:r>
              <a:rPr lang="de-DE" sz="1800" dirty="0" smtClean="0">
                <a:solidFill>
                  <a:schemeClr val="accent1"/>
                </a:solidFill>
              </a:rPr>
              <a:t>würde sie sich </a:t>
            </a:r>
            <a:r>
              <a:rPr lang="de-DE" sz="1800" dirty="0">
                <a:solidFill>
                  <a:schemeClr val="accent1"/>
                </a:solidFill>
              </a:rPr>
              <a:t>auch Sorgen um Sie machen – es scheint </a:t>
            </a:r>
            <a:r>
              <a:rPr lang="de-DE" sz="1800" dirty="0" smtClean="0">
                <a:solidFill>
                  <a:schemeClr val="accent1"/>
                </a:solidFill>
              </a:rPr>
              <a:t>ihr </a:t>
            </a:r>
            <a:r>
              <a:rPr lang="de-DE" sz="1800" dirty="0">
                <a:solidFill>
                  <a:schemeClr val="accent1"/>
                </a:solidFill>
              </a:rPr>
              <a:t>nicht </a:t>
            </a:r>
            <a:r>
              <a:rPr lang="de-DE" sz="1800" dirty="0" smtClean="0">
                <a:solidFill>
                  <a:schemeClr val="accent1"/>
                </a:solidFill>
              </a:rPr>
              <a:t>gleichgültig zu sein</a:t>
            </a:r>
            <a:r>
              <a:rPr lang="de-DE" sz="1800" dirty="0">
                <a:solidFill>
                  <a:schemeClr val="accent1"/>
                </a:solidFill>
              </a:rPr>
              <a:t>, was aus Ihnen wird</a:t>
            </a:r>
            <a:r>
              <a:rPr lang="de-DE" sz="1800" dirty="0" smtClean="0">
                <a:solidFill>
                  <a:schemeClr val="accent1"/>
                </a:solidFill>
              </a:rPr>
              <a:t>.“</a:t>
            </a:r>
          </a:p>
          <a:p>
            <a:pPr marL="285750" indent="-285750"/>
            <a:endParaRPr lang="de-DE" sz="2000" dirty="0" smtClean="0"/>
          </a:p>
          <a:p>
            <a:pPr marL="0" indent="0">
              <a:buNone/>
            </a:pPr>
            <a:r>
              <a:rPr lang="de-DE" sz="2000" dirty="0" smtClean="0"/>
              <a:t>6. Zustimmung </a:t>
            </a:r>
            <a:r>
              <a:rPr lang="de-DE" sz="2000" dirty="0"/>
              <a:t>mit </a:t>
            </a:r>
            <a:r>
              <a:rPr lang="de-DE" sz="2000" dirty="0" smtClean="0"/>
              <a:t>einer Wendung </a:t>
            </a:r>
            <a:r>
              <a:rPr lang="de-DE" sz="2000" dirty="0"/>
              <a:t>(„</a:t>
            </a:r>
            <a:r>
              <a:rPr lang="de-DE" sz="2000" dirty="0" err="1"/>
              <a:t>agreeing</a:t>
            </a:r>
            <a:r>
              <a:rPr lang="de-DE" sz="2000" dirty="0"/>
              <a:t> </a:t>
            </a:r>
            <a:r>
              <a:rPr lang="de-DE" sz="2000" dirty="0" err="1"/>
              <a:t>with</a:t>
            </a:r>
            <a:r>
              <a:rPr lang="de-DE" sz="2000" dirty="0"/>
              <a:t> a </a:t>
            </a:r>
            <a:r>
              <a:rPr lang="de-DE" sz="2000" dirty="0" err="1"/>
              <a:t>twist</a:t>
            </a:r>
            <a:r>
              <a:rPr lang="de-DE" sz="2000" dirty="0"/>
              <a:t>“)</a:t>
            </a:r>
          </a:p>
          <a:p>
            <a:pPr marL="266700" lvl="1" indent="0">
              <a:buNone/>
            </a:pPr>
            <a:r>
              <a:rPr lang="de-DE" sz="1800" dirty="0" err="1" smtClean="0">
                <a:solidFill>
                  <a:schemeClr val="accent2"/>
                </a:solidFill>
              </a:rPr>
              <a:t>Klient:in</a:t>
            </a:r>
            <a:r>
              <a:rPr lang="de-DE" sz="1800" dirty="0" smtClean="0">
                <a:solidFill>
                  <a:schemeClr val="accent2"/>
                </a:solidFill>
              </a:rPr>
              <a:t>: </a:t>
            </a:r>
            <a:r>
              <a:rPr lang="de-DE" sz="1800" dirty="0">
                <a:solidFill>
                  <a:schemeClr val="accent2"/>
                </a:solidFill>
              </a:rPr>
              <a:t>„Hier geht es </a:t>
            </a:r>
            <a:r>
              <a:rPr lang="de-DE" sz="1800" dirty="0" smtClean="0">
                <a:solidFill>
                  <a:schemeClr val="accent2"/>
                </a:solidFill>
              </a:rPr>
              <a:t>ständig </a:t>
            </a:r>
            <a:r>
              <a:rPr lang="de-DE" sz="1800" dirty="0">
                <a:solidFill>
                  <a:schemeClr val="accent2"/>
                </a:solidFill>
              </a:rPr>
              <a:t>nur um das Thema Alkohol. Mir gehen </a:t>
            </a:r>
            <a:r>
              <a:rPr lang="de-DE" sz="1800" dirty="0" smtClean="0">
                <a:solidFill>
                  <a:schemeClr val="accent2"/>
                </a:solidFill>
              </a:rPr>
              <a:t>aber meine </a:t>
            </a:r>
            <a:r>
              <a:rPr lang="de-DE" sz="1800" dirty="0">
                <a:solidFill>
                  <a:schemeClr val="accent2"/>
                </a:solidFill>
              </a:rPr>
              <a:t>Sorgen wegen meiner Frau und den Kindern nicht aus dem Kopf.“</a:t>
            </a:r>
          </a:p>
          <a:p>
            <a:pPr marL="266700" lvl="1" indent="0">
              <a:buNone/>
            </a:pPr>
            <a:r>
              <a:rPr lang="de-DE" sz="1800" dirty="0" err="1" smtClean="0">
                <a:solidFill>
                  <a:schemeClr val="accent1"/>
                </a:solidFill>
              </a:rPr>
              <a:t>Therapeut:in</a:t>
            </a:r>
            <a:r>
              <a:rPr lang="de-DE" sz="1800" dirty="0" smtClean="0">
                <a:solidFill>
                  <a:schemeClr val="accent1"/>
                </a:solidFill>
              </a:rPr>
              <a:t>: </a:t>
            </a:r>
            <a:r>
              <a:rPr lang="de-DE" sz="1800" dirty="0">
                <a:solidFill>
                  <a:schemeClr val="accent1"/>
                </a:solidFill>
              </a:rPr>
              <a:t>„Stimmt: Wir haben die ganze Zeit nur  </a:t>
            </a:r>
            <a:r>
              <a:rPr lang="de-DE" sz="1800" dirty="0" smtClean="0">
                <a:solidFill>
                  <a:schemeClr val="accent1"/>
                </a:solidFill>
              </a:rPr>
              <a:t>über </a:t>
            </a:r>
            <a:r>
              <a:rPr lang="de-DE" sz="1800" dirty="0">
                <a:solidFill>
                  <a:schemeClr val="accent1"/>
                </a:solidFill>
              </a:rPr>
              <a:t>Ihren </a:t>
            </a:r>
            <a:r>
              <a:rPr lang="de-DE" sz="1800" dirty="0" smtClean="0">
                <a:solidFill>
                  <a:schemeClr val="accent1"/>
                </a:solidFill>
              </a:rPr>
              <a:t>Alkoholkonsum gesprochen</a:t>
            </a:r>
            <a:r>
              <a:rPr lang="de-DE" sz="1800" dirty="0">
                <a:solidFill>
                  <a:schemeClr val="accent1"/>
                </a:solidFill>
              </a:rPr>
              <a:t>. Es geht aber letztlich um die ganze Familie – </a:t>
            </a:r>
            <a:r>
              <a:rPr lang="de-DE" sz="1800" dirty="0" smtClean="0">
                <a:solidFill>
                  <a:schemeClr val="accent1"/>
                </a:solidFill>
              </a:rPr>
              <a:t>und die </a:t>
            </a:r>
            <a:r>
              <a:rPr lang="de-DE" sz="1800" dirty="0">
                <a:solidFill>
                  <a:schemeClr val="accent1"/>
                </a:solidFill>
              </a:rPr>
              <a:t>sollte im Mittelpunkt stehen.“</a:t>
            </a:r>
          </a:p>
        </p:txBody>
      </p:sp>
      <p:sp>
        <p:nvSpPr>
          <p:cNvPr id="4" name="Textplatzhalter 3"/>
          <p:cNvSpPr>
            <a:spLocks noGrp="1"/>
          </p:cNvSpPr>
          <p:nvPr>
            <p:ph type="body" sz="quarter" idx="33"/>
          </p:nvPr>
        </p:nvSpPr>
        <p:spPr/>
        <p:txBody>
          <a:bodyPr/>
          <a:lstStyle/>
          <a:p>
            <a:r>
              <a:rPr lang="de-DE" dirty="0" err="1"/>
              <a:t>Körkel</a:t>
            </a:r>
            <a:r>
              <a:rPr lang="de-DE" dirty="0"/>
              <a:t>, </a:t>
            </a:r>
            <a:r>
              <a:rPr lang="de-DE" dirty="0" err="1"/>
              <a:t>Veltrup</a:t>
            </a:r>
            <a:r>
              <a:rPr lang="de-DE" dirty="0"/>
              <a:t> 2003</a:t>
            </a:r>
          </a:p>
          <a:p>
            <a:endParaRPr lang="de-DE" dirty="0"/>
          </a:p>
        </p:txBody>
      </p:sp>
    </p:spTree>
    <p:extLst>
      <p:ext uri="{BB962C8B-B14F-4D97-AF65-F5344CB8AC3E}">
        <p14:creationId xmlns:p14="http://schemas.microsoft.com/office/powerpoint/2010/main" val="347861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r>
              <a:rPr lang="de-DE" dirty="0"/>
              <a:t>8 Methoden </a:t>
            </a:r>
            <a:r>
              <a:rPr lang="de-DE" dirty="0" smtClean="0"/>
              <a:t>für einen </a:t>
            </a:r>
            <a:r>
              <a:rPr lang="de-DE" dirty="0"/>
              <a:t>„geschmeidigen“ Umgang mit Widerstand</a:t>
            </a:r>
            <a:endParaRPr lang="de-DE" altLang="de-DE" dirty="0"/>
          </a:p>
        </p:txBody>
      </p:sp>
      <p:sp>
        <p:nvSpPr>
          <p:cNvPr id="2" name="Textplatzhalter 1"/>
          <p:cNvSpPr>
            <a:spLocks noGrp="1"/>
          </p:cNvSpPr>
          <p:nvPr>
            <p:ph type="body" sz="quarter" idx="32"/>
          </p:nvPr>
        </p:nvSpPr>
        <p:spPr/>
        <p:txBody>
          <a:bodyPr/>
          <a:lstStyle/>
          <a:p>
            <a:r>
              <a:rPr lang="de-DE" dirty="0"/>
              <a:t>Variante </a:t>
            </a:r>
            <a:r>
              <a:rPr lang="de-DE" dirty="0" smtClean="0"/>
              <a:t>7. – 8. erfordern </a:t>
            </a:r>
            <a:r>
              <a:rPr lang="de-DE" dirty="0"/>
              <a:t>eine höhere Anwendungserfahrung:</a:t>
            </a:r>
          </a:p>
        </p:txBody>
      </p:sp>
      <p:sp>
        <p:nvSpPr>
          <p:cNvPr id="3" name="Inhaltsplatzhalter 2"/>
          <p:cNvSpPr>
            <a:spLocks noGrp="1"/>
          </p:cNvSpPr>
          <p:nvPr>
            <p:ph idx="1"/>
          </p:nvPr>
        </p:nvSpPr>
        <p:spPr/>
        <p:txBody>
          <a:bodyPr/>
          <a:lstStyle/>
          <a:p>
            <a:pPr marL="0" indent="0">
              <a:buNone/>
            </a:pPr>
            <a:r>
              <a:rPr lang="de-DE" dirty="0" smtClean="0"/>
              <a:t>7. Herausstellen </a:t>
            </a:r>
            <a:r>
              <a:rPr lang="de-DE" dirty="0"/>
              <a:t>der </a:t>
            </a:r>
            <a:r>
              <a:rPr lang="de-DE" dirty="0" smtClean="0"/>
              <a:t>persönlichen Wahlfreiheit </a:t>
            </a:r>
            <a:r>
              <a:rPr lang="de-DE" dirty="0"/>
              <a:t>(„</a:t>
            </a:r>
            <a:r>
              <a:rPr lang="de-DE" dirty="0" err="1"/>
              <a:t>emphasizing</a:t>
            </a:r>
            <a:r>
              <a:rPr lang="de-DE" dirty="0"/>
              <a:t> </a:t>
            </a:r>
            <a:r>
              <a:rPr lang="de-DE" dirty="0" smtClean="0"/>
              <a:t>personal </a:t>
            </a:r>
            <a:r>
              <a:rPr lang="de-DE" dirty="0" err="1" smtClean="0"/>
              <a:t>choice</a:t>
            </a:r>
            <a:r>
              <a:rPr lang="de-DE" dirty="0" smtClean="0"/>
              <a:t> </a:t>
            </a:r>
            <a:r>
              <a:rPr lang="de-DE" dirty="0" err="1"/>
              <a:t>and</a:t>
            </a:r>
            <a:r>
              <a:rPr lang="de-DE" dirty="0"/>
              <a:t> </a:t>
            </a:r>
            <a:r>
              <a:rPr lang="de-DE" dirty="0" err="1"/>
              <a:t>control</a:t>
            </a:r>
            <a:r>
              <a:rPr lang="de-DE" dirty="0"/>
              <a:t>“)</a:t>
            </a:r>
          </a:p>
          <a:p>
            <a:pPr marL="266700" lvl="1" indent="0">
              <a:buNone/>
            </a:pPr>
            <a:r>
              <a:rPr lang="de-DE" dirty="0" err="1" smtClean="0">
                <a:solidFill>
                  <a:schemeClr val="accent2"/>
                </a:solidFill>
              </a:rPr>
              <a:t>Klient:in</a:t>
            </a:r>
            <a:r>
              <a:rPr lang="de-DE" dirty="0" smtClean="0">
                <a:solidFill>
                  <a:schemeClr val="accent2"/>
                </a:solidFill>
              </a:rPr>
              <a:t>: </a:t>
            </a:r>
            <a:r>
              <a:rPr lang="de-DE" dirty="0">
                <a:solidFill>
                  <a:schemeClr val="accent2"/>
                </a:solidFill>
              </a:rPr>
              <a:t>„Ich </a:t>
            </a:r>
            <a:r>
              <a:rPr lang="de-DE" dirty="0" smtClean="0">
                <a:solidFill>
                  <a:schemeClr val="accent2"/>
                </a:solidFill>
              </a:rPr>
              <a:t>weiß, </a:t>
            </a:r>
            <a:r>
              <a:rPr lang="de-DE" dirty="0">
                <a:solidFill>
                  <a:schemeClr val="accent2"/>
                </a:solidFill>
              </a:rPr>
              <a:t>Sie wollen, dass </a:t>
            </a:r>
            <a:r>
              <a:rPr lang="de-DE" dirty="0" smtClean="0">
                <a:solidFill>
                  <a:schemeClr val="accent2"/>
                </a:solidFill>
              </a:rPr>
              <a:t>ich überhaupt </a:t>
            </a:r>
            <a:r>
              <a:rPr lang="de-DE" dirty="0">
                <a:solidFill>
                  <a:schemeClr val="accent2"/>
                </a:solidFill>
              </a:rPr>
              <a:t>keinen Alkohol </a:t>
            </a:r>
            <a:r>
              <a:rPr lang="de-DE" dirty="0" smtClean="0">
                <a:solidFill>
                  <a:schemeClr val="accent2"/>
                </a:solidFill>
              </a:rPr>
              <a:t>mehr trinke</a:t>
            </a:r>
            <a:r>
              <a:rPr lang="de-DE" dirty="0">
                <a:solidFill>
                  <a:schemeClr val="accent2"/>
                </a:solidFill>
              </a:rPr>
              <a:t>. Aber das werde ich nicht tun!“ </a:t>
            </a:r>
            <a:endParaRPr lang="de-DE" dirty="0" smtClean="0">
              <a:solidFill>
                <a:schemeClr val="accent2"/>
              </a:solidFill>
            </a:endParaRPr>
          </a:p>
          <a:p>
            <a:pPr marL="266700" lvl="1" indent="0">
              <a:buNone/>
            </a:pPr>
            <a:r>
              <a:rPr lang="de-DE" dirty="0" err="1" smtClean="0">
                <a:solidFill>
                  <a:schemeClr val="accent1"/>
                </a:solidFill>
              </a:rPr>
              <a:t>Therapeut:in</a:t>
            </a:r>
            <a:r>
              <a:rPr lang="de-DE" dirty="0" smtClean="0">
                <a:solidFill>
                  <a:schemeClr val="accent1"/>
                </a:solidFill>
              </a:rPr>
              <a:t>: </a:t>
            </a:r>
            <a:r>
              <a:rPr lang="de-DE" dirty="0">
                <a:solidFill>
                  <a:schemeClr val="accent1"/>
                </a:solidFill>
              </a:rPr>
              <a:t>„Niemand kann </a:t>
            </a:r>
            <a:r>
              <a:rPr lang="de-DE" dirty="0" smtClean="0">
                <a:solidFill>
                  <a:schemeClr val="accent1"/>
                </a:solidFill>
              </a:rPr>
              <a:t>Ihren Alkoholkonsum für </a:t>
            </a:r>
            <a:r>
              <a:rPr lang="de-DE" dirty="0">
                <a:solidFill>
                  <a:schemeClr val="accent1"/>
                </a:solidFill>
              </a:rPr>
              <a:t>Sie </a:t>
            </a:r>
            <a:r>
              <a:rPr lang="de-DE" dirty="0" smtClean="0">
                <a:solidFill>
                  <a:schemeClr val="accent1"/>
                </a:solidFill>
              </a:rPr>
              <a:t>ver</a:t>
            </a:r>
            <a:r>
              <a:rPr lang="de-DE" dirty="0">
                <a:solidFill>
                  <a:schemeClr val="accent1"/>
                </a:solidFill>
              </a:rPr>
              <a:t>ä</a:t>
            </a:r>
            <a:r>
              <a:rPr lang="de-DE" dirty="0" smtClean="0">
                <a:solidFill>
                  <a:schemeClr val="accent1"/>
                </a:solidFill>
              </a:rPr>
              <a:t>ndern</a:t>
            </a:r>
            <a:r>
              <a:rPr lang="de-DE" dirty="0">
                <a:solidFill>
                  <a:schemeClr val="accent1"/>
                </a:solidFill>
              </a:rPr>
              <a:t>. Es ist allein Ihre Entscheidung.“ Oder</a:t>
            </a:r>
            <a:r>
              <a:rPr lang="de-DE" dirty="0" smtClean="0">
                <a:solidFill>
                  <a:schemeClr val="accent1"/>
                </a:solidFill>
              </a:rPr>
              <a:t>: „</a:t>
            </a:r>
            <a:r>
              <a:rPr lang="de-DE" dirty="0">
                <a:solidFill>
                  <a:schemeClr val="accent1"/>
                </a:solidFill>
              </a:rPr>
              <a:t>Sie sind ein freier Mensch und es </a:t>
            </a:r>
            <a:r>
              <a:rPr lang="de-DE" dirty="0" smtClean="0">
                <a:solidFill>
                  <a:schemeClr val="accent1"/>
                </a:solidFill>
              </a:rPr>
              <a:t>hängt </a:t>
            </a:r>
            <a:r>
              <a:rPr lang="de-DE" dirty="0">
                <a:solidFill>
                  <a:schemeClr val="accent1"/>
                </a:solidFill>
              </a:rPr>
              <a:t>letztlich von Ihnen ab, wie </a:t>
            </a:r>
            <a:r>
              <a:rPr lang="de-DE" dirty="0" smtClean="0">
                <a:solidFill>
                  <a:schemeClr val="accent1"/>
                </a:solidFill>
              </a:rPr>
              <a:t>es weitergeht</a:t>
            </a:r>
            <a:r>
              <a:rPr lang="de-DE" dirty="0">
                <a:solidFill>
                  <a:schemeClr val="accent1"/>
                </a:solidFill>
              </a:rPr>
              <a:t>.“</a:t>
            </a:r>
          </a:p>
          <a:p>
            <a:endParaRPr lang="de-DE" dirty="0" smtClean="0"/>
          </a:p>
          <a:p>
            <a:pPr marL="0" indent="0">
              <a:buNone/>
            </a:pPr>
            <a:r>
              <a:rPr lang="de-DE" dirty="0" smtClean="0"/>
              <a:t>8. Mit </a:t>
            </a:r>
            <a:r>
              <a:rPr lang="de-DE" dirty="0"/>
              <a:t>der Position </a:t>
            </a:r>
            <a:r>
              <a:rPr lang="de-DE" dirty="0" smtClean="0"/>
              <a:t>des Klienten/ der Klientin </a:t>
            </a:r>
            <a:r>
              <a:rPr lang="de-DE" dirty="0"/>
              <a:t>konform gehen („</a:t>
            </a:r>
            <a:r>
              <a:rPr lang="de-DE" dirty="0" err="1"/>
              <a:t>coming</a:t>
            </a:r>
            <a:r>
              <a:rPr lang="de-DE" dirty="0"/>
              <a:t> </a:t>
            </a:r>
            <a:r>
              <a:rPr lang="de-DE" dirty="0" err="1"/>
              <a:t>alongside</a:t>
            </a:r>
            <a:r>
              <a:rPr lang="de-DE" dirty="0"/>
              <a:t>“)</a:t>
            </a:r>
          </a:p>
          <a:p>
            <a:pPr marL="276225" lvl="1" indent="0">
              <a:buNone/>
            </a:pPr>
            <a:r>
              <a:rPr lang="de-DE" dirty="0" err="1" smtClean="0">
                <a:solidFill>
                  <a:schemeClr val="accent1"/>
                </a:solidFill>
              </a:rPr>
              <a:t>Therapeut:in</a:t>
            </a:r>
            <a:r>
              <a:rPr lang="de-DE" dirty="0" smtClean="0">
                <a:solidFill>
                  <a:schemeClr val="accent1"/>
                </a:solidFill>
              </a:rPr>
              <a:t>: </a:t>
            </a:r>
            <a:r>
              <a:rPr lang="de-DE" dirty="0">
                <a:solidFill>
                  <a:schemeClr val="accent1"/>
                </a:solidFill>
              </a:rPr>
              <a:t>„Sie haben einiges  ü</a:t>
            </a:r>
            <a:r>
              <a:rPr lang="de-DE" dirty="0" smtClean="0">
                <a:solidFill>
                  <a:schemeClr val="accent1"/>
                </a:solidFill>
              </a:rPr>
              <a:t>ber </a:t>
            </a:r>
            <a:r>
              <a:rPr lang="de-DE" dirty="0">
                <a:solidFill>
                  <a:schemeClr val="accent1"/>
                </a:solidFill>
              </a:rPr>
              <a:t>Ihren Alkoholkonsum </a:t>
            </a:r>
            <a:r>
              <a:rPr lang="de-DE" dirty="0" smtClean="0">
                <a:solidFill>
                  <a:schemeClr val="accent1"/>
                </a:solidFill>
              </a:rPr>
              <a:t>erz</a:t>
            </a:r>
            <a:r>
              <a:rPr lang="de-DE" dirty="0">
                <a:solidFill>
                  <a:schemeClr val="accent1"/>
                </a:solidFill>
              </a:rPr>
              <a:t>ä</a:t>
            </a:r>
            <a:r>
              <a:rPr lang="de-DE" dirty="0" smtClean="0">
                <a:solidFill>
                  <a:schemeClr val="accent1"/>
                </a:solidFill>
              </a:rPr>
              <a:t>hlt</a:t>
            </a:r>
            <a:r>
              <a:rPr lang="de-DE" dirty="0">
                <a:solidFill>
                  <a:schemeClr val="accent1"/>
                </a:solidFill>
              </a:rPr>
              <a:t>, </a:t>
            </a:r>
            <a:r>
              <a:rPr lang="de-DE" dirty="0" smtClean="0">
                <a:solidFill>
                  <a:schemeClr val="accent1"/>
                </a:solidFill>
              </a:rPr>
              <a:t>und da </a:t>
            </a:r>
            <a:r>
              <a:rPr lang="de-DE" dirty="0">
                <a:solidFill>
                  <a:schemeClr val="accent1"/>
                </a:solidFill>
              </a:rPr>
              <a:t>gibt es ja eine Reihe sehr positiver Dinge. Ich frage mich, ob es mir </a:t>
            </a:r>
            <a:r>
              <a:rPr lang="de-DE" dirty="0" smtClean="0">
                <a:solidFill>
                  <a:schemeClr val="accent1"/>
                </a:solidFill>
              </a:rPr>
              <a:t>an Ihrer </a:t>
            </a:r>
            <a:r>
              <a:rPr lang="de-DE" dirty="0">
                <a:solidFill>
                  <a:schemeClr val="accent1"/>
                </a:solidFill>
              </a:rPr>
              <a:t>Stelle wirklich wert </a:t>
            </a:r>
            <a:r>
              <a:rPr lang="de-DE" dirty="0" smtClean="0">
                <a:solidFill>
                  <a:schemeClr val="accent1"/>
                </a:solidFill>
              </a:rPr>
              <a:t>wäre</a:t>
            </a:r>
            <a:r>
              <a:rPr lang="de-DE" dirty="0">
                <a:solidFill>
                  <a:schemeClr val="accent1"/>
                </a:solidFill>
              </a:rPr>
              <a:t>, daran etwas zu </a:t>
            </a:r>
            <a:r>
              <a:rPr lang="de-DE" dirty="0" smtClean="0">
                <a:solidFill>
                  <a:schemeClr val="accent1"/>
                </a:solidFill>
              </a:rPr>
              <a:t>ändern</a:t>
            </a:r>
            <a:r>
              <a:rPr lang="de-DE" dirty="0">
                <a:solidFill>
                  <a:schemeClr val="accent1"/>
                </a:solidFill>
              </a:rPr>
              <a:t>.“ </a:t>
            </a:r>
            <a:endParaRPr lang="de-DE" dirty="0" smtClean="0">
              <a:solidFill>
                <a:schemeClr val="accent1"/>
              </a:solidFill>
            </a:endParaRPr>
          </a:p>
          <a:p>
            <a:pPr marL="276225" lvl="1" indent="0">
              <a:buNone/>
            </a:pPr>
            <a:r>
              <a:rPr lang="de-DE" dirty="0" smtClean="0">
                <a:solidFill>
                  <a:schemeClr val="accent1"/>
                </a:solidFill>
              </a:rPr>
              <a:t>Oder</a:t>
            </a:r>
            <a:r>
              <a:rPr lang="de-DE" dirty="0">
                <a:solidFill>
                  <a:schemeClr val="accent1"/>
                </a:solidFill>
              </a:rPr>
              <a:t>: „Wir </a:t>
            </a:r>
            <a:r>
              <a:rPr lang="de-DE" dirty="0" smtClean="0">
                <a:solidFill>
                  <a:schemeClr val="accent1"/>
                </a:solidFill>
              </a:rPr>
              <a:t>haben über </a:t>
            </a:r>
            <a:r>
              <a:rPr lang="de-DE" dirty="0">
                <a:solidFill>
                  <a:schemeClr val="accent1"/>
                </a:solidFill>
              </a:rPr>
              <a:t>die Vor- und Nachteile des Trinkens gesprochen und die </a:t>
            </a:r>
            <a:r>
              <a:rPr lang="de-DE" dirty="0" smtClean="0">
                <a:solidFill>
                  <a:schemeClr val="accent1"/>
                </a:solidFill>
              </a:rPr>
              <a:t>Vorteile überwiegen </a:t>
            </a:r>
            <a:r>
              <a:rPr lang="de-DE" dirty="0">
                <a:solidFill>
                  <a:schemeClr val="accent1"/>
                </a:solidFill>
              </a:rPr>
              <a:t>offensichtlich. Sie sind </a:t>
            </a:r>
            <a:r>
              <a:rPr lang="de-DE" dirty="0" smtClean="0">
                <a:solidFill>
                  <a:schemeClr val="accent1"/>
                </a:solidFill>
              </a:rPr>
              <a:t>gl</a:t>
            </a:r>
            <a:r>
              <a:rPr lang="de-DE" dirty="0">
                <a:solidFill>
                  <a:schemeClr val="accent1"/>
                </a:solidFill>
              </a:rPr>
              <a:t>ü</a:t>
            </a:r>
            <a:r>
              <a:rPr lang="de-DE" dirty="0" smtClean="0">
                <a:solidFill>
                  <a:schemeClr val="accent1"/>
                </a:solidFill>
              </a:rPr>
              <a:t>cklich </a:t>
            </a:r>
            <a:r>
              <a:rPr lang="de-DE" dirty="0">
                <a:solidFill>
                  <a:schemeClr val="accent1"/>
                </a:solidFill>
              </a:rPr>
              <a:t>mit Ihrem </a:t>
            </a:r>
            <a:r>
              <a:rPr lang="de-DE" dirty="0" smtClean="0">
                <a:solidFill>
                  <a:schemeClr val="accent1"/>
                </a:solidFill>
              </a:rPr>
              <a:t>Trinkverhalten und wollen </a:t>
            </a:r>
            <a:r>
              <a:rPr lang="de-DE" dirty="0">
                <a:solidFill>
                  <a:schemeClr val="accent1"/>
                </a:solidFill>
              </a:rPr>
              <a:t>im Grunde nichts </a:t>
            </a:r>
            <a:r>
              <a:rPr lang="de-DE" dirty="0" smtClean="0">
                <a:solidFill>
                  <a:schemeClr val="accent1"/>
                </a:solidFill>
              </a:rPr>
              <a:t>ver</a:t>
            </a:r>
            <a:r>
              <a:rPr lang="de-DE" dirty="0">
                <a:solidFill>
                  <a:schemeClr val="accent1"/>
                </a:solidFill>
              </a:rPr>
              <a:t>ä</a:t>
            </a:r>
            <a:r>
              <a:rPr lang="de-DE" dirty="0" smtClean="0">
                <a:solidFill>
                  <a:schemeClr val="accent1"/>
                </a:solidFill>
              </a:rPr>
              <a:t>ndern</a:t>
            </a:r>
            <a:r>
              <a:rPr lang="de-DE" dirty="0">
                <a:solidFill>
                  <a:schemeClr val="accent1"/>
                </a:solidFill>
              </a:rPr>
              <a:t>.“</a:t>
            </a:r>
            <a:endParaRPr lang="de-DE" sz="1600" dirty="0">
              <a:solidFill>
                <a:schemeClr val="accent1"/>
              </a:solidFill>
            </a:endParaRPr>
          </a:p>
        </p:txBody>
      </p:sp>
      <p:sp>
        <p:nvSpPr>
          <p:cNvPr id="4" name="Textplatzhalter 3"/>
          <p:cNvSpPr>
            <a:spLocks noGrp="1"/>
          </p:cNvSpPr>
          <p:nvPr>
            <p:ph type="body" sz="quarter" idx="33"/>
          </p:nvPr>
        </p:nvSpPr>
        <p:spPr/>
        <p:txBody>
          <a:bodyPr/>
          <a:lstStyle/>
          <a:p>
            <a:r>
              <a:rPr lang="de-DE" dirty="0" err="1"/>
              <a:t>Körkel</a:t>
            </a:r>
            <a:r>
              <a:rPr lang="de-DE" dirty="0"/>
              <a:t>, </a:t>
            </a:r>
            <a:r>
              <a:rPr lang="de-DE" dirty="0" err="1"/>
              <a:t>Veltrup</a:t>
            </a:r>
            <a:r>
              <a:rPr lang="de-DE" dirty="0"/>
              <a:t> 2003</a:t>
            </a:r>
          </a:p>
          <a:p>
            <a:endParaRPr lang="de-DE" dirty="0"/>
          </a:p>
        </p:txBody>
      </p:sp>
    </p:spTree>
    <p:extLst>
      <p:ext uri="{BB962C8B-B14F-4D97-AF65-F5344CB8AC3E}">
        <p14:creationId xmlns:p14="http://schemas.microsoft.com/office/powerpoint/2010/main" val="278774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pPr indent="-342900"/>
            <a:r>
              <a:rPr lang="de-DE" altLang="de-DE" dirty="0"/>
              <a:t>Die Hochschule Esslingen im Visier</a:t>
            </a:r>
          </a:p>
        </p:txBody>
      </p:sp>
      <p:sp>
        <p:nvSpPr>
          <p:cNvPr id="2" name="Textplatzhalter 1"/>
          <p:cNvSpPr>
            <a:spLocks noGrp="1"/>
          </p:cNvSpPr>
          <p:nvPr>
            <p:ph type="body" sz="quarter" idx="32"/>
          </p:nvPr>
        </p:nvSpPr>
        <p:spPr/>
        <p:txBody>
          <a:bodyPr/>
          <a:lstStyle/>
          <a:p>
            <a:r>
              <a:rPr lang="de-DE" dirty="0"/>
              <a:t>Studienergebnisse: Binge-</a:t>
            </a:r>
            <a:r>
              <a:rPr lang="de-DE" dirty="0" err="1"/>
              <a:t>Drinking</a:t>
            </a:r>
            <a:endParaRPr 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3643160906"/>
              </p:ext>
            </p:extLst>
          </p:nvPr>
        </p:nvGraphicFramePr>
        <p:xfrm>
          <a:off x="431800" y="1511301"/>
          <a:ext cx="11328400" cy="3822700"/>
        </p:xfrm>
        <a:graphic>
          <a:graphicData uri="http://schemas.openxmlformats.org/drawingml/2006/chart">
            <c:chart xmlns:c="http://schemas.openxmlformats.org/drawingml/2006/chart" xmlns:r="http://schemas.openxmlformats.org/officeDocument/2006/relationships" r:id="rId3"/>
          </a:graphicData>
        </a:graphic>
      </p:graphicFrame>
      <p:sp>
        <p:nvSpPr>
          <p:cNvPr id="17411" name="Fußzeilenplatzhalter 3"/>
          <p:cNvSpPr>
            <a:spLocks noGrp="1"/>
          </p:cNvSpPr>
          <p:nvPr>
            <p:ph type="ftr" sz="quarter" idx="12"/>
          </p:nvPr>
        </p:nvSpPr>
        <p:spPr>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
        <p:nvSpPr>
          <p:cNvPr id="17413" name="Textfeld 5"/>
          <p:cNvSpPr txBox="1">
            <a:spLocks noChangeArrowheads="1"/>
          </p:cNvSpPr>
          <p:nvPr/>
        </p:nvSpPr>
        <p:spPr bwMode="auto">
          <a:xfrm>
            <a:off x="390525" y="5506244"/>
            <a:ext cx="11344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1200" dirty="0">
                <a:solidFill>
                  <a:schemeClr val="accent3"/>
                </a:solidFill>
                <a:latin typeface="+mn-lt"/>
              </a:rPr>
              <a:t>Männliche Studierende (Cramer-V = .32, p &lt; .001) und Studierende, die Mitglied in einem Verein sind (</a:t>
            </a:r>
            <a:r>
              <a:rPr lang="de-DE" altLang="de-DE" sz="1200" dirty="0" err="1">
                <a:solidFill>
                  <a:schemeClr val="accent3"/>
                </a:solidFill>
                <a:latin typeface="+mn-lt"/>
              </a:rPr>
              <a:t>Spearman´s-Rho</a:t>
            </a:r>
            <a:r>
              <a:rPr lang="de-DE" altLang="de-DE" sz="1200" dirty="0">
                <a:solidFill>
                  <a:schemeClr val="accent3"/>
                </a:solidFill>
                <a:latin typeface="+mn-lt"/>
              </a:rPr>
              <a:t> = .-115, p &lt; 0.01), betreiben häufiger BINGE-</a:t>
            </a:r>
            <a:r>
              <a:rPr lang="de-DE" altLang="de-DE" sz="1200" dirty="0" err="1">
                <a:solidFill>
                  <a:schemeClr val="accent3"/>
                </a:solidFill>
                <a:latin typeface="+mn-lt"/>
              </a:rPr>
              <a:t>Drinking</a:t>
            </a:r>
            <a:r>
              <a:rPr lang="de-DE" altLang="de-DE" sz="1200" dirty="0">
                <a:solidFill>
                  <a:schemeClr val="accent3"/>
                </a:solidFill>
                <a:latin typeface="+mn-lt"/>
              </a:rPr>
              <a:t>. </a:t>
            </a:r>
          </a:p>
          <a:p>
            <a:pPr>
              <a:spcBef>
                <a:spcPct val="0"/>
              </a:spcBef>
              <a:buClrTx/>
              <a:buFontTx/>
              <a:buNone/>
            </a:pPr>
            <a:r>
              <a:rPr lang="de-DE" altLang="de-DE" sz="1200" dirty="0">
                <a:solidFill>
                  <a:schemeClr val="accent3"/>
                </a:solidFill>
                <a:latin typeface="+mn-lt"/>
              </a:rPr>
              <a:t>Studierende mit Kindern (</a:t>
            </a:r>
            <a:r>
              <a:rPr lang="de-DE" altLang="de-DE" sz="1200" dirty="0" err="1">
                <a:solidFill>
                  <a:schemeClr val="accent3"/>
                </a:solidFill>
                <a:latin typeface="+mn-lt"/>
              </a:rPr>
              <a:t>Spearman´s-Rho</a:t>
            </a:r>
            <a:r>
              <a:rPr lang="de-DE" altLang="de-DE" sz="1200" dirty="0">
                <a:solidFill>
                  <a:schemeClr val="accent3"/>
                </a:solidFill>
                <a:latin typeface="+mn-lt"/>
              </a:rPr>
              <a:t> = .-142, p &lt; 0.01) und gläubige Studierende (</a:t>
            </a:r>
            <a:r>
              <a:rPr lang="de-DE" altLang="de-DE" sz="1200" dirty="0" err="1">
                <a:solidFill>
                  <a:schemeClr val="accent3"/>
                </a:solidFill>
                <a:latin typeface="+mn-lt"/>
              </a:rPr>
              <a:t>Spearman´s-Rho</a:t>
            </a:r>
            <a:r>
              <a:rPr lang="de-DE" altLang="de-DE" sz="1200" dirty="0">
                <a:solidFill>
                  <a:schemeClr val="accent3"/>
                </a:solidFill>
                <a:latin typeface="+mn-lt"/>
              </a:rPr>
              <a:t> = .-109, p &lt; 0.01) berichteten von seltenerem BINGE-</a:t>
            </a:r>
            <a:r>
              <a:rPr lang="de-DE" altLang="de-DE" sz="1200" dirty="0" err="1">
                <a:solidFill>
                  <a:schemeClr val="accent3"/>
                </a:solidFill>
                <a:latin typeface="+mn-lt"/>
              </a:rPr>
              <a:t>Drinking</a:t>
            </a:r>
            <a:r>
              <a:rPr lang="de-DE" altLang="de-DE" sz="1200" dirty="0">
                <a:solidFill>
                  <a:schemeClr val="accent3"/>
                </a:solidFill>
                <a:latin typeface="+mn-lt"/>
              </a:rPr>
              <a:t>.</a:t>
            </a:r>
          </a:p>
        </p:txBody>
      </p:sp>
      <p:grpSp>
        <p:nvGrpSpPr>
          <p:cNvPr id="7" name="Gruppieren 6"/>
          <p:cNvGrpSpPr/>
          <p:nvPr/>
        </p:nvGrpSpPr>
        <p:grpSpPr>
          <a:xfrm>
            <a:off x="9509760" y="533201"/>
            <a:ext cx="2225041" cy="949598"/>
            <a:chOff x="9509760" y="561704"/>
            <a:chExt cx="2225041" cy="949598"/>
          </a:xfrm>
        </p:grpSpPr>
        <p:sp>
          <p:nvSpPr>
            <p:cNvPr id="3" name="Abgerundetes Rechteck 2"/>
            <p:cNvSpPr/>
            <p:nvPr/>
          </p:nvSpPr>
          <p:spPr>
            <a:xfrm rot="605396">
              <a:off x="9509760" y="561704"/>
              <a:ext cx="2225041" cy="9495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teraktive Schaltfläche: Informationen 3">
              <a:hlinkClick r:id="" action="ppaction://noaction" highlightClick="1"/>
            </p:cNvPr>
            <p:cNvSpPr/>
            <p:nvPr/>
          </p:nvSpPr>
          <p:spPr>
            <a:xfrm rot="605396">
              <a:off x="9614262" y="654013"/>
              <a:ext cx="535577" cy="504000"/>
            </a:xfrm>
            <a:prstGeom prst="actionButtonInform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rot="605396">
              <a:off x="10110651" y="648000"/>
              <a:ext cx="1624150" cy="830997"/>
            </a:xfrm>
            <a:prstGeom prst="rect">
              <a:avLst/>
            </a:prstGeom>
            <a:noFill/>
          </p:spPr>
          <p:txBody>
            <a:bodyPr wrap="square" rtlCol="0">
              <a:spAutoFit/>
            </a:bodyPr>
            <a:lstStyle/>
            <a:p>
              <a:r>
                <a:rPr lang="de-DE" sz="1200" b="1" dirty="0" smtClean="0">
                  <a:solidFill>
                    <a:schemeClr val="bg2"/>
                  </a:solidFill>
                </a:rPr>
                <a:t>1 Standardgetränk </a:t>
              </a:r>
            </a:p>
            <a:p>
              <a:r>
                <a:rPr lang="de-DE" sz="1200" dirty="0" smtClean="0">
                  <a:solidFill>
                    <a:schemeClr val="bg2"/>
                  </a:solidFill>
                </a:rPr>
                <a:t>≙ </a:t>
              </a:r>
              <a:r>
                <a:rPr lang="de-DE" sz="1200" i="1" dirty="0" smtClean="0">
                  <a:solidFill>
                    <a:schemeClr val="bg2"/>
                  </a:solidFill>
                </a:rPr>
                <a:t>etwa </a:t>
              </a:r>
              <a:r>
                <a:rPr lang="de-DE" sz="1200" i="1" dirty="0">
                  <a:solidFill>
                    <a:schemeClr val="bg2"/>
                  </a:solidFill>
                </a:rPr>
                <a:t>10 g </a:t>
              </a:r>
              <a:r>
                <a:rPr lang="de-DE" sz="1200" i="1" dirty="0" smtClean="0">
                  <a:solidFill>
                    <a:schemeClr val="bg2"/>
                  </a:solidFill>
                </a:rPr>
                <a:t>Reinalkohol</a:t>
              </a:r>
            </a:p>
            <a:p>
              <a:r>
                <a:rPr lang="de-DE" sz="1200" i="1" dirty="0" smtClean="0">
                  <a:solidFill>
                    <a:schemeClr val="bg2"/>
                  </a:solidFill>
                </a:rPr>
                <a:t>= 0,3 </a:t>
              </a:r>
              <a:r>
                <a:rPr lang="de-DE" sz="1200" i="1" dirty="0">
                  <a:solidFill>
                    <a:schemeClr val="bg2"/>
                  </a:solidFill>
                </a:rPr>
                <a:t>l Bier </a:t>
              </a:r>
              <a:r>
                <a:rPr lang="de-DE" sz="1200" i="1" dirty="0" smtClean="0">
                  <a:solidFill>
                    <a:schemeClr val="bg2"/>
                  </a:solidFill>
                </a:rPr>
                <a:t>/ 0,1 </a:t>
              </a:r>
              <a:r>
                <a:rPr lang="de-DE" sz="1200" i="1" dirty="0">
                  <a:solidFill>
                    <a:schemeClr val="bg2"/>
                  </a:solidFill>
                </a:rPr>
                <a:t>l Wein</a:t>
              </a:r>
              <a:endParaRPr lang="de-DE" sz="1600" dirty="0">
                <a:solidFill>
                  <a:schemeClr val="bg2"/>
                </a:solidFill>
              </a:endParaRPr>
            </a:p>
          </p:txBody>
        </p:sp>
      </p:grpSp>
    </p:spTree>
    <p:extLst>
      <p:ext uri="{BB962C8B-B14F-4D97-AF65-F5344CB8AC3E}">
        <p14:creationId xmlns:p14="http://schemas.microsoft.com/office/powerpoint/2010/main" val="28677585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smtClean="0"/>
              <a:t>Die sieben Strategien / Methoden des MI</a:t>
            </a:r>
            <a:endParaRPr lang="de-DE" altLang="de-DE" dirty="0"/>
          </a:p>
        </p:txBody>
      </p:sp>
      <p:sp>
        <p:nvSpPr>
          <p:cNvPr id="2" name="Textplatzhalter 1"/>
          <p:cNvSpPr>
            <a:spLocks noGrp="1"/>
          </p:cNvSpPr>
          <p:nvPr>
            <p:ph type="body" sz="half" idx="2"/>
          </p:nvPr>
        </p:nvSpPr>
        <p:spPr/>
        <p:txBody>
          <a:bodyPr/>
          <a:lstStyle/>
          <a:p>
            <a:endParaRPr lang="de-DE"/>
          </a:p>
        </p:txBody>
      </p:sp>
      <p:graphicFrame>
        <p:nvGraphicFramePr>
          <p:cNvPr id="5" name="Inhaltsplatzhalter 6"/>
          <p:cNvGraphicFramePr>
            <a:graphicFrameLocks noGrp="1"/>
          </p:cNvGraphicFramePr>
          <p:nvPr>
            <p:ph type="pic" idx="1"/>
            <p:extLst>
              <p:ext uri="{D42A27DB-BD31-4B8C-83A1-F6EECF244321}">
                <p14:modId xmlns:p14="http://schemas.microsoft.com/office/powerpoint/2010/main" val="3568008295"/>
              </p:ext>
            </p:extLst>
          </p:nvPr>
        </p:nvGraphicFramePr>
        <p:xfrm>
          <a:off x="4178461" y="0"/>
          <a:ext cx="8461093" cy="643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946734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Änderungszuversicht stärken</a:t>
            </a:r>
            <a:endParaRPr lang="de-DE" dirty="0"/>
          </a:p>
        </p:txBody>
      </p:sp>
      <p:sp>
        <p:nvSpPr>
          <p:cNvPr id="8" name="Textplatzhalter 7"/>
          <p:cNvSpPr>
            <a:spLocks noGrp="1"/>
          </p:cNvSpPr>
          <p:nvPr>
            <p:ph type="body" sz="quarter" idx="32"/>
          </p:nvPr>
        </p:nvSpPr>
        <p:spPr/>
        <p:txBody>
          <a:bodyPr/>
          <a:lstStyle/>
          <a:p>
            <a:r>
              <a:rPr lang="de-DE" dirty="0" smtClean="0"/>
              <a:t>Die methodische Umsetzung des 4. Prinzips „</a:t>
            </a:r>
            <a:r>
              <a:rPr lang="de-DE" dirty="0">
                <a:solidFill>
                  <a:schemeClr val="accent3"/>
                </a:solidFill>
              </a:rPr>
              <a:t>Selbstwirksamkeits</a:t>
            </a:r>
            <a:r>
              <a:rPr lang="de-DE" dirty="0"/>
              <a:t>erwartung</a:t>
            </a:r>
            <a:r>
              <a:rPr lang="de-DE" dirty="0">
                <a:solidFill>
                  <a:schemeClr val="accent3"/>
                </a:solidFill>
              </a:rPr>
              <a:t> </a:t>
            </a:r>
            <a:r>
              <a:rPr lang="de-DE" dirty="0" smtClean="0">
                <a:solidFill>
                  <a:schemeClr val="accent3"/>
                </a:solidFill>
              </a:rPr>
              <a:t>stärken</a:t>
            </a:r>
            <a:r>
              <a:rPr lang="de-DE" dirty="0" smtClean="0"/>
              <a:t>“</a:t>
            </a:r>
            <a:endParaRPr lang="de-DE" dirty="0"/>
          </a:p>
        </p:txBody>
      </p:sp>
      <p:sp>
        <p:nvSpPr>
          <p:cNvPr id="7" name="Inhaltsplatzhalter 6"/>
          <p:cNvSpPr>
            <a:spLocks noGrp="1"/>
          </p:cNvSpPr>
          <p:nvPr>
            <p:ph idx="1"/>
          </p:nvPr>
        </p:nvSpPr>
        <p:spPr/>
        <p:txBody>
          <a:bodyPr/>
          <a:lstStyle/>
          <a:p>
            <a:pPr marL="0" indent="0">
              <a:buNone/>
            </a:pPr>
            <a:r>
              <a:rPr lang="de-DE" dirty="0"/>
              <a:t>Durch unterschiedliche </a:t>
            </a:r>
            <a:r>
              <a:rPr lang="de-DE" dirty="0" smtClean="0"/>
              <a:t>Methoden sollen Äußerungen </a:t>
            </a:r>
            <a:r>
              <a:rPr lang="de-DE" dirty="0"/>
              <a:t>der </a:t>
            </a:r>
            <a:r>
              <a:rPr lang="de-DE" dirty="0" err="1" smtClean="0"/>
              <a:t>Klient:innen</a:t>
            </a:r>
            <a:r>
              <a:rPr lang="de-DE" dirty="0" smtClean="0"/>
              <a:t> hinsichtlich ihrer Änderungszuversicht gefördert werden </a:t>
            </a:r>
            <a:r>
              <a:rPr lang="de-DE" dirty="0"/>
              <a:t>(„</a:t>
            </a:r>
            <a:r>
              <a:rPr lang="de-DE" dirty="0" err="1" smtClean="0"/>
              <a:t>confidence</a:t>
            </a:r>
            <a:r>
              <a:rPr lang="de-DE" dirty="0" smtClean="0"/>
              <a:t> </a:t>
            </a:r>
            <a:r>
              <a:rPr lang="de-DE" dirty="0" err="1" smtClean="0"/>
              <a:t>talk</a:t>
            </a:r>
            <a:r>
              <a:rPr lang="de-DE" dirty="0" smtClean="0"/>
              <a:t>“):</a:t>
            </a:r>
          </a:p>
          <a:p>
            <a:r>
              <a:rPr lang="de-DE" dirty="0"/>
              <a:t>evokative </a:t>
            </a:r>
            <a:r>
              <a:rPr lang="de-DE" dirty="0" smtClean="0"/>
              <a:t>Fragen: „Was stimmt sie optimistisch?“</a:t>
            </a:r>
          </a:p>
          <a:p>
            <a:r>
              <a:rPr lang="de-DE" dirty="0" err="1" smtClean="0"/>
              <a:t>Zuversichtsrating</a:t>
            </a:r>
            <a:endParaRPr lang="de-DE" dirty="0"/>
          </a:p>
          <a:p>
            <a:r>
              <a:rPr lang="de-DE" dirty="0" smtClean="0"/>
              <a:t>Rückblick auf vergangene Erfolge</a:t>
            </a:r>
          </a:p>
          <a:p>
            <a:r>
              <a:rPr lang="de-DE" dirty="0" smtClean="0"/>
              <a:t>Erfragen persönlicher Stärken und Unterstützungsmöglichkeiten/ Ressourcen</a:t>
            </a:r>
          </a:p>
          <a:p>
            <a:r>
              <a:rPr lang="de-DE" dirty="0" smtClean="0"/>
              <a:t>Brainstorming zu Allem, was die Änderung erleichtern würde</a:t>
            </a:r>
          </a:p>
          <a:p>
            <a:r>
              <a:rPr lang="de-DE" dirty="0" smtClean="0"/>
              <a:t>Weitergabe von Informationen und Empfehlungen (als „Menü“ potentiell möglicher Wege zur Veränderung)</a:t>
            </a:r>
          </a:p>
          <a:p>
            <a:r>
              <a:rPr lang="de-DE" dirty="0" smtClean="0"/>
              <a:t>Umdeuten</a:t>
            </a:r>
          </a:p>
          <a:p>
            <a:r>
              <a:rPr lang="de-DE" dirty="0" smtClean="0"/>
              <a:t>Thematisieren hypothetischer Änderungen: „Nehmen Sie an, Sie haben eine Änderung geschafft: Wie haben Sie das hingekriegt?“</a:t>
            </a:r>
            <a:endParaRPr lang="de-DE" dirty="0"/>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171</a:t>
            </a:fld>
            <a:endParaRPr lang="en-US" noProof="0" dirty="0"/>
          </a:p>
        </p:txBody>
      </p:sp>
      <p:sp>
        <p:nvSpPr>
          <p:cNvPr id="9" name="Textplatzhalter 8"/>
          <p:cNvSpPr>
            <a:spLocks noGrp="1"/>
          </p:cNvSpPr>
          <p:nvPr>
            <p:ph type="body" sz="quarter" idx="33"/>
          </p:nvPr>
        </p:nvSpPr>
        <p:spPr/>
        <p:txBody>
          <a:bodyPr/>
          <a:lstStyle/>
          <a:p>
            <a:r>
              <a:rPr lang="de-DE" dirty="0" err="1"/>
              <a:t>Körkel</a:t>
            </a:r>
            <a:r>
              <a:rPr lang="de-DE" dirty="0"/>
              <a:t>, </a:t>
            </a:r>
            <a:r>
              <a:rPr lang="de-DE" dirty="0" err="1"/>
              <a:t>Veltrup</a:t>
            </a:r>
            <a:r>
              <a:rPr lang="de-DE" dirty="0"/>
              <a:t> 2003</a:t>
            </a:r>
          </a:p>
          <a:p>
            <a:endParaRPr lang="de-DE" dirty="0"/>
          </a:p>
          <a:p>
            <a:endParaRPr lang="de-DE" dirty="0"/>
          </a:p>
        </p:txBody>
      </p:sp>
    </p:spTree>
    <p:extLst>
      <p:ext uri="{BB962C8B-B14F-4D97-AF65-F5344CB8AC3E}">
        <p14:creationId xmlns:p14="http://schemas.microsoft.com/office/powerpoint/2010/main" val="346101048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smtClean="0"/>
              <a:t>Die sieben Strategien / Methoden des MI</a:t>
            </a:r>
            <a:endParaRPr lang="de-DE" altLang="de-DE" dirty="0"/>
          </a:p>
        </p:txBody>
      </p:sp>
      <p:sp>
        <p:nvSpPr>
          <p:cNvPr id="2" name="Textplatzhalter 1"/>
          <p:cNvSpPr>
            <a:spLocks noGrp="1"/>
          </p:cNvSpPr>
          <p:nvPr>
            <p:ph type="body" sz="half" idx="2"/>
          </p:nvPr>
        </p:nvSpPr>
        <p:spPr/>
        <p:txBody>
          <a:bodyPr/>
          <a:lstStyle/>
          <a:p>
            <a:endParaRPr lang="de-DE" dirty="0"/>
          </a:p>
        </p:txBody>
      </p:sp>
      <p:graphicFrame>
        <p:nvGraphicFramePr>
          <p:cNvPr id="5" name="Inhaltsplatzhalter 6"/>
          <p:cNvGraphicFramePr>
            <a:graphicFrameLocks noGrp="1"/>
          </p:cNvGraphicFramePr>
          <p:nvPr>
            <p:ph type="pic" idx="1"/>
            <p:extLst>
              <p:ext uri="{D42A27DB-BD31-4B8C-83A1-F6EECF244321}">
                <p14:modId xmlns:p14="http://schemas.microsoft.com/office/powerpoint/2010/main" val="2645821346"/>
              </p:ext>
            </p:extLst>
          </p:nvPr>
        </p:nvGraphicFramePr>
        <p:xfrm>
          <a:off x="4178461" y="0"/>
          <a:ext cx="8461093" cy="643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306856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r>
              <a:rPr lang="de-DE" altLang="de-DE" dirty="0" smtClean="0"/>
              <a:t>Zusammenfassungen</a:t>
            </a:r>
            <a:endParaRPr lang="de-DE" dirty="0"/>
          </a:p>
        </p:txBody>
      </p:sp>
      <p:sp>
        <p:nvSpPr>
          <p:cNvPr id="3" name="Inhaltsplatzhalter 2"/>
          <p:cNvSpPr>
            <a:spLocks noGrp="1"/>
          </p:cNvSpPr>
          <p:nvPr>
            <p:ph idx="1"/>
          </p:nvPr>
        </p:nvSpPr>
        <p:spPr/>
        <p:txBody>
          <a:bodyPr/>
          <a:lstStyle/>
          <a:p>
            <a:pPr>
              <a:defRPr/>
            </a:pPr>
            <a:endParaRPr lang="de-DE" dirty="0" smtClean="0"/>
          </a:p>
          <a:p>
            <a:pPr>
              <a:defRPr/>
            </a:pPr>
            <a:r>
              <a:rPr lang="de-DE" dirty="0" smtClean="0"/>
              <a:t>Die </a:t>
            </a:r>
            <a:r>
              <a:rPr lang="de-DE" dirty="0"/>
              <a:t>wichtigsten Pro- und Kontra-Argumente werden </a:t>
            </a:r>
            <a:r>
              <a:rPr lang="de-DE" dirty="0" smtClean="0"/>
              <a:t>zusammengefasst</a:t>
            </a:r>
          </a:p>
          <a:p>
            <a:pPr>
              <a:defRPr/>
            </a:pPr>
            <a:r>
              <a:rPr lang="de-DE" dirty="0" smtClean="0"/>
              <a:t>Das </a:t>
            </a:r>
            <a:r>
              <a:rPr lang="de-DE" dirty="0"/>
              <a:t>Gegenüber kann sich mehrfach mit diesen auseinandersetzen </a:t>
            </a:r>
          </a:p>
          <a:p>
            <a:r>
              <a:rPr lang="de-DE" dirty="0"/>
              <a:t>Die Argumente entfalten größere </a:t>
            </a:r>
            <a:r>
              <a:rPr lang="de-DE" dirty="0" smtClean="0"/>
              <a:t>Wirkkraft, die </a:t>
            </a:r>
            <a:r>
              <a:rPr lang="de-DE" dirty="0"/>
              <a:t>Auseinandersetzung mit der eigenen Ambivalenz </a:t>
            </a:r>
            <a:r>
              <a:rPr lang="de-DE" dirty="0" smtClean="0"/>
              <a:t>wird „am Köcheln gehalten“</a:t>
            </a:r>
            <a:r>
              <a:rPr lang="de-DE" baseline="30000" dirty="0" smtClean="0"/>
              <a:t>1</a:t>
            </a:r>
            <a:endParaRPr lang="de-DE" dirty="0"/>
          </a:p>
          <a:p>
            <a:pPr>
              <a:defRPr/>
            </a:pPr>
            <a:r>
              <a:rPr lang="de-DE" dirty="0" smtClean="0"/>
              <a:t>Endet mit einer offenen Frage und einer Einladung fortzufahren</a:t>
            </a:r>
            <a:endParaRPr lang="de-DE" dirty="0"/>
          </a:p>
          <a:p>
            <a:pPr>
              <a:defRPr/>
            </a:pPr>
            <a:endParaRPr lang="de-DE" dirty="0"/>
          </a:p>
        </p:txBody>
      </p:sp>
      <p:sp>
        <p:nvSpPr>
          <p:cNvPr id="4" name="Textplatzhalter 3"/>
          <p:cNvSpPr>
            <a:spLocks noGrp="1"/>
          </p:cNvSpPr>
          <p:nvPr>
            <p:ph type="body" sz="quarter" idx="33"/>
          </p:nvPr>
        </p:nvSpPr>
        <p:spPr/>
        <p:txBody>
          <a:bodyPr/>
          <a:lstStyle/>
          <a:p>
            <a:r>
              <a:rPr lang="de-DE" baseline="30000" dirty="0"/>
              <a:t>1</a:t>
            </a:r>
            <a:r>
              <a:rPr lang="de-DE" dirty="0"/>
              <a:t>Körkel, </a:t>
            </a:r>
            <a:r>
              <a:rPr lang="de-DE" dirty="0" err="1"/>
              <a:t>Veltrup</a:t>
            </a:r>
            <a:r>
              <a:rPr lang="de-DE" dirty="0"/>
              <a:t> </a:t>
            </a:r>
            <a:r>
              <a:rPr lang="de-DE" dirty="0" smtClean="0"/>
              <a:t>2003</a:t>
            </a:r>
            <a:endParaRPr lang="de-DE" dirty="0"/>
          </a:p>
        </p:txBody>
      </p:sp>
    </p:spTree>
    <p:extLst>
      <p:ext uri="{BB962C8B-B14F-4D97-AF65-F5344CB8AC3E}">
        <p14:creationId xmlns:p14="http://schemas.microsoft.com/office/powerpoint/2010/main" val="278967507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r>
              <a:rPr lang="de-DE" altLang="de-DE"/>
              <a:t>Fallen der Gesprächsführung</a:t>
            </a:r>
          </a:p>
        </p:txBody>
      </p:sp>
      <p:sp>
        <p:nvSpPr>
          <p:cNvPr id="3" name="Inhaltsplatzhalter 2"/>
          <p:cNvSpPr>
            <a:spLocks noGrp="1"/>
          </p:cNvSpPr>
          <p:nvPr>
            <p:ph idx="1"/>
          </p:nvPr>
        </p:nvSpPr>
        <p:spPr/>
        <p:txBody>
          <a:bodyPr/>
          <a:lstStyle/>
          <a:p>
            <a:pPr marL="342900" indent="-342900">
              <a:defRPr/>
            </a:pPr>
            <a:endParaRPr lang="de-DE" dirty="0" smtClean="0"/>
          </a:p>
          <a:p>
            <a:pPr marL="342900" indent="-342900">
              <a:defRPr/>
            </a:pPr>
            <a:r>
              <a:rPr lang="de-DE" dirty="0" smtClean="0"/>
              <a:t>Frage-Antwort-Falle</a:t>
            </a:r>
            <a:endParaRPr lang="de-DE" dirty="0"/>
          </a:p>
          <a:p>
            <a:pPr marL="342900" indent="-342900">
              <a:defRPr/>
            </a:pPr>
            <a:r>
              <a:rPr lang="de-DE" dirty="0"/>
              <a:t>Falle, Partei zu </a:t>
            </a:r>
            <a:r>
              <a:rPr lang="de-DE" dirty="0" smtClean="0"/>
              <a:t>ergreifen</a:t>
            </a:r>
            <a:endParaRPr lang="de-DE" dirty="0"/>
          </a:p>
          <a:p>
            <a:pPr marL="342900" indent="-342900">
              <a:defRPr/>
            </a:pPr>
            <a:r>
              <a:rPr lang="de-DE" dirty="0" smtClean="0"/>
              <a:t>Experten-Falle</a:t>
            </a:r>
            <a:endParaRPr lang="de-DE" dirty="0"/>
          </a:p>
          <a:p>
            <a:pPr marL="342900" indent="-342900">
              <a:defRPr/>
            </a:pPr>
            <a:r>
              <a:rPr lang="de-DE" dirty="0" smtClean="0"/>
              <a:t>Etikettierungs-Falle</a:t>
            </a:r>
            <a:endParaRPr lang="de-DE" dirty="0"/>
          </a:p>
          <a:p>
            <a:pPr marL="342900" indent="-342900">
              <a:defRPr/>
            </a:pPr>
            <a:r>
              <a:rPr lang="de-DE" dirty="0"/>
              <a:t>Falle, sich zu früh auf etwas zu </a:t>
            </a:r>
            <a:r>
              <a:rPr lang="de-DE" dirty="0" smtClean="0"/>
              <a:t>konzentrieren</a:t>
            </a:r>
            <a:endParaRPr lang="de-DE" dirty="0"/>
          </a:p>
          <a:p>
            <a:pPr marL="342900" indent="-342900">
              <a:defRPr/>
            </a:pPr>
            <a:r>
              <a:rPr lang="de-DE" dirty="0"/>
              <a:t>Schuldfalle</a:t>
            </a:r>
          </a:p>
          <a:p>
            <a:pPr>
              <a:defRPr/>
            </a:pPr>
            <a:endParaRPr lang="de-DE" dirty="0"/>
          </a:p>
        </p:txBody>
      </p:sp>
    </p:spTree>
    <p:extLst>
      <p:ext uri="{BB962C8B-B14F-4D97-AF65-F5344CB8AC3E}">
        <p14:creationId xmlns:p14="http://schemas.microsoft.com/office/powerpoint/2010/main" val="52722256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(weiteren) Phasen des MI</a:t>
            </a:r>
            <a:endParaRPr lang="de-DE" dirty="0"/>
          </a:p>
        </p:txBody>
      </p:sp>
      <p:sp>
        <p:nvSpPr>
          <p:cNvPr id="3" name="Inhaltsplatzhalter 2"/>
          <p:cNvSpPr>
            <a:spLocks noGrp="1"/>
          </p:cNvSpPr>
          <p:nvPr>
            <p:ph idx="1"/>
          </p:nvPr>
        </p:nvSpPr>
        <p:spPr/>
        <p:txBody>
          <a:bodyPr/>
          <a:lstStyle/>
          <a:p>
            <a:pPr marL="0" indent="0">
              <a:buNone/>
            </a:pPr>
            <a:r>
              <a:rPr lang="de-DE" dirty="0"/>
              <a:t>D</a:t>
            </a:r>
            <a:r>
              <a:rPr lang="de-DE" dirty="0" smtClean="0"/>
              <a:t>ie Strategien des MI dienen dazu, dass die Eigenmotivation </a:t>
            </a:r>
            <a:r>
              <a:rPr lang="de-DE" dirty="0"/>
              <a:t>zur </a:t>
            </a:r>
            <a:r>
              <a:rPr lang="de-DE" dirty="0" smtClean="0"/>
              <a:t>Ver</a:t>
            </a:r>
            <a:r>
              <a:rPr lang="de-DE" dirty="0"/>
              <a:t>ä</a:t>
            </a:r>
            <a:r>
              <a:rPr lang="de-DE" dirty="0" smtClean="0"/>
              <a:t>nderung gefördert wird, indem die </a:t>
            </a:r>
            <a:r>
              <a:rPr lang="de-DE" dirty="0"/>
              <a:t>Motive pro </a:t>
            </a:r>
            <a:r>
              <a:rPr lang="de-DE" dirty="0" smtClean="0"/>
              <a:t>Ver</a:t>
            </a:r>
            <a:r>
              <a:rPr lang="de-DE" dirty="0"/>
              <a:t>ä</a:t>
            </a:r>
            <a:r>
              <a:rPr lang="de-DE" dirty="0" smtClean="0"/>
              <a:t>nderung gest</a:t>
            </a:r>
            <a:r>
              <a:rPr lang="de-DE" dirty="0"/>
              <a:t>ä</a:t>
            </a:r>
            <a:r>
              <a:rPr lang="de-DE" dirty="0" smtClean="0"/>
              <a:t>rkt und gleichzeitig </a:t>
            </a:r>
            <a:r>
              <a:rPr lang="de-DE" dirty="0"/>
              <a:t>die Motive kontra </a:t>
            </a:r>
            <a:r>
              <a:rPr lang="de-DE" dirty="0" smtClean="0"/>
              <a:t>Ver</a:t>
            </a:r>
            <a:r>
              <a:rPr lang="de-DE" dirty="0"/>
              <a:t>ä</a:t>
            </a:r>
            <a:r>
              <a:rPr lang="de-DE" dirty="0" smtClean="0"/>
              <a:t>nderung wertgesch</a:t>
            </a:r>
            <a:r>
              <a:rPr lang="de-DE" dirty="0"/>
              <a:t>ä</a:t>
            </a:r>
            <a:r>
              <a:rPr lang="de-DE" dirty="0" smtClean="0"/>
              <a:t>tzt werden. Dies stellt die </a:t>
            </a:r>
            <a:r>
              <a:rPr lang="de-DE" b="1" dirty="0" smtClean="0"/>
              <a:t>Phase </a:t>
            </a:r>
            <a:r>
              <a:rPr lang="de-DE" b="1" dirty="0"/>
              <a:t>1</a:t>
            </a:r>
            <a:r>
              <a:rPr lang="de-DE" dirty="0"/>
              <a:t> des </a:t>
            </a:r>
            <a:r>
              <a:rPr lang="de-DE" dirty="0" smtClean="0"/>
              <a:t>MI dar.</a:t>
            </a:r>
          </a:p>
          <a:p>
            <a:pPr marL="0" indent="0">
              <a:buNone/>
            </a:pPr>
            <a:endParaRPr lang="de-DE" dirty="0"/>
          </a:p>
          <a:p>
            <a:pPr marL="0" indent="0">
              <a:buNone/>
            </a:pPr>
            <a:r>
              <a:rPr lang="de-DE" dirty="0" smtClean="0"/>
              <a:t>Ist </a:t>
            </a:r>
            <a:r>
              <a:rPr lang="de-DE" dirty="0"/>
              <a:t>eine Hinwendung zur </a:t>
            </a:r>
            <a:r>
              <a:rPr lang="de-DE" dirty="0" smtClean="0"/>
              <a:t>Ver</a:t>
            </a:r>
            <a:r>
              <a:rPr lang="de-DE" dirty="0"/>
              <a:t>ä</a:t>
            </a:r>
            <a:r>
              <a:rPr lang="de-DE" dirty="0" smtClean="0"/>
              <a:t>nderung erreicht, können </a:t>
            </a:r>
            <a:r>
              <a:rPr lang="de-DE" dirty="0"/>
              <a:t>im partnerschaftlichen Dialog </a:t>
            </a:r>
            <a:r>
              <a:rPr lang="de-DE" dirty="0" smtClean="0"/>
              <a:t>weitere Phasen angegangen werden. </a:t>
            </a:r>
          </a:p>
          <a:p>
            <a:pPr marL="0" indent="0">
              <a:buNone/>
            </a:pPr>
            <a:r>
              <a:rPr lang="de-DE" dirty="0" smtClean="0"/>
              <a:t>Hierzu werden</a:t>
            </a:r>
          </a:p>
          <a:p>
            <a:r>
              <a:rPr lang="de-DE" dirty="0" smtClean="0"/>
              <a:t>Die Veränderungsziele (Phase </a:t>
            </a:r>
            <a:r>
              <a:rPr lang="de-DE" dirty="0"/>
              <a:t>2a), </a:t>
            </a:r>
            <a:endParaRPr lang="de-DE" dirty="0" smtClean="0"/>
          </a:p>
          <a:p>
            <a:r>
              <a:rPr lang="de-DE" dirty="0" smtClean="0"/>
              <a:t>der Ver</a:t>
            </a:r>
            <a:r>
              <a:rPr lang="de-DE" dirty="0"/>
              <a:t>ä</a:t>
            </a:r>
            <a:r>
              <a:rPr lang="de-DE" dirty="0" smtClean="0"/>
              <a:t>nderungsweg </a:t>
            </a:r>
            <a:r>
              <a:rPr lang="de-DE" dirty="0"/>
              <a:t>(Phase </a:t>
            </a:r>
            <a:r>
              <a:rPr lang="de-DE" dirty="0" smtClean="0"/>
              <a:t>2b) und </a:t>
            </a:r>
          </a:p>
          <a:p>
            <a:r>
              <a:rPr lang="de-DE" dirty="0" smtClean="0"/>
              <a:t>das konkrete </a:t>
            </a:r>
            <a:r>
              <a:rPr lang="de-DE" dirty="0"/>
              <a:t>Vorgehen (Phase 2c) erarbeitet </a:t>
            </a:r>
            <a:endParaRPr lang="de-DE" dirty="0" smtClean="0"/>
          </a:p>
          <a:p>
            <a:pPr marL="0" indent="0">
              <a:buNone/>
            </a:pPr>
            <a:r>
              <a:rPr lang="de-DE" dirty="0" smtClean="0"/>
              <a:t>und </a:t>
            </a:r>
          </a:p>
          <a:p>
            <a:r>
              <a:rPr lang="de-DE" dirty="0" smtClean="0"/>
              <a:t>verbindlich gemacht (Phase </a:t>
            </a:r>
            <a:r>
              <a:rPr lang="de-DE" dirty="0"/>
              <a:t>2d</a:t>
            </a:r>
            <a:r>
              <a:rPr lang="de-DE" dirty="0" smtClean="0"/>
              <a:t>).</a:t>
            </a:r>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175</a:t>
            </a:fld>
            <a:endParaRPr lang="en-US" noProof="0" dirty="0"/>
          </a:p>
        </p:txBody>
      </p:sp>
      <p:sp>
        <p:nvSpPr>
          <p:cNvPr id="6" name="Textplatzhalter 5"/>
          <p:cNvSpPr>
            <a:spLocks noGrp="1"/>
          </p:cNvSpPr>
          <p:nvPr>
            <p:ph type="body" sz="quarter" idx="33"/>
          </p:nvPr>
        </p:nvSpPr>
        <p:spPr/>
        <p:txBody>
          <a:bodyPr/>
          <a:lstStyle/>
          <a:p>
            <a:r>
              <a:rPr lang="de-DE" baseline="30000" dirty="0"/>
              <a:t>1</a:t>
            </a:r>
            <a:r>
              <a:rPr lang="de-DE" dirty="0"/>
              <a:t>Körkel, </a:t>
            </a:r>
            <a:r>
              <a:rPr lang="de-DE" dirty="0" err="1"/>
              <a:t>Veltrup</a:t>
            </a:r>
            <a:r>
              <a:rPr lang="de-DE" dirty="0"/>
              <a:t> 2003</a:t>
            </a:r>
          </a:p>
          <a:p>
            <a:endParaRPr lang="de-DE" dirty="0"/>
          </a:p>
        </p:txBody>
      </p:sp>
    </p:spTree>
    <p:extLst>
      <p:ext uri="{BB962C8B-B14F-4D97-AF65-F5344CB8AC3E}">
        <p14:creationId xmlns:p14="http://schemas.microsoft.com/office/powerpoint/2010/main" val="263490234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de-DE" altLang="de-DE" dirty="0"/>
              <a:t>Literatur</a:t>
            </a:r>
          </a:p>
        </p:txBody>
      </p:sp>
      <p:sp>
        <p:nvSpPr>
          <p:cNvPr id="32771" name="Inhaltsplatzhalter 2"/>
          <p:cNvSpPr>
            <a:spLocks noGrp="1"/>
          </p:cNvSpPr>
          <p:nvPr>
            <p:ph idx="1"/>
          </p:nvPr>
        </p:nvSpPr>
        <p:spPr/>
        <p:txBody>
          <a:bodyPr/>
          <a:lstStyle/>
          <a:p>
            <a:pPr marL="0" lvl="1">
              <a:buNone/>
            </a:pPr>
            <a:r>
              <a:rPr lang="de-DE" sz="2400" dirty="0" err="1" smtClean="0"/>
              <a:t>Körkel</a:t>
            </a:r>
            <a:r>
              <a:rPr lang="de-DE" sz="2400" dirty="0" smtClean="0"/>
              <a:t>, J., </a:t>
            </a:r>
            <a:r>
              <a:rPr lang="de-DE" sz="2400" dirty="0" err="1" smtClean="0"/>
              <a:t>Veltrup</a:t>
            </a:r>
            <a:r>
              <a:rPr lang="de-DE" sz="2400" dirty="0" smtClean="0"/>
              <a:t>, S. (2003</a:t>
            </a:r>
            <a:r>
              <a:rPr lang="de-DE" sz="2400" dirty="0"/>
              <a:t>). Motivational </a:t>
            </a:r>
            <a:r>
              <a:rPr lang="de-DE" sz="2400" dirty="0" err="1"/>
              <a:t>Interviewing</a:t>
            </a:r>
            <a:r>
              <a:rPr lang="de-DE" sz="2400" dirty="0"/>
              <a:t>: Eine </a:t>
            </a:r>
            <a:r>
              <a:rPr lang="de-DE" sz="2400" dirty="0" smtClean="0"/>
              <a:t>Übersicht. Suchttherapie 2003; 4(3): 115-124</a:t>
            </a:r>
          </a:p>
          <a:p>
            <a:pPr marL="0" lvl="1">
              <a:buNone/>
            </a:pPr>
            <a:endParaRPr lang="de-DE" altLang="de-DE" sz="2200" dirty="0" smtClean="0"/>
          </a:p>
          <a:p>
            <a:pPr marL="0" lvl="1">
              <a:buNone/>
            </a:pPr>
            <a:r>
              <a:rPr lang="de-DE" altLang="de-DE" sz="2200" dirty="0" smtClean="0"/>
              <a:t>Miller</a:t>
            </a:r>
            <a:r>
              <a:rPr lang="de-DE" altLang="de-DE" sz="2200" dirty="0"/>
              <a:t>, W. R., &amp; </a:t>
            </a:r>
            <a:r>
              <a:rPr lang="de-DE" altLang="de-DE" sz="2200" dirty="0" err="1"/>
              <a:t>Rollnick</a:t>
            </a:r>
            <a:r>
              <a:rPr lang="de-DE" altLang="de-DE" sz="2200" dirty="0"/>
              <a:t>, S. (2009). </a:t>
            </a:r>
            <a:r>
              <a:rPr lang="de-DE" altLang="de-DE" sz="2200" i="1" dirty="0"/>
              <a:t>Motivierende Gesprächsführung</a:t>
            </a:r>
            <a:r>
              <a:rPr lang="de-DE" altLang="de-DE" sz="2200" dirty="0"/>
              <a:t> (3rd </a:t>
            </a:r>
            <a:r>
              <a:rPr lang="de-DE" altLang="de-DE" sz="2200" dirty="0" err="1"/>
              <a:t>ed</a:t>
            </a:r>
            <a:r>
              <a:rPr lang="de-DE" altLang="de-DE" sz="2200" dirty="0"/>
              <a:t>.). Freiburg, </a:t>
            </a:r>
            <a:r>
              <a:rPr lang="de-DE" altLang="de-DE" sz="2200" dirty="0" err="1"/>
              <a:t>Br</a:t>
            </a:r>
            <a:r>
              <a:rPr lang="de-DE" altLang="de-DE" sz="2200" dirty="0"/>
              <a:t>: </a:t>
            </a:r>
            <a:r>
              <a:rPr lang="de-DE" altLang="de-DE" sz="2200" dirty="0" smtClean="0"/>
              <a:t>Lambertus.</a:t>
            </a:r>
            <a:br>
              <a:rPr lang="de-DE" altLang="de-DE" sz="2200" dirty="0" smtClean="0"/>
            </a:br>
            <a:r>
              <a:rPr lang="de-DE" altLang="de-DE" sz="2200" dirty="0" smtClean="0"/>
              <a:t/>
            </a:r>
            <a:br>
              <a:rPr lang="de-DE" altLang="de-DE" sz="2200" dirty="0" smtClean="0"/>
            </a:br>
            <a:r>
              <a:rPr lang="en-US" altLang="de-DE" sz="2200" dirty="0" err="1" smtClean="0"/>
              <a:t>Prochaska</a:t>
            </a:r>
            <a:r>
              <a:rPr lang="en-US" altLang="de-DE" sz="2200" dirty="0"/>
              <a:t>, J. O., </a:t>
            </a:r>
            <a:r>
              <a:rPr lang="en-US" altLang="de-DE" sz="2200" dirty="0" err="1"/>
              <a:t>DiClemente</a:t>
            </a:r>
            <a:r>
              <a:rPr lang="en-US" altLang="de-DE" sz="2200" dirty="0"/>
              <a:t>, C. C., &amp; Norcross, J. C. (1992). In search of how people change. Applications to addictive behaviors. </a:t>
            </a:r>
            <a:r>
              <a:rPr lang="en-US" altLang="de-DE" sz="2200" i="1" dirty="0"/>
              <a:t>The American psychologist</a:t>
            </a:r>
            <a:r>
              <a:rPr lang="en-US" altLang="de-DE" sz="2200" dirty="0"/>
              <a:t>, </a:t>
            </a:r>
            <a:r>
              <a:rPr lang="en-US" altLang="de-DE" sz="2200" i="1" dirty="0"/>
              <a:t>47</a:t>
            </a:r>
            <a:r>
              <a:rPr lang="en-US" altLang="de-DE" sz="2200" dirty="0"/>
              <a:t>(9), 1102–1114</a:t>
            </a:r>
            <a:r>
              <a:rPr lang="en-US" altLang="de-DE" sz="2200" dirty="0" smtClean="0"/>
              <a:t>.</a:t>
            </a:r>
          </a:p>
          <a:p>
            <a:pPr marL="0" lvl="1">
              <a:buNone/>
            </a:pPr>
            <a:endParaRPr lang="en-US" altLang="de-DE" sz="2200" dirty="0"/>
          </a:p>
          <a:p>
            <a:pPr marL="0" lvl="1">
              <a:buNone/>
            </a:pPr>
            <a:endParaRPr lang="en-US" altLang="de-DE" sz="2200" dirty="0"/>
          </a:p>
          <a:p>
            <a:endParaRPr lang="de-DE" altLang="de-DE" dirty="0"/>
          </a:p>
        </p:txBody>
      </p:sp>
    </p:spTree>
    <p:extLst>
      <p:ext uri="{BB962C8B-B14F-4D97-AF65-F5344CB8AC3E}">
        <p14:creationId xmlns:p14="http://schemas.microsoft.com/office/powerpoint/2010/main" val="197044815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074" name="Titel 1"/>
          <p:cNvSpPr>
            <a:spLocks noGrp="1"/>
          </p:cNvSpPr>
          <p:nvPr>
            <p:ph type="title"/>
          </p:nvPr>
        </p:nvSpPr>
        <p:spPr>
          <a:xfrm>
            <a:off x="-1700" y="2814452"/>
            <a:ext cx="6889388" cy="1300174"/>
          </a:xfrm>
        </p:spPr>
        <p:txBody>
          <a:bodyPr/>
          <a:lstStyle/>
          <a:p>
            <a:r>
              <a:rPr lang="de-DE" altLang="de-DE" dirty="0"/>
              <a:t>Der </a:t>
            </a:r>
            <a:r>
              <a:rPr lang="de-DE" altLang="de-DE" dirty="0" smtClean="0"/>
              <a:t>Peer-Education-Ansatz </a:t>
            </a:r>
            <a:r>
              <a:rPr lang="de-DE" altLang="de-DE" dirty="0"/>
              <a:t>	</a:t>
            </a:r>
          </a:p>
        </p:txBody>
      </p:sp>
      <p:sp>
        <p:nvSpPr>
          <p:cNvPr id="3" name="Textplatzhalter 2"/>
          <p:cNvSpPr>
            <a:spLocks noGrp="1"/>
          </p:cNvSpPr>
          <p:nvPr>
            <p:ph type="body" sz="quarter" idx="13"/>
          </p:nvPr>
        </p:nvSpPr>
        <p:spPr>
          <a:xfrm>
            <a:off x="0" y="4110760"/>
            <a:ext cx="6887688" cy="1100565"/>
          </a:xfrm>
        </p:spPr>
        <p:txBody>
          <a:bodyPr/>
          <a:lstStyle/>
          <a:p>
            <a:endParaRPr lang="de-DE" dirty="0"/>
          </a:p>
        </p:txBody>
      </p:sp>
    </p:spTree>
    <p:extLst>
      <p:ext uri="{BB962C8B-B14F-4D97-AF65-F5344CB8AC3E}">
        <p14:creationId xmlns:p14="http://schemas.microsoft.com/office/powerpoint/2010/main" val="322240261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r>
              <a:rPr lang="de-DE" altLang="de-DE"/>
              <a:t>Der Peer-Education-Ansatz 	</a:t>
            </a:r>
          </a:p>
        </p:txBody>
      </p:sp>
      <p:sp>
        <p:nvSpPr>
          <p:cNvPr id="3" name="Inhaltsplatzhalter 2"/>
          <p:cNvSpPr>
            <a:spLocks noGrp="1"/>
          </p:cNvSpPr>
          <p:nvPr>
            <p:ph idx="1"/>
          </p:nvPr>
        </p:nvSpPr>
        <p:spPr/>
        <p:txBody>
          <a:bodyPr/>
          <a:lstStyle/>
          <a:p>
            <a:pPr marL="0" indent="0">
              <a:buNone/>
              <a:defRPr/>
            </a:pPr>
            <a:r>
              <a:rPr lang="de-DE" b="1" dirty="0"/>
              <a:t>„</a:t>
            </a:r>
            <a:r>
              <a:rPr lang="de-DE" b="1" dirty="0" smtClean="0"/>
              <a:t>Peer“</a:t>
            </a:r>
            <a:endParaRPr lang="de-DE" b="1" dirty="0"/>
          </a:p>
          <a:p>
            <a:pPr lvl="1">
              <a:defRPr/>
            </a:pPr>
            <a:r>
              <a:rPr lang="de-DE" sz="2200" dirty="0" smtClean="0"/>
              <a:t>kann </a:t>
            </a:r>
            <a:r>
              <a:rPr lang="de-DE" sz="2200" dirty="0"/>
              <a:t>annähernd mit „Gleichaltrige“ übersetzt </a:t>
            </a:r>
            <a:r>
              <a:rPr lang="de-DE" sz="2200" dirty="0" smtClean="0"/>
              <a:t>werden</a:t>
            </a:r>
          </a:p>
          <a:p>
            <a:pPr lvl="1">
              <a:defRPr/>
            </a:pPr>
            <a:r>
              <a:rPr lang="de-DE" sz="2200" dirty="0" smtClean="0"/>
              <a:t>beschreibt </a:t>
            </a:r>
            <a:r>
              <a:rPr lang="de-DE" sz="2200" dirty="0"/>
              <a:t>eine Person, die einer anderen gleichgestellt </a:t>
            </a:r>
            <a:r>
              <a:rPr lang="de-DE" sz="2200" dirty="0" smtClean="0"/>
              <a:t>ist bzw. </a:t>
            </a:r>
            <a:r>
              <a:rPr lang="de-DE" sz="2200" dirty="0"/>
              <a:t>derselben sozialen Gruppe </a:t>
            </a:r>
            <a:r>
              <a:rPr lang="de-DE" sz="2200" dirty="0" smtClean="0"/>
              <a:t>angehört</a:t>
            </a:r>
            <a:endParaRPr lang="de-DE" sz="2200" dirty="0"/>
          </a:p>
          <a:p>
            <a:pPr marL="342900" indent="-342900">
              <a:defRPr/>
            </a:pPr>
            <a:r>
              <a:rPr lang="de-DE" dirty="0"/>
              <a:t>Peers nehmen für die Übernahme von Werten, Normen wie auch Verhaltensweisen eine bedeutsame Rolle </a:t>
            </a:r>
            <a:r>
              <a:rPr lang="de-DE" dirty="0" smtClean="0"/>
              <a:t>ein</a:t>
            </a:r>
            <a:endParaRPr lang="de-DE" dirty="0"/>
          </a:p>
          <a:p>
            <a:pPr marL="342900" indent="-342900">
              <a:defRPr/>
            </a:pPr>
            <a:r>
              <a:rPr lang="de-DE" dirty="0"/>
              <a:t>Grundannahme: Jugendliche lernen besser von Jugendlichen als von </a:t>
            </a:r>
            <a:r>
              <a:rPr lang="de-DE" dirty="0" smtClean="0"/>
              <a:t>Erwachsenen</a:t>
            </a:r>
          </a:p>
          <a:p>
            <a:pPr marL="342900" indent="-342900">
              <a:defRPr/>
            </a:pPr>
            <a:endParaRPr lang="de-DE" dirty="0" smtClean="0"/>
          </a:p>
          <a:p>
            <a:pPr marL="0" indent="0">
              <a:buNone/>
              <a:defRPr/>
            </a:pPr>
            <a:r>
              <a:rPr lang="de-DE" b="1" dirty="0"/>
              <a:t>Peer-Education meint somit</a:t>
            </a:r>
            <a:r>
              <a:rPr lang="de-DE" b="1" dirty="0" smtClean="0"/>
              <a:t>:</a:t>
            </a:r>
            <a:endParaRPr lang="de-DE" b="1" dirty="0"/>
          </a:p>
          <a:p>
            <a:pPr marL="619125" lvl="1" indent="-342900">
              <a:defRPr/>
            </a:pPr>
            <a:r>
              <a:rPr lang="de-DE" sz="2200" dirty="0"/>
              <a:t>den Aufbau eines Angebots gegenseitiger Unterstützung und Hilfe</a:t>
            </a:r>
          </a:p>
          <a:p>
            <a:pPr marL="619125" lvl="1" indent="-342900">
              <a:defRPr/>
            </a:pPr>
            <a:r>
              <a:rPr lang="de-DE" sz="2200" dirty="0"/>
              <a:t>aber auch </a:t>
            </a:r>
            <a:r>
              <a:rPr lang="de-DE" sz="2200" dirty="0" smtClean="0"/>
              <a:t>die Beeinflussung </a:t>
            </a:r>
            <a:r>
              <a:rPr lang="de-DE" sz="2200" dirty="0"/>
              <a:t>und Anpassung </a:t>
            </a:r>
          </a:p>
          <a:p>
            <a:pPr marL="619125" lvl="1" indent="-342900">
              <a:defRPr/>
            </a:pPr>
            <a:r>
              <a:rPr lang="de-DE" sz="2200" dirty="0"/>
              <a:t>durch </a:t>
            </a:r>
            <a:r>
              <a:rPr lang="de-DE" sz="2200" dirty="0" smtClean="0"/>
              <a:t>Gleichaltrige</a:t>
            </a:r>
          </a:p>
          <a:p>
            <a:pPr marL="619125" lvl="1" indent="-342900">
              <a:defRPr/>
            </a:pPr>
            <a:endParaRPr lang="de-DE" dirty="0"/>
          </a:p>
          <a:p>
            <a:pPr>
              <a:defRPr/>
            </a:pPr>
            <a:endParaRPr lang="de-DE" dirty="0"/>
          </a:p>
          <a:p>
            <a:pPr>
              <a:defRPr/>
            </a:pPr>
            <a:endParaRPr lang="de-DE" dirty="0"/>
          </a:p>
        </p:txBody>
      </p:sp>
      <p:sp>
        <p:nvSpPr>
          <p:cNvPr id="2" name="Textplatzhalter 1"/>
          <p:cNvSpPr>
            <a:spLocks noGrp="1"/>
          </p:cNvSpPr>
          <p:nvPr>
            <p:ph type="body" sz="quarter" idx="33"/>
          </p:nvPr>
        </p:nvSpPr>
        <p:spPr/>
        <p:txBody>
          <a:bodyPr/>
          <a:lstStyle/>
          <a:p>
            <a:r>
              <a:rPr lang="de-DE" dirty="0" err="1" smtClean="0"/>
              <a:t>Nörber</a:t>
            </a:r>
            <a:r>
              <a:rPr lang="de-DE" dirty="0" smtClean="0"/>
              <a:t>, 2003</a:t>
            </a:r>
            <a:endParaRPr lang="de-DE" dirty="0"/>
          </a:p>
          <a:p>
            <a:endParaRPr lang="de-DE" dirty="0"/>
          </a:p>
        </p:txBody>
      </p:sp>
    </p:spTree>
    <p:extLst>
      <p:ext uri="{BB962C8B-B14F-4D97-AF65-F5344CB8AC3E}">
        <p14:creationId xmlns:p14="http://schemas.microsoft.com/office/powerpoint/2010/main" val="281849516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der  studentischen Peer-</a:t>
            </a:r>
            <a:r>
              <a:rPr lang="de-DE" dirty="0" err="1" smtClean="0"/>
              <a:t>Beraterung</a:t>
            </a:r>
            <a:endParaRPr lang="de-DE" dirty="0"/>
          </a:p>
        </p:txBody>
      </p:sp>
      <p:sp>
        <p:nvSpPr>
          <p:cNvPr id="4" name="Textplatzhalter 3"/>
          <p:cNvSpPr>
            <a:spLocks noGrp="1"/>
          </p:cNvSpPr>
          <p:nvPr>
            <p:ph type="body" sz="quarter" idx="32"/>
          </p:nvPr>
        </p:nvSpPr>
        <p:spPr/>
        <p:txBody>
          <a:bodyPr/>
          <a:lstStyle/>
          <a:p>
            <a:r>
              <a:rPr lang="de-DE" dirty="0"/>
              <a:t>Warum werden Studierende zu </a:t>
            </a:r>
            <a:r>
              <a:rPr lang="de-DE" dirty="0" err="1" smtClean="0"/>
              <a:t>eCHECKUP-Peer-Berater:innen</a:t>
            </a:r>
            <a:r>
              <a:rPr lang="de-DE" dirty="0" smtClean="0"/>
              <a:t> </a:t>
            </a:r>
            <a:r>
              <a:rPr lang="de-DE" dirty="0"/>
              <a:t>ausgebildet</a:t>
            </a:r>
            <a:r>
              <a:rPr lang="de-DE" dirty="0" smtClean="0"/>
              <a:t>?</a:t>
            </a:r>
            <a:endParaRPr lang="de-DE" dirty="0"/>
          </a:p>
        </p:txBody>
      </p:sp>
      <p:sp>
        <p:nvSpPr>
          <p:cNvPr id="9" name="Inhaltsplatzhalter 6"/>
          <p:cNvSpPr>
            <a:spLocks noGrp="1"/>
          </p:cNvSpPr>
          <p:nvPr>
            <p:ph idx="1"/>
          </p:nvPr>
        </p:nvSpPr>
        <p:spPr/>
        <p:txBody>
          <a:bodyPr/>
          <a:lstStyle/>
          <a:p>
            <a:pPr lvl="1"/>
            <a:r>
              <a:rPr lang="de-DE" sz="2200" dirty="0" smtClean="0"/>
              <a:t>Viele </a:t>
            </a:r>
            <a:r>
              <a:rPr lang="de-DE" sz="2200" dirty="0"/>
              <a:t>Studierende </a:t>
            </a:r>
            <a:r>
              <a:rPr lang="de-DE" sz="2200" dirty="0" smtClean="0"/>
              <a:t>erreichen und diese zur Reflektion des eigenen Alkoholkonsums anregen.</a:t>
            </a:r>
          </a:p>
          <a:p>
            <a:pPr lvl="2">
              <a:buFont typeface="Wingdings" panose="05000000000000000000" pitchFamily="2" charset="2"/>
              <a:buChar char="ü"/>
            </a:pPr>
            <a:r>
              <a:rPr lang="de-DE" sz="2000" dirty="0"/>
              <a:t>Durch die Qualifizierung werden </a:t>
            </a:r>
            <a:r>
              <a:rPr lang="de-DE" sz="2000" dirty="0" smtClean="0"/>
              <a:t>Studierende, </a:t>
            </a:r>
            <a:r>
              <a:rPr lang="de-DE" sz="2000" dirty="0"/>
              <a:t>die sich als </a:t>
            </a:r>
            <a:r>
              <a:rPr lang="de-DE" sz="2000" dirty="0" err="1"/>
              <a:t>Peer-Berater:innen</a:t>
            </a:r>
            <a:r>
              <a:rPr lang="de-DE" sz="2000" dirty="0"/>
              <a:t> ausbilden lassen (</a:t>
            </a:r>
            <a:r>
              <a:rPr lang="de-DE" sz="2000" dirty="0" smtClean="0"/>
              <a:t>Sie!) unmittelbar erreicht </a:t>
            </a:r>
            <a:r>
              <a:rPr lang="de-DE" sz="2000" dirty="0"/>
              <a:t>und zur Reflektion </a:t>
            </a:r>
            <a:r>
              <a:rPr lang="de-DE" sz="2000" dirty="0" smtClean="0"/>
              <a:t>angeregt. </a:t>
            </a:r>
            <a:endParaRPr lang="de-DE" sz="2000" dirty="0"/>
          </a:p>
          <a:p>
            <a:pPr lvl="2">
              <a:buFont typeface="Wingdings" panose="05000000000000000000" pitchFamily="2" charset="2"/>
              <a:buChar char="ü"/>
            </a:pPr>
            <a:r>
              <a:rPr lang="de-DE" sz="2000" dirty="0" smtClean="0"/>
              <a:t>Die Peers / Sie können bei Peer-Aktionen auf dem (virtuellen) Campus andere Studierende auf Augenhöhe auf das Thema Alkohol, den eigenen Konsum und das Onlineprogramm eCHECKUP TO GO-Alkohol ansprechen. Dadurch werden mittelbar weitere Studierende erreicht.</a:t>
            </a:r>
          </a:p>
          <a:p>
            <a:pPr lvl="1"/>
            <a:r>
              <a:rPr lang="de-DE" sz="2200" dirty="0" smtClean="0"/>
              <a:t>Das Thema Alkohol an Hochschulen enttabuisieren. </a:t>
            </a:r>
          </a:p>
          <a:p>
            <a:pPr lvl="2">
              <a:buFont typeface="Wingdings" panose="05000000000000000000" pitchFamily="2" charset="2"/>
              <a:buChar char="ü"/>
            </a:pPr>
            <a:r>
              <a:rPr lang="de-DE" sz="2000" dirty="0" smtClean="0"/>
              <a:t>Durch Peer-Aktionen erfolgt die Thematisierung.</a:t>
            </a:r>
          </a:p>
          <a:p>
            <a:pPr lvl="1"/>
            <a:r>
              <a:rPr lang="de-DE" sz="2200" dirty="0" smtClean="0"/>
              <a:t>Ansprechend </a:t>
            </a:r>
            <a:r>
              <a:rPr lang="de-DE" sz="2200" dirty="0"/>
              <a:t>sein, d. h. nicht verurteilend, nicht von oben herab, niederschwellig und motivierend</a:t>
            </a:r>
            <a:r>
              <a:rPr lang="de-DE" sz="2200" dirty="0" smtClean="0"/>
              <a:t>.</a:t>
            </a:r>
          </a:p>
          <a:p>
            <a:pPr lvl="2">
              <a:buFont typeface="Wingdings" panose="05000000000000000000" pitchFamily="2" charset="2"/>
              <a:buChar char="ü"/>
            </a:pPr>
            <a:r>
              <a:rPr lang="de-DE" sz="2000" dirty="0" smtClean="0"/>
              <a:t>Durch den Einsatz von studentischen </a:t>
            </a:r>
            <a:r>
              <a:rPr lang="de-DE" sz="2000" dirty="0" err="1" smtClean="0"/>
              <a:t>Peer-Berater:innen</a:t>
            </a:r>
            <a:r>
              <a:rPr lang="de-DE" sz="2000" dirty="0" smtClean="0"/>
              <a:t> erfolgt eine Ansprache auf Augenhöhe.</a:t>
            </a:r>
            <a:endParaRPr lang="de-DE" sz="2000" dirty="0"/>
          </a:p>
          <a:p>
            <a:pPr lvl="1"/>
            <a:r>
              <a:rPr lang="de-DE" sz="2200" dirty="0"/>
              <a:t>Im Sinne des Setting-Ansatzes partizipativ vorgehen</a:t>
            </a:r>
            <a:r>
              <a:rPr lang="de-DE" sz="2200" dirty="0" smtClean="0"/>
              <a:t>.</a:t>
            </a:r>
          </a:p>
          <a:p>
            <a:pPr lvl="2">
              <a:buFont typeface="Wingdings" panose="05000000000000000000" pitchFamily="2" charset="2"/>
              <a:buChar char="ü"/>
            </a:pPr>
            <a:r>
              <a:rPr lang="de-DE" sz="2000" dirty="0" smtClean="0"/>
              <a:t>Die qualifizierten </a:t>
            </a:r>
            <a:r>
              <a:rPr lang="de-DE" sz="2000" dirty="0" err="1" smtClean="0"/>
              <a:t>Peer-Berater:innen</a:t>
            </a:r>
            <a:r>
              <a:rPr lang="de-DE" sz="2000" dirty="0" smtClean="0"/>
              <a:t> werden, indem sie Peer-Aktionen planen und durchführen, aktiv in die Prävention eingebunden.</a:t>
            </a:r>
            <a:endParaRPr lang="de-DE" sz="2000" dirty="0"/>
          </a:p>
        </p:txBody>
      </p:sp>
      <p:sp>
        <p:nvSpPr>
          <p:cNvPr id="3" name="Fußzeilenplatzhalter 2"/>
          <p:cNvSpPr>
            <a:spLocks noGrp="1"/>
          </p:cNvSpPr>
          <p:nvPr>
            <p:ph type="ftr" sz="quarter" idx="12"/>
          </p:nvPr>
        </p:nvSpPr>
        <p:spPr/>
        <p:txBody>
          <a:bodyPr/>
          <a:lstStyle/>
          <a:p>
            <a:r>
              <a:rPr lang="de-DE" dirty="0" err="1" smtClean="0"/>
              <a:t>eCHECKUP</a:t>
            </a:r>
            <a:r>
              <a:rPr lang="de-DE" dirty="0" smtClean="0"/>
              <a:t>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179</a:t>
            </a:fld>
            <a:endParaRPr lang="en-US" noProof="0" dirty="0"/>
          </a:p>
        </p:txBody>
      </p:sp>
      <p:sp>
        <p:nvSpPr>
          <p:cNvPr id="8" name="Textplatzhalter 3"/>
          <p:cNvSpPr txBox="1">
            <a:spLocks/>
          </p:cNvSpPr>
          <p:nvPr/>
        </p:nvSpPr>
        <p:spPr>
          <a:xfrm>
            <a:off x="431800" y="1103250"/>
            <a:ext cx="11339513"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Tree>
    <p:extLst>
      <p:ext uri="{BB962C8B-B14F-4D97-AF65-F5344CB8AC3E}">
        <p14:creationId xmlns:p14="http://schemas.microsoft.com/office/powerpoint/2010/main" val="3546104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a:graphicFrameLocks/>
          </p:cNvGraphicFramePr>
          <p:nvPr>
            <p:extLst>
              <p:ext uri="{D42A27DB-BD31-4B8C-83A1-F6EECF244321}">
                <p14:modId xmlns:p14="http://schemas.microsoft.com/office/powerpoint/2010/main" val="980122417"/>
              </p:ext>
            </p:extLst>
          </p:nvPr>
        </p:nvGraphicFramePr>
        <p:xfrm>
          <a:off x="431800" y="1258891"/>
          <a:ext cx="11006221" cy="5180930"/>
        </p:xfrm>
        <a:graphic>
          <a:graphicData uri="http://schemas.openxmlformats.org/drawingml/2006/chart">
            <c:chart xmlns:c="http://schemas.openxmlformats.org/drawingml/2006/chart" xmlns:r="http://schemas.openxmlformats.org/officeDocument/2006/relationships" r:id="rId3"/>
          </a:graphicData>
        </a:graphic>
      </p:graphicFrame>
      <p:sp>
        <p:nvSpPr>
          <p:cNvPr id="18434" name="Titel 1"/>
          <p:cNvSpPr>
            <a:spLocks noGrp="1"/>
          </p:cNvSpPr>
          <p:nvPr>
            <p:ph type="title"/>
          </p:nvPr>
        </p:nvSpPr>
        <p:spPr/>
        <p:txBody>
          <a:bodyPr/>
          <a:lstStyle/>
          <a:p>
            <a:r>
              <a:rPr lang="de-DE" altLang="de-DE" dirty="0"/>
              <a:t>Die Hochschule Esslingen im Visier</a:t>
            </a:r>
          </a:p>
        </p:txBody>
      </p:sp>
      <p:sp>
        <p:nvSpPr>
          <p:cNvPr id="3" name="Textplatzhalter 2"/>
          <p:cNvSpPr>
            <a:spLocks noGrp="1"/>
          </p:cNvSpPr>
          <p:nvPr>
            <p:ph type="body" sz="quarter" idx="32"/>
          </p:nvPr>
        </p:nvSpPr>
        <p:spPr/>
        <p:txBody>
          <a:bodyPr/>
          <a:lstStyle/>
          <a:p>
            <a:r>
              <a:rPr lang="de-DE" dirty="0"/>
              <a:t>Studienergebnisse: Binge-</a:t>
            </a:r>
            <a:r>
              <a:rPr lang="de-DE" dirty="0" err="1"/>
              <a:t>Drinking</a:t>
            </a:r>
            <a:endParaRPr lang="de-DE" dirty="0"/>
          </a:p>
          <a:p>
            <a:endParaRPr lang="de-DE" dirty="0"/>
          </a:p>
        </p:txBody>
      </p:sp>
      <p:sp>
        <p:nvSpPr>
          <p:cNvPr id="18435" name="Fußzeilenplatzhalter 3"/>
          <p:cNvSpPr>
            <a:spLocks noGrp="1"/>
          </p:cNvSpPr>
          <p:nvPr>
            <p:ph type="ftr" sz="quarter" idx="12"/>
          </p:nvPr>
        </p:nvSpPr>
        <p:spPr>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grpSp>
        <p:nvGrpSpPr>
          <p:cNvPr id="4" name="Gruppieren 3"/>
          <p:cNvGrpSpPr/>
          <p:nvPr/>
        </p:nvGrpSpPr>
        <p:grpSpPr>
          <a:xfrm>
            <a:off x="9509760" y="352696"/>
            <a:ext cx="2225041" cy="949598"/>
            <a:chOff x="9509760" y="561704"/>
            <a:chExt cx="2225041" cy="949598"/>
          </a:xfrm>
        </p:grpSpPr>
        <p:sp>
          <p:nvSpPr>
            <p:cNvPr id="7" name="Abgerundetes Rechteck 6"/>
            <p:cNvSpPr/>
            <p:nvPr/>
          </p:nvSpPr>
          <p:spPr>
            <a:xfrm rot="605396">
              <a:off x="9509760" y="561704"/>
              <a:ext cx="2225041" cy="9495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Interaktive Schaltfläche: Informationen 7">
              <a:hlinkClick r:id="" action="ppaction://noaction" highlightClick="1"/>
            </p:cNvPr>
            <p:cNvSpPr/>
            <p:nvPr/>
          </p:nvSpPr>
          <p:spPr>
            <a:xfrm rot="605396">
              <a:off x="9614262" y="654013"/>
              <a:ext cx="535577" cy="504000"/>
            </a:xfrm>
            <a:prstGeom prst="actionButtonInform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rot="605396">
              <a:off x="10110651" y="648000"/>
              <a:ext cx="1624150" cy="830997"/>
            </a:xfrm>
            <a:prstGeom prst="rect">
              <a:avLst/>
            </a:prstGeom>
            <a:noFill/>
          </p:spPr>
          <p:txBody>
            <a:bodyPr wrap="square" rtlCol="0">
              <a:spAutoFit/>
            </a:bodyPr>
            <a:lstStyle/>
            <a:p>
              <a:r>
                <a:rPr lang="de-DE" sz="1200" b="1" dirty="0" smtClean="0">
                  <a:solidFill>
                    <a:schemeClr val="bg2"/>
                  </a:solidFill>
                </a:rPr>
                <a:t>1 Standardgetränk </a:t>
              </a:r>
            </a:p>
            <a:p>
              <a:r>
                <a:rPr lang="de-DE" sz="1200" dirty="0" smtClean="0">
                  <a:solidFill>
                    <a:schemeClr val="bg2"/>
                  </a:solidFill>
                </a:rPr>
                <a:t>≙ </a:t>
              </a:r>
              <a:r>
                <a:rPr lang="de-DE" sz="1200" i="1" dirty="0" smtClean="0">
                  <a:solidFill>
                    <a:schemeClr val="bg2"/>
                  </a:solidFill>
                </a:rPr>
                <a:t>etwa </a:t>
              </a:r>
              <a:r>
                <a:rPr lang="de-DE" sz="1200" i="1" dirty="0">
                  <a:solidFill>
                    <a:schemeClr val="bg2"/>
                  </a:solidFill>
                </a:rPr>
                <a:t>10 g </a:t>
              </a:r>
              <a:r>
                <a:rPr lang="de-DE" sz="1200" i="1" dirty="0" smtClean="0">
                  <a:solidFill>
                    <a:schemeClr val="bg2"/>
                  </a:solidFill>
                </a:rPr>
                <a:t>Reinalkohol</a:t>
              </a:r>
            </a:p>
            <a:p>
              <a:r>
                <a:rPr lang="de-DE" sz="1200" i="1" dirty="0" smtClean="0">
                  <a:solidFill>
                    <a:schemeClr val="bg2"/>
                  </a:solidFill>
                </a:rPr>
                <a:t>= 0,3 </a:t>
              </a:r>
              <a:r>
                <a:rPr lang="de-DE" sz="1200" i="1" dirty="0">
                  <a:solidFill>
                    <a:schemeClr val="bg2"/>
                  </a:solidFill>
                </a:rPr>
                <a:t>l Bier </a:t>
              </a:r>
              <a:r>
                <a:rPr lang="de-DE" sz="1200" i="1" dirty="0" smtClean="0">
                  <a:solidFill>
                    <a:schemeClr val="bg2"/>
                  </a:solidFill>
                </a:rPr>
                <a:t>/ 0,1 </a:t>
              </a:r>
              <a:r>
                <a:rPr lang="de-DE" sz="1200" i="1" dirty="0">
                  <a:solidFill>
                    <a:schemeClr val="bg2"/>
                  </a:solidFill>
                </a:rPr>
                <a:t>l Wein</a:t>
              </a:r>
              <a:endParaRPr lang="de-DE" sz="1600" dirty="0">
                <a:solidFill>
                  <a:schemeClr val="bg2"/>
                </a:solidFill>
              </a:endParaRPr>
            </a:p>
          </p:txBody>
        </p:sp>
      </p:grpSp>
    </p:spTree>
    <p:extLst>
      <p:ext uri="{BB962C8B-B14F-4D97-AF65-F5344CB8AC3E}">
        <p14:creationId xmlns:p14="http://schemas.microsoft.com/office/powerpoint/2010/main" val="156108982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altLang="de-DE" dirty="0" smtClean="0"/>
              <a:t>Welche Ziele </a:t>
            </a:r>
            <a:r>
              <a:rPr lang="de-DE" altLang="de-DE" dirty="0"/>
              <a:t>hat die Peerberatung?</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666232767"/>
              </p:ext>
            </p:extLst>
          </p:nvPr>
        </p:nvGraphicFramePr>
        <p:xfrm>
          <a:off x="1774826" y="1125539"/>
          <a:ext cx="8569325"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51108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altLang="de-DE" dirty="0" smtClean="0"/>
              <a:t>Welche Ziele haben Sie?</a:t>
            </a:r>
            <a:endParaRPr lang="de-DE" alt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3869986804"/>
              </p:ext>
            </p:extLst>
          </p:nvPr>
        </p:nvGraphicFramePr>
        <p:xfrm>
          <a:off x="1774826" y="1125539"/>
          <a:ext cx="8569325"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520484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altLang="de-DE" dirty="0" smtClean="0"/>
              <a:t>Welche Ziele haben Sie?</a:t>
            </a:r>
            <a:endParaRPr lang="de-DE" alt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3550187226"/>
              </p:ext>
            </p:extLst>
          </p:nvPr>
        </p:nvGraphicFramePr>
        <p:xfrm>
          <a:off x="1774826" y="1125539"/>
          <a:ext cx="8569325"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620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Brainstorming</a:t>
            </a:r>
            <a:endParaRPr lang="de-DE" dirty="0"/>
          </a:p>
        </p:txBody>
      </p:sp>
      <p:sp>
        <p:nvSpPr>
          <p:cNvPr id="3" name="Inhaltsplatzhalter 2"/>
          <p:cNvSpPr>
            <a:spLocks noGrp="1"/>
          </p:cNvSpPr>
          <p:nvPr>
            <p:ph idx="1"/>
          </p:nvPr>
        </p:nvSpPr>
        <p:spPr/>
        <p:txBody>
          <a:bodyPr/>
          <a:lstStyle/>
          <a:p>
            <a:pPr marL="0" indent="0">
              <a:buNone/>
            </a:pPr>
            <a:endParaRPr lang="de-DE" sz="3200" dirty="0" smtClean="0"/>
          </a:p>
          <a:p>
            <a:pPr marL="0" indent="0">
              <a:buNone/>
            </a:pPr>
            <a:endParaRPr lang="de-DE" sz="3200" dirty="0"/>
          </a:p>
          <a:p>
            <a:pPr marL="0" indent="0">
              <a:buNone/>
            </a:pPr>
            <a:endParaRPr lang="de-DE" sz="3200" dirty="0" smtClean="0"/>
          </a:p>
          <a:p>
            <a:pPr marL="0" indent="0" algn="ctr">
              <a:buNone/>
            </a:pPr>
            <a:r>
              <a:rPr lang="de-DE" sz="3200" dirty="0" smtClean="0"/>
              <a:t>Durch welche Aktionen können Sie/ wir </a:t>
            </a:r>
            <a:r>
              <a:rPr lang="en-US" sz="3200" dirty="0" err="1" smtClean="0"/>
              <a:t>Studierende</a:t>
            </a:r>
            <a:r>
              <a:rPr lang="en-US" sz="3200" dirty="0" smtClean="0"/>
              <a:t> </a:t>
            </a:r>
            <a:r>
              <a:rPr lang="en-US" sz="3200" dirty="0"/>
              <a:t>für das </a:t>
            </a:r>
            <a:r>
              <a:rPr lang="en-US" sz="3200" dirty="0" err="1"/>
              <a:t>Thema</a:t>
            </a:r>
            <a:r>
              <a:rPr lang="en-US" sz="3200" dirty="0"/>
              <a:t> </a:t>
            </a:r>
            <a:r>
              <a:rPr lang="en-US" sz="3200" dirty="0" err="1"/>
              <a:t>Alkohol</a:t>
            </a:r>
            <a:r>
              <a:rPr lang="en-US" sz="3200" dirty="0"/>
              <a:t> </a:t>
            </a:r>
            <a:r>
              <a:rPr lang="en-US" sz="3200" dirty="0" err="1" smtClean="0"/>
              <a:t>sensibilisieren</a:t>
            </a:r>
            <a:r>
              <a:rPr lang="en-US" sz="3200" dirty="0" smtClean="0"/>
              <a:t> </a:t>
            </a:r>
            <a:r>
              <a:rPr lang="en-US" sz="3200" dirty="0"/>
              <a:t>und auf das </a:t>
            </a:r>
            <a:r>
              <a:rPr lang="en-US" sz="3200" dirty="0" err="1"/>
              <a:t>Onlineprogramm</a:t>
            </a:r>
            <a:r>
              <a:rPr lang="en-US" sz="3200" dirty="0"/>
              <a:t> </a:t>
            </a:r>
            <a:r>
              <a:rPr lang="en-US" sz="3200" dirty="0" err="1"/>
              <a:t>aufmerksam</a:t>
            </a:r>
            <a:r>
              <a:rPr lang="en-US" sz="3200" dirty="0"/>
              <a:t> </a:t>
            </a:r>
            <a:r>
              <a:rPr lang="en-US" sz="3200" dirty="0" err="1" smtClean="0"/>
              <a:t>machen</a:t>
            </a:r>
            <a:r>
              <a:rPr lang="en-US" sz="3200" dirty="0" smtClean="0"/>
              <a:t>?</a:t>
            </a:r>
            <a:endParaRPr lang="de-DE" sz="3200" dirty="0"/>
          </a:p>
          <a:p>
            <a:pPr marL="0" indent="0" algn="ctr">
              <a:buNone/>
            </a:pPr>
            <a:endParaRPr lang="de-DE" sz="3200"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183</a:t>
            </a:fld>
            <a:endParaRPr lang="en-US" noProof="0" dirty="0"/>
          </a:p>
        </p:txBody>
      </p:sp>
    </p:spTree>
    <p:extLst>
      <p:ext uri="{BB962C8B-B14F-4D97-AF65-F5344CB8AC3E}">
        <p14:creationId xmlns:p14="http://schemas.microsoft.com/office/powerpoint/2010/main" val="156424525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Mögliche Peer-Aktionen</a:t>
            </a:r>
            <a:endParaRPr lang="de-DE" dirty="0"/>
          </a:p>
        </p:txBody>
      </p:sp>
      <p:sp>
        <p:nvSpPr>
          <p:cNvPr id="9" name="Textplatzhalter 8"/>
          <p:cNvSpPr>
            <a:spLocks noGrp="1"/>
          </p:cNvSpPr>
          <p:nvPr>
            <p:ph type="body" sz="quarter" idx="32"/>
          </p:nvPr>
        </p:nvSpPr>
        <p:spPr/>
        <p:txBody>
          <a:bodyPr/>
          <a:lstStyle/>
          <a:p>
            <a:r>
              <a:rPr lang="de-DE" sz="2000" dirty="0"/>
              <a:t>Wie kann die Auseinandersetzung mit dem Alkoholkonsum an der Hochschule angestoßen werden?</a:t>
            </a:r>
          </a:p>
        </p:txBody>
      </p:sp>
      <p:sp>
        <p:nvSpPr>
          <p:cNvPr id="8" name="Inhaltsplatzhalter 7"/>
          <p:cNvSpPr>
            <a:spLocks noGrp="1"/>
          </p:cNvSpPr>
          <p:nvPr>
            <p:ph idx="1"/>
          </p:nvPr>
        </p:nvSpPr>
        <p:spPr/>
        <p:txBody>
          <a:bodyPr/>
          <a:lstStyle/>
          <a:p>
            <a:r>
              <a:rPr lang="de-DE" dirty="0" smtClean="0"/>
              <a:t>Peer-Aktionen können Online, im virtuellen Hochschulraum, und Offline, auf dem Campus der Hochschule, durchgeführt werden.</a:t>
            </a:r>
            <a:endParaRPr lang="de-DE" dirty="0"/>
          </a:p>
          <a:p>
            <a:r>
              <a:rPr lang="de-DE" dirty="0" smtClean="0"/>
              <a:t>Sowohl mit Online-Aktionen als auch mit Offline-Aktionen können Studierende erreicht und zur Durchführung von eCHECKUP TO GO motiviert werden.</a:t>
            </a:r>
            <a:endParaRPr lang="de-DE" dirty="0"/>
          </a:p>
          <a:p>
            <a:r>
              <a:rPr lang="de-DE" dirty="0" smtClean="0"/>
              <a:t>Im Rahmen der eCHECKUP-Peer-Qualifizierung wurden von Studierenden diverser Hochschulen unterschiedlichste Methoden für Offline- und Online-Peer-Aktionen entwickelt und erprobt. </a:t>
            </a:r>
          </a:p>
          <a:p>
            <a:r>
              <a:rPr lang="de-DE" dirty="0" smtClean="0"/>
              <a:t>Die von anderen Studierenden entwickelten Methoden, aber auch deren Erfahrungen, sind dokumentiert und können Ihnen als Inspiration dienen.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184</a:t>
            </a:fld>
            <a:endParaRPr lang="en-US" noProof="0" dirty="0"/>
          </a:p>
        </p:txBody>
      </p:sp>
      <p:sp>
        <p:nvSpPr>
          <p:cNvPr id="10" name="Textplatzhalter 9"/>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254181060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Peer-Aktionen – auf dem Campus</a:t>
            </a:r>
            <a:endParaRPr lang="de-DE" dirty="0"/>
          </a:p>
        </p:txBody>
      </p:sp>
      <p:sp>
        <p:nvSpPr>
          <p:cNvPr id="3" name="Textplatzhalter 2"/>
          <p:cNvSpPr>
            <a:spLocks noGrp="1"/>
          </p:cNvSpPr>
          <p:nvPr>
            <p:ph type="body" sz="quarter" idx="32"/>
          </p:nvPr>
        </p:nvSpPr>
        <p:spPr/>
        <p:txBody>
          <a:bodyPr/>
          <a:lstStyle/>
          <a:p>
            <a:r>
              <a:rPr lang="en-US" dirty="0" err="1" smtClean="0"/>
              <a:t>Impressionen</a:t>
            </a:r>
            <a:r>
              <a:rPr lang="en-US" dirty="0" smtClean="0"/>
              <a:t> von Offline-Peer-</a:t>
            </a:r>
            <a:r>
              <a:rPr lang="en-US" dirty="0" err="1" smtClean="0"/>
              <a:t>Aktionen</a:t>
            </a:r>
            <a:endParaRPr lang="de-DE" dirty="0"/>
          </a:p>
        </p:txBody>
      </p:sp>
      <p:sp>
        <p:nvSpPr>
          <p:cNvPr id="11" name="Textplatzhalter 10"/>
          <p:cNvSpPr>
            <a:spLocks noGrp="1"/>
          </p:cNvSpPr>
          <p:nvPr>
            <p:ph idx="1"/>
          </p:nvPr>
        </p:nvSpPr>
        <p:spPr/>
        <p:txBody>
          <a:bodyPr/>
          <a:lstStyle/>
          <a:p>
            <a:pPr marL="0" indent="0">
              <a:spcBef>
                <a:spcPts val="0"/>
              </a:spcBef>
              <a:spcAft>
                <a:spcPts val="1200"/>
              </a:spcAft>
              <a:buNone/>
            </a:pPr>
            <a:r>
              <a:rPr lang="de-DE" b="1" dirty="0" smtClean="0"/>
              <a:t>Aktionsstände</a:t>
            </a:r>
          </a:p>
          <a:p>
            <a:pPr marL="0" indent="0">
              <a:spcBef>
                <a:spcPts val="0"/>
              </a:spcBef>
              <a:buNone/>
            </a:pPr>
            <a:r>
              <a:rPr lang="de-DE" dirty="0" smtClean="0"/>
              <a:t>Studentische </a:t>
            </a:r>
            <a:r>
              <a:rPr lang="de-DE" dirty="0" err="1" smtClean="0"/>
              <a:t>Peer-Berater:innen</a:t>
            </a:r>
            <a:r>
              <a:rPr lang="de-DE" dirty="0" smtClean="0"/>
              <a:t> </a:t>
            </a:r>
            <a:r>
              <a:rPr lang="de-DE" dirty="0"/>
              <a:t>verteilen </a:t>
            </a:r>
            <a:endParaRPr lang="de-DE" dirty="0" smtClean="0"/>
          </a:p>
          <a:p>
            <a:pPr marL="0" indent="0">
              <a:spcBef>
                <a:spcPts val="0"/>
              </a:spcBef>
              <a:buNone/>
            </a:pPr>
            <a:r>
              <a:rPr lang="de-DE" dirty="0" smtClean="0"/>
              <a:t>beispielsweise </a:t>
            </a:r>
            <a:r>
              <a:rPr lang="de-DE" dirty="0"/>
              <a:t>kostenlose, alkoholfreie Cocktails </a:t>
            </a:r>
            <a:endParaRPr lang="de-DE" dirty="0" smtClean="0"/>
          </a:p>
          <a:p>
            <a:pPr marL="0" indent="0">
              <a:spcBef>
                <a:spcPts val="0"/>
              </a:spcBef>
              <a:buNone/>
            </a:pPr>
            <a:r>
              <a:rPr lang="de-DE" dirty="0" smtClean="0"/>
              <a:t>und </a:t>
            </a:r>
            <a:r>
              <a:rPr lang="de-DE" dirty="0"/>
              <a:t>suchen ein lockeres Gespräch über Alkohol.</a:t>
            </a:r>
          </a:p>
          <a:p>
            <a:pPr marL="266700" lvl="1" indent="0">
              <a:buNone/>
            </a:pPr>
            <a:endParaRPr lang="de-DE" sz="2000" dirty="0"/>
          </a:p>
          <a:p>
            <a:pPr marL="0" indent="0">
              <a:buNone/>
            </a:pPr>
            <a:endParaRPr lang="de-DE" dirty="0"/>
          </a:p>
        </p:txBody>
      </p:sp>
      <p:sp>
        <p:nvSpPr>
          <p:cNvPr id="6" name="Foliennummernplatzhalt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pic>
        <p:nvPicPr>
          <p:cNvPr id="21" name="Bildplatzhalter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800" y="2933195"/>
            <a:ext cx="5327977" cy="3230986"/>
          </a:xfrm>
          <a:prstGeom prst="rect">
            <a:avLst/>
          </a:prstGeom>
        </p:spPr>
      </p:pic>
      <p:pic>
        <p:nvPicPr>
          <p:cNvPr id="15" name="Grafik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806" y="1894833"/>
            <a:ext cx="3594231" cy="2394361"/>
          </a:xfrm>
          <a:prstGeom prst="rect">
            <a:avLst/>
          </a:prstGeom>
        </p:spPr>
      </p:pic>
      <p:pic>
        <p:nvPicPr>
          <p:cNvPr id="16" name="Grafik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30329" y="4204353"/>
            <a:ext cx="2602149" cy="1736141"/>
          </a:xfrm>
          <a:prstGeom prst="rect">
            <a:avLst/>
          </a:prstGeom>
        </p:spPr>
      </p:pic>
      <p:sp>
        <p:nvSpPr>
          <p:cNvPr id="10" name="Textfeld 9"/>
          <p:cNvSpPr txBox="1"/>
          <p:nvPr/>
        </p:nvSpPr>
        <p:spPr>
          <a:xfrm>
            <a:off x="8271642" y="6061953"/>
            <a:ext cx="36824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smtClean="0">
                <a:ln>
                  <a:noFill/>
                </a:ln>
                <a:solidFill>
                  <a:srgbClr val="5A5A5A"/>
                </a:solidFill>
                <a:effectLst/>
                <a:uLnTx/>
                <a:uFillTx/>
                <a:latin typeface="Candara"/>
                <a:ea typeface="+mn-ea"/>
                <a:cs typeface="+mn-cs"/>
              </a:rPr>
              <a:t>Bildquelle: Hochschule Esslingen, Projekt eCHECKUP-Alkohol</a:t>
            </a:r>
            <a:endParaRPr kumimoji="0" lang="de-DE" sz="1050" b="0" i="0" u="none" strike="noStrike" kern="1200" cap="none" spc="0" normalizeH="0" baseline="0" noProof="0" dirty="0">
              <a:ln>
                <a:noFill/>
              </a:ln>
              <a:solidFill>
                <a:srgbClr val="5A5A5A"/>
              </a:solidFill>
              <a:effectLst/>
              <a:uLnTx/>
              <a:uFillTx/>
              <a:latin typeface="Candara"/>
              <a:ea typeface="+mn-ea"/>
              <a:cs typeface="+mn-cs"/>
            </a:endParaRPr>
          </a:p>
        </p:txBody>
      </p:sp>
    </p:spTree>
    <p:extLst>
      <p:ext uri="{BB962C8B-B14F-4D97-AF65-F5344CB8AC3E}">
        <p14:creationId xmlns:p14="http://schemas.microsoft.com/office/powerpoint/2010/main" val="2758823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Peer-Aktionen – im virtuellen Hochschulraum</a:t>
            </a:r>
            <a:endParaRPr lang="de-DE" dirty="0"/>
          </a:p>
        </p:txBody>
      </p:sp>
      <p:sp>
        <p:nvSpPr>
          <p:cNvPr id="3" name="Textplatzhalter 2"/>
          <p:cNvSpPr>
            <a:spLocks noGrp="1"/>
          </p:cNvSpPr>
          <p:nvPr>
            <p:ph type="body" sz="quarter" idx="32"/>
          </p:nvPr>
        </p:nvSpPr>
        <p:spPr/>
        <p:txBody>
          <a:bodyPr/>
          <a:lstStyle/>
          <a:p>
            <a:r>
              <a:rPr lang="en-US" dirty="0" err="1" smtClean="0"/>
              <a:t>Impressionen</a:t>
            </a:r>
            <a:r>
              <a:rPr lang="en-US" dirty="0" smtClean="0"/>
              <a:t> von Online-Peer-</a:t>
            </a:r>
            <a:r>
              <a:rPr lang="en-US" dirty="0" err="1" smtClean="0"/>
              <a:t>Aktionen</a:t>
            </a:r>
            <a:endParaRPr lang="de-DE" dirty="0"/>
          </a:p>
        </p:txBody>
      </p:sp>
      <p:sp>
        <p:nvSpPr>
          <p:cNvPr id="4" name="Textplatzhalter 3"/>
          <p:cNvSpPr>
            <a:spLocks noGrp="1"/>
          </p:cNvSpPr>
          <p:nvPr>
            <p:ph type="body" sz="quarter" idx="12"/>
          </p:nvPr>
        </p:nvSpPr>
        <p:spPr/>
        <p:txBody>
          <a:bodyPr/>
          <a:lstStyle/>
          <a:p>
            <a:pPr marL="0" indent="0">
              <a:buNone/>
            </a:pPr>
            <a:r>
              <a:rPr lang="de-DE" b="1" smtClean="0"/>
              <a:t>Info-Flyer, FAQs, Newsletter</a:t>
            </a:r>
          </a:p>
          <a:p>
            <a:pPr marL="0" indent="0">
              <a:buNone/>
            </a:pPr>
            <a:r>
              <a:rPr lang="de-DE" smtClean="0"/>
              <a:t>Ansprache der Studierenden bspw. über Hochschulwebsites oder E-Mail</a:t>
            </a:r>
            <a:endParaRPr lang="de-DE" dirty="0"/>
          </a:p>
        </p:txBody>
      </p:sp>
      <p:sp>
        <p:nvSpPr>
          <p:cNvPr id="7" name="Textplatzhalter 6"/>
          <p:cNvSpPr>
            <a:spLocks noGrp="1"/>
          </p:cNvSpPr>
          <p:nvPr>
            <p:ph type="body" sz="quarter" idx="13"/>
          </p:nvPr>
        </p:nvSpPr>
        <p:spPr/>
        <p:txBody>
          <a:bodyPr/>
          <a:lstStyle/>
          <a:p>
            <a:pPr marL="0" indent="0">
              <a:buNone/>
            </a:pPr>
            <a:r>
              <a:rPr lang="de-DE" b="1" dirty="0" smtClean="0"/>
              <a:t>(</a:t>
            </a:r>
            <a:r>
              <a:rPr lang="de-DE" b="1" dirty="0" err="1" smtClean="0"/>
              <a:t>Youtube</a:t>
            </a:r>
            <a:r>
              <a:rPr lang="de-DE" b="1" dirty="0" smtClean="0"/>
              <a:t>-)Videos &amp; Podcasts</a:t>
            </a:r>
          </a:p>
          <a:p>
            <a:r>
              <a:rPr lang="de-DE" dirty="0" smtClean="0"/>
              <a:t>Podcasts u. a. zu </a:t>
            </a:r>
          </a:p>
          <a:p>
            <a:pPr lvl="1"/>
            <a:r>
              <a:rPr lang="de-DE" dirty="0"/>
              <a:t>persönlichen </a:t>
            </a:r>
            <a:r>
              <a:rPr lang="de-DE" dirty="0" smtClean="0"/>
              <a:t>Erfahrungen</a:t>
            </a:r>
          </a:p>
          <a:p>
            <a:pPr lvl="1"/>
            <a:r>
              <a:rPr lang="de-DE" dirty="0"/>
              <a:t>Alkohol in der Gesellschaft:</a:t>
            </a:r>
          </a:p>
          <a:p>
            <a:pPr lvl="1"/>
            <a:r>
              <a:rPr lang="de-DE" dirty="0"/>
              <a:t>Erfahrungen Dritter</a:t>
            </a:r>
            <a:endParaRPr lang="de-DE" dirty="0" smtClean="0"/>
          </a:p>
          <a:p>
            <a:r>
              <a:rPr lang="de-DE" dirty="0" smtClean="0"/>
              <a:t>Videos u. a. zu: </a:t>
            </a:r>
          </a:p>
          <a:p>
            <a:pPr lvl="1"/>
            <a:r>
              <a:rPr lang="de-DE" dirty="0" smtClean="0"/>
              <a:t>Gründe für Alkoholkonsum</a:t>
            </a:r>
          </a:p>
          <a:p>
            <a:pPr lvl="1"/>
            <a:r>
              <a:rPr lang="de-DE" dirty="0" smtClean="0"/>
              <a:t>Riskanter Konsum</a:t>
            </a:r>
          </a:p>
          <a:p>
            <a:pPr lvl="1"/>
            <a:r>
              <a:rPr lang="de-DE" dirty="0" smtClean="0"/>
              <a:t>Alkoholkonsum und Studium</a:t>
            </a:r>
          </a:p>
          <a:p>
            <a:pPr lvl="1"/>
            <a:r>
              <a:rPr lang="de-DE" dirty="0" smtClean="0"/>
              <a:t>eCHECKUP TO GO</a:t>
            </a:r>
          </a:p>
        </p:txBody>
      </p:sp>
      <p:sp>
        <p:nvSpPr>
          <p:cNvPr id="6" name="Foliennummernplatzhalt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952" y="2669017"/>
            <a:ext cx="1212589" cy="2160000"/>
          </a:xfrm>
          <a:prstGeom prst="rect">
            <a:avLst/>
          </a:prstGeom>
        </p:spPr>
      </p:pic>
      <p:sp>
        <p:nvSpPr>
          <p:cNvPr id="8" name="Inhaltsplatzhalter 7"/>
          <p:cNvSpPr>
            <a:spLocks noGrp="1"/>
          </p:cNvSpPr>
          <p:nvPr>
            <p:ph idx="1"/>
          </p:nvPr>
        </p:nvSpPr>
        <p:spPr/>
        <p:txBody>
          <a:bodyPr/>
          <a:lstStyle/>
          <a:p>
            <a:pPr marL="0" indent="0">
              <a:buNone/>
            </a:pPr>
            <a:r>
              <a:rPr lang="de-DE" b="1" dirty="0" smtClean="0"/>
              <a:t>Instagram-Stories</a:t>
            </a:r>
          </a:p>
          <a:p>
            <a:pPr marL="0" indent="0">
              <a:buNone/>
            </a:pPr>
            <a:r>
              <a:rPr lang="de-DE" dirty="0" smtClean="0"/>
              <a:t>Übernahme des Hochschul-Instagram-Kanals durch </a:t>
            </a:r>
            <a:r>
              <a:rPr lang="de-DE" dirty="0" err="1" smtClean="0"/>
              <a:t>Peer-Berater:innen</a:t>
            </a:r>
            <a:endParaRPr lang="de-DE" dirty="0"/>
          </a:p>
        </p:txBody>
      </p:sp>
      <p:pic>
        <p:nvPicPr>
          <p:cNvPr id="17" name="Grafik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1382" y="3956556"/>
            <a:ext cx="1249838" cy="2160000"/>
          </a:xfrm>
          <a:prstGeom prst="rect">
            <a:avLst/>
          </a:prstGeom>
          <a:ln>
            <a:noFill/>
          </a:ln>
          <a:extLst>
            <a:ext uri="{53640926-AAD7-44D8-BBD7-CCE9431645EC}">
              <a14:shadowObscured xmlns:a14="http://schemas.microsoft.com/office/drawing/2010/main"/>
            </a:ext>
          </a:extLst>
        </p:spPr>
      </p:pic>
      <p:pic>
        <p:nvPicPr>
          <p:cNvPr id="20" name="Grafik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36152" y="3956556"/>
            <a:ext cx="1171172" cy="2160000"/>
          </a:xfrm>
          <a:prstGeom prst="rect">
            <a:avLst/>
          </a:prstGeom>
        </p:spPr>
      </p:pic>
      <p:pic>
        <p:nvPicPr>
          <p:cNvPr id="22" name="Grafik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99319" y="2913903"/>
            <a:ext cx="1215030" cy="2160000"/>
          </a:xfrm>
          <a:prstGeom prst="rect">
            <a:avLst/>
          </a:prstGeom>
        </p:spPr>
      </p:pic>
      <p:pic>
        <p:nvPicPr>
          <p:cNvPr id="25" name="Grafik 24" descr="C:\Users\HP\Documents\Anni Dokumente\Studium\3. Semester\Studium Generale - Peer Ausbildung\Job studentische Hilfskraft\Warum trinken wir Alkohol.png"/>
          <p:cNvPicPr/>
          <p:nvPr/>
        </p:nvPicPr>
        <p:blipFill>
          <a:blip r:embed="rId7" cstate="email">
            <a:extLst>
              <a:ext uri="{28A0092B-C50C-407E-A947-70E740481C1C}">
                <a14:useLocalDpi xmlns:a14="http://schemas.microsoft.com/office/drawing/2010/main"/>
              </a:ext>
            </a:extLst>
          </a:blip>
          <a:srcRect/>
          <a:stretch>
            <a:fillRect/>
          </a:stretch>
        </p:blipFill>
        <p:spPr bwMode="auto">
          <a:xfrm>
            <a:off x="7953930" y="4241285"/>
            <a:ext cx="2687320" cy="1511935"/>
          </a:xfrm>
          <a:prstGeom prst="rect">
            <a:avLst/>
          </a:prstGeom>
        </p:spPr>
      </p:pic>
      <p:pic>
        <p:nvPicPr>
          <p:cNvPr id="24" name="Grafik 23"/>
          <p:cNvPicPr/>
          <p:nvPr/>
        </p:nvPicPr>
        <p:blipFill>
          <a:blip r:embed="rId8" cstate="email">
            <a:extLst>
              <a:ext uri="{28A0092B-C50C-407E-A947-70E740481C1C}">
                <a14:useLocalDpi xmlns:a14="http://schemas.microsoft.com/office/drawing/2010/main"/>
              </a:ext>
            </a:extLst>
          </a:blip>
          <a:stretch>
            <a:fillRect/>
          </a:stretch>
        </p:blipFill>
        <p:spPr>
          <a:xfrm>
            <a:off x="9407812" y="4641294"/>
            <a:ext cx="2682240" cy="1511935"/>
          </a:xfrm>
          <a:prstGeom prst="rect">
            <a:avLst/>
          </a:prstGeom>
        </p:spPr>
      </p:pic>
      <p:pic>
        <p:nvPicPr>
          <p:cNvPr id="9" name="Grafik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93847" y="3030341"/>
            <a:ext cx="2138603" cy="2768025"/>
          </a:xfrm>
          <a:prstGeom prst="rect">
            <a:avLst/>
          </a:prstGeom>
        </p:spPr>
      </p:pic>
      <p:pic>
        <p:nvPicPr>
          <p:cNvPr id="10" name="Grafik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01550" y="2428745"/>
            <a:ext cx="2068880" cy="2844710"/>
          </a:xfrm>
          <a:prstGeom prst="rect">
            <a:avLst/>
          </a:prstGeom>
        </p:spPr>
      </p:pic>
      <p:sp>
        <p:nvSpPr>
          <p:cNvPr id="18" name="Textfeld 17"/>
          <p:cNvSpPr txBox="1"/>
          <p:nvPr/>
        </p:nvSpPr>
        <p:spPr>
          <a:xfrm>
            <a:off x="0" y="6132846"/>
            <a:ext cx="361028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smtClean="0">
                <a:ln>
                  <a:noFill/>
                </a:ln>
                <a:solidFill>
                  <a:srgbClr val="5A5A5A"/>
                </a:solidFill>
                <a:effectLst/>
                <a:uLnTx/>
                <a:uFillTx/>
                <a:latin typeface="Candara"/>
                <a:ea typeface="+mn-ea"/>
                <a:cs typeface="+mn-cs"/>
              </a:rPr>
              <a:t>Bildquelle: Hochschule Esslingen, Projekt eCHECKUP-Alkohol</a:t>
            </a:r>
            <a:endParaRPr kumimoji="0" lang="de-DE" sz="1050" b="0" i="0" u="none" strike="noStrike" kern="1200" cap="none" spc="0" normalizeH="0" baseline="0" noProof="0" dirty="0">
              <a:ln>
                <a:noFill/>
              </a:ln>
              <a:solidFill>
                <a:srgbClr val="5A5A5A"/>
              </a:solidFill>
              <a:effectLst/>
              <a:uLnTx/>
              <a:uFillTx/>
              <a:latin typeface="Candara"/>
              <a:ea typeface="+mn-ea"/>
              <a:cs typeface="+mn-cs"/>
            </a:endParaRPr>
          </a:p>
        </p:txBody>
      </p:sp>
      <p:sp>
        <p:nvSpPr>
          <p:cNvPr id="19" name="Textfeld 18"/>
          <p:cNvSpPr txBox="1"/>
          <p:nvPr/>
        </p:nvSpPr>
        <p:spPr>
          <a:xfrm>
            <a:off x="7902000" y="6116556"/>
            <a:ext cx="361028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A5A5A"/>
                </a:solidFill>
                <a:effectLst/>
                <a:uLnTx/>
                <a:uFillTx/>
                <a:latin typeface="Candara"/>
                <a:ea typeface="+mn-ea"/>
                <a:cs typeface="+mn-cs"/>
              </a:rPr>
              <a:t>Bildquelle: Hochschule Esslingen, </a:t>
            </a:r>
            <a:r>
              <a:rPr kumimoji="0" lang="de-DE" sz="1050" b="0" i="0" u="none" strike="noStrike" kern="1200" cap="none" spc="0" normalizeH="0" baseline="0" noProof="0" dirty="0" smtClean="0">
                <a:ln>
                  <a:noFill/>
                </a:ln>
                <a:solidFill>
                  <a:srgbClr val="5A5A5A"/>
                </a:solidFill>
                <a:effectLst/>
                <a:uLnTx/>
                <a:uFillTx/>
                <a:latin typeface="Candara"/>
                <a:ea typeface="+mn-ea"/>
                <a:cs typeface="+mn-cs"/>
              </a:rPr>
              <a:t>Projekt eCHECKUP-Alkohol</a:t>
            </a:r>
            <a:endParaRPr kumimoji="0" lang="de-DE" sz="1050" b="0" i="0" u="none" strike="noStrike" kern="1200" cap="none" spc="0" normalizeH="0" baseline="0" noProof="0" dirty="0">
              <a:ln>
                <a:noFill/>
              </a:ln>
              <a:solidFill>
                <a:srgbClr val="5A5A5A"/>
              </a:solidFill>
              <a:effectLst/>
              <a:uLnTx/>
              <a:uFillTx/>
              <a:latin typeface="Candara"/>
              <a:ea typeface="+mn-ea"/>
              <a:cs typeface="+mn-cs"/>
            </a:endParaRPr>
          </a:p>
        </p:txBody>
      </p:sp>
      <p:sp>
        <p:nvSpPr>
          <p:cNvPr id="21" name="Textfeld 20"/>
          <p:cNvSpPr txBox="1"/>
          <p:nvPr/>
        </p:nvSpPr>
        <p:spPr>
          <a:xfrm>
            <a:off x="4320168" y="5866896"/>
            <a:ext cx="333090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srgbClr val="5A5A5A"/>
                </a:solidFill>
                <a:effectLst/>
                <a:uLnTx/>
                <a:uFillTx/>
                <a:latin typeface="Candara"/>
                <a:ea typeface="+mn-ea"/>
                <a:cs typeface="+mn-cs"/>
              </a:rPr>
              <a:t>Bildquelle</a:t>
            </a:r>
            <a:r>
              <a:rPr kumimoji="0" lang="de-DE" sz="900" b="0" i="0" u="none" strike="noStrike" kern="1200" cap="none" spc="0" normalizeH="0" baseline="0" noProof="0" dirty="0">
                <a:ln>
                  <a:noFill/>
                </a:ln>
                <a:solidFill>
                  <a:srgbClr val="5A5A5A"/>
                </a:solidFill>
                <a:effectLst/>
                <a:uLnTx/>
                <a:uFillTx/>
                <a:latin typeface="Candara"/>
                <a:ea typeface="+mn-ea"/>
                <a:cs typeface="+mn-cs"/>
              </a:rPr>
              <a:t>: </a:t>
            </a:r>
            <a:r>
              <a:rPr kumimoji="0" lang="de-DE" sz="900" b="0" i="0" u="none" strike="noStrike" kern="1200" cap="none" spc="0" normalizeH="0" baseline="0" noProof="0" dirty="0" smtClean="0">
                <a:ln>
                  <a:noFill/>
                </a:ln>
                <a:solidFill>
                  <a:srgbClr val="5A5A5A"/>
                </a:solidFill>
                <a:effectLst/>
                <a:uLnTx/>
                <a:uFillTx/>
                <a:latin typeface="Candara"/>
                <a:ea typeface="+mn-ea"/>
                <a:cs typeface="+mn-cs"/>
              </a:rPr>
              <a:t>https://www.ph-freiburg.de/studium/campus-und-leben/praeventionsprogramm-echeckup-to-go-alkohol.html (abgerufen am 15.03.2021)</a:t>
            </a:r>
            <a:endParaRPr kumimoji="0" lang="de-DE" sz="900" b="0" i="0" u="none" strike="noStrike" kern="1200" cap="none" spc="0" normalizeH="0" baseline="0" noProof="0" dirty="0">
              <a:ln>
                <a:noFill/>
              </a:ln>
              <a:solidFill>
                <a:srgbClr val="5A5A5A"/>
              </a:solidFill>
              <a:effectLst/>
              <a:uLnTx/>
              <a:uFillTx/>
              <a:latin typeface="Candara"/>
              <a:ea typeface="+mn-ea"/>
              <a:cs typeface="+mn-cs"/>
            </a:endParaRPr>
          </a:p>
        </p:txBody>
      </p:sp>
    </p:spTree>
    <p:extLst>
      <p:ext uri="{BB962C8B-B14F-4D97-AF65-F5344CB8AC3E}">
        <p14:creationId xmlns:p14="http://schemas.microsoft.com/office/powerpoint/2010/main" val="2538289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sz="2800" dirty="0" smtClean="0"/>
              <a:t>Wie unterscheiden sich Online- und Offline-Peer-Aktionen?</a:t>
            </a:r>
            <a:endParaRPr lang="de-DE" sz="2800" dirty="0"/>
          </a:p>
        </p:txBody>
      </p:sp>
      <p:sp>
        <p:nvSpPr>
          <p:cNvPr id="6" name="Foliennummernplatzhalter 5"/>
          <p:cNvSpPr>
            <a:spLocks noGrp="1"/>
          </p:cNvSpPr>
          <p:nvPr>
            <p:ph type="sldNum" sz="quarter" idx="4"/>
          </p:nvPr>
        </p:nvSpPr>
        <p:spPr>
          <a:prstGeom prst="rect">
            <a:avLst/>
          </a:prstGeom>
        </p:spPr>
        <p:txBody>
          <a:bodyPr/>
          <a:lstStyle/>
          <a:p>
            <a:fld id="{19B51A1E-902D-48AF-9020-955120F399B6}" type="slidenum">
              <a:rPr lang="en-US" noProof="0" smtClean="0"/>
              <a:pPr/>
              <a:t>187</a:t>
            </a:fld>
            <a:endParaRPr lang="en-US" noProof="0" dirty="0"/>
          </a:p>
        </p:txBody>
      </p:sp>
      <p:sp>
        <p:nvSpPr>
          <p:cNvPr id="9" name="Textplatzhalter 8"/>
          <p:cNvSpPr>
            <a:spLocks noGrp="1"/>
          </p:cNvSpPr>
          <p:nvPr>
            <p:ph type="body" sz="quarter" idx="33"/>
          </p:nvPr>
        </p:nvSpPr>
        <p:spPr/>
        <p:txBody>
          <a:bodyPr/>
          <a:lstStyle/>
          <a:p>
            <a:endParaRPr lang="de-DE"/>
          </a:p>
        </p:txBody>
      </p:sp>
      <p:graphicFrame>
        <p:nvGraphicFramePr>
          <p:cNvPr id="10" name="Tabelle 9"/>
          <p:cNvGraphicFramePr>
            <a:graphicFrameLocks noGrp="1"/>
          </p:cNvGraphicFramePr>
          <p:nvPr>
            <p:extLst>
              <p:ext uri="{D42A27DB-BD31-4B8C-83A1-F6EECF244321}">
                <p14:modId xmlns:p14="http://schemas.microsoft.com/office/powerpoint/2010/main" val="2693798781"/>
              </p:ext>
            </p:extLst>
          </p:nvPr>
        </p:nvGraphicFramePr>
        <p:xfrm>
          <a:off x="432000" y="949185"/>
          <a:ext cx="11328000" cy="5029200"/>
        </p:xfrm>
        <a:graphic>
          <a:graphicData uri="http://schemas.openxmlformats.org/drawingml/2006/table">
            <a:tbl>
              <a:tblPr firstRow="1" firstCol="1" bandRow="1">
                <a:tableStyleId>{21E4AEA4-8DFA-4A89-87EB-49C32662AFE0}</a:tableStyleId>
              </a:tblPr>
              <a:tblGrid>
                <a:gridCol w="2055167">
                  <a:extLst>
                    <a:ext uri="{9D8B030D-6E8A-4147-A177-3AD203B41FA5}">
                      <a16:colId xmlns:a16="http://schemas.microsoft.com/office/drawing/2014/main" val="2975559969"/>
                    </a:ext>
                  </a:extLst>
                </a:gridCol>
                <a:gridCol w="3346704">
                  <a:extLst>
                    <a:ext uri="{9D8B030D-6E8A-4147-A177-3AD203B41FA5}">
                      <a16:colId xmlns:a16="http://schemas.microsoft.com/office/drawing/2014/main" val="1181483055"/>
                    </a:ext>
                  </a:extLst>
                </a:gridCol>
                <a:gridCol w="5926129">
                  <a:extLst>
                    <a:ext uri="{9D8B030D-6E8A-4147-A177-3AD203B41FA5}">
                      <a16:colId xmlns:a16="http://schemas.microsoft.com/office/drawing/2014/main" val="1153526840"/>
                    </a:ext>
                  </a:extLst>
                </a:gridCol>
              </a:tblGrid>
              <a:tr h="146304">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Offline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Online</a:t>
                      </a:r>
                      <a:endParaRPr lang="de-DE" dirty="0"/>
                    </a:p>
                  </a:txBody>
                  <a:tcPr/>
                </a:tc>
                <a:extLst>
                  <a:ext uri="{0D108BD9-81ED-4DB2-BD59-A6C34878D82A}">
                    <a16:rowId xmlns:a16="http://schemas.microsoft.com/office/drawing/2014/main" val="4292898782"/>
                  </a:ext>
                </a:extLst>
              </a:tr>
              <a:tr h="1407000">
                <a:tc>
                  <a:txBody>
                    <a:bodyPr/>
                    <a:lstStyle/>
                    <a:p>
                      <a:r>
                        <a:rPr lang="de-DE" dirty="0" smtClean="0"/>
                        <a:t>Zeitliche &amp; örtliche </a:t>
                      </a:r>
                      <a:r>
                        <a:rPr lang="de-DE" baseline="0" dirty="0" smtClean="0"/>
                        <a:t> Rahmung</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Empfehlenswert: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mehrere Aktionsstände an unterschiedlichen Standorten,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z. B. je 09:30 Uhr – 13:30 Uhr, Pausenzeiten sind zu berücksichtigen</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Flexibler, da Aktionen z. B. über einen Tag gestreut ausgespielt werden können oder auch verteilt über Tage/Wochen.</a:t>
                      </a:r>
                      <a:endParaRPr lang="de-DE" dirty="0" smtClean="0"/>
                    </a:p>
                    <a:p>
                      <a:endParaRPr lang="de-DE" dirty="0"/>
                    </a:p>
                  </a:txBody>
                  <a:tcPr/>
                </a:tc>
                <a:extLst>
                  <a:ext uri="{0D108BD9-81ED-4DB2-BD59-A6C34878D82A}">
                    <a16:rowId xmlns:a16="http://schemas.microsoft.com/office/drawing/2014/main" val="2712779546"/>
                  </a:ext>
                </a:extLst>
              </a:tr>
              <a:tr h="1407000">
                <a:tc>
                  <a:txBody>
                    <a:bodyPr/>
                    <a:lstStyle/>
                    <a:p>
                      <a:r>
                        <a:rPr lang="de-DE" dirty="0" smtClean="0"/>
                        <a:t>Reichweite</a:t>
                      </a:r>
                      <a:endParaRPr lang="de-DE" dirty="0"/>
                    </a:p>
                  </a:txBody>
                  <a:tcPr/>
                </a:tc>
                <a:tc>
                  <a:txBody>
                    <a:bodyPr/>
                    <a:lstStyle/>
                    <a:p>
                      <a:r>
                        <a:rPr lang="de-DE" dirty="0" smtClean="0"/>
                        <a:t>150</a:t>
                      </a:r>
                      <a:r>
                        <a:rPr lang="de-DE" baseline="0" dirty="0" smtClean="0"/>
                        <a:t> – 200  angesprochene Studierende pro Aktion, es empfehlen sich 3 – 5 Aktionen pro Semester</a:t>
                      </a:r>
                    </a:p>
                  </a:txBody>
                  <a:tcPr/>
                </a:tc>
                <a:tc>
                  <a:txBody>
                    <a:bodyPr/>
                    <a:lstStyle/>
                    <a:p>
                      <a:r>
                        <a:rPr lang="de-DE" dirty="0" smtClean="0"/>
                        <a:t>Abhängig von der Reichweite der</a:t>
                      </a:r>
                      <a:r>
                        <a:rPr lang="de-DE" baseline="0" dirty="0" smtClean="0"/>
                        <a:t> nutzbaren Kanäle – jedoch meist deutlich höher als Offline*</a:t>
                      </a:r>
                    </a:p>
                    <a:p>
                      <a:r>
                        <a:rPr lang="de-DE" baseline="0" dirty="0" smtClean="0"/>
                        <a:t>*am Beispiel der Hochschule Esslingen: 2.000-2.500 erreichte Studierende pro Aktion bei bis 700 – 1.300 Interaktionen. </a:t>
                      </a:r>
                      <a:r>
                        <a:rPr lang="de-DE" baseline="0" dirty="0" err="1" smtClean="0"/>
                        <a:t>Follower:innen</a:t>
                      </a:r>
                      <a:r>
                        <a:rPr lang="de-DE" baseline="0" dirty="0" smtClean="0"/>
                        <a:t> des </a:t>
                      </a:r>
                      <a:r>
                        <a:rPr lang="de-DE" baseline="0" dirty="0" err="1" smtClean="0"/>
                        <a:t>Instagramkanals</a:t>
                      </a:r>
                      <a:r>
                        <a:rPr lang="de-DE" baseline="0" dirty="0" smtClean="0"/>
                        <a:t>: 4.400</a:t>
                      </a:r>
                      <a:endParaRPr lang="de-DE" dirty="0"/>
                    </a:p>
                  </a:txBody>
                  <a:tcPr/>
                </a:tc>
                <a:extLst>
                  <a:ext uri="{0D108BD9-81ED-4DB2-BD59-A6C34878D82A}">
                    <a16:rowId xmlns:a16="http://schemas.microsoft.com/office/drawing/2014/main" val="238864786"/>
                  </a:ext>
                </a:extLst>
              </a:tr>
              <a:tr h="1128421">
                <a:tc>
                  <a:txBody>
                    <a:bodyPr/>
                    <a:lstStyle/>
                    <a:p>
                      <a:r>
                        <a:rPr lang="de-DE" dirty="0" smtClean="0"/>
                        <a:t>Motivation</a:t>
                      </a:r>
                      <a:r>
                        <a:rPr lang="de-DE" baseline="0" dirty="0" smtClean="0"/>
                        <a:t> der Studierenden zur Durchführung von eCHECKUP TO GO</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wird gefördert,</a:t>
                      </a:r>
                      <a:r>
                        <a:rPr lang="de-DE" baseline="0" dirty="0" smtClean="0"/>
                        <a:t> auch möglich bei z. B.  anfangs eher skeptischen Studierenden, da</a:t>
                      </a:r>
                      <a:r>
                        <a:rPr lang="de-DE" dirty="0" smtClean="0"/>
                        <a:t> intensiver Einzelaustausch möglich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wird gefördert, allerdings schwächer als bei Offline-Peer-Aktionen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sym typeface="Wingdings" panose="05000000000000000000" pitchFamily="2" charset="2"/>
                        </a:rPr>
                        <a:t> Eher</a:t>
                      </a:r>
                      <a:r>
                        <a:rPr lang="de-DE" baseline="0" dirty="0" smtClean="0">
                          <a:sym typeface="Wingdings" panose="05000000000000000000" pitchFamily="2" charset="2"/>
                        </a:rPr>
                        <a:t> „oberflächlich“, z. B. für Studierende, die dem Thema gegenüber schon offener eingestellt sind</a:t>
                      </a:r>
                      <a:endParaRPr lang="de-DE" dirty="0" smtClean="0"/>
                    </a:p>
                  </a:txBody>
                  <a:tcPr/>
                </a:tc>
                <a:extLst>
                  <a:ext uri="{0D108BD9-81ED-4DB2-BD59-A6C34878D82A}">
                    <a16:rowId xmlns:a16="http://schemas.microsoft.com/office/drawing/2014/main" val="2603776523"/>
                  </a:ext>
                </a:extLst>
              </a:tr>
            </a:tbl>
          </a:graphicData>
        </a:graphic>
      </p:graphicFrame>
    </p:spTree>
    <p:extLst>
      <p:ext uri="{BB962C8B-B14F-4D97-AF65-F5344CB8AC3E}">
        <p14:creationId xmlns:p14="http://schemas.microsoft.com/office/powerpoint/2010/main" val="31796865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sz="2800" dirty="0" smtClean="0"/>
              <a:t>Wie unterscheiden sich Online- und Offline-Peer-Aktionen?</a:t>
            </a:r>
            <a:endParaRPr lang="de-DE" sz="2800" dirty="0"/>
          </a:p>
        </p:txBody>
      </p:sp>
      <p:sp>
        <p:nvSpPr>
          <p:cNvPr id="6" name="Foliennummernplatzhalter 5"/>
          <p:cNvSpPr>
            <a:spLocks noGrp="1"/>
          </p:cNvSpPr>
          <p:nvPr>
            <p:ph type="sldNum" sz="quarter" idx="4"/>
          </p:nvPr>
        </p:nvSpPr>
        <p:spPr>
          <a:prstGeom prst="rect">
            <a:avLst/>
          </a:prstGeom>
        </p:spPr>
        <p:txBody>
          <a:bodyPr/>
          <a:lstStyle/>
          <a:p>
            <a:fld id="{19B51A1E-902D-48AF-9020-955120F399B6}" type="slidenum">
              <a:rPr lang="en-US" noProof="0" smtClean="0"/>
              <a:pPr/>
              <a:t>188</a:t>
            </a:fld>
            <a:endParaRPr lang="en-US" noProof="0" dirty="0"/>
          </a:p>
        </p:txBody>
      </p:sp>
      <p:sp>
        <p:nvSpPr>
          <p:cNvPr id="9" name="Textplatzhalter 8"/>
          <p:cNvSpPr>
            <a:spLocks noGrp="1"/>
          </p:cNvSpPr>
          <p:nvPr>
            <p:ph type="body" sz="quarter" idx="33"/>
          </p:nvPr>
        </p:nvSpPr>
        <p:spPr/>
        <p:txBody>
          <a:bodyPr/>
          <a:lstStyle/>
          <a:p>
            <a:endParaRPr lang="de-DE"/>
          </a:p>
        </p:txBody>
      </p:sp>
      <p:graphicFrame>
        <p:nvGraphicFramePr>
          <p:cNvPr id="10" name="Tabelle 9"/>
          <p:cNvGraphicFramePr>
            <a:graphicFrameLocks noGrp="1"/>
          </p:cNvGraphicFramePr>
          <p:nvPr>
            <p:extLst>
              <p:ext uri="{D42A27DB-BD31-4B8C-83A1-F6EECF244321}">
                <p14:modId xmlns:p14="http://schemas.microsoft.com/office/powerpoint/2010/main" val="2569837940"/>
              </p:ext>
            </p:extLst>
          </p:nvPr>
        </p:nvGraphicFramePr>
        <p:xfrm>
          <a:off x="432000" y="933138"/>
          <a:ext cx="11328000" cy="5047488"/>
        </p:xfrm>
        <a:graphic>
          <a:graphicData uri="http://schemas.openxmlformats.org/drawingml/2006/table">
            <a:tbl>
              <a:tblPr firstRow="1" firstCol="1" bandRow="1">
                <a:tableStyleId>{21E4AEA4-8DFA-4A89-87EB-49C32662AFE0}</a:tableStyleId>
              </a:tblPr>
              <a:tblGrid>
                <a:gridCol w="1982015">
                  <a:extLst>
                    <a:ext uri="{9D8B030D-6E8A-4147-A177-3AD203B41FA5}">
                      <a16:colId xmlns:a16="http://schemas.microsoft.com/office/drawing/2014/main" val="2975559969"/>
                    </a:ext>
                  </a:extLst>
                </a:gridCol>
                <a:gridCol w="4023360">
                  <a:extLst>
                    <a:ext uri="{9D8B030D-6E8A-4147-A177-3AD203B41FA5}">
                      <a16:colId xmlns:a16="http://schemas.microsoft.com/office/drawing/2014/main" val="1181483055"/>
                    </a:ext>
                  </a:extLst>
                </a:gridCol>
                <a:gridCol w="5322625">
                  <a:extLst>
                    <a:ext uri="{9D8B030D-6E8A-4147-A177-3AD203B41FA5}">
                      <a16:colId xmlns:a16="http://schemas.microsoft.com/office/drawing/2014/main" val="1153526840"/>
                    </a:ext>
                  </a:extLst>
                </a:gridCol>
              </a:tblGrid>
              <a:tr h="0">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Offline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Online</a:t>
                      </a:r>
                      <a:endParaRPr lang="de-DE" dirty="0"/>
                    </a:p>
                  </a:txBody>
                  <a:tcPr/>
                </a:tc>
                <a:extLst>
                  <a:ext uri="{0D108BD9-81ED-4DB2-BD59-A6C34878D82A}">
                    <a16:rowId xmlns:a16="http://schemas.microsoft.com/office/drawing/2014/main" val="4292898782"/>
                  </a:ext>
                </a:extLst>
              </a:tr>
              <a:tr h="841248">
                <a:tc>
                  <a:txBody>
                    <a:bodyPr/>
                    <a:lstStyle/>
                    <a:p>
                      <a:r>
                        <a:rPr lang="de-DE" dirty="0" smtClean="0"/>
                        <a:t>Umsetzbarkeit</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abhängig von den Entwicklungen der Corona-Pandemie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unabhängig von den Entwicklungen der Corona-Pandemie </a:t>
                      </a:r>
                    </a:p>
                  </a:txBody>
                  <a:tcPr/>
                </a:tc>
                <a:extLst>
                  <a:ext uri="{0D108BD9-81ED-4DB2-BD59-A6C34878D82A}">
                    <a16:rowId xmlns:a16="http://schemas.microsoft.com/office/drawing/2014/main" val="238864786"/>
                  </a:ext>
                </a:extLst>
              </a:tr>
              <a:tr h="1128421">
                <a:tc>
                  <a:txBody>
                    <a:bodyPr/>
                    <a:lstStyle/>
                    <a:p>
                      <a:r>
                        <a:rPr lang="de-DE" dirty="0" smtClean="0"/>
                        <a:t>Inhaltliche</a:t>
                      </a:r>
                      <a:r>
                        <a:rPr lang="de-DE" baseline="0" dirty="0" smtClean="0"/>
                        <a:t> Tiefe / Austausch</a:t>
                      </a:r>
                      <a:endParaRPr lang="de-DE" dirty="0"/>
                    </a:p>
                  </a:txBody>
                  <a:tcPr/>
                </a:tc>
                <a:tc>
                  <a:txBody>
                    <a:bodyPr/>
                    <a:lstStyle/>
                    <a:p>
                      <a:r>
                        <a:rPr lang="de-DE" dirty="0" smtClean="0"/>
                        <a:t>persönlicher Austausch</a:t>
                      </a:r>
                      <a:r>
                        <a:rPr lang="de-DE" baseline="0" dirty="0" smtClean="0"/>
                        <a:t> zwischen Studierenden und Peers – sowohl</a:t>
                      </a:r>
                      <a:r>
                        <a:rPr lang="de-DE" dirty="0" smtClean="0"/>
                        <a:t> Kurzgespräche</a:t>
                      </a:r>
                      <a:r>
                        <a:rPr lang="de-DE" baseline="0" dirty="0" smtClean="0"/>
                        <a:t> als auch </a:t>
                      </a:r>
                      <a:r>
                        <a:rPr lang="de-DE" dirty="0" smtClean="0"/>
                        <a:t>längerer,</a:t>
                      </a:r>
                      <a:r>
                        <a:rPr lang="de-DE" baseline="0" dirty="0" smtClean="0"/>
                        <a:t> persönlicher </a:t>
                      </a:r>
                      <a:r>
                        <a:rPr lang="de-DE" dirty="0" smtClean="0"/>
                        <a:t>Austausch möglich</a:t>
                      </a:r>
                      <a:endParaRPr lang="de-DE" dirty="0"/>
                    </a:p>
                  </a:txBody>
                  <a:tcPr/>
                </a:tc>
                <a:tc>
                  <a:txBody>
                    <a:bodyPr/>
                    <a:lstStyle/>
                    <a:p>
                      <a:r>
                        <a:rPr lang="de-DE" dirty="0" smtClean="0"/>
                        <a:t>Schwerpunkt auf Informationsvermittlung und Anregung zur Reflexion - direkter</a:t>
                      </a:r>
                      <a:r>
                        <a:rPr lang="de-DE" baseline="0" dirty="0" smtClean="0"/>
                        <a:t> Austausch nur sehr eingeschränkt möglich</a:t>
                      </a:r>
                      <a:endParaRPr lang="de-DE" dirty="0"/>
                    </a:p>
                  </a:txBody>
                  <a:tcPr/>
                </a:tc>
                <a:extLst>
                  <a:ext uri="{0D108BD9-81ED-4DB2-BD59-A6C34878D82A}">
                    <a16:rowId xmlns:a16="http://schemas.microsoft.com/office/drawing/2014/main" val="2603776523"/>
                  </a:ext>
                </a:extLst>
              </a:tr>
              <a:tr h="1128421">
                <a:tc>
                  <a:txBody>
                    <a:bodyPr/>
                    <a:lstStyle/>
                    <a:p>
                      <a:r>
                        <a:rPr lang="de-DE" dirty="0" smtClean="0"/>
                        <a:t>Aufwand für studentische </a:t>
                      </a:r>
                      <a:r>
                        <a:rPr lang="de-DE" dirty="0" err="1" smtClean="0"/>
                        <a:t>Peer-Berater:innen</a:t>
                      </a:r>
                      <a:endParaRPr lang="de-DE" dirty="0"/>
                    </a:p>
                  </a:txBody>
                  <a:tcPr/>
                </a:tc>
                <a:tc>
                  <a:txBody>
                    <a:bodyPr/>
                    <a:lstStyle/>
                    <a:p>
                      <a:r>
                        <a:rPr lang="de-DE" baseline="0" dirty="0" smtClean="0"/>
                        <a:t>Planung und Koordination: 30% Durchführung der Aktionsstände: 70%</a:t>
                      </a:r>
                      <a:endParaRPr lang="de-DE" dirty="0"/>
                    </a:p>
                  </a:txBody>
                  <a:tcPr/>
                </a:tc>
                <a:tc>
                  <a:txBody>
                    <a:bodyPr/>
                    <a:lstStyle/>
                    <a:p>
                      <a:r>
                        <a:rPr lang="de-DE" dirty="0" smtClean="0"/>
                        <a:t>Vorbereitung</a:t>
                      </a:r>
                      <a:r>
                        <a:rPr lang="de-DE" baseline="0" dirty="0" smtClean="0"/>
                        <a:t> &amp; </a:t>
                      </a:r>
                      <a:r>
                        <a:rPr lang="de-DE" dirty="0" smtClean="0"/>
                        <a:t>Erstellung der Inhalte</a:t>
                      </a:r>
                      <a:r>
                        <a:rPr lang="de-DE" baseline="0" dirty="0" smtClean="0"/>
                        <a:t> (Videos, FAQ, Quiz etc.): 70% </a:t>
                      </a:r>
                    </a:p>
                    <a:p>
                      <a:r>
                        <a:rPr lang="de-DE" baseline="0" dirty="0" smtClean="0"/>
                        <a:t>Durchführung/ Ausspielen der Aktionen: 30 %</a:t>
                      </a:r>
                      <a:endParaRPr lang="de-DE" dirty="0"/>
                    </a:p>
                  </a:txBody>
                  <a:tcPr/>
                </a:tc>
                <a:extLst>
                  <a:ext uri="{0D108BD9-81ED-4DB2-BD59-A6C34878D82A}">
                    <a16:rowId xmlns:a16="http://schemas.microsoft.com/office/drawing/2014/main" val="4104333283"/>
                  </a:ext>
                </a:extLst>
              </a:tr>
              <a:tr h="1128421">
                <a:tc>
                  <a:txBody>
                    <a:bodyPr/>
                    <a:lstStyle/>
                    <a:p>
                      <a:r>
                        <a:rPr lang="de-DE" dirty="0" smtClean="0"/>
                        <a:t>Nieder-</a:t>
                      </a:r>
                      <a:r>
                        <a:rPr lang="de-DE" dirty="0" err="1" smtClean="0"/>
                        <a:t>schwelligkeit</a:t>
                      </a:r>
                      <a:endParaRPr lang="de-DE" dirty="0"/>
                    </a:p>
                  </a:txBody>
                  <a:tcPr/>
                </a:tc>
                <a:tc>
                  <a:txBody>
                    <a:bodyPr/>
                    <a:lstStyle/>
                    <a:p>
                      <a:r>
                        <a:rPr lang="de-DE" dirty="0" smtClean="0"/>
                        <a:t>+ Aktive Ansprache</a:t>
                      </a:r>
                      <a:r>
                        <a:rPr lang="de-DE" baseline="0" dirty="0" smtClean="0"/>
                        <a:t> von </a:t>
                      </a:r>
                      <a:r>
                        <a:rPr lang="de-DE" dirty="0" smtClean="0"/>
                        <a:t>Studierende</a:t>
                      </a:r>
                      <a:r>
                        <a:rPr lang="de-DE" baseline="0" dirty="0" smtClean="0"/>
                        <a:t>n in deren Pausen.</a:t>
                      </a:r>
                    </a:p>
                    <a:p>
                      <a:r>
                        <a:rPr lang="de-DE" dirty="0" smtClean="0"/>
                        <a:t>- D</a:t>
                      </a:r>
                      <a:r>
                        <a:rPr lang="de-DE" baseline="0" dirty="0" smtClean="0"/>
                        <a:t>er Link zu eCHECKUP TO GO muss per Flyer/ QR-Code o.ä. mitgegeben werden.</a:t>
                      </a:r>
                      <a:endParaRPr lang="de-DE" dirty="0"/>
                    </a:p>
                  </a:txBody>
                  <a:tcPr/>
                </a:tc>
                <a:tc>
                  <a:txBody>
                    <a:bodyPr/>
                    <a:lstStyle/>
                    <a:p>
                      <a:r>
                        <a:rPr lang="de-DE" baseline="0" dirty="0" smtClean="0"/>
                        <a:t>+ eCHECKUP TO GO kann verlinkt und somit direkt ausgeführt werden.</a:t>
                      </a:r>
                      <a:endParaRPr lang="de-DE" dirty="0"/>
                    </a:p>
                  </a:txBody>
                  <a:tcPr/>
                </a:tc>
                <a:extLst>
                  <a:ext uri="{0D108BD9-81ED-4DB2-BD59-A6C34878D82A}">
                    <a16:rowId xmlns:a16="http://schemas.microsoft.com/office/drawing/2014/main" val="3046838627"/>
                  </a:ext>
                </a:extLst>
              </a:tr>
            </a:tbl>
          </a:graphicData>
        </a:graphic>
      </p:graphicFrame>
    </p:spTree>
    <p:extLst>
      <p:ext uri="{BB962C8B-B14F-4D97-AF65-F5344CB8AC3E}">
        <p14:creationId xmlns:p14="http://schemas.microsoft.com/office/powerpoint/2010/main" val="26239921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Fazit – Online oder Offline</a:t>
            </a:r>
            <a:endParaRPr lang="de-DE" dirty="0"/>
          </a:p>
        </p:txBody>
      </p:sp>
      <p:sp>
        <p:nvSpPr>
          <p:cNvPr id="7" name="Textplatzhalter 6"/>
          <p:cNvSpPr>
            <a:spLocks noGrp="1"/>
          </p:cNvSpPr>
          <p:nvPr>
            <p:ph type="body" sz="quarter" idx="32"/>
          </p:nvPr>
        </p:nvSpPr>
        <p:spPr/>
        <p:txBody>
          <a:bodyPr/>
          <a:lstStyle/>
          <a:p>
            <a:r>
              <a:rPr lang="de-DE" dirty="0" smtClean="0"/>
              <a:t>Welche Form sollte gewählt werden?</a:t>
            </a:r>
            <a:endParaRPr lang="de-DE" dirty="0"/>
          </a:p>
        </p:txBody>
      </p:sp>
      <p:sp>
        <p:nvSpPr>
          <p:cNvPr id="6" name="Inhaltsplatzhalter 5"/>
          <p:cNvSpPr>
            <a:spLocks noGrp="1"/>
          </p:cNvSpPr>
          <p:nvPr>
            <p:ph idx="1"/>
          </p:nvPr>
        </p:nvSpPr>
        <p:spPr/>
        <p:txBody>
          <a:bodyPr/>
          <a:lstStyle/>
          <a:p>
            <a:r>
              <a:rPr lang="de-DE" dirty="0" smtClean="0"/>
              <a:t>Beide Formate haben sich bewährt. Optimal ist eine Kombination aus Online- und Offlineaktivitäten.</a:t>
            </a:r>
          </a:p>
          <a:p>
            <a:r>
              <a:rPr lang="de-DE" dirty="0" smtClean="0"/>
              <a:t>Soll nur ein Format umgesetzt werden gilt es abzuwägen: </a:t>
            </a:r>
          </a:p>
          <a:p>
            <a:pPr lvl="1"/>
            <a:r>
              <a:rPr lang="de-DE" dirty="0" smtClean="0"/>
              <a:t>Welche Form spricht Studierende unserer Hochschule derzeit potentiell eher an? </a:t>
            </a:r>
          </a:p>
          <a:p>
            <a:pPr lvl="1"/>
            <a:r>
              <a:rPr lang="de-DE" dirty="0" smtClean="0"/>
              <a:t>Welche Form spricht Sie persönlich mehr an?</a:t>
            </a:r>
          </a:p>
          <a:p>
            <a:pPr marL="0" indent="0">
              <a:buNone/>
            </a:pPr>
            <a:endParaRPr lang="de-DE" dirty="0" smtClean="0"/>
          </a:p>
          <a:p>
            <a:r>
              <a:rPr lang="de-DE" dirty="0" smtClean="0"/>
              <a:t>Bedenken Sie zudem:</a:t>
            </a:r>
            <a:endParaRPr lang="de-DE" dirty="0"/>
          </a:p>
          <a:p>
            <a:pPr lvl="1"/>
            <a:r>
              <a:rPr lang="de-DE" dirty="0" smtClean="0"/>
              <a:t>Die </a:t>
            </a:r>
            <a:r>
              <a:rPr lang="de-DE" dirty="0"/>
              <a:t>Online-Aktionen bieten eine höhere Planungssicherheit hinsichtlich möglicher Einschränkungen aufgrund der Corona-Pandemie</a:t>
            </a:r>
            <a:r>
              <a:rPr lang="de-DE" dirty="0" smtClean="0"/>
              <a:t>.</a:t>
            </a:r>
          </a:p>
          <a:p>
            <a:pPr marL="266700" lvl="1" indent="0">
              <a:buNone/>
            </a:pPr>
            <a:r>
              <a:rPr lang="de-DE" dirty="0" smtClean="0"/>
              <a:t>andererseits</a:t>
            </a:r>
          </a:p>
          <a:p>
            <a:pPr lvl="1"/>
            <a:r>
              <a:rPr lang="de-DE" dirty="0" smtClean="0"/>
              <a:t>Da lange Zeit wenig in Präsenz stattgefunden hat (und vieles Online) kann von einer höheren Attraktivität von Präsenzaktionen ausgegangen werden. </a:t>
            </a:r>
          </a:p>
        </p:txBody>
      </p:sp>
      <p:sp>
        <p:nvSpPr>
          <p:cNvPr id="4" name="Foliennummernplatzhalter 3"/>
          <p:cNvSpPr>
            <a:spLocks noGrp="1"/>
          </p:cNvSpPr>
          <p:nvPr>
            <p:ph type="sldNum" sz="quarter" idx="4"/>
          </p:nvPr>
        </p:nvSpPr>
        <p:spPr/>
        <p:txBody>
          <a:bodyPr/>
          <a:lstStyle/>
          <a:p>
            <a:fld id="{19B51A1E-902D-48AF-9020-955120F399B6}" type="slidenum">
              <a:rPr lang="en-US" noProof="0" smtClean="0"/>
              <a:pPr/>
              <a:t>189</a:t>
            </a:fld>
            <a:endParaRPr lang="en-US" noProof="0" dirty="0"/>
          </a:p>
        </p:txBody>
      </p:sp>
      <p:sp>
        <p:nvSpPr>
          <p:cNvPr id="8" name="Textplatzhalter 7"/>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102887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de-DE" altLang="de-DE" dirty="0"/>
              <a:t>Die Situation an der Hochschule Esslingen: Alkoholkonsum im </a:t>
            </a:r>
            <a:r>
              <a:rPr lang="en-US" altLang="de-DE" dirty="0"/>
              <a:t>Semester</a:t>
            </a:r>
            <a:endParaRPr lang="de-DE" altLang="de-DE" dirty="0"/>
          </a:p>
        </p:txBody>
      </p:sp>
      <p:sp>
        <p:nvSpPr>
          <p:cNvPr id="19459" name="Fußzeilenplatzhalter 3"/>
          <p:cNvSpPr>
            <a:spLocks noGrp="1"/>
          </p:cNvSpPr>
          <p:nvPr>
            <p:ph type="ftr" sz="quarter" idx="4294967295"/>
          </p:nvPr>
        </p:nvSpPr>
        <p:spPr>
          <a:xfrm>
            <a:off x="334434" y="6438900"/>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graphicFrame>
        <p:nvGraphicFramePr>
          <p:cNvPr id="5" name="Diagramm 4"/>
          <p:cNvGraphicFramePr>
            <a:graphicFrameLocks/>
          </p:cNvGraphicFramePr>
          <p:nvPr>
            <p:extLst>
              <p:ext uri="{D42A27DB-BD31-4B8C-83A1-F6EECF244321}">
                <p14:modId xmlns:p14="http://schemas.microsoft.com/office/powerpoint/2010/main" val="1334716778"/>
              </p:ext>
            </p:extLst>
          </p:nvPr>
        </p:nvGraphicFramePr>
        <p:xfrm>
          <a:off x="335360" y="980730"/>
          <a:ext cx="11521280" cy="27363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Inhaltsplatzhalter 5"/>
          <p:cNvGraphicFramePr>
            <a:graphicFrameLocks noGrp="1"/>
          </p:cNvGraphicFramePr>
          <p:nvPr>
            <p:ph idx="1"/>
            <p:extLst>
              <p:ext uri="{D42A27DB-BD31-4B8C-83A1-F6EECF244321}">
                <p14:modId xmlns:p14="http://schemas.microsoft.com/office/powerpoint/2010/main" val="3375685164"/>
              </p:ext>
            </p:extLst>
          </p:nvPr>
        </p:nvGraphicFramePr>
        <p:xfrm>
          <a:off x="335360" y="3645024"/>
          <a:ext cx="11521280" cy="25194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743557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2" name="Titel 11"/>
          <p:cNvSpPr>
            <a:spLocks noGrp="1"/>
          </p:cNvSpPr>
          <p:nvPr>
            <p:ph type="title"/>
          </p:nvPr>
        </p:nvSpPr>
        <p:spPr/>
        <p:txBody>
          <a:bodyPr/>
          <a:lstStyle/>
          <a:p>
            <a:r>
              <a:rPr lang="de-DE" dirty="0" smtClean="0"/>
              <a:t>Peer-Aktionen - Online</a:t>
            </a:r>
            <a:endParaRPr lang="de-DE" dirty="0"/>
          </a:p>
        </p:txBody>
      </p:sp>
      <p:sp>
        <p:nvSpPr>
          <p:cNvPr id="14" name="Textplatzhalter 13"/>
          <p:cNvSpPr>
            <a:spLocks noGrp="1"/>
          </p:cNvSpPr>
          <p:nvPr>
            <p:ph type="body" sz="quarter" idx="13"/>
          </p:nvPr>
        </p:nvSpPr>
        <p:spPr/>
        <p:txBody>
          <a:bodyPr/>
          <a:lstStyle/>
          <a:p>
            <a:r>
              <a:rPr lang="de-DE" dirty="0" smtClean="0"/>
              <a:t>Wie können Studierende im virtuellen Hochschulraum erreicht werden?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190</a:t>
            </a:fld>
            <a:endParaRPr lang="en-US" noProof="0" dirty="0"/>
          </a:p>
        </p:txBody>
      </p:sp>
    </p:spTree>
    <p:extLst>
      <p:ext uri="{BB962C8B-B14F-4D97-AF65-F5344CB8AC3E}">
        <p14:creationId xmlns:p14="http://schemas.microsoft.com/office/powerpoint/2010/main" val="239043989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Peer-Aktionen im virtuellen Hochschulraum</a:t>
            </a:r>
          </a:p>
        </p:txBody>
      </p:sp>
      <p:sp>
        <p:nvSpPr>
          <p:cNvPr id="3" name="Inhaltsplatzhalter 2"/>
          <p:cNvSpPr>
            <a:spLocks noGrp="1"/>
          </p:cNvSpPr>
          <p:nvPr>
            <p:ph idx="1"/>
          </p:nvPr>
        </p:nvSpPr>
        <p:spPr/>
        <p:txBody>
          <a:bodyPr/>
          <a:lstStyle/>
          <a:p>
            <a:pPr marL="0" indent="0" algn="ctr">
              <a:buNone/>
            </a:pPr>
            <a:endParaRPr lang="de-DE" sz="2400" dirty="0" smtClean="0"/>
          </a:p>
          <a:p>
            <a:r>
              <a:rPr lang="de-DE" sz="2400" dirty="0" smtClean="0"/>
              <a:t>Durch Peer-Aktionen im virtuellen Hochschulraum können sehr viele Studierende erreicht werden.</a:t>
            </a:r>
          </a:p>
          <a:p>
            <a:r>
              <a:rPr lang="de-DE" sz="2400" dirty="0"/>
              <a:t>G</a:t>
            </a:r>
            <a:r>
              <a:rPr lang="de-DE" sz="2400" dirty="0" smtClean="0"/>
              <a:t>eeignete Möglichkeiten </a:t>
            </a:r>
            <a:r>
              <a:rPr lang="de-DE" sz="2400" dirty="0"/>
              <a:t>sind </a:t>
            </a:r>
            <a:r>
              <a:rPr lang="de-DE" sz="2400" dirty="0" smtClean="0"/>
              <a:t>beispielsweise:</a:t>
            </a:r>
          </a:p>
          <a:p>
            <a:pPr lvl="1"/>
            <a:r>
              <a:rPr lang="de-DE" sz="2400" dirty="0" smtClean="0"/>
              <a:t>Instagram/ Facebook/ Twitter/ LinkedIn/ </a:t>
            </a:r>
            <a:r>
              <a:rPr lang="de-DE" sz="2400" dirty="0" err="1" smtClean="0"/>
              <a:t>Xing</a:t>
            </a:r>
            <a:r>
              <a:rPr lang="de-DE" sz="2400" dirty="0" smtClean="0"/>
              <a:t>/ WhatsApp/ </a:t>
            </a:r>
            <a:r>
              <a:rPr lang="de-DE" sz="2400" dirty="0" err="1" smtClean="0"/>
              <a:t>Telegram</a:t>
            </a:r>
            <a:r>
              <a:rPr lang="de-DE" sz="2400" dirty="0" smtClean="0"/>
              <a:t> – hier können ggf. die Kanäle der Hochschule zeitweise </a:t>
            </a:r>
            <a:r>
              <a:rPr lang="de-DE" sz="2400" dirty="0"/>
              <a:t>übernommen werden </a:t>
            </a:r>
            <a:r>
              <a:rPr lang="de-DE" sz="2400" dirty="0" smtClean="0"/>
              <a:t>(„</a:t>
            </a:r>
            <a:r>
              <a:rPr lang="de-DE" sz="2400" dirty="0"/>
              <a:t>T</a:t>
            </a:r>
            <a:r>
              <a:rPr lang="de-DE" sz="2400" dirty="0" smtClean="0"/>
              <a:t>akeover</a:t>
            </a:r>
            <a:r>
              <a:rPr lang="de-DE" sz="2400" dirty="0"/>
              <a:t>“) </a:t>
            </a:r>
            <a:endParaRPr lang="de-DE" sz="2400" dirty="0" smtClean="0"/>
          </a:p>
          <a:p>
            <a:pPr lvl="1"/>
            <a:r>
              <a:rPr lang="de-DE" sz="2400" dirty="0"/>
              <a:t>Podcasts oder </a:t>
            </a:r>
            <a:r>
              <a:rPr lang="de-DE" sz="2400" dirty="0" smtClean="0"/>
              <a:t>Videos – ggf. unterhält die Hochschule Accounts bei </a:t>
            </a:r>
            <a:r>
              <a:rPr lang="de-DE" sz="2400" dirty="0" err="1" smtClean="0"/>
              <a:t>Spotify</a:t>
            </a:r>
            <a:r>
              <a:rPr lang="de-DE" sz="2400" dirty="0" smtClean="0"/>
              <a:t> oder </a:t>
            </a:r>
            <a:r>
              <a:rPr lang="de-DE" sz="2400" dirty="0" err="1" smtClean="0"/>
              <a:t>Youtube</a:t>
            </a:r>
            <a:endParaRPr lang="de-DE" sz="2400" dirty="0"/>
          </a:p>
          <a:p>
            <a:pPr lvl="1"/>
            <a:r>
              <a:rPr lang="de-DE" sz="2400" dirty="0"/>
              <a:t>E-Mails </a:t>
            </a:r>
            <a:r>
              <a:rPr lang="de-DE" sz="2400" dirty="0" smtClean="0"/>
              <a:t>– Über den E-Mailverteiler der Hochschule können viele/ alle Studierende erreicht werden </a:t>
            </a:r>
            <a:endParaRPr lang="de-DE" sz="2400" dirty="0"/>
          </a:p>
          <a:p>
            <a:pPr lvl="1"/>
            <a:r>
              <a:rPr lang="de-DE" sz="2400" dirty="0" smtClean="0"/>
              <a:t>Homepage/ Intranet/ Lernplattform – über die Internetpräsenzen der Hochschule kann das Thema in den virtuellen Hochschulraum gebracht werden</a:t>
            </a:r>
          </a:p>
          <a:p>
            <a:pPr lvl="1"/>
            <a:endParaRPr lang="de-DE" sz="2200" dirty="0"/>
          </a:p>
          <a:p>
            <a:endParaRPr lang="de-DE" dirty="0" smtClean="0"/>
          </a:p>
          <a:p>
            <a:pPr marL="0" indent="0" algn="ctr">
              <a:buNone/>
            </a:pPr>
            <a:endParaRPr lang="de-DE" sz="2400" dirty="0"/>
          </a:p>
          <a:p>
            <a:pPr marL="0" indent="0" algn="ctr">
              <a:buNone/>
            </a:pP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191</a:t>
            </a:fld>
            <a:endParaRPr lang="en-US" noProof="0" dirty="0"/>
          </a:p>
        </p:txBody>
      </p:sp>
    </p:spTree>
    <p:extLst>
      <p:ext uri="{BB962C8B-B14F-4D97-AF65-F5344CB8AC3E}">
        <p14:creationId xmlns:p14="http://schemas.microsoft.com/office/powerpoint/2010/main" val="206684372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t>(</a:t>
            </a:r>
            <a:r>
              <a:rPr lang="de-DE" dirty="0" err="1"/>
              <a:t>Social</a:t>
            </a:r>
            <a:r>
              <a:rPr lang="de-DE" dirty="0"/>
              <a:t> Media) Kanäle</a:t>
            </a:r>
          </a:p>
        </p:txBody>
      </p:sp>
      <p:sp>
        <p:nvSpPr>
          <p:cNvPr id="7" name="Textplatzhalter 6"/>
          <p:cNvSpPr>
            <a:spLocks noGrp="1"/>
          </p:cNvSpPr>
          <p:nvPr>
            <p:ph type="body" sz="quarter" idx="32"/>
          </p:nvPr>
        </p:nvSpPr>
        <p:spPr/>
        <p:txBody>
          <a:bodyPr/>
          <a:lstStyle/>
          <a:p>
            <a:r>
              <a:rPr lang="de-DE" dirty="0"/>
              <a:t>Welche eignen sich?</a:t>
            </a:r>
          </a:p>
        </p:txBody>
      </p:sp>
      <p:sp>
        <p:nvSpPr>
          <p:cNvPr id="3" name="Inhaltsplatzhalter 2"/>
          <p:cNvSpPr>
            <a:spLocks noGrp="1"/>
          </p:cNvSpPr>
          <p:nvPr>
            <p:ph idx="1"/>
          </p:nvPr>
        </p:nvSpPr>
        <p:spPr/>
        <p:txBody>
          <a:bodyPr/>
          <a:lstStyle/>
          <a:p>
            <a:r>
              <a:rPr lang="de-DE" sz="2400" dirty="0"/>
              <a:t>Da sich Studierende </a:t>
            </a:r>
            <a:r>
              <a:rPr lang="de-DE" sz="2400" dirty="0" smtClean="0"/>
              <a:t>häufig anhand </a:t>
            </a:r>
            <a:r>
              <a:rPr lang="de-DE" sz="2400" dirty="0"/>
              <a:t>von </a:t>
            </a:r>
            <a:r>
              <a:rPr lang="de-DE" sz="2400" dirty="0" err="1" smtClean="0"/>
              <a:t>Social</a:t>
            </a:r>
            <a:r>
              <a:rPr lang="de-DE" sz="2400" dirty="0" smtClean="0"/>
              <a:t> Media </a:t>
            </a:r>
            <a:r>
              <a:rPr lang="de-DE" sz="2400" dirty="0"/>
              <a:t>Kanälen informieren und </a:t>
            </a:r>
            <a:r>
              <a:rPr lang="de-DE" sz="2400" dirty="0" smtClean="0"/>
              <a:t>verabreden </a:t>
            </a:r>
            <a:r>
              <a:rPr lang="de-DE" sz="2400" dirty="0"/>
              <a:t>sind diese besonders geeignet, um </a:t>
            </a:r>
            <a:r>
              <a:rPr lang="de-DE" sz="2400" dirty="0" smtClean="0"/>
              <a:t>auf </a:t>
            </a:r>
            <a:r>
              <a:rPr lang="de-DE" sz="2400" dirty="0"/>
              <a:t>das Online-Programm eCHECKUP TO GO-Alkohol aufmerksam zu machen</a:t>
            </a:r>
            <a:r>
              <a:rPr lang="de-DE" sz="2400" dirty="0" smtClean="0"/>
              <a:t>.</a:t>
            </a:r>
            <a:endParaRPr lang="de-DE" sz="2400" dirty="0"/>
          </a:p>
          <a:p>
            <a:r>
              <a:rPr lang="de-DE" sz="2400" dirty="0" smtClean="0"/>
              <a:t>Wichtig: </a:t>
            </a:r>
          </a:p>
          <a:p>
            <a:pPr lvl="1"/>
            <a:r>
              <a:rPr lang="de-DE" sz="2200" dirty="0" smtClean="0"/>
              <a:t>Die Hochschulen in Deutschland unterscheiden sich stark in Bezug auf die von ihnen unterhaltenen </a:t>
            </a:r>
            <a:r>
              <a:rPr lang="de-DE" sz="2200" dirty="0" err="1" smtClean="0"/>
              <a:t>Social</a:t>
            </a:r>
            <a:r>
              <a:rPr lang="de-DE" sz="2200" dirty="0" smtClean="0"/>
              <a:t> Media Kanäle und deren Reichweite. </a:t>
            </a:r>
          </a:p>
          <a:p>
            <a:pPr lvl="1"/>
            <a:r>
              <a:rPr lang="de-DE" sz="2200" dirty="0" smtClean="0"/>
              <a:t>Teilweise unterhalten Fakultäten oder Einrichtungen der Hochschule (Hochschulsport, Studienberatung, Studierendenwerk etc.) eigene </a:t>
            </a:r>
            <a:r>
              <a:rPr lang="de-DE" sz="2200" dirty="0" err="1" smtClean="0"/>
              <a:t>Social</a:t>
            </a:r>
            <a:r>
              <a:rPr lang="de-DE" sz="2200" dirty="0" smtClean="0"/>
              <a:t> Media Kanäle.</a:t>
            </a:r>
            <a:endParaRPr lang="de-DE" sz="2200" dirty="0"/>
          </a:p>
          <a:p>
            <a:pPr lvl="1"/>
            <a:r>
              <a:rPr lang="de-DE" sz="2200" dirty="0" smtClean="0"/>
              <a:t>Nur wenn Sie auf reichweitenstarke Kanäle zurückgreifen können um Ihre Inhalte zu teilen, ergibt die Nutzung der entsprechenden Plattform Sinn. Der Aufbau eines eigenen Kanals und die Gewinnung von eigenen </a:t>
            </a:r>
            <a:r>
              <a:rPr lang="de-DE" sz="2200" dirty="0" err="1" smtClean="0"/>
              <a:t>Follower:innen</a:t>
            </a:r>
            <a:r>
              <a:rPr lang="de-DE" sz="2200" dirty="0" smtClean="0"/>
              <a:t> ist sehr aufwendig und daher wenig empfehlenswert.</a:t>
            </a:r>
          </a:p>
          <a:p>
            <a:pPr marL="0" indent="0">
              <a:buNone/>
            </a:pPr>
            <a:endParaRPr lang="de-DE" sz="2400" dirty="0"/>
          </a:p>
          <a:p>
            <a:pPr marL="0" indent="0">
              <a:buNone/>
            </a:pPr>
            <a:endParaRPr lang="de-DE" sz="2400" dirty="0" smtClean="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192</a:t>
            </a:fld>
            <a:endParaRPr lang="en-US" noProof="0" dirty="0"/>
          </a:p>
        </p:txBody>
      </p:sp>
      <p:sp>
        <p:nvSpPr>
          <p:cNvPr id="8" name="Textplatzhalter 7"/>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81548887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t>(</a:t>
            </a:r>
            <a:r>
              <a:rPr lang="de-DE" dirty="0" err="1" smtClean="0"/>
              <a:t>Social</a:t>
            </a:r>
            <a:r>
              <a:rPr lang="de-DE" dirty="0"/>
              <a:t>-</a:t>
            </a:r>
            <a:r>
              <a:rPr lang="de-DE" dirty="0" smtClean="0"/>
              <a:t>Media</a:t>
            </a:r>
            <a:r>
              <a:rPr lang="de-DE" dirty="0"/>
              <a:t>) Kanäle</a:t>
            </a:r>
          </a:p>
        </p:txBody>
      </p:sp>
      <p:sp>
        <p:nvSpPr>
          <p:cNvPr id="7" name="Textplatzhalter 6"/>
          <p:cNvSpPr>
            <a:spLocks noGrp="1"/>
          </p:cNvSpPr>
          <p:nvPr>
            <p:ph type="body" sz="quarter" idx="32"/>
          </p:nvPr>
        </p:nvSpPr>
        <p:spPr/>
        <p:txBody>
          <a:bodyPr/>
          <a:lstStyle/>
          <a:p>
            <a:r>
              <a:rPr lang="de-DE" dirty="0" smtClean="0"/>
              <a:t>Welche Möglichkeiten gibt es an unserer Hochschule?</a:t>
            </a:r>
            <a:endParaRPr lang="de-DE" dirty="0"/>
          </a:p>
        </p:txBody>
      </p:sp>
      <p:sp>
        <p:nvSpPr>
          <p:cNvPr id="3" name="Inhaltsplatzhalter 2"/>
          <p:cNvSpPr>
            <a:spLocks noGrp="1"/>
          </p:cNvSpPr>
          <p:nvPr>
            <p:ph idx="1"/>
          </p:nvPr>
        </p:nvSpPr>
        <p:spPr/>
        <p:txBody>
          <a:bodyPr/>
          <a:lstStyle/>
          <a:p>
            <a:pPr marL="0" indent="0">
              <a:buNone/>
            </a:pPr>
            <a:r>
              <a:rPr lang="de-DE" dirty="0" smtClean="0"/>
              <a:t>Recherchieren Sie, welche (</a:t>
            </a:r>
            <a:r>
              <a:rPr lang="de-DE" dirty="0" err="1" smtClean="0"/>
              <a:t>Social</a:t>
            </a:r>
            <a:r>
              <a:rPr lang="de-DE" dirty="0"/>
              <a:t>-</a:t>
            </a:r>
            <a:r>
              <a:rPr lang="de-DE" dirty="0" smtClean="0"/>
              <a:t>Media) Kanäle es an Ihrer Hochschule gibt, wer diese betreibt und wie groß deren Reichweite (Anzahl der </a:t>
            </a:r>
            <a:r>
              <a:rPr lang="de-DE" dirty="0" err="1" smtClean="0"/>
              <a:t>Follower:innen</a:t>
            </a:r>
            <a:r>
              <a:rPr lang="de-DE" dirty="0" smtClean="0"/>
              <a:t>) ist:</a:t>
            </a:r>
          </a:p>
          <a:p>
            <a:pPr marL="0" indent="0">
              <a:buNone/>
            </a:pPr>
            <a:endParaRPr lang="de-DE" dirty="0"/>
          </a:p>
          <a:p>
            <a:pPr marL="0" indent="0">
              <a:buNone/>
            </a:pPr>
            <a:endParaRPr lang="de-DE" dirty="0" smtClean="0"/>
          </a:p>
          <a:p>
            <a:pPr marL="0" indent="0">
              <a:buNone/>
            </a:pPr>
            <a:endParaRPr lang="de-DE" dirty="0" smtClean="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193</a:t>
            </a:fld>
            <a:endParaRPr lang="en-US" noProof="0" dirty="0"/>
          </a:p>
        </p:txBody>
      </p:sp>
      <p:sp>
        <p:nvSpPr>
          <p:cNvPr id="8" name="Textplatzhalter 7"/>
          <p:cNvSpPr>
            <a:spLocks noGrp="1"/>
          </p:cNvSpPr>
          <p:nvPr>
            <p:ph type="body" sz="quarter" idx="33"/>
          </p:nvPr>
        </p:nvSpPr>
        <p:spPr/>
        <p:txBody>
          <a:bodyPr/>
          <a:lstStyle/>
          <a:p>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843762145"/>
              </p:ext>
            </p:extLst>
          </p:nvPr>
        </p:nvGraphicFramePr>
        <p:xfrm>
          <a:off x="431799" y="2311719"/>
          <a:ext cx="11339513" cy="3948290"/>
        </p:xfrm>
        <a:graphic>
          <a:graphicData uri="http://schemas.openxmlformats.org/drawingml/2006/table">
            <a:tbl>
              <a:tblPr firstRow="1" bandRow="1">
                <a:tableStyleId>{21E4AEA4-8DFA-4A89-87EB-49C32662AFE0}</a:tableStyleId>
              </a:tblPr>
              <a:tblGrid>
                <a:gridCol w="1863345">
                  <a:extLst>
                    <a:ext uri="{9D8B030D-6E8A-4147-A177-3AD203B41FA5}">
                      <a16:colId xmlns:a16="http://schemas.microsoft.com/office/drawing/2014/main" val="1895342218"/>
                    </a:ext>
                  </a:extLst>
                </a:gridCol>
                <a:gridCol w="3967111">
                  <a:extLst>
                    <a:ext uri="{9D8B030D-6E8A-4147-A177-3AD203B41FA5}">
                      <a16:colId xmlns:a16="http://schemas.microsoft.com/office/drawing/2014/main" val="3131409471"/>
                    </a:ext>
                  </a:extLst>
                </a:gridCol>
                <a:gridCol w="2674179">
                  <a:extLst>
                    <a:ext uri="{9D8B030D-6E8A-4147-A177-3AD203B41FA5}">
                      <a16:colId xmlns:a16="http://schemas.microsoft.com/office/drawing/2014/main" val="4069073854"/>
                    </a:ext>
                  </a:extLst>
                </a:gridCol>
                <a:gridCol w="2834878">
                  <a:extLst>
                    <a:ext uri="{9D8B030D-6E8A-4147-A177-3AD203B41FA5}">
                      <a16:colId xmlns:a16="http://schemas.microsoft.com/office/drawing/2014/main" val="48828867"/>
                    </a:ext>
                  </a:extLst>
                </a:gridCol>
              </a:tblGrid>
              <a:tr h="577785">
                <a:tc>
                  <a:txBody>
                    <a:bodyPr/>
                    <a:lstStyle/>
                    <a:p>
                      <a:r>
                        <a:rPr lang="de-DE" dirty="0" smtClean="0"/>
                        <a:t>Plattform</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Bezeichnung</a:t>
                      </a:r>
                      <a:r>
                        <a:rPr lang="de-DE" baseline="0" dirty="0" smtClean="0"/>
                        <a:t> des Social-Media-Kanals</a:t>
                      </a:r>
                      <a:endParaRPr lang="de-DE" dirty="0" smtClean="0"/>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Betreiber:in</a:t>
                      </a: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Follower:innen</a:t>
                      </a:r>
                      <a:r>
                        <a:rPr lang="de-DE" dirty="0" smtClean="0"/>
                        <a:t> / Reichweite</a:t>
                      </a:r>
                    </a:p>
                  </a:txBody>
                  <a:tcPr/>
                </a:tc>
                <a:extLst>
                  <a:ext uri="{0D108BD9-81ED-4DB2-BD59-A6C34878D82A}">
                    <a16:rowId xmlns:a16="http://schemas.microsoft.com/office/drawing/2014/main" val="1794585436"/>
                  </a:ext>
                </a:extLst>
              </a:tr>
              <a:tr h="298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Instagram</a:t>
                      </a:r>
                    </a:p>
                  </a:txBody>
                  <a:tcPr/>
                </a:tc>
                <a:tc>
                  <a:txBody>
                    <a:bodyPr/>
                    <a:lstStyle/>
                    <a:p>
                      <a:r>
                        <a:rPr lang="de-DE" dirty="0" smtClean="0"/>
                        <a:t>hochschule.es</a:t>
                      </a:r>
                      <a:endParaRPr lang="de-DE" dirty="0"/>
                    </a:p>
                  </a:txBody>
                  <a:tcPr/>
                </a:tc>
                <a:tc>
                  <a:txBody>
                    <a:bodyPr/>
                    <a:lstStyle/>
                    <a:p>
                      <a:r>
                        <a:rPr lang="de-DE" dirty="0" smtClean="0"/>
                        <a:t>Hochschule Esslingen</a:t>
                      </a:r>
                      <a:endParaRPr lang="de-DE" dirty="0"/>
                    </a:p>
                  </a:txBody>
                  <a:tcPr/>
                </a:tc>
                <a:tc>
                  <a:txBody>
                    <a:bodyPr/>
                    <a:lstStyle/>
                    <a:p>
                      <a:r>
                        <a:rPr lang="de-DE" dirty="0" smtClean="0"/>
                        <a:t>4.500</a:t>
                      </a:r>
                      <a:endParaRPr lang="de-DE" dirty="0"/>
                    </a:p>
                  </a:txBody>
                  <a:tcPr/>
                </a:tc>
                <a:extLst>
                  <a:ext uri="{0D108BD9-81ED-4DB2-BD59-A6C34878D82A}">
                    <a16:rowId xmlns:a16="http://schemas.microsoft.com/office/drawing/2014/main" val="484522998"/>
                  </a:ext>
                </a:extLst>
              </a:tr>
              <a:tr h="298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Instagram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err="1" smtClean="0"/>
                        <a:t>rennstall_esslingen</a:t>
                      </a:r>
                      <a:endParaRPr lang="de-DE" b="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Hochschule Esslingen,</a:t>
                      </a:r>
                      <a:r>
                        <a:rPr lang="de-DE" baseline="0" dirty="0" smtClean="0"/>
                        <a:t> Rennstall</a:t>
                      </a:r>
                      <a:endParaRPr lang="de-DE" dirty="0" smtClean="0"/>
                    </a:p>
                  </a:txBody>
                  <a:tcPr/>
                </a:tc>
                <a:tc>
                  <a:txBody>
                    <a:bodyPr/>
                    <a:lstStyle/>
                    <a:p>
                      <a:r>
                        <a:rPr lang="de-DE" dirty="0" smtClean="0"/>
                        <a:t>8.600</a:t>
                      </a:r>
                      <a:endParaRPr lang="de-DE" dirty="0"/>
                    </a:p>
                  </a:txBody>
                  <a:tcPr/>
                </a:tc>
                <a:extLst>
                  <a:ext uri="{0D108BD9-81ED-4DB2-BD59-A6C34878D82A}">
                    <a16:rowId xmlns:a16="http://schemas.microsoft.com/office/drawing/2014/main" val="1791776314"/>
                  </a:ext>
                </a:extLst>
              </a:tr>
              <a:tr h="298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Facebook</a:t>
                      </a:r>
                      <a:endParaRPr lang="de-DE"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hochschule.es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Hochschule Esslingen</a:t>
                      </a:r>
                    </a:p>
                  </a:txBody>
                  <a:tcPr/>
                </a:tc>
                <a:tc>
                  <a:txBody>
                    <a:bodyPr/>
                    <a:lstStyle/>
                    <a:p>
                      <a:r>
                        <a:rPr lang="de-DE" dirty="0" smtClean="0"/>
                        <a:t>8.705</a:t>
                      </a:r>
                      <a:endParaRPr lang="de-DE" dirty="0"/>
                    </a:p>
                  </a:txBody>
                  <a:tcPr/>
                </a:tc>
                <a:extLst>
                  <a:ext uri="{0D108BD9-81ED-4DB2-BD59-A6C34878D82A}">
                    <a16:rowId xmlns:a16="http://schemas.microsoft.com/office/drawing/2014/main" val="1127648415"/>
                  </a:ext>
                </a:extLst>
              </a:tr>
              <a:tr h="298939">
                <a:tc>
                  <a:txBody>
                    <a:bodyPr/>
                    <a:lstStyle/>
                    <a:p>
                      <a:r>
                        <a:rPr lang="de-DE" dirty="0" smtClean="0"/>
                        <a:t>LinkedIn</a:t>
                      </a:r>
                      <a:endParaRPr lang="de-DE" dirty="0"/>
                    </a:p>
                  </a:txBody>
                  <a:tcPr/>
                </a:tc>
                <a:tc>
                  <a:txBody>
                    <a:bodyPr/>
                    <a:lstStyle/>
                    <a:p>
                      <a:endParaRPr lang="de-DE" dirty="0"/>
                    </a:p>
                  </a:txBody>
                  <a:tcPr/>
                </a:tc>
                <a:tc>
                  <a:txBody>
                    <a:bodyPr/>
                    <a:lstStyle/>
                    <a:p>
                      <a:endParaRPr lang="de-DE" dirty="0"/>
                    </a:p>
                  </a:txBody>
                  <a:tcPr/>
                </a:tc>
                <a:tc>
                  <a:txBody>
                    <a:bodyPr/>
                    <a:lstStyle/>
                    <a:p>
                      <a:endParaRPr lang="de-DE"/>
                    </a:p>
                  </a:txBody>
                  <a:tcPr/>
                </a:tc>
                <a:extLst>
                  <a:ext uri="{0D108BD9-81ED-4DB2-BD59-A6C34878D82A}">
                    <a16:rowId xmlns:a16="http://schemas.microsoft.com/office/drawing/2014/main" val="1757064118"/>
                  </a:ext>
                </a:extLst>
              </a:tr>
              <a:tr h="295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Twitter</a:t>
                      </a:r>
                    </a:p>
                  </a:txBody>
                  <a:tcPr/>
                </a:tc>
                <a:tc>
                  <a:txBody>
                    <a:bodyPr/>
                    <a:lstStyle/>
                    <a:p>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988024857"/>
                  </a:ext>
                </a:extLst>
              </a:tr>
              <a:tr h="295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Spotify</a:t>
                      </a:r>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333892378"/>
                  </a:ext>
                </a:extLst>
              </a:tr>
              <a:tr h="419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YouTube</a:t>
                      </a:r>
                      <a:endParaRPr lang="de-DE" dirty="0"/>
                    </a:p>
                  </a:txBody>
                  <a:tcPr/>
                </a:tc>
                <a:tc>
                  <a:txBody>
                    <a:bodyPr/>
                    <a:lstStyle/>
                    <a:p>
                      <a:endParaRPr lang="de-DE"/>
                    </a:p>
                  </a:txBody>
                  <a:tcPr/>
                </a:tc>
                <a:tc>
                  <a:txBody>
                    <a:bodyPr/>
                    <a:lstStyle/>
                    <a:p>
                      <a:endParaRPr lang="de-DE"/>
                    </a:p>
                  </a:txBody>
                  <a:tcPr/>
                </a:tc>
                <a:tc>
                  <a:txBody>
                    <a:bodyPr/>
                    <a:lstStyle/>
                    <a:p>
                      <a:endParaRPr lang="de-DE" dirty="0"/>
                    </a:p>
                  </a:txBody>
                  <a:tcPr/>
                </a:tc>
                <a:extLst>
                  <a:ext uri="{0D108BD9-81ED-4DB2-BD59-A6C34878D82A}">
                    <a16:rowId xmlns:a16="http://schemas.microsoft.com/office/drawing/2014/main" val="2400853912"/>
                  </a:ext>
                </a:extLst>
              </a:tr>
              <a:tr h="419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E-Mail</a:t>
                      </a:r>
                      <a:endParaRPr lang="de-DE" dirty="0"/>
                    </a:p>
                  </a:txBody>
                  <a:tcPr/>
                </a:tc>
                <a:tc>
                  <a:txBody>
                    <a:bodyPr/>
                    <a:lstStyle/>
                    <a:p>
                      <a:r>
                        <a:rPr lang="de-DE" dirty="0" smtClean="0"/>
                        <a:t>E-Mail Verteiler des AStA</a:t>
                      </a:r>
                      <a:endParaRPr lang="de-DE" dirty="0"/>
                    </a:p>
                  </a:txBody>
                  <a:tcPr/>
                </a:tc>
                <a:tc>
                  <a:txBody>
                    <a:bodyPr/>
                    <a:lstStyle/>
                    <a:p>
                      <a:r>
                        <a:rPr lang="de-DE" dirty="0" smtClean="0"/>
                        <a:t>AStA</a:t>
                      </a:r>
                      <a:endParaRPr lang="de-DE" dirty="0"/>
                    </a:p>
                  </a:txBody>
                  <a:tcPr/>
                </a:tc>
                <a:tc>
                  <a:txBody>
                    <a:bodyPr/>
                    <a:lstStyle/>
                    <a:p>
                      <a:r>
                        <a:rPr lang="de-DE" dirty="0" smtClean="0"/>
                        <a:t>Alle Studierenden</a:t>
                      </a:r>
                      <a:endParaRPr lang="de-DE" dirty="0"/>
                    </a:p>
                  </a:txBody>
                  <a:tcPr/>
                </a:tc>
                <a:extLst>
                  <a:ext uri="{0D108BD9-81ED-4DB2-BD59-A6C34878D82A}">
                    <a16:rowId xmlns:a16="http://schemas.microsoft.com/office/drawing/2014/main" val="1044464054"/>
                  </a:ext>
                </a:extLst>
              </a:tr>
            </a:tbl>
          </a:graphicData>
        </a:graphic>
      </p:graphicFrame>
    </p:spTree>
    <p:extLst>
      <p:ext uri="{BB962C8B-B14F-4D97-AF65-F5344CB8AC3E}">
        <p14:creationId xmlns:p14="http://schemas.microsoft.com/office/powerpoint/2010/main" val="236985280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 und Nachteile von Instagram, </a:t>
            </a:r>
            <a:r>
              <a:rPr lang="de-DE" dirty="0" err="1" smtClean="0"/>
              <a:t>Youtube</a:t>
            </a:r>
            <a:r>
              <a:rPr lang="de-DE" dirty="0" smtClean="0"/>
              <a:t> und Co</a:t>
            </a:r>
            <a:endParaRPr lang="de-DE" dirty="0"/>
          </a:p>
        </p:txBody>
      </p:sp>
      <p:sp>
        <p:nvSpPr>
          <p:cNvPr id="15" name="Textplatzhalter 14"/>
          <p:cNvSpPr>
            <a:spLocks noGrp="1"/>
          </p:cNvSpPr>
          <p:nvPr>
            <p:ph type="body" sz="quarter" idx="32"/>
          </p:nvPr>
        </p:nvSpPr>
        <p:spPr/>
        <p:txBody>
          <a:bodyPr/>
          <a:lstStyle/>
          <a:p>
            <a:r>
              <a:rPr lang="de-DE" dirty="0" smtClean="0"/>
              <a:t>Was spricht für oder gegen die Nutzung der verschiedenen Plattformen?</a:t>
            </a:r>
            <a:endParaRPr lang="de-DE" dirty="0"/>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194</a:t>
            </a:fld>
            <a:endParaRPr lang="en-US" noProof="0" dirty="0"/>
          </a:p>
        </p:txBody>
      </p:sp>
      <p:sp>
        <p:nvSpPr>
          <p:cNvPr id="16" name="Textplatzhalter 15"/>
          <p:cNvSpPr>
            <a:spLocks noGrp="1"/>
          </p:cNvSpPr>
          <p:nvPr>
            <p:ph type="body" sz="quarter" idx="33"/>
          </p:nvPr>
        </p:nvSpPr>
        <p:spPr/>
        <p:txBody>
          <a:bodyPr/>
          <a:lstStyle/>
          <a:p>
            <a:endParaRPr lang="de-DE"/>
          </a:p>
        </p:txBody>
      </p:sp>
      <p:graphicFrame>
        <p:nvGraphicFramePr>
          <p:cNvPr id="13" name="Tabelle 12"/>
          <p:cNvGraphicFramePr>
            <a:graphicFrameLocks noGrp="1"/>
          </p:cNvGraphicFramePr>
          <p:nvPr>
            <p:extLst>
              <p:ext uri="{D42A27DB-BD31-4B8C-83A1-F6EECF244321}">
                <p14:modId xmlns:p14="http://schemas.microsoft.com/office/powerpoint/2010/main" val="1304124073"/>
              </p:ext>
            </p:extLst>
          </p:nvPr>
        </p:nvGraphicFramePr>
        <p:xfrm>
          <a:off x="431800" y="1339922"/>
          <a:ext cx="11587602" cy="4855411"/>
        </p:xfrm>
        <a:graphic>
          <a:graphicData uri="http://schemas.openxmlformats.org/drawingml/2006/table">
            <a:tbl>
              <a:tblPr firstRow="1" bandRow="1">
                <a:tableStyleId>{21E4AEA4-8DFA-4A89-87EB-49C32662AFE0}</a:tableStyleId>
              </a:tblPr>
              <a:tblGrid>
                <a:gridCol w="1268715">
                  <a:extLst>
                    <a:ext uri="{9D8B030D-6E8A-4147-A177-3AD203B41FA5}">
                      <a16:colId xmlns:a16="http://schemas.microsoft.com/office/drawing/2014/main" val="1895342218"/>
                    </a:ext>
                  </a:extLst>
                </a:gridCol>
                <a:gridCol w="6400678">
                  <a:extLst>
                    <a:ext uri="{9D8B030D-6E8A-4147-A177-3AD203B41FA5}">
                      <a16:colId xmlns:a16="http://schemas.microsoft.com/office/drawing/2014/main" val="3131409471"/>
                    </a:ext>
                  </a:extLst>
                </a:gridCol>
                <a:gridCol w="3918209">
                  <a:extLst>
                    <a:ext uri="{9D8B030D-6E8A-4147-A177-3AD203B41FA5}">
                      <a16:colId xmlns:a16="http://schemas.microsoft.com/office/drawing/2014/main" val="4069073854"/>
                    </a:ext>
                  </a:extLst>
                </a:gridCol>
              </a:tblGrid>
              <a:tr h="314150">
                <a:tc>
                  <a:txBody>
                    <a:bodyPr/>
                    <a:lstStyle/>
                    <a:p>
                      <a:r>
                        <a:rPr lang="de-DE" dirty="0" smtClean="0"/>
                        <a:t>Plattform</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Vorteile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Nachteile</a:t>
                      </a:r>
                    </a:p>
                  </a:txBody>
                  <a:tcPr/>
                </a:tc>
                <a:extLst>
                  <a:ext uri="{0D108BD9-81ED-4DB2-BD59-A6C34878D82A}">
                    <a16:rowId xmlns:a16="http://schemas.microsoft.com/office/drawing/2014/main" val="1794585436"/>
                  </a:ext>
                </a:extLst>
              </a:tr>
              <a:tr h="796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Instagram</a:t>
                      </a:r>
                    </a:p>
                  </a:txBody>
                  <a:tcPr/>
                </a:tc>
                <a:tc>
                  <a:txBody>
                    <a:bodyPr/>
                    <a:lstStyle/>
                    <a:p>
                      <a:pPr marL="285750" indent="-285750">
                        <a:buFont typeface="Arial" panose="020B0604020202020204" pitchFamily="34" charset="0"/>
                        <a:buChar char="•"/>
                      </a:pPr>
                      <a:r>
                        <a:rPr lang="de-DE" sz="1800" dirty="0" smtClean="0"/>
                        <a:t>relativ „jung“, somit tendenziell</a:t>
                      </a:r>
                      <a:r>
                        <a:rPr lang="de-DE" sz="1800" baseline="0" dirty="0" smtClean="0"/>
                        <a:t> viele aktuell immatrikulierte Studierende unter den </a:t>
                      </a:r>
                      <a:r>
                        <a:rPr lang="de-DE" sz="1800" baseline="0" dirty="0" err="1" smtClean="0"/>
                        <a:t>Follower:innen</a:t>
                      </a:r>
                      <a:endParaRPr lang="de-DE" sz="1800" baseline="0" dirty="0" smtClean="0"/>
                    </a:p>
                    <a:p>
                      <a:pPr marL="285750" indent="-285750">
                        <a:buFont typeface="Arial" panose="020B0604020202020204" pitchFamily="34" charset="0"/>
                        <a:buChar char="•"/>
                      </a:pPr>
                      <a:r>
                        <a:rPr lang="de-DE" sz="1800" baseline="0" dirty="0" smtClean="0"/>
                        <a:t>Vielseitige Funktionen mit einfacher Bedienung</a:t>
                      </a:r>
                    </a:p>
                  </a:txBody>
                  <a:tcPr/>
                </a:tc>
                <a:tc>
                  <a:txBody>
                    <a:bodyPr/>
                    <a:lstStyle/>
                    <a:p>
                      <a:pPr marL="285750" indent="-285750">
                        <a:buFont typeface="Arial" panose="020B0604020202020204" pitchFamily="34" charset="0"/>
                        <a:buChar char="•"/>
                      </a:pPr>
                      <a:r>
                        <a:rPr lang="de-DE" dirty="0" smtClean="0"/>
                        <a:t>Wird häufig eher</a:t>
                      </a:r>
                      <a:r>
                        <a:rPr lang="de-DE" baseline="0" dirty="0" smtClean="0"/>
                        <a:t> nebenbei am Handy genutzt, ohne größere Aufmerksamkeit</a:t>
                      </a:r>
                    </a:p>
                  </a:txBody>
                  <a:tcPr/>
                </a:tc>
                <a:extLst>
                  <a:ext uri="{0D108BD9-81ED-4DB2-BD59-A6C34878D82A}">
                    <a16:rowId xmlns:a16="http://schemas.microsoft.com/office/drawing/2014/main" val="484522998"/>
                  </a:ext>
                </a:extLst>
              </a:tr>
              <a:tr h="12566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Facebook</a:t>
                      </a:r>
                      <a:endParaRPr lang="de-DE" dirty="0" smtClean="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baseline="0" dirty="0" smtClean="0"/>
                        <a:t>Vielseitige Funktionen mit einfacher Bedienung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baseline="0" dirty="0" smtClean="0"/>
                        <a:t>Posts können Großteils identisch sein mit Instagram/ LinkedIn. Mit geringem Aufwand kann somit die Reichweite erhöht werden.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Reichweite oft eher außerhalb</a:t>
                      </a:r>
                      <a:r>
                        <a:rPr lang="de-DE" baseline="0" dirty="0" smtClean="0"/>
                        <a:t> der eigenen Hochschule (durch </a:t>
                      </a:r>
                      <a:r>
                        <a:rPr lang="de-DE" baseline="0" dirty="0" err="1" smtClean="0"/>
                        <a:t>Reposts</a:t>
                      </a:r>
                      <a:r>
                        <a:rPr lang="de-DE" baseline="0" dirty="0" smtClean="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dirty="0" smtClean="0"/>
                        <a:t>relativ „alt“, somit tendenziell</a:t>
                      </a:r>
                      <a:r>
                        <a:rPr lang="de-DE" sz="1800" baseline="0" dirty="0" smtClean="0"/>
                        <a:t> viele Alumni</a:t>
                      </a:r>
                    </a:p>
                  </a:txBody>
                  <a:tcPr/>
                </a:tc>
                <a:extLst>
                  <a:ext uri="{0D108BD9-81ED-4DB2-BD59-A6C34878D82A}">
                    <a16:rowId xmlns:a16="http://schemas.microsoft.com/office/drawing/2014/main" val="1285066161"/>
                  </a:ext>
                </a:extLst>
              </a:tr>
              <a:tr h="1020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Twitter</a:t>
                      </a:r>
                    </a:p>
                  </a:txBody>
                  <a:tcPr/>
                </a:tc>
                <a:tc>
                  <a:txBody>
                    <a:bodyPr/>
                    <a:lstStyle/>
                    <a:p>
                      <a:pPr marL="285750" indent="-285750">
                        <a:buFont typeface="Arial" panose="020B0604020202020204" pitchFamily="34" charset="0"/>
                        <a:buChar char="•"/>
                      </a:pPr>
                      <a:r>
                        <a:rPr lang="de-DE" dirty="0" smtClean="0"/>
                        <a:t>Oft große</a:t>
                      </a:r>
                      <a:r>
                        <a:rPr lang="de-DE" baseline="0" dirty="0" smtClean="0"/>
                        <a:t> Reichweite</a:t>
                      </a:r>
                      <a:endParaRPr lang="de-DE" dirty="0"/>
                    </a:p>
                  </a:txBody>
                  <a:tcPr/>
                </a:tc>
                <a:tc>
                  <a:txBody>
                    <a:bodyPr/>
                    <a:lstStyle/>
                    <a:p>
                      <a:pPr marL="285750" indent="-285750">
                        <a:buFont typeface="Arial" panose="020B0604020202020204" pitchFamily="34" charset="0"/>
                        <a:buChar char="•"/>
                      </a:pPr>
                      <a:r>
                        <a:rPr lang="de-DE" dirty="0" smtClean="0"/>
                        <a:t>Eingeschränkte Funktionen</a:t>
                      </a:r>
                    </a:p>
                    <a:p>
                      <a:pPr marL="285750" indent="-285750">
                        <a:buFont typeface="Arial" panose="020B0604020202020204" pitchFamily="34" charset="0"/>
                        <a:buChar char="•"/>
                      </a:pPr>
                      <a:r>
                        <a:rPr lang="de-DE" dirty="0" smtClean="0"/>
                        <a:t>Reichweite oft eher außerhalb</a:t>
                      </a:r>
                      <a:r>
                        <a:rPr lang="de-DE" baseline="0" dirty="0" smtClean="0"/>
                        <a:t> der eigenen Hochschule (durch </a:t>
                      </a:r>
                      <a:r>
                        <a:rPr lang="de-DE" baseline="0" dirty="0" err="1" smtClean="0"/>
                        <a:t>Reposts</a:t>
                      </a:r>
                      <a:r>
                        <a:rPr lang="de-DE" baseline="0" dirty="0" smtClean="0"/>
                        <a:t>)</a:t>
                      </a:r>
                      <a:endParaRPr lang="de-DE" dirty="0"/>
                    </a:p>
                  </a:txBody>
                  <a:tcPr/>
                </a:tc>
                <a:extLst>
                  <a:ext uri="{0D108BD9-81ED-4DB2-BD59-A6C34878D82A}">
                    <a16:rowId xmlns:a16="http://schemas.microsoft.com/office/drawing/2014/main" val="57628106"/>
                  </a:ext>
                </a:extLst>
              </a:tr>
              <a:tr h="923491">
                <a:tc>
                  <a:txBody>
                    <a:bodyPr/>
                    <a:lstStyle/>
                    <a:p>
                      <a:r>
                        <a:rPr lang="de-DE" dirty="0" smtClean="0"/>
                        <a:t>LinkedIn</a:t>
                      </a:r>
                      <a:endParaRPr lang="de-D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baseline="0" dirty="0" smtClean="0"/>
                        <a:t>Posts können meist identisch sein mit Instagram/ Facebook, mit geringem Aufwand kann somit die Reichweite erhöht werden.</a:t>
                      </a:r>
                      <a:endParaRPr lang="de-D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Karriereplattform, tendenziell</a:t>
                      </a:r>
                      <a:r>
                        <a:rPr lang="de-DE" baseline="0" dirty="0" smtClean="0"/>
                        <a:t> viele Alumni</a:t>
                      </a:r>
                      <a:endParaRPr lang="de-DE" dirty="0" smtClean="0"/>
                    </a:p>
                  </a:txBody>
                  <a:tcPr/>
                </a:tc>
                <a:extLst>
                  <a:ext uri="{0D108BD9-81ED-4DB2-BD59-A6C34878D82A}">
                    <a16:rowId xmlns:a16="http://schemas.microsoft.com/office/drawing/2014/main" val="1757064118"/>
                  </a:ext>
                </a:extLst>
              </a:tr>
            </a:tbl>
          </a:graphicData>
        </a:graphic>
      </p:graphicFrame>
    </p:spTree>
    <p:extLst>
      <p:ext uri="{BB962C8B-B14F-4D97-AF65-F5344CB8AC3E}">
        <p14:creationId xmlns:p14="http://schemas.microsoft.com/office/powerpoint/2010/main" val="418760750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 und Nachteile von Instagram, </a:t>
            </a:r>
            <a:r>
              <a:rPr lang="de-DE" dirty="0" err="1" smtClean="0"/>
              <a:t>Youtube</a:t>
            </a:r>
            <a:r>
              <a:rPr lang="de-DE" dirty="0" smtClean="0"/>
              <a:t> und Co</a:t>
            </a:r>
            <a:endParaRPr lang="de-DE" dirty="0"/>
          </a:p>
        </p:txBody>
      </p:sp>
      <p:sp>
        <p:nvSpPr>
          <p:cNvPr id="15" name="Textplatzhalter 14"/>
          <p:cNvSpPr>
            <a:spLocks noGrp="1"/>
          </p:cNvSpPr>
          <p:nvPr>
            <p:ph type="body" sz="quarter" idx="32"/>
          </p:nvPr>
        </p:nvSpPr>
        <p:spPr/>
        <p:txBody>
          <a:bodyPr/>
          <a:lstStyle/>
          <a:p>
            <a:r>
              <a:rPr lang="de-DE" dirty="0" smtClean="0"/>
              <a:t>Was spricht für oder gegen die Nutzung der verschiedenen Plattformen?</a:t>
            </a:r>
            <a:endParaRPr lang="de-DE" dirty="0"/>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195</a:t>
            </a:fld>
            <a:endParaRPr lang="en-US" noProof="0" dirty="0"/>
          </a:p>
        </p:txBody>
      </p:sp>
      <p:sp>
        <p:nvSpPr>
          <p:cNvPr id="16" name="Textplatzhalter 15"/>
          <p:cNvSpPr>
            <a:spLocks noGrp="1"/>
          </p:cNvSpPr>
          <p:nvPr>
            <p:ph type="body" sz="quarter" idx="33"/>
          </p:nvPr>
        </p:nvSpPr>
        <p:spPr/>
        <p:txBody>
          <a:bodyPr/>
          <a:lstStyle/>
          <a:p>
            <a:endParaRPr lang="de-DE"/>
          </a:p>
        </p:txBody>
      </p:sp>
      <p:graphicFrame>
        <p:nvGraphicFramePr>
          <p:cNvPr id="13" name="Tabelle 12"/>
          <p:cNvGraphicFramePr>
            <a:graphicFrameLocks noGrp="1"/>
          </p:cNvGraphicFramePr>
          <p:nvPr>
            <p:extLst>
              <p:ext uri="{D42A27DB-BD31-4B8C-83A1-F6EECF244321}">
                <p14:modId xmlns:p14="http://schemas.microsoft.com/office/powerpoint/2010/main" val="1177023838"/>
              </p:ext>
            </p:extLst>
          </p:nvPr>
        </p:nvGraphicFramePr>
        <p:xfrm>
          <a:off x="431800" y="1339922"/>
          <a:ext cx="11587602" cy="4389120"/>
        </p:xfrm>
        <a:graphic>
          <a:graphicData uri="http://schemas.openxmlformats.org/drawingml/2006/table">
            <a:tbl>
              <a:tblPr firstRow="1" bandRow="1">
                <a:tableStyleId>{21E4AEA4-8DFA-4A89-87EB-49C32662AFE0}</a:tableStyleId>
              </a:tblPr>
              <a:tblGrid>
                <a:gridCol w="1268715">
                  <a:extLst>
                    <a:ext uri="{9D8B030D-6E8A-4147-A177-3AD203B41FA5}">
                      <a16:colId xmlns:a16="http://schemas.microsoft.com/office/drawing/2014/main" val="1895342218"/>
                    </a:ext>
                  </a:extLst>
                </a:gridCol>
                <a:gridCol w="6400678">
                  <a:extLst>
                    <a:ext uri="{9D8B030D-6E8A-4147-A177-3AD203B41FA5}">
                      <a16:colId xmlns:a16="http://schemas.microsoft.com/office/drawing/2014/main" val="3131409471"/>
                    </a:ext>
                  </a:extLst>
                </a:gridCol>
                <a:gridCol w="3918209">
                  <a:extLst>
                    <a:ext uri="{9D8B030D-6E8A-4147-A177-3AD203B41FA5}">
                      <a16:colId xmlns:a16="http://schemas.microsoft.com/office/drawing/2014/main" val="4069073854"/>
                    </a:ext>
                  </a:extLst>
                </a:gridCol>
              </a:tblGrid>
              <a:tr h="314150">
                <a:tc>
                  <a:txBody>
                    <a:bodyPr/>
                    <a:lstStyle/>
                    <a:p>
                      <a:r>
                        <a:rPr lang="de-DE" dirty="0" smtClean="0"/>
                        <a:t>Plattform</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Vorteile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Nachteile</a:t>
                      </a:r>
                    </a:p>
                  </a:txBody>
                  <a:tcPr/>
                </a:tc>
                <a:extLst>
                  <a:ext uri="{0D108BD9-81ED-4DB2-BD59-A6C34878D82A}">
                    <a16:rowId xmlns:a16="http://schemas.microsoft.com/office/drawing/2014/main" val="1794585436"/>
                  </a:ext>
                </a:extLst>
              </a:tr>
              <a:tr h="796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YouTube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Klarer Fokus: Videos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dirty="0" smtClean="0"/>
                        <a:t>Wird</a:t>
                      </a:r>
                      <a:r>
                        <a:rPr lang="de-DE" b="0" baseline="0" dirty="0" smtClean="0"/>
                        <a:t> eher </a:t>
                      </a:r>
                      <a:r>
                        <a:rPr lang="de-DE" b="0" dirty="0" smtClean="0"/>
                        <a:t>am</a:t>
                      </a:r>
                      <a:r>
                        <a:rPr lang="de-DE" b="0" baseline="0" dirty="0" smtClean="0"/>
                        <a:t> Laptop genutzt mit dem Ziel, auch etwas mehr Zeit dort zu verbringen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b="0" baseline="0" dirty="0" smtClean="0"/>
                        <a:t>G</a:t>
                      </a:r>
                      <a:r>
                        <a:rPr lang="de-DE" sz="1800" dirty="0" smtClean="0"/>
                        <a:t>ut geeignet für die Vorstellung und Erklärung des eCHECKUP TO GO- Programms oder zur Vermittlung von ausführlicheren Informationen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dirty="0" smtClean="0"/>
                        <a:t>Videos können</a:t>
                      </a:r>
                      <a:r>
                        <a:rPr lang="de-DE" sz="1800" baseline="0" dirty="0" smtClean="0"/>
                        <a:t> </a:t>
                      </a:r>
                      <a:r>
                        <a:rPr lang="de-DE" sz="1800" dirty="0" smtClean="0"/>
                        <a:t>die Neugierde von Studierenden wecken und sie motivieren, selbst am Online-Programm teilzunehmen</a:t>
                      </a:r>
                      <a:endParaRPr lang="de-DE" b="0" baseline="0" dirty="0" smtClean="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Erstellung von (qualitativ hochwertigen) Videos ist aufwendig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Reichweite oft eher außerhalb</a:t>
                      </a:r>
                      <a:r>
                        <a:rPr lang="de-DE" baseline="0" dirty="0" smtClean="0"/>
                        <a:t> der eigenen Hochschule (durch </a:t>
                      </a:r>
                      <a:r>
                        <a:rPr lang="de-DE" baseline="0" dirty="0" err="1" smtClean="0"/>
                        <a:t>Reposts</a:t>
                      </a:r>
                      <a:r>
                        <a:rPr lang="de-DE" baseline="0" dirty="0" smtClean="0"/>
                        <a:t>)</a:t>
                      </a:r>
                      <a:endParaRPr lang="de-DE" dirty="0" smtClean="0"/>
                    </a:p>
                  </a:txBody>
                  <a:tcPr/>
                </a:tc>
                <a:extLst>
                  <a:ext uri="{0D108BD9-81ED-4DB2-BD59-A6C34878D82A}">
                    <a16:rowId xmlns:a16="http://schemas.microsoft.com/office/drawing/2014/main" val="484522998"/>
                  </a:ext>
                </a:extLst>
              </a:tr>
              <a:tr h="12566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Spotify</a:t>
                      </a:r>
                      <a:endParaRPr lang="de-D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Klarer Fokus: Audio</a:t>
                      </a:r>
                      <a:r>
                        <a:rPr lang="de-DE" baseline="0" dirty="0" smtClean="0"/>
                        <a:t>/ Podcasts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Podcasts können zu jeder Zeit, an jedem Ort und bei Bedarf auch mehrfach angehört werden</a:t>
                      </a:r>
                    </a:p>
                    <a:p>
                      <a:pPr marL="285750" indent="-285750">
                        <a:buFont typeface="Arial" panose="020B0604020202020204" pitchFamily="34" charset="0"/>
                        <a:buChar char="•"/>
                      </a:pPr>
                      <a:r>
                        <a:rPr lang="de-DE" dirty="0" smtClean="0"/>
                        <a:t>Durch die Einbindung von persönlichen Erfahrungen und Erlebnissen können Authentizität und Lebensnähe ausgedrückt werden</a:t>
                      </a:r>
                      <a:endParaRPr lang="de-DE" dirty="0"/>
                    </a:p>
                  </a:txBody>
                  <a:tcPr/>
                </a:tc>
                <a:tc>
                  <a:txBody>
                    <a:bodyPr/>
                    <a:lstStyle/>
                    <a:p>
                      <a:pPr marL="285750" indent="-285750">
                        <a:buFont typeface="Arial" panose="020B0604020202020204" pitchFamily="34" charset="0"/>
                        <a:buChar char="•"/>
                      </a:pPr>
                      <a:r>
                        <a:rPr lang="de-DE" dirty="0" smtClean="0"/>
                        <a:t>Meist kaum</a:t>
                      </a:r>
                      <a:r>
                        <a:rPr lang="de-DE" baseline="0" dirty="0" smtClean="0"/>
                        <a:t> Accounts von Hochschulen vorhanden oder nur mit sehr wenigen </a:t>
                      </a:r>
                      <a:r>
                        <a:rPr lang="de-DE" baseline="0" dirty="0" err="1" smtClean="0"/>
                        <a:t>Follower:innen</a:t>
                      </a:r>
                      <a:endParaRPr lang="de-DE" baseline="0" dirty="0" smtClean="0"/>
                    </a:p>
                  </a:txBody>
                  <a:tcPr/>
                </a:tc>
                <a:extLst>
                  <a:ext uri="{0D108BD9-81ED-4DB2-BD59-A6C34878D82A}">
                    <a16:rowId xmlns:a16="http://schemas.microsoft.com/office/drawing/2014/main" val="1285066161"/>
                  </a:ext>
                </a:extLst>
              </a:tr>
            </a:tbl>
          </a:graphicData>
        </a:graphic>
      </p:graphicFrame>
    </p:spTree>
    <p:extLst>
      <p:ext uri="{BB962C8B-B14F-4D97-AF65-F5344CB8AC3E}">
        <p14:creationId xmlns:p14="http://schemas.microsoft.com/office/powerpoint/2010/main" val="25524114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Diskussion: Welche Kanäle sind potentiell interessant?</a:t>
            </a:r>
            <a:endParaRPr lang="de-DE" dirty="0"/>
          </a:p>
        </p:txBody>
      </p:sp>
      <p:sp>
        <p:nvSpPr>
          <p:cNvPr id="4" name="Inhaltsplatzhalter 3"/>
          <p:cNvSpPr>
            <a:spLocks noGrp="1"/>
          </p:cNvSpPr>
          <p:nvPr>
            <p:ph idx="1"/>
          </p:nvPr>
        </p:nvSpPr>
        <p:spPr/>
        <p:txBody>
          <a:bodyPr/>
          <a:lstStyle/>
          <a:p>
            <a:pPr marL="0" indent="0">
              <a:buNone/>
            </a:pPr>
            <a:endParaRPr lang="de-DE" sz="2400" dirty="0" smtClean="0"/>
          </a:p>
          <a:p>
            <a:pPr marL="0" indent="0">
              <a:buNone/>
            </a:pPr>
            <a:endParaRPr lang="de-DE" sz="2400" dirty="0" smtClean="0"/>
          </a:p>
          <a:p>
            <a:pPr marL="0" indent="0">
              <a:buNone/>
            </a:pPr>
            <a:r>
              <a:rPr lang="de-DE" sz="2400" dirty="0" smtClean="0"/>
              <a:t>Durch </a:t>
            </a:r>
            <a:r>
              <a:rPr lang="de-DE" sz="2400" dirty="0"/>
              <a:t>welche Kanäle </a:t>
            </a:r>
            <a:r>
              <a:rPr lang="de-DE" sz="2400" dirty="0" smtClean="0"/>
              <a:t>an Ihrer </a:t>
            </a:r>
            <a:r>
              <a:rPr lang="de-DE" sz="2400" dirty="0"/>
              <a:t>Hochschule </a:t>
            </a:r>
            <a:r>
              <a:rPr lang="de-DE" sz="2400" dirty="0" smtClean="0"/>
              <a:t>könnten </a:t>
            </a:r>
            <a:r>
              <a:rPr lang="de-DE" sz="2400" dirty="0"/>
              <a:t>Sie Ihre </a:t>
            </a:r>
            <a:r>
              <a:rPr lang="de-DE" sz="2400" dirty="0" err="1"/>
              <a:t>Kommiliton:innen</a:t>
            </a:r>
            <a:r>
              <a:rPr lang="de-DE" sz="2400" dirty="0"/>
              <a:t> am ehesten erreichen</a:t>
            </a:r>
            <a:r>
              <a:rPr lang="de-DE" sz="2400" dirty="0" smtClean="0"/>
              <a:t>?</a:t>
            </a:r>
          </a:p>
          <a:p>
            <a:pPr marL="0" indent="0">
              <a:buNone/>
            </a:pPr>
            <a:endParaRPr lang="de-DE" sz="2400" dirty="0"/>
          </a:p>
          <a:p>
            <a:pPr marL="0" indent="0">
              <a:buNone/>
            </a:pPr>
            <a:endParaRPr lang="de-DE" sz="2400" dirty="0" smtClean="0"/>
          </a:p>
          <a:p>
            <a:pPr marL="0" indent="0">
              <a:buNone/>
            </a:pPr>
            <a:r>
              <a:rPr lang="de-DE" sz="2400" dirty="0" smtClean="0"/>
              <a:t>Haben Sie bereits Erfahrungen mit den unterschiedlichen Kanälen und/ sogar schon Kontakt zu deren </a:t>
            </a:r>
            <a:r>
              <a:rPr lang="de-DE" sz="2400" dirty="0" err="1" smtClean="0"/>
              <a:t>Betreiber:innen</a:t>
            </a:r>
            <a:r>
              <a:rPr lang="de-DE" sz="2400" dirty="0" smtClean="0"/>
              <a:t>?</a:t>
            </a:r>
          </a:p>
          <a:p>
            <a:pPr marL="0" indent="0">
              <a:buNone/>
            </a:pPr>
            <a:endParaRPr lang="de-DE" sz="2400"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196</a:t>
            </a:fld>
            <a:endParaRPr lang="en-US" noProof="0" dirty="0"/>
          </a:p>
        </p:txBody>
      </p:sp>
      <p:sp>
        <p:nvSpPr>
          <p:cNvPr id="8" name="Textplatzhalter 7"/>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263999248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Umsetzung von </a:t>
            </a:r>
            <a:r>
              <a:rPr lang="de-DE" dirty="0" smtClean="0"/>
              <a:t>Online-Aktionen</a:t>
            </a:r>
            <a:endParaRPr lang="de-DE" dirty="0"/>
          </a:p>
        </p:txBody>
      </p:sp>
      <p:sp>
        <p:nvSpPr>
          <p:cNvPr id="6" name="Textplatzhalter 5"/>
          <p:cNvSpPr>
            <a:spLocks noGrp="1"/>
          </p:cNvSpPr>
          <p:nvPr>
            <p:ph type="body" sz="quarter" idx="32"/>
          </p:nvPr>
        </p:nvSpPr>
        <p:spPr/>
        <p:txBody>
          <a:bodyPr/>
          <a:lstStyle/>
          <a:p>
            <a:r>
              <a:rPr lang="de-DE" dirty="0" smtClean="0"/>
              <a:t>Wie können die Aktionen gestaltet werden?</a:t>
            </a:r>
            <a:endParaRPr lang="de-DE" dirty="0"/>
          </a:p>
          <a:p>
            <a:endParaRPr lang="de-DE" dirty="0"/>
          </a:p>
        </p:txBody>
      </p:sp>
      <p:sp>
        <p:nvSpPr>
          <p:cNvPr id="3" name="Inhaltsplatzhalter 2"/>
          <p:cNvSpPr>
            <a:spLocks noGrp="1"/>
          </p:cNvSpPr>
          <p:nvPr>
            <p:ph idx="1"/>
          </p:nvPr>
        </p:nvSpPr>
        <p:spPr>
          <a:xfrm>
            <a:off x="431999" y="1512000"/>
            <a:ext cx="10984146" cy="4679250"/>
          </a:xfrm>
        </p:spPr>
        <p:txBody>
          <a:bodyPr/>
          <a:lstStyle/>
          <a:p>
            <a:pPr marL="0" indent="0">
              <a:buNone/>
            </a:pPr>
            <a:r>
              <a:rPr lang="de-DE" sz="2000" dirty="0" smtClean="0"/>
              <a:t>Umsetzung…</a:t>
            </a:r>
          </a:p>
          <a:p>
            <a:pPr marL="0" indent="0">
              <a:buNone/>
            </a:pPr>
            <a:endParaRPr lang="de-DE" sz="2000" dirty="0" smtClean="0"/>
          </a:p>
          <a:p>
            <a:pPr marL="0" indent="0">
              <a:buNone/>
            </a:pPr>
            <a:r>
              <a:rPr lang="de-DE" sz="2000" dirty="0" smtClean="0"/>
              <a:t>…mit der </a:t>
            </a:r>
            <a:r>
              <a:rPr lang="de-DE" sz="2000" dirty="0" err="1" smtClean="0"/>
              <a:t>Social</a:t>
            </a:r>
            <a:r>
              <a:rPr lang="de-DE" sz="2000" dirty="0" smtClean="0"/>
              <a:t>-Media-Kampagne „Trink mit Maß“</a:t>
            </a:r>
          </a:p>
          <a:p>
            <a:pPr marL="0" indent="0">
              <a:buNone/>
            </a:pPr>
            <a:endParaRPr lang="de-DE" sz="2000" dirty="0" smtClean="0"/>
          </a:p>
          <a:p>
            <a:pPr marL="0" indent="0">
              <a:buNone/>
            </a:pPr>
            <a:r>
              <a:rPr lang="de-DE" sz="2000" dirty="0" smtClean="0"/>
              <a:t>…auf Basis bisheriger Online-Peer-Aktionen</a:t>
            </a:r>
          </a:p>
          <a:p>
            <a:pPr marL="0" indent="0">
              <a:buNone/>
            </a:pPr>
            <a:endParaRPr lang="de-DE" sz="2000" dirty="0" smtClean="0"/>
          </a:p>
          <a:p>
            <a:pPr marL="0" indent="0">
              <a:buNone/>
            </a:pPr>
            <a:r>
              <a:rPr lang="de-DE" sz="2000" dirty="0" smtClean="0"/>
              <a:t>…mit neuen, eigenen, kreativen Ideen</a:t>
            </a:r>
            <a:endParaRPr lang="de-DE" sz="2000" dirty="0"/>
          </a:p>
          <a:p>
            <a:pPr marL="0" indent="0">
              <a:buNone/>
            </a:pPr>
            <a:endParaRPr lang="de-DE" sz="2000" dirty="0" smtClean="0"/>
          </a:p>
          <a:p>
            <a:pPr marL="0" indent="0">
              <a:buNone/>
            </a:pPr>
            <a:r>
              <a:rPr lang="de-DE" sz="2000" dirty="0" smtClean="0"/>
              <a:t>… durch eine Kombination von „Trink mit Maß“, bisherigen Peer-Aktionen und eigenen Ansätzen</a:t>
            </a:r>
            <a:endParaRPr lang="de-DE" sz="2000" dirty="0"/>
          </a:p>
          <a:p>
            <a:pPr marL="0" indent="0">
              <a:buNone/>
            </a:pPr>
            <a:endParaRPr lang="de-DE" sz="2000" dirty="0" smtClean="0"/>
          </a:p>
          <a:p>
            <a:pPr marL="0" indent="0">
              <a:buNone/>
            </a:pPr>
            <a:r>
              <a:rPr lang="de-DE" sz="2000" b="1" dirty="0" smtClean="0">
                <a:sym typeface="Wingdings" panose="05000000000000000000" pitchFamily="2" charset="2"/>
              </a:rPr>
              <a:t> </a:t>
            </a:r>
            <a:r>
              <a:rPr lang="de-DE" sz="2000" b="1" dirty="0" err="1" smtClean="0">
                <a:sym typeface="Wingdings" panose="05000000000000000000" pitchFamily="2" charset="2"/>
              </a:rPr>
              <a:t>It´s</a:t>
            </a:r>
            <a:r>
              <a:rPr lang="de-DE" sz="2000" b="1" dirty="0" smtClean="0">
                <a:sym typeface="Wingdings" panose="05000000000000000000" pitchFamily="2" charset="2"/>
              </a:rPr>
              <a:t> </a:t>
            </a:r>
            <a:r>
              <a:rPr lang="de-DE" sz="2000" b="1" dirty="0" err="1" smtClean="0">
                <a:sym typeface="Wingdings" panose="05000000000000000000" pitchFamily="2" charset="2"/>
              </a:rPr>
              <a:t>up</a:t>
            </a:r>
            <a:r>
              <a:rPr lang="de-DE" sz="2000" b="1" dirty="0" smtClean="0">
                <a:sym typeface="Wingdings" panose="05000000000000000000" pitchFamily="2" charset="2"/>
              </a:rPr>
              <a:t> </a:t>
            </a:r>
            <a:r>
              <a:rPr lang="de-DE" sz="2000" b="1" dirty="0" err="1" smtClean="0">
                <a:sym typeface="Wingdings" panose="05000000000000000000" pitchFamily="2" charset="2"/>
              </a:rPr>
              <a:t>to</a:t>
            </a:r>
            <a:r>
              <a:rPr lang="de-DE" sz="2000" b="1" dirty="0" smtClean="0">
                <a:sym typeface="Wingdings" panose="05000000000000000000" pitchFamily="2" charset="2"/>
              </a:rPr>
              <a:t> </a:t>
            </a:r>
            <a:r>
              <a:rPr lang="de-DE" sz="2000" b="1" dirty="0" err="1" smtClean="0">
                <a:sym typeface="Wingdings" panose="05000000000000000000" pitchFamily="2" charset="2"/>
              </a:rPr>
              <a:t>you</a:t>
            </a:r>
            <a:endParaRPr lang="de-DE" sz="2000" b="1" dirty="0"/>
          </a:p>
        </p:txBody>
      </p:sp>
      <p:sp>
        <p:nvSpPr>
          <p:cNvPr id="5" name="Foliennummernplatzhalt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spTree>
    <p:extLst>
      <p:ext uri="{BB962C8B-B14F-4D97-AF65-F5344CB8AC3E}">
        <p14:creationId xmlns:p14="http://schemas.microsoft.com/office/powerpoint/2010/main" val="1691486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780588" cy="6411814"/>
          </a:xfrm>
        </p:spPr>
      </p:pic>
      <p:sp>
        <p:nvSpPr>
          <p:cNvPr id="11" name="Titel 10"/>
          <p:cNvSpPr>
            <a:spLocks noGrp="1"/>
          </p:cNvSpPr>
          <p:nvPr>
            <p:ph type="ctrTitle"/>
          </p:nvPr>
        </p:nvSpPr>
        <p:spPr>
          <a:xfrm>
            <a:off x="7083706" y="2204792"/>
            <a:ext cx="5108293" cy="1944000"/>
          </a:xfrm>
        </p:spPr>
        <p:txBody>
          <a:bodyPr/>
          <a:lstStyle/>
          <a:p>
            <a:r>
              <a:rPr lang="de-DE" dirty="0" err="1" smtClean="0"/>
              <a:t>Social</a:t>
            </a:r>
            <a:r>
              <a:rPr lang="de-DE" dirty="0"/>
              <a:t>-</a:t>
            </a:r>
            <a:r>
              <a:rPr lang="de-DE" dirty="0" smtClean="0"/>
              <a:t>Media-Kampagne </a:t>
            </a:r>
            <a:br>
              <a:rPr lang="de-DE" dirty="0" smtClean="0"/>
            </a:br>
            <a:r>
              <a:rPr lang="de-DE" dirty="0" smtClean="0"/>
              <a:t>„Trink mit Maß“</a:t>
            </a:r>
            <a:endParaRPr lang="de-DE" dirty="0"/>
          </a:p>
        </p:txBody>
      </p:sp>
      <p:sp>
        <p:nvSpPr>
          <p:cNvPr id="13" name="Textplatzhalter 12"/>
          <p:cNvSpPr>
            <a:spLocks noGrp="1"/>
          </p:cNvSpPr>
          <p:nvPr>
            <p:ph type="body" sz="quarter" idx="13"/>
          </p:nvPr>
        </p:nvSpPr>
        <p:spPr>
          <a:xfrm>
            <a:off x="7083706" y="4148860"/>
            <a:ext cx="5108293" cy="1100565"/>
          </a:xfrm>
        </p:spPr>
        <p:txBody>
          <a:bodyPr/>
          <a:lstStyle/>
          <a:p>
            <a:r>
              <a:rPr lang="de-DE" dirty="0" smtClean="0"/>
              <a:t>Umsetzung von Peer-Aktionen auf Basis des Trink mit Maß-Kampagne</a:t>
            </a:r>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198</a:t>
            </a:fld>
            <a:endParaRPr lang="en-US" noProof="0" dirty="0"/>
          </a:p>
        </p:txBody>
      </p:sp>
    </p:spTree>
    <p:extLst>
      <p:ext uri="{BB962C8B-B14F-4D97-AF65-F5344CB8AC3E}">
        <p14:creationId xmlns:p14="http://schemas.microsoft.com/office/powerpoint/2010/main" val="39140884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Umsetzung von </a:t>
            </a:r>
            <a:r>
              <a:rPr lang="de-DE" dirty="0" smtClean="0"/>
              <a:t>Online-Aktionen – „Trink mit Maß“</a:t>
            </a:r>
            <a:endParaRPr lang="de-DE" dirty="0"/>
          </a:p>
        </p:txBody>
      </p:sp>
      <p:sp>
        <p:nvSpPr>
          <p:cNvPr id="6" name="Textplatzhalter 5"/>
          <p:cNvSpPr>
            <a:spLocks noGrp="1"/>
          </p:cNvSpPr>
          <p:nvPr>
            <p:ph type="body" sz="quarter" idx="32"/>
          </p:nvPr>
        </p:nvSpPr>
        <p:spPr/>
        <p:txBody>
          <a:bodyPr/>
          <a:lstStyle/>
          <a:p>
            <a:r>
              <a:rPr lang="de-DE" dirty="0"/>
              <a:t>Ziele und Motive </a:t>
            </a:r>
            <a:r>
              <a:rPr lang="de-DE" dirty="0" smtClean="0"/>
              <a:t>der </a:t>
            </a:r>
            <a:r>
              <a:rPr lang="de-DE" dirty="0" err="1" smtClean="0"/>
              <a:t>Social</a:t>
            </a:r>
            <a:r>
              <a:rPr lang="de-DE" dirty="0" smtClean="0"/>
              <a:t>-Media-Kampagne </a:t>
            </a:r>
            <a:r>
              <a:rPr lang="de-DE" dirty="0"/>
              <a:t>„Trink mit Maß</a:t>
            </a:r>
            <a:r>
              <a:rPr lang="de-DE" dirty="0" smtClean="0"/>
              <a:t>“</a:t>
            </a:r>
            <a:endParaRPr lang="de-DE" dirty="0"/>
          </a:p>
          <a:p>
            <a:endParaRPr lang="de-DE" dirty="0"/>
          </a:p>
        </p:txBody>
      </p:sp>
      <p:sp>
        <p:nvSpPr>
          <p:cNvPr id="3" name="Inhaltsplatzhalter 2"/>
          <p:cNvSpPr>
            <a:spLocks noGrp="1"/>
          </p:cNvSpPr>
          <p:nvPr>
            <p:ph idx="1"/>
          </p:nvPr>
        </p:nvSpPr>
        <p:spPr>
          <a:xfrm>
            <a:off x="431999" y="1512000"/>
            <a:ext cx="7334309" cy="4679250"/>
          </a:xfrm>
        </p:spPr>
        <p:txBody>
          <a:bodyPr/>
          <a:lstStyle/>
          <a:p>
            <a:r>
              <a:rPr lang="de-DE" sz="2000" dirty="0" smtClean="0"/>
              <a:t>Riskanten </a:t>
            </a:r>
            <a:r>
              <a:rPr lang="de-DE" sz="2000" dirty="0"/>
              <a:t>Alkoholkonsum </a:t>
            </a:r>
            <a:r>
              <a:rPr lang="de-DE" sz="2000" dirty="0" smtClean="0"/>
              <a:t>ohne </a:t>
            </a:r>
            <a:r>
              <a:rPr lang="de-DE" sz="2000" dirty="0"/>
              <a:t>erhobenen </a:t>
            </a:r>
            <a:r>
              <a:rPr lang="de-DE" sz="2000" dirty="0" smtClean="0"/>
              <a:t>Zeigefinger thematisieren </a:t>
            </a:r>
            <a:r>
              <a:rPr lang="de-DE" sz="2000" dirty="0"/>
              <a:t>und Studierende dahingehend </a:t>
            </a:r>
            <a:r>
              <a:rPr lang="de-DE" sz="2000" dirty="0" smtClean="0"/>
              <a:t>sensibilisieren.</a:t>
            </a:r>
          </a:p>
          <a:p>
            <a:pPr marL="276225" lvl="1" indent="0">
              <a:buNone/>
            </a:pPr>
            <a:r>
              <a:rPr lang="de-DE" sz="2000" b="1" dirty="0" smtClean="0">
                <a:solidFill>
                  <a:schemeClr val="accent6">
                    <a:lumMod val="75000"/>
                    <a:lumOff val="25000"/>
                  </a:schemeClr>
                </a:solidFill>
              </a:rPr>
              <a:t>„</a:t>
            </a:r>
            <a:r>
              <a:rPr lang="de-DE" sz="2000" b="1" dirty="0">
                <a:solidFill>
                  <a:schemeClr val="accent6">
                    <a:lumMod val="75000"/>
                    <a:lumOff val="25000"/>
                  </a:schemeClr>
                </a:solidFill>
              </a:rPr>
              <a:t>Trink mit Maß“ </a:t>
            </a:r>
            <a:r>
              <a:rPr lang="de-DE" sz="2000" dirty="0">
                <a:solidFill>
                  <a:schemeClr val="accent6">
                    <a:lumMod val="75000"/>
                    <a:lumOff val="25000"/>
                  </a:schemeClr>
                </a:solidFill>
              </a:rPr>
              <a:t>liefert </a:t>
            </a:r>
            <a:r>
              <a:rPr lang="de-DE" sz="2000" dirty="0" smtClean="0">
                <a:solidFill>
                  <a:schemeClr val="accent6">
                    <a:lumMod val="75000"/>
                    <a:lumOff val="25000"/>
                  </a:schemeClr>
                </a:solidFill>
              </a:rPr>
              <a:t>die entsprechende Botschaft</a:t>
            </a:r>
            <a:r>
              <a:rPr lang="de-DE" sz="2000" dirty="0">
                <a:solidFill>
                  <a:schemeClr val="accent6">
                    <a:lumMod val="75000"/>
                    <a:lumOff val="25000"/>
                  </a:schemeClr>
                </a:solidFill>
              </a:rPr>
              <a:t>: Maß halten – das eigene Limit erkennen und dieses </a:t>
            </a:r>
            <a:r>
              <a:rPr lang="de-DE" sz="2000" dirty="0" smtClean="0">
                <a:solidFill>
                  <a:schemeClr val="accent6">
                    <a:lumMod val="75000"/>
                    <a:lumOff val="25000"/>
                  </a:schemeClr>
                </a:solidFill>
              </a:rPr>
              <a:t>auch </a:t>
            </a:r>
            <a:r>
              <a:rPr lang="de-DE" sz="2000" dirty="0">
                <a:solidFill>
                  <a:schemeClr val="accent6">
                    <a:lumMod val="75000"/>
                    <a:lumOff val="25000"/>
                  </a:schemeClr>
                </a:solidFill>
              </a:rPr>
              <a:t>einhalten.</a:t>
            </a:r>
          </a:p>
          <a:p>
            <a:r>
              <a:rPr lang="de-DE" sz="2000" dirty="0"/>
              <a:t>Studierende auf das Online-Programm eCHECKUP TO GO-Alkohol aufmerksam machen und den nötigen Impuls für die Durchführung geben. </a:t>
            </a:r>
            <a:endParaRPr lang="de-DE" sz="2000" dirty="0" smtClean="0"/>
          </a:p>
          <a:p>
            <a:pPr marL="276225" lvl="1" indent="0">
              <a:buNone/>
            </a:pPr>
            <a:r>
              <a:rPr lang="de-DE" sz="2000" b="1" dirty="0" smtClean="0">
                <a:solidFill>
                  <a:schemeClr val="accent6">
                    <a:lumMod val="75000"/>
                    <a:lumOff val="25000"/>
                  </a:schemeClr>
                </a:solidFill>
              </a:rPr>
              <a:t>„</a:t>
            </a:r>
            <a:r>
              <a:rPr lang="de-DE" sz="2000" b="1" dirty="0">
                <a:solidFill>
                  <a:schemeClr val="accent6">
                    <a:lumMod val="75000"/>
                    <a:lumOff val="25000"/>
                  </a:schemeClr>
                </a:solidFill>
              </a:rPr>
              <a:t>Mach den Check und miss dich“ </a:t>
            </a:r>
            <a:r>
              <a:rPr lang="de-DE" sz="2000" dirty="0">
                <a:solidFill>
                  <a:schemeClr val="accent6">
                    <a:lumMod val="75000"/>
                    <a:lumOff val="25000"/>
                  </a:schemeClr>
                </a:solidFill>
              </a:rPr>
              <a:t>ist </a:t>
            </a:r>
            <a:r>
              <a:rPr lang="de-DE" sz="2000" dirty="0" smtClean="0">
                <a:solidFill>
                  <a:schemeClr val="accent6">
                    <a:lumMod val="75000"/>
                    <a:lumOff val="25000"/>
                  </a:schemeClr>
                </a:solidFill>
              </a:rPr>
              <a:t>hierbei eine </a:t>
            </a:r>
            <a:r>
              <a:rPr lang="de-DE" sz="2000" dirty="0">
                <a:solidFill>
                  <a:schemeClr val="accent6">
                    <a:lumMod val="75000"/>
                    <a:lumOff val="25000"/>
                  </a:schemeClr>
                </a:solidFill>
              </a:rPr>
              <a:t>klare Handlungsaufforderung an Studierende das Online-Programm durchzuführen.</a:t>
            </a:r>
          </a:p>
          <a:p>
            <a:endParaRPr lang="de-DE" sz="2000" dirty="0"/>
          </a:p>
        </p:txBody>
      </p:sp>
      <p:sp>
        <p:nvSpPr>
          <p:cNvPr id="9" name="Textplatzhalter 8"/>
          <p:cNvSpPr>
            <a:spLocks noGrp="1"/>
          </p:cNvSpPr>
          <p:nvPr>
            <p:ph type="body" sz="quarter" idx="13"/>
          </p:nvPr>
        </p:nvSpPr>
        <p:spPr/>
        <p:txBody>
          <a:bodyPr/>
          <a:lstStyle/>
          <a:p>
            <a:endParaRPr lang="de-DE" dirty="0"/>
          </a:p>
        </p:txBody>
      </p:sp>
      <p:sp>
        <p:nvSpPr>
          <p:cNvPr id="5" name="Foliennummernplatzhalt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pic>
        <p:nvPicPr>
          <p:cNvPr id="10" name="Grafik 9"/>
          <p:cNvPicPr>
            <a:picLocks noChangeAspect="1"/>
          </p:cNvPicPr>
          <p:nvPr/>
        </p:nvPicPr>
        <p:blipFill>
          <a:blip r:embed="rId3"/>
          <a:stretch>
            <a:fillRect/>
          </a:stretch>
        </p:blipFill>
        <p:spPr>
          <a:xfrm>
            <a:off x="8171550" y="1511475"/>
            <a:ext cx="3485370" cy="3664959"/>
          </a:xfrm>
          <a:prstGeom prst="rect">
            <a:avLst/>
          </a:prstGeom>
        </p:spPr>
      </p:pic>
      <p:sp>
        <p:nvSpPr>
          <p:cNvPr id="11" name="Textfeld 10"/>
          <p:cNvSpPr txBox="1"/>
          <p:nvPr/>
        </p:nvSpPr>
        <p:spPr>
          <a:xfrm>
            <a:off x="8186935" y="6153027"/>
            <a:ext cx="36824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smtClean="0">
                <a:ln>
                  <a:noFill/>
                </a:ln>
                <a:solidFill>
                  <a:srgbClr val="5A5A5A"/>
                </a:solidFill>
                <a:effectLst/>
                <a:uLnTx/>
                <a:uFillTx/>
                <a:latin typeface="Candara"/>
                <a:ea typeface="+mn-ea"/>
                <a:cs typeface="+mn-cs"/>
              </a:rPr>
              <a:t>Bildquelle: Hochschule Esslingen, Projekt eCHECKUP-Alkohol</a:t>
            </a:r>
            <a:endParaRPr kumimoji="0" lang="de-DE" sz="1050" b="0" i="0" u="none" strike="noStrike" kern="1200" cap="none" spc="0" normalizeH="0" baseline="0" noProof="0" dirty="0">
              <a:ln>
                <a:noFill/>
              </a:ln>
              <a:solidFill>
                <a:srgbClr val="5A5A5A"/>
              </a:solidFill>
              <a:effectLst/>
              <a:uLnTx/>
              <a:uFillTx/>
              <a:latin typeface="Candara"/>
              <a:ea typeface="+mn-ea"/>
              <a:cs typeface="+mn-cs"/>
            </a:endParaRPr>
          </a:p>
        </p:txBody>
      </p:sp>
    </p:spTree>
    <p:extLst>
      <p:ext uri="{BB962C8B-B14F-4D97-AF65-F5344CB8AC3E}">
        <p14:creationId xmlns:p14="http://schemas.microsoft.com/office/powerpoint/2010/main" val="1859739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Kurze Vorstellungsrunde</a:t>
            </a:r>
            <a:endParaRPr lang="de-DE" dirty="0"/>
          </a:p>
        </p:txBody>
      </p:sp>
      <p:sp>
        <p:nvSpPr>
          <p:cNvPr id="6" name="Textplatzhalter 5"/>
          <p:cNvSpPr>
            <a:spLocks noGrp="1"/>
          </p:cNvSpPr>
          <p:nvPr>
            <p:ph type="body" sz="half" idx="2"/>
          </p:nvPr>
        </p:nvSpPr>
        <p:spPr/>
        <p:txBody>
          <a:bodyPr/>
          <a:lstStyle/>
          <a:p>
            <a:pPr algn="ctr"/>
            <a:endParaRPr lang="de-DE" dirty="0" smtClean="0"/>
          </a:p>
          <a:p>
            <a:pPr algn="ctr"/>
            <a:endParaRPr lang="de-DE" dirty="0"/>
          </a:p>
          <a:p>
            <a:pPr algn="ctr"/>
            <a:endParaRPr lang="de-DE" dirty="0" smtClean="0"/>
          </a:p>
          <a:p>
            <a:pPr algn="ctr"/>
            <a:endParaRPr lang="de-DE" dirty="0"/>
          </a:p>
          <a:p>
            <a:pPr algn="ctr"/>
            <a:r>
              <a:rPr lang="de-DE" dirty="0" smtClean="0"/>
              <a:t>Wer </a:t>
            </a:r>
            <a:r>
              <a:rPr lang="de-DE" dirty="0"/>
              <a:t>sind Sie?</a:t>
            </a:r>
          </a:p>
          <a:p>
            <a:pPr algn="ctr"/>
            <a:r>
              <a:rPr lang="de-DE" dirty="0"/>
              <a:t>Was studieren Sie? </a:t>
            </a:r>
          </a:p>
          <a:p>
            <a:pPr algn="ctr"/>
            <a:r>
              <a:rPr lang="de-DE" dirty="0"/>
              <a:t>Wie geht es Ihnen?</a:t>
            </a:r>
          </a:p>
          <a:p>
            <a:endParaRPr lang="de-DE" dirty="0"/>
          </a:p>
        </p:txBody>
      </p:sp>
      <p:pic>
        <p:nvPicPr>
          <p:cNvPr id="7" name="Bildplatzhalter 6"/>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15129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de-DE" altLang="de-DE" dirty="0"/>
              <a:t>Die Hochschule Esslingen im Visier</a:t>
            </a:r>
          </a:p>
        </p:txBody>
      </p:sp>
      <p:sp>
        <p:nvSpPr>
          <p:cNvPr id="2" name="Textplatzhalter 1"/>
          <p:cNvSpPr>
            <a:spLocks noGrp="1"/>
          </p:cNvSpPr>
          <p:nvPr>
            <p:ph type="body" sz="quarter" idx="32"/>
          </p:nvPr>
        </p:nvSpPr>
        <p:spPr/>
        <p:txBody>
          <a:bodyPr/>
          <a:lstStyle/>
          <a:p>
            <a:r>
              <a:rPr lang="de-DE" dirty="0"/>
              <a:t>Studie: </a:t>
            </a:r>
            <a:r>
              <a:rPr lang="de-DE" altLang="de-DE" dirty="0"/>
              <a:t>alkoholbezogene Störungen</a:t>
            </a:r>
            <a:endParaRPr lang="de-DE" dirty="0"/>
          </a:p>
        </p:txBody>
      </p:sp>
      <p:sp>
        <p:nvSpPr>
          <p:cNvPr id="3" name="Inhaltsplatzhalter 2"/>
          <p:cNvSpPr>
            <a:spLocks noGrp="1"/>
          </p:cNvSpPr>
          <p:nvPr>
            <p:ph idx="1"/>
          </p:nvPr>
        </p:nvSpPr>
        <p:spPr/>
        <p:txBody>
          <a:bodyPr/>
          <a:lstStyle/>
          <a:p>
            <a:pPr>
              <a:defRPr/>
            </a:pPr>
            <a:r>
              <a:rPr lang="en-US" sz="2800" dirty="0"/>
              <a:t>Screening: Alcohol Use Disorders Identification Test (AUDIT)</a:t>
            </a:r>
          </a:p>
          <a:p>
            <a:pPr lvl="1">
              <a:defRPr/>
            </a:pPr>
            <a:r>
              <a:rPr lang="de-DE" sz="2200" dirty="0"/>
              <a:t>Entwicklung im Auftrag und Empfehlung von der Weltgesundheitsorganisation (WHO)</a:t>
            </a:r>
          </a:p>
          <a:p>
            <a:pPr lvl="1">
              <a:defRPr/>
            </a:pPr>
            <a:r>
              <a:rPr lang="de-DE" sz="2200" dirty="0"/>
              <a:t>besteht aus 10 Fragen zu </a:t>
            </a:r>
          </a:p>
          <a:p>
            <a:pPr lvl="2">
              <a:defRPr/>
            </a:pPr>
            <a:r>
              <a:rPr lang="de-DE" sz="2200" dirty="0"/>
              <a:t>Trinkhäufigkeit</a:t>
            </a:r>
          </a:p>
          <a:p>
            <a:pPr lvl="2">
              <a:defRPr/>
            </a:pPr>
            <a:r>
              <a:rPr lang="de-DE" sz="2200" dirty="0"/>
              <a:t>Trinkmenge</a:t>
            </a:r>
          </a:p>
          <a:p>
            <a:pPr lvl="2">
              <a:defRPr/>
            </a:pPr>
            <a:r>
              <a:rPr lang="de-DE" sz="2200" dirty="0"/>
              <a:t>Gesundheitliche Folgen des Alkoholkonsums</a:t>
            </a:r>
          </a:p>
          <a:p>
            <a:pPr lvl="2">
              <a:defRPr/>
            </a:pPr>
            <a:r>
              <a:rPr lang="de-DE" sz="2200" dirty="0"/>
              <a:t>Soziale Folgen des Alkoholkonsums</a:t>
            </a:r>
          </a:p>
          <a:p>
            <a:pPr lvl="1">
              <a:defRPr/>
            </a:pPr>
            <a:r>
              <a:rPr lang="de-DE" sz="2200" dirty="0"/>
              <a:t>Davon beziehen sich </a:t>
            </a:r>
          </a:p>
          <a:p>
            <a:pPr lvl="2">
              <a:defRPr/>
            </a:pPr>
            <a:r>
              <a:rPr lang="de-DE" sz="2200" dirty="0"/>
              <a:t>Drei Fragen auf den Alkoholkonsum</a:t>
            </a:r>
          </a:p>
          <a:p>
            <a:pPr lvl="2">
              <a:defRPr/>
            </a:pPr>
            <a:r>
              <a:rPr lang="de-DE" sz="2200" dirty="0"/>
              <a:t>Drei Fragen auf eine Alkoholabhängigkeit</a:t>
            </a:r>
          </a:p>
          <a:p>
            <a:pPr lvl="2">
              <a:defRPr/>
            </a:pPr>
            <a:r>
              <a:rPr lang="de-DE" sz="2200" dirty="0"/>
              <a:t>Vier Fragen auf Alkoholmissbrauch</a:t>
            </a:r>
          </a:p>
        </p:txBody>
      </p:sp>
      <p:sp>
        <p:nvSpPr>
          <p:cNvPr id="20484" name="Fußzeilenplatzhalter 3"/>
          <p:cNvSpPr>
            <a:spLocks noGrp="1"/>
          </p:cNvSpPr>
          <p:nvPr>
            <p:ph type="ftr" sz="quarter" idx="12"/>
          </p:nvPr>
        </p:nvSpPr>
        <p:spPr>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Tree>
    <p:extLst>
      <p:ext uri="{BB962C8B-B14F-4D97-AF65-F5344CB8AC3E}">
        <p14:creationId xmlns:p14="http://schemas.microsoft.com/office/powerpoint/2010/main" val="352036156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Umsetzung von Online-Aktionen – „Trink mit Maß“</a:t>
            </a:r>
          </a:p>
        </p:txBody>
      </p:sp>
      <p:sp>
        <p:nvSpPr>
          <p:cNvPr id="6" name="Textplatzhalter 5"/>
          <p:cNvSpPr>
            <a:spLocks noGrp="1"/>
          </p:cNvSpPr>
          <p:nvPr>
            <p:ph type="body" sz="quarter" idx="32"/>
          </p:nvPr>
        </p:nvSpPr>
        <p:spPr/>
        <p:txBody>
          <a:bodyPr/>
          <a:lstStyle/>
          <a:p>
            <a:r>
              <a:rPr lang="de-DE" dirty="0">
                <a:solidFill>
                  <a:schemeClr val="accent6">
                    <a:lumMod val="75000"/>
                    <a:lumOff val="25000"/>
                  </a:schemeClr>
                </a:solidFill>
              </a:rPr>
              <a:t>Planung und Umsetzung von „Trink mit Maß</a:t>
            </a:r>
            <a:r>
              <a:rPr lang="de-DE" dirty="0" smtClean="0">
                <a:solidFill>
                  <a:schemeClr val="accent6">
                    <a:lumMod val="75000"/>
                    <a:lumOff val="25000"/>
                  </a:schemeClr>
                </a:solidFill>
              </a:rPr>
              <a:t>“</a:t>
            </a:r>
            <a:endParaRPr lang="de-DE" dirty="0">
              <a:solidFill>
                <a:schemeClr val="accent6">
                  <a:lumMod val="75000"/>
                  <a:lumOff val="25000"/>
                </a:schemeClr>
              </a:solidFill>
            </a:endParaRPr>
          </a:p>
          <a:p>
            <a:endParaRPr lang="de-DE" dirty="0"/>
          </a:p>
        </p:txBody>
      </p:sp>
      <p:sp>
        <p:nvSpPr>
          <p:cNvPr id="3" name="Inhaltsplatzhalter 2"/>
          <p:cNvSpPr>
            <a:spLocks noGrp="1"/>
          </p:cNvSpPr>
          <p:nvPr>
            <p:ph idx="1"/>
          </p:nvPr>
        </p:nvSpPr>
        <p:spPr>
          <a:xfrm>
            <a:off x="432000" y="1512000"/>
            <a:ext cx="5849180" cy="4679250"/>
          </a:xfrm>
        </p:spPr>
        <p:txBody>
          <a:bodyPr/>
          <a:lstStyle/>
          <a:p>
            <a:r>
              <a:rPr lang="de-DE" sz="2000" dirty="0" smtClean="0">
                <a:solidFill>
                  <a:schemeClr val="accent6">
                    <a:lumMod val="75000"/>
                    <a:lumOff val="25000"/>
                  </a:schemeClr>
                </a:solidFill>
              </a:rPr>
              <a:t>Kann niederschwellig und relativ einfach </a:t>
            </a:r>
            <a:r>
              <a:rPr lang="de-DE" sz="2000" dirty="0">
                <a:solidFill>
                  <a:schemeClr val="accent6">
                    <a:lumMod val="75000"/>
                    <a:lumOff val="25000"/>
                  </a:schemeClr>
                </a:solidFill>
              </a:rPr>
              <a:t>und </a:t>
            </a:r>
            <a:r>
              <a:rPr lang="de-DE" sz="2000" dirty="0" smtClean="0">
                <a:solidFill>
                  <a:schemeClr val="accent6">
                    <a:lumMod val="75000"/>
                    <a:lumOff val="25000"/>
                  </a:schemeClr>
                </a:solidFill>
              </a:rPr>
              <a:t>schnell geplant und umgesetzt werden</a:t>
            </a:r>
          </a:p>
          <a:p>
            <a:r>
              <a:rPr lang="de-DE" sz="2000" dirty="0" smtClean="0">
                <a:solidFill>
                  <a:schemeClr val="accent6">
                    <a:lumMod val="75000"/>
                    <a:lumOff val="25000"/>
                  </a:schemeClr>
                </a:solidFill>
              </a:rPr>
              <a:t>Ein Leitfaden (</a:t>
            </a:r>
            <a:r>
              <a:rPr lang="de-DE" sz="2000" dirty="0" err="1" smtClean="0">
                <a:solidFill>
                  <a:schemeClr val="accent6">
                    <a:lumMod val="75000"/>
                    <a:lumOff val="25000"/>
                  </a:schemeClr>
                </a:solidFill>
              </a:rPr>
              <a:t>Social</a:t>
            </a:r>
            <a:r>
              <a:rPr lang="de-DE" sz="2000" dirty="0" smtClean="0">
                <a:solidFill>
                  <a:schemeClr val="accent6">
                    <a:lumMod val="75000"/>
                    <a:lumOff val="25000"/>
                  </a:schemeClr>
                </a:solidFill>
              </a:rPr>
              <a:t>-Media-Guide) unterstützt bei der Planung und Umsetzung und gibt praktische Tipps zur Verwendung der </a:t>
            </a:r>
            <a:r>
              <a:rPr lang="de-DE" sz="2000" dirty="0" err="1" smtClean="0">
                <a:solidFill>
                  <a:schemeClr val="accent6">
                    <a:lumMod val="75000"/>
                    <a:lumOff val="25000"/>
                  </a:schemeClr>
                </a:solidFill>
              </a:rPr>
              <a:t>Social</a:t>
            </a:r>
            <a:r>
              <a:rPr lang="de-DE" sz="2000" dirty="0" smtClean="0">
                <a:solidFill>
                  <a:schemeClr val="accent6">
                    <a:lumMod val="75000"/>
                    <a:lumOff val="25000"/>
                  </a:schemeClr>
                </a:solidFill>
              </a:rPr>
              <a:t>-Media-Vorlagen</a:t>
            </a:r>
          </a:p>
          <a:p>
            <a:r>
              <a:rPr lang="de-DE" sz="2000" dirty="0" smtClean="0">
                <a:solidFill>
                  <a:schemeClr val="accent6">
                    <a:lumMod val="75000"/>
                    <a:lumOff val="25000"/>
                  </a:schemeClr>
                </a:solidFill>
              </a:rPr>
              <a:t>Vorlagen </a:t>
            </a:r>
            <a:r>
              <a:rPr lang="de-DE" sz="2000" dirty="0">
                <a:solidFill>
                  <a:schemeClr val="accent6">
                    <a:lumMod val="75000"/>
                    <a:lumOff val="25000"/>
                  </a:schemeClr>
                </a:solidFill>
              </a:rPr>
              <a:t>für </a:t>
            </a:r>
            <a:r>
              <a:rPr lang="de-DE" sz="2000" dirty="0" err="1" smtClean="0">
                <a:solidFill>
                  <a:schemeClr val="accent6">
                    <a:lumMod val="75000"/>
                    <a:lumOff val="25000"/>
                  </a:schemeClr>
                </a:solidFill>
              </a:rPr>
              <a:t>Social</a:t>
            </a:r>
            <a:r>
              <a:rPr lang="de-DE" sz="2000" dirty="0" smtClean="0">
                <a:solidFill>
                  <a:schemeClr val="accent6">
                    <a:lumMod val="75000"/>
                    <a:lumOff val="25000"/>
                  </a:schemeClr>
                </a:solidFill>
              </a:rPr>
              <a:t>-Media-Posts/ E-Mails ermöglichen eine einfache und schnelle Erstellung und Veröffentlichung</a:t>
            </a:r>
            <a:endParaRPr lang="de-DE" sz="2000" dirty="0">
              <a:solidFill>
                <a:schemeClr val="accent6">
                  <a:lumMod val="75000"/>
                  <a:lumOff val="25000"/>
                </a:schemeClr>
              </a:solidFill>
            </a:endParaRPr>
          </a:p>
          <a:p>
            <a:pPr marL="0" indent="0">
              <a:buNone/>
            </a:pPr>
            <a:r>
              <a:rPr lang="de-DE" sz="2000" b="1" dirty="0" smtClean="0">
                <a:solidFill>
                  <a:schemeClr val="accent6">
                    <a:lumMod val="75000"/>
                    <a:lumOff val="25000"/>
                  </a:schemeClr>
                </a:solidFill>
                <a:sym typeface="Wingdings" panose="05000000000000000000" pitchFamily="2" charset="2"/>
              </a:rPr>
              <a:t>Der </a:t>
            </a:r>
            <a:r>
              <a:rPr lang="de-DE" sz="2000" b="1" dirty="0" err="1" smtClean="0">
                <a:solidFill>
                  <a:schemeClr val="accent6">
                    <a:lumMod val="75000"/>
                    <a:lumOff val="25000"/>
                  </a:schemeClr>
                </a:solidFill>
                <a:sym typeface="Wingdings" panose="05000000000000000000" pitchFamily="2" charset="2"/>
              </a:rPr>
              <a:t>Social</a:t>
            </a:r>
            <a:r>
              <a:rPr lang="de-DE" sz="2000" b="1" dirty="0" smtClean="0">
                <a:solidFill>
                  <a:schemeClr val="accent6">
                    <a:lumMod val="75000"/>
                    <a:lumOff val="25000"/>
                  </a:schemeClr>
                </a:solidFill>
                <a:sym typeface="Wingdings" panose="05000000000000000000" pitchFamily="2" charset="2"/>
              </a:rPr>
              <a:t>-Media-Guide inkl. </a:t>
            </a:r>
            <a:r>
              <a:rPr lang="de-DE" sz="2000" b="1" dirty="0">
                <a:solidFill>
                  <a:schemeClr val="accent6">
                    <a:lumMod val="75000"/>
                    <a:lumOff val="25000"/>
                  </a:schemeClr>
                </a:solidFill>
                <a:sym typeface="Wingdings" panose="05000000000000000000" pitchFamily="2" charset="2"/>
              </a:rPr>
              <a:t>d</a:t>
            </a:r>
            <a:r>
              <a:rPr lang="de-DE" sz="2000" b="1" dirty="0" smtClean="0">
                <a:solidFill>
                  <a:schemeClr val="accent6">
                    <a:lumMod val="75000"/>
                    <a:lumOff val="25000"/>
                  </a:schemeClr>
                </a:solidFill>
                <a:sym typeface="Wingdings" panose="05000000000000000000" pitchFamily="2" charset="2"/>
              </a:rPr>
              <a:t>er Vorlagen wird Ihnen in der Material- und Methodenmappe des Projektes für die Planung und Umsetzung der Online-Aktion zur Verfügung gestellt:</a:t>
            </a:r>
          </a:p>
          <a:p>
            <a:pPr marL="0" indent="0">
              <a:buNone/>
            </a:pPr>
            <a:r>
              <a:rPr lang="de-DE" sz="2000" u="sng" dirty="0" smtClean="0">
                <a:solidFill>
                  <a:schemeClr val="tx1"/>
                </a:solidFill>
                <a:hlinkClick r:id="rId3"/>
              </a:rPr>
              <a:t>https</a:t>
            </a:r>
            <a:r>
              <a:rPr lang="de-DE" sz="2000" u="sng" dirty="0">
                <a:solidFill>
                  <a:schemeClr val="tx1"/>
                </a:solidFill>
                <a:hlinkClick r:id="rId3"/>
              </a:rPr>
              <a:t>://www.hs-esslingen.de/soziale-arbeit-bildung-und-pflege/forschung/projekte/laufende-projekte/echeckup-alkohol</a:t>
            </a:r>
            <a:r>
              <a:rPr lang="de-DE" sz="2000" u="sng" dirty="0" smtClean="0">
                <a:solidFill>
                  <a:schemeClr val="tx1"/>
                </a:solidFill>
                <a:hlinkClick r:id="rId3"/>
              </a:rPr>
              <a:t>/</a:t>
            </a:r>
            <a:r>
              <a:rPr lang="de-DE" sz="2000" u="sng" dirty="0" smtClean="0">
                <a:solidFill>
                  <a:schemeClr val="tx1"/>
                </a:solidFill>
              </a:rPr>
              <a:t> </a:t>
            </a:r>
            <a:endParaRPr lang="de-DE" sz="2000" b="1" dirty="0">
              <a:solidFill>
                <a:schemeClr val="accent6">
                  <a:lumMod val="75000"/>
                  <a:lumOff val="25000"/>
                </a:schemeClr>
              </a:solidFill>
            </a:endParaRPr>
          </a:p>
          <a:p>
            <a:endParaRPr lang="de-DE" sz="2000" dirty="0">
              <a:solidFill>
                <a:schemeClr val="accent6">
                  <a:lumMod val="75000"/>
                  <a:lumOff val="25000"/>
                </a:schemeClr>
              </a:solidFill>
            </a:endParaRPr>
          </a:p>
        </p:txBody>
      </p:sp>
      <p:sp>
        <p:nvSpPr>
          <p:cNvPr id="12" name="Textplatzhalter 11"/>
          <p:cNvSpPr>
            <a:spLocks noGrp="1"/>
          </p:cNvSpPr>
          <p:nvPr>
            <p:ph type="body" sz="quarter" idx="13"/>
          </p:nvPr>
        </p:nvSpPr>
        <p:spPr>
          <a:xfrm>
            <a:off x="6289964" y="1511475"/>
            <a:ext cx="5482036" cy="4679250"/>
          </a:xfrm>
        </p:spPr>
        <p:txBody>
          <a:bodyPr/>
          <a:lstStyle/>
          <a:p>
            <a:endParaRPr lang="de-DE" dirty="0"/>
          </a:p>
        </p:txBody>
      </p:sp>
      <p:sp>
        <p:nvSpPr>
          <p:cNvPr id="5" name="Foliennummernplatzhalt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sp>
        <p:nvSpPr>
          <p:cNvPr id="11" name="Textfeld 10"/>
          <p:cNvSpPr txBox="1"/>
          <p:nvPr/>
        </p:nvSpPr>
        <p:spPr>
          <a:xfrm>
            <a:off x="8186935" y="6153027"/>
            <a:ext cx="36824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smtClean="0">
                <a:ln>
                  <a:noFill/>
                </a:ln>
                <a:solidFill>
                  <a:srgbClr val="5A5A5A"/>
                </a:solidFill>
                <a:effectLst/>
                <a:uLnTx/>
                <a:uFillTx/>
                <a:latin typeface="Candara"/>
                <a:ea typeface="+mn-ea"/>
                <a:cs typeface="+mn-cs"/>
              </a:rPr>
              <a:t>Bildquelle: Hochschule Esslingen, Projekt eCHECKUP-Alkohol</a:t>
            </a:r>
            <a:endParaRPr kumimoji="0" lang="de-DE" sz="1050" b="0" i="0" u="none" strike="noStrike" kern="1200" cap="none" spc="0" normalizeH="0" baseline="0" noProof="0" dirty="0">
              <a:ln>
                <a:noFill/>
              </a:ln>
              <a:solidFill>
                <a:srgbClr val="5A5A5A"/>
              </a:solidFill>
              <a:effectLst/>
              <a:uLnTx/>
              <a:uFillTx/>
              <a:latin typeface="Candara"/>
              <a:ea typeface="+mn-ea"/>
              <a:cs typeface="+mn-cs"/>
            </a:endParaRPr>
          </a:p>
        </p:txBody>
      </p:sp>
      <p:pic>
        <p:nvPicPr>
          <p:cNvPr id="8" name="Grafik 7"/>
          <p:cNvPicPr>
            <a:picLocks noChangeAspect="1"/>
          </p:cNvPicPr>
          <p:nvPr/>
        </p:nvPicPr>
        <p:blipFill>
          <a:blip r:embed="rId4"/>
          <a:stretch>
            <a:fillRect/>
          </a:stretch>
        </p:blipFill>
        <p:spPr>
          <a:xfrm>
            <a:off x="6289964" y="1511475"/>
            <a:ext cx="5341914" cy="3698249"/>
          </a:xfrm>
          <a:prstGeom prst="rect">
            <a:avLst/>
          </a:prstGeom>
        </p:spPr>
      </p:pic>
    </p:spTree>
    <p:extLst>
      <p:ext uri="{BB962C8B-B14F-4D97-AF65-F5344CB8AC3E}">
        <p14:creationId xmlns:p14="http://schemas.microsoft.com/office/powerpoint/2010/main" val="1730515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Umsetzung von Online-Aktionen – „Trink mit Maß“</a:t>
            </a:r>
            <a:endParaRPr lang="de-DE" dirty="0"/>
          </a:p>
        </p:txBody>
      </p:sp>
      <p:sp>
        <p:nvSpPr>
          <p:cNvPr id="6" name="Textplatzhalter 5"/>
          <p:cNvSpPr>
            <a:spLocks noGrp="1"/>
          </p:cNvSpPr>
          <p:nvPr>
            <p:ph type="body" sz="quarter" idx="32"/>
          </p:nvPr>
        </p:nvSpPr>
        <p:spPr/>
        <p:txBody>
          <a:bodyPr/>
          <a:lstStyle/>
          <a:p>
            <a:r>
              <a:rPr lang="de-DE" dirty="0">
                <a:solidFill>
                  <a:schemeClr val="accent6">
                    <a:lumMod val="75000"/>
                    <a:lumOff val="25000"/>
                  </a:schemeClr>
                </a:solidFill>
              </a:rPr>
              <a:t>Überlegungen für die Planung und </a:t>
            </a:r>
            <a:r>
              <a:rPr lang="de-DE" dirty="0" smtClean="0">
                <a:solidFill>
                  <a:schemeClr val="accent6">
                    <a:lumMod val="75000"/>
                    <a:lumOff val="25000"/>
                  </a:schemeClr>
                </a:solidFill>
              </a:rPr>
              <a:t>Umsetzung – Auszüge aus dem </a:t>
            </a:r>
            <a:r>
              <a:rPr lang="de-DE" dirty="0" err="1" smtClean="0">
                <a:solidFill>
                  <a:schemeClr val="accent6">
                    <a:lumMod val="75000"/>
                    <a:lumOff val="25000"/>
                  </a:schemeClr>
                </a:solidFill>
              </a:rPr>
              <a:t>Social</a:t>
            </a:r>
            <a:r>
              <a:rPr lang="de-DE" dirty="0" smtClean="0">
                <a:solidFill>
                  <a:schemeClr val="accent6">
                    <a:lumMod val="75000"/>
                    <a:lumOff val="25000"/>
                  </a:schemeClr>
                </a:solidFill>
              </a:rPr>
              <a:t>-Media-Guide</a:t>
            </a:r>
            <a:endParaRPr lang="de-DE" dirty="0"/>
          </a:p>
        </p:txBody>
      </p:sp>
      <p:sp>
        <p:nvSpPr>
          <p:cNvPr id="3" name="Inhaltsplatzhalter 2"/>
          <p:cNvSpPr>
            <a:spLocks noGrp="1"/>
          </p:cNvSpPr>
          <p:nvPr>
            <p:ph sz="half" idx="1"/>
          </p:nvPr>
        </p:nvSpPr>
        <p:spPr>
          <a:xfrm>
            <a:off x="431999" y="1512000"/>
            <a:ext cx="6921795" cy="4680000"/>
          </a:xfrm>
        </p:spPr>
        <p:txBody>
          <a:bodyPr/>
          <a:lstStyle/>
          <a:p>
            <a:pPr marL="0" indent="0">
              <a:buNone/>
            </a:pPr>
            <a:endParaRPr lang="de-DE" dirty="0"/>
          </a:p>
          <a:p>
            <a:r>
              <a:rPr lang="de-DE" sz="2000" dirty="0" smtClean="0"/>
              <a:t>Welche </a:t>
            </a:r>
            <a:r>
              <a:rPr lang="de-DE" sz="2000" dirty="0"/>
              <a:t>Anlässe und Zeitpunkte eignen </a:t>
            </a:r>
            <a:r>
              <a:rPr lang="de-DE" sz="2000" dirty="0" smtClean="0"/>
              <a:t>sich?</a:t>
            </a:r>
          </a:p>
          <a:p>
            <a:pPr marL="266700" lvl="1" indent="0">
              <a:buNone/>
            </a:pPr>
            <a:r>
              <a:rPr lang="de-DE" sz="1800" dirty="0"/>
              <a:t>z</a:t>
            </a:r>
            <a:r>
              <a:rPr lang="de-DE" sz="1800" dirty="0" smtClean="0"/>
              <a:t>. B</a:t>
            </a:r>
            <a:r>
              <a:rPr lang="de-DE" sz="1800" dirty="0"/>
              <a:t>. Semesterbeginn, Prüfungsphase, Corona-Pandemie, </a:t>
            </a:r>
            <a:r>
              <a:rPr lang="de-DE" sz="1800" dirty="0" smtClean="0"/>
              <a:t>Hochschulfeste/ Stadtfeste</a:t>
            </a:r>
          </a:p>
          <a:p>
            <a:pPr marL="266700" lvl="1" indent="0">
              <a:buNone/>
            </a:pPr>
            <a:endParaRPr lang="de-DE" sz="1800" dirty="0"/>
          </a:p>
          <a:p>
            <a:r>
              <a:rPr lang="de-DE" sz="2000" dirty="0" smtClean="0"/>
              <a:t>Welche Social-Media-Kanäle </a:t>
            </a:r>
            <a:r>
              <a:rPr lang="de-DE" sz="2000" dirty="0"/>
              <a:t>eignen </a:t>
            </a:r>
            <a:r>
              <a:rPr lang="de-DE" sz="2000" dirty="0" smtClean="0"/>
              <a:t>sich? </a:t>
            </a:r>
          </a:p>
          <a:p>
            <a:pPr marL="266700" lvl="1" indent="0">
              <a:buNone/>
            </a:pPr>
            <a:r>
              <a:rPr lang="de-DE" sz="1800" dirty="0" smtClean="0"/>
              <a:t>z. B</a:t>
            </a:r>
            <a:r>
              <a:rPr lang="de-DE" sz="1800" dirty="0"/>
              <a:t>. Instagram, LinkedIn, Twitter, </a:t>
            </a:r>
            <a:r>
              <a:rPr lang="de-DE" sz="1800" dirty="0" smtClean="0"/>
              <a:t>Intranet, E-Mail</a:t>
            </a:r>
          </a:p>
          <a:p>
            <a:pPr marL="266700" lvl="1" indent="0">
              <a:buNone/>
            </a:pPr>
            <a:endParaRPr lang="de-DE" sz="1800" dirty="0"/>
          </a:p>
          <a:p>
            <a:r>
              <a:rPr lang="de-DE" sz="2000" dirty="0" smtClean="0"/>
              <a:t>Wie </a:t>
            </a:r>
            <a:r>
              <a:rPr lang="de-DE" sz="2000" dirty="0"/>
              <a:t>sollen die </a:t>
            </a:r>
            <a:r>
              <a:rPr lang="de-DE" sz="2000" dirty="0" err="1" smtClean="0"/>
              <a:t>Social</a:t>
            </a:r>
            <a:r>
              <a:rPr lang="de-DE" sz="2000" dirty="0" smtClean="0"/>
              <a:t>-Media-Posts </a:t>
            </a:r>
            <a:r>
              <a:rPr lang="de-DE" sz="2000" dirty="0"/>
              <a:t>aussehen</a:t>
            </a:r>
            <a:r>
              <a:rPr lang="de-DE" sz="2000" dirty="0" smtClean="0"/>
              <a:t>?</a:t>
            </a:r>
          </a:p>
          <a:p>
            <a:pPr marL="266700" lvl="1" indent="0">
              <a:buNone/>
            </a:pPr>
            <a:r>
              <a:rPr lang="de-DE" sz="1800" dirty="0" smtClean="0"/>
              <a:t>Standardpost oder Individualisierung der Beiträge im eigenen Hochschuldesign (Hintergrundfarbe, Bildmotiv)?</a:t>
            </a:r>
            <a:endParaRPr lang="de-DE" sz="1800" dirty="0"/>
          </a:p>
          <a:p>
            <a:pPr marL="0" indent="0">
              <a:buNone/>
            </a:pPr>
            <a:endParaRPr lang="de-DE" sz="2000" dirty="0" smtClean="0">
              <a:solidFill>
                <a:schemeClr val="accent6">
                  <a:lumMod val="75000"/>
                  <a:lumOff val="25000"/>
                </a:schemeClr>
              </a:solidFill>
            </a:endParaRPr>
          </a:p>
          <a:p>
            <a:endParaRPr lang="de-DE" sz="2000" dirty="0">
              <a:solidFill>
                <a:schemeClr val="accent6">
                  <a:lumMod val="75000"/>
                  <a:lumOff val="25000"/>
                </a:schemeClr>
              </a:solidFill>
            </a:endParaRPr>
          </a:p>
        </p:txBody>
      </p:sp>
      <p:sp>
        <p:nvSpPr>
          <p:cNvPr id="7" name="Textplatzhalter 6"/>
          <p:cNvSpPr>
            <a:spLocks noGrp="1"/>
          </p:cNvSpPr>
          <p:nvPr>
            <p:ph type="body" sz="quarter" idx="12"/>
          </p:nvPr>
        </p:nvSpPr>
        <p:spPr>
          <a:xfrm>
            <a:off x="7451148" y="1511250"/>
            <a:ext cx="4320852" cy="4680000"/>
          </a:xfrm>
        </p:spPr>
        <p:txBody>
          <a:bodyPr/>
          <a:lstStyle/>
          <a:p>
            <a:endParaRPr lang="de-DE" dirty="0"/>
          </a:p>
        </p:txBody>
      </p:sp>
      <p:sp>
        <p:nvSpPr>
          <p:cNvPr id="5" name="Foliennummernplatzhalt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sp>
        <p:nvSpPr>
          <p:cNvPr id="11" name="Textfeld 10"/>
          <p:cNvSpPr txBox="1"/>
          <p:nvPr/>
        </p:nvSpPr>
        <p:spPr>
          <a:xfrm>
            <a:off x="8186935" y="6153027"/>
            <a:ext cx="403187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smtClean="0">
                <a:ln>
                  <a:noFill/>
                </a:ln>
                <a:solidFill>
                  <a:srgbClr val="5A5A5A"/>
                </a:solidFill>
                <a:effectLst/>
                <a:uLnTx/>
                <a:uFillTx/>
                <a:latin typeface="Candara"/>
                <a:ea typeface="+mn-ea"/>
                <a:cs typeface="+mn-cs"/>
              </a:rPr>
              <a:t>Quelle: Bildquelle: Hochschule Esslingen, Projekt eCHECKUP-Alkohol</a:t>
            </a:r>
            <a:endParaRPr kumimoji="0" lang="de-DE" sz="1050" b="0" i="0" u="none" strike="noStrike" kern="1200" cap="none" spc="0" normalizeH="0" baseline="0" noProof="0" dirty="0">
              <a:ln>
                <a:noFill/>
              </a:ln>
              <a:solidFill>
                <a:srgbClr val="5A5A5A"/>
              </a:solidFill>
              <a:effectLst/>
              <a:uLnTx/>
              <a:uFillTx/>
              <a:latin typeface="Candara"/>
              <a:ea typeface="+mn-ea"/>
              <a:cs typeface="+mn-cs"/>
            </a:endParaRPr>
          </a:p>
        </p:txBody>
      </p:sp>
      <p:pic>
        <p:nvPicPr>
          <p:cNvPr id="8" name="Grafik 7">
            <a:extLst>
              <a:ext uri="{FF2B5EF4-FFF2-40B4-BE49-F238E27FC236}">
                <a16:creationId xmlns:a16="http://schemas.microsoft.com/office/drawing/2014/main" id="{901BDAAF-F21F-D34C-9074-9D6218984A2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53794" y="1712595"/>
            <a:ext cx="3663675" cy="3591838"/>
          </a:xfrm>
          <a:prstGeom prst="rect">
            <a:avLst/>
          </a:prstGeom>
        </p:spPr>
      </p:pic>
    </p:spTree>
    <p:extLst>
      <p:ext uri="{BB962C8B-B14F-4D97-AF65-F5344CB8AC3E}">
        <p14:creationId xmlns:p14="http://schemas.microsoft.com/office/powerpoint/2010/main" val="225900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Umsetzung von Online-Aktionen – „Trink mit Maß“</a:t>
            </a:r>
          </a:p>
        </p:txBody>
      </p:sp>
      <p:sp>
        <p:nvSpPr>
          <p:cNvPr id="12" name="Textplatzhalter 11"/>
          <p:cNvSpPr>
            <a:spLocks noGrp="1"/>
          </p:cNvSpPr>
          <p:nvPr>
            <p:ph type="body" sz="quarter" idx="32"/>
          </p:nvPr>
        </p:nvSpPr>
        <p:spPr/>
        <p:txBody>
          <a:bodyPr/>
          <a:lstStyle/>
          <a:p>
            <a:r>
              <a:rPr lang="de-DE" dirty="0"/>
              <a:t>Beispiel für die </a:t>
            </a:r>
            <a:r>
              <a:rPr lang="de-DE" dirty="0" smtClean="0"/>
              <a:t>Umsetzung von „Trink </a:t>
            </a:r>
            <a:r>
              <a:rPr lang="de-DE" dirty="0"/>
              <a:t>mit Maß</a:t>
            </a:r>
            <a:r>
              <a:rPr lang="de-DE" dirty="0" smtClean="0"/>
              <a:t>“ an der Hochschule </a:t>
            </a:r>
            <a:r>
              <a:rPr lang="de-DE" dirty="0"/>
              <a:t>Esslingen</a:t>
            </a:r>
          </a:p>
        </p:txBody>
      </p:sp>
      <p:sp>
        <p:nvSpPr>
          <p:cNvPr id="4" name="Inhaltsplatzhalter 3"/>
          <p:cNvSpPr>
            <a:spLocks noGrp="1"/>
          </p:cNvSpPr>
          <p:nvPr>
            <p:ph idx="1"/>
          </p:nvPr>
        </p:nvSpPr>
        <p:spPr>
          <a:xfrm>
            <a:off x="432000" y="1512000"/>
            <a:ext cx="5232200" cy="4679250"/>
          </a:xfrm>
        </p:spPr>
        <p:txBody>
          <a:bodyPr/>
          <a:lstStyle/>
          <a:p>
            <a:pPr marL="0" indent="0">
              <a:buNone/>
            </a:pPr>
            <a:endParaRPr lang="de-DE" sz="2000" dirty="0" smtClean="0"/>
          </a:p>
          <a:p>
            <a:r>
              <a:rPr lang="de-DE" sz="2000" dirty="0" smtClean="0"/>
              <a:t>Anlass </a:t>
            </a:r>
            <a:r>
              <a:rPr lang="de-DE" sz="2000" dirty="0"/>
              <a:t>und </a:t>
            </a:r>
            <a:r>
              <a:rPr lang="de-DE" sz="2000" dirty="0" smtClean="0"/>
              <a:t>Zeitpunkt: </a:t>
            </a:r>
          </a:p>
          <a:p>
            <a:pPr marL="266700" lvl="1" indent="0">
              <a:buNone/>
            </a:pPr>
            <a:r>
              <a:rPr lang="de-DE" sz="1800" dirty="0" smtClean="0"/>
              <a:t>Adventszeit und bevorstehende Feiertage, ausgespielt am 6.12.</a:t>
            </a:r>
          </a:p>
          <a:p>
            <a:pPr marL="266700" lvl="1" indent="0">
              <a:buNone/>
            </a:pPr>
            <a:endParaRPr lang="de-DE" sz="1800" dirty="0" smtClean="0"/>
          </a:p>
          <a:p>
            <a:r>
              <a:rPr lang="de-DE" sz="2000" dirty="0" smtClean="0"/>
              <a:t>Social-Media-Kanal: </a:t>
            </a:r>
          </a:p>
          <a:p>
            <a:pPr marL="266700" lvl="1" indent="0">
              <a:buNone/>
            </a:pPr>
            <a:r>
              <a:rPr lang="de-DE" sz="1800" dirty="0" smtClean="0"/>
              <a:t>Instagram (Story + Post)</a:t>
            </a:r>
          </a:p>
          <a:p>
            <a:pPr marL="266700" lvl="1" indent="0">
              <a:buNone/>
            </a:pPr>
            <a:endParaRPr lang="de-DE" sz="1800" dirty="0" smtClean="0"/>
          </a:p>
          <a:p>
            <a:r>
              <a:rPr lang="de-DE" sz="2000" dirty="0" smtClean="0"/>
              <a:t>Gestaltung des Posts:</a:t>
            </a:r>
          </a:p>
          <a:p>
            <a:pPr marL="266700" lvl="1" indent="0">
              <a:buNone/>
            </a:pPr>
            <a:r>
              <a:rPr lang="de-DE" sz="1800" dirty="0" smtClean="0"/>
              <a:t>Standardpost „Bierdeckel“</a:t>
            </a:r>
          </a:p>
          <a:p>
            <a:endParaRPr lang="de-DE" sz="2400" dirty="0" smtClean="0"/>
          </a:p>
          <a:p>
            <a:endParaRPr lang="de-DE" sz="2400" dirty="0" smtClean="0"/>
          </a:p>
        </p:txBody>
      </p:sp>
      <p:sp>
        <p:nvSpPr>
          <p:cNvPr id="3" name="Textplatzhalter 2"/>
          <p:cNvSpPr>
            <a:spLocks noGrp="1"/>
          </p:cNvSpPr>
          <p:nvPr>
            <p:ph type="body" sz="quarter" idx="12"/>
          </p:nvPr>
        </p:nvSpPr>
        <p:spPr>
          <a:xfrm>
            <a:off x="5874327" y="1511476"/>
            <a:ext cx="5708072" cy="4679249"/>
          </a:xfrm>
        </p:spPr>
        <p:txBody>
          <a:bodyPr/>
          <a:lstStyle/>
          <a:p>
            <a:endParaRPr lang="de-DE" dirty="0"/>
          </a:p>
        </p:txBody>
      </p:sp>
      <p:sp>
        <p:nvSpPr>
          <p:cNvPr id="6" name="Foliennummernplatzhalt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pic>
        <p:nvPicPr>
          <p:cNvPr id="11" name="Grafi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17543" y="1497686"/>
            <a:ext cx="2634571" cy="4679321"/>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4327" y="1497686"/>
            <a:ext cx="2633089" cy="4686180"/>
          </a:xfrm>
          <a:prstGeom prst="rect">
            <a:avLst/>
          </a:prstGeom>
        </p:spPr>
      </p:pic>
    </p:spTree>
    <p:extLst>
      <p:ext uri="{BB962C8B-B14F-4D97-AF65-F5344CB8AC3E}">
        <p14:creationId xmlns:p14="http://schemas.microsoft.com/office/powerpoint/2010/main" val="94166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ctrTitle"/>
          </p:nvPr>
        </p:nvSpPr>
        <p:spPr/>
        <p:txBody>
          <a:bodyPr/>
          <a:lstStyle/>
          <a:p>
            <a:r>
              <a:rPr lang="de-DE" dirty="0" smtClean="0"/>
              <a:t>Online-Aktionen anderer </a:t>
            </a:r>
            <a:r>
              <a:rPr lang="de-DE" dirty="0" err="1" smtClean="0"/>
              <a:t>Peer-Berater:innen</a:t>
            </a:r>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203</a:t>
            </a:fld>
            <a:endParaRPr lang="en-US" noProof="0" dirty="0"/>
          </a:p>
        </p:txBody>
      </p:sp>
      <p:pic>
        <p:nvPicPr>
          <p:cNvPr id="15" name="Grafik 14"/>
          <p:cNvPicPr>
            <a:picLocks noChangeAspect="1"/>
          </p:cNvPicPr>
          <p:nvPr/>
        </p:nvPicPr>
        <p:blipFill rotWithShape="1">
          <a:blip r:embed="rId3" cstate="screen">
            <a:extLst>
              <a:ext uri="{28A0092B-C50C-407E-A947-70E740481C1C}">
                <a14:useLocalDpi xmlns:a14="http://schemas.microsoft.com/office/drawing/2010/main"/>
              </a:ext>
            </a:extLst>
          </a:blip>
          <a:srcRect r="-737"/>
          <a:stretch/>
        </p:blipFill>
        <p:spPr>
          <a:xfrm>
            <a:off x="0" y="-8744"/>
            <a:ext cx="2570247" cy="4338935"/>
          </a:xfrm>
          <a:prstGeom prst="rect">
            <a:avLst/>
          </a:prstGeom>
        </p:spPr>
      </p:pic>
      <p:pic>
        <p:nvPicPr>
          <p:cNvPr id="18" name="Grafik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68520"/>
            <a:ext cx="4131918" cy="2329095"/>
          </a:xfrm>
          <a:prstGeom prst="rect">
            <a:avLst/>
          </a:prstGeom>
        </p:spPr>
      </p:pic>
      <p:pic>
        <p:nvPicPr>
          <p:cNvPr id="17" name="Grafik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1235" y="2940020"/>
            <a:ext cx="2802283" cy="3627036"/>
          </a:xfrm>
          <a:prstGeom prst="rect">
            <a:avLst/>
          </a:prstGeom>
        </p:spPr>
      </p:pic>
      <p:pic>
        <p:nvPicPr>
          <p:cNvPr id="16" name="Grafik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49211" y="-8942"/>
            <a:ext cx="2338783" cy="4157734"/>
          </a:xfrm>
          <a:prstGeom prst="rect">
            <a:avLst/>
          </a:prstGeom>
        </p:spPr>
      </p:pic>
      <p:sp>
        <p:nvSpPr>
          <p:cNvPr id="13" name="Textplatzhalter 12"/>
          <p:cNvSpPr>
            <a:spLocks noGrp="1"/>
          </p:cNvSpPr>
          <p:nvPr>
            <p:ph type="body" sz="quarter" idx="13"/>
          </p:nvPr>
        </p:nvSpPr>
        <p:spPr/>
        <p:txBody>
          <a:bodyPr/>
          <a:lstStyle/>
          <a:p>
            <a:r>
              <a:rPr lang="de-DE" dirty="0" smtClean="0"/>
              <a:t>Umsetzung von Peer-Aktionen auf Basis bisheriger Erfahrungen</a:t>
            </a:r>
            <a:endParaRPr lang="de-DE" dirty="0"/>
          </a:p>
        </p:txBody>
      </p:sp>
      <p:sp>
        <p:nvSpPr>
          <p:cNvPr id="10" name="Rechteck 9"/>
          <p:cNvSpPr/>
          <p:nvPr/>
        </p:nvSpPr>
        <p:spPr>
          <a:xfrm>
            <a:off x="5563518" y="5797615"/>
            <a:ext cx="6900384" cy="769441"/>
          </a:xfrm>
          <a:prstGeom prst="rect">
            <a:avLst/>
          </a:prstGeom>
        </p:spPr>
        <p:txBody>
          <a:bodyPr wrap="square">
            <a:spAutoFit/>
          </a:bodyPr>
          <a:lstStyle/>
          <a:p>
            <a:r>
              <a:rPr lang="de-DE" sz="1100" dirty="0" smtClean="0">
                <a:solidFill>
                  <a:schemeClr val="accent3"/>
                </a:solidFill>
              </a:rPr>
              <a:t>Bildquellen: </a:t>
            </a:r>
          </a:p>
          <a:p>
            <a:r>
              <a:rPr lang="de-DE" sz="1100" dirty="0" smtClean="0">
                <a:solidFill>
                  <a:schemeClr val="accent3"/>
                </a:solidFill>
                <a:hlinkClick r:id="rId7"/>
              </a:rPr>
              <a:t>https</a:t>
            </a:r>
            <a:r>
              <a:rPr lang="de-DE" sz="1100" dirty="0">
                <a:solidFill>
                  <a:schemeClr val="accent3"/>
                </a:solidFill>
                <a:hlinkClick r:id="rId7"/>
              </a:rPr>
              <a:t>://</a:t>
            </a:r>
            <a:r>
              <a:rPr lang="de-DE" sz="1100" dirty="0" smtClean="0">
                <a:solidFill>
                  <a:schemeClr val="accent3"/>
                </a:solidFill>
                <a:hlinkClick r:id="rId7"/>
              </a:rPr>
              <a:t>www.ph-freiburg.de/studium/campus-und-leben/praeventionsprogramm-echeckup-to-go-alkohol.html</a:t>
            </a:r>
            <a:r>
              <a:rPr lang="de-DE" sz="1100" dirty="0" smtClean="0">
                <a:solidFill>
                  <a:schemeClr val="accent3"/>
                </a:solidFill>
              </a:rPr>
              <a:t>; </a:t>
            </a:r>
          </a:p>
          <a:p>
            <a:r>
              <a:rPr lang="de-DE" sz="1100" dirty="0" smtClean="0">
                <a:solidFill>
                  <a:schemeClr val="accent3"/>
                </a:solidFill>
              </a:rPr>
              <a:t>Hochschule </a:t>
            </a:r>
            <a:r>
              <a:rPr lang="de-DE" sz="1100" dirty="0">
                <a:solidFill>
                  <a:schemeClr val="accent3"/>
                </a:solidFill>
              </a:rPr>
              <a:t>Esslingen, Projekt eCHECKUP-Alkohol</a:t>
            </a:r>
          </a:p>
          <a:p>
            <a:endParaRPr lang="de-DE" sz="1100" dirty="0">
              <a:solidFill>
                <a:schemeClr val="accent3"/>
              </a:solidFill>
            </a:endParaRPr>
          </a:p>
        </p:txBody>
      </p:sp>
    </p:spTree>
    <p:extLst>
      <p:ext uri="{BB962C8B-B14F-4D97-AF65-F5344CB8AC3E}">
        <p14:creationId xmlns:p14="http://schemas.microsoft.com/office/powerpoint/2010/main" val="173335142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Umsetzung von Online-Aktionen – bisherige Online-Peer-Aktionen </a:t>
            </a:r>
            <a:endParaRPr lang="de-DE" dirty="0"/>
          </a:p>
        </p:txBody>
      </p:sp>
      <p:sp>
        <p:nvSpPr>
          <p:cNvPr id="8" name="Inhaltsplatzhalter 7"/>
          <p:cNvSpPr>
            <a:spLocks noGrp="1"/>
          </p:cNvSpPr>
          <p:nvPr>
            <p:ph idx="1"/>
          </p:nvPr>
        </p:nvSpPr>
        <p:spPr/>
        <p:txBody>
          <a:bodyPr/>
          <a:lstStyle/>
          <a:p>
            <a:pPr marL="0" indent="0">
              <a:buNone/>
            </a:pPr>
            <a:r>
              <a:rPr lang="de-DE" b="1" dirty="0" smtClean="0"/>
              <a:t>Instagram-Takeover</a:t>
            </a:r>
          </a:p>
          <a:p>
            <a:pPr marL="0" indent="0">
              <a:buNone/>
            </a:pPr>
            <a:r>
              <a:rPr lang="de-DE" dirty="0" smtClean="0"/>
              <a:t>Übernahme des Hochschul-Instagram-Kanals durch </a:t>
            </a:r>
            <a:r>
              <a:rPr lang="de-DE" dirty="0" err="1" smtClean="0"/>
              <a:t>Peer-Berater:innen</a:t>
            </a:r>
            <a:endParaRPr lang="de-DE" dirty="0"/>
          </a:p>
        </p:txBody>
      </p:sp>
      <p:sp>
        <p:nvSpPr>
          <p:cNvPr id="4" name="Textplatzhalter 3"/>
          <p:cNvSpPr>
            <a:spLocks noGrp="1"/>
          </p:cNvSpPr>
          <p:nvPr>
            <p:ph type="body" sz="quarter" idx="12"/>
          </p:nvPr>
        </p:nvSpPr>
        <p:spPr/>
        <p:txBody>
          <a:bodyPr/>
          <a:lstStyle/>
          <a:p>
            <a:pPr marL="0" indent="0">
              <a:buNone/>
            </a:pPr>
            <a:r>
              <a:rPr lang="de-DE" b="1" dirty="0" smtClean="0"/>
              <a:t>Info-Flyer, FAQs, Newsletter</a:t>
            </a:r>
          </a:p>
          <a:p>
            <a:pPr marL="0" indent="0">
              <a:buNone/>
            </a:pPr>
            <a:r>
              <a:rPr lang="de-DE" dirty="0" smtClean="0"/>
              <a:t>Ansprache der Studierenden bspw. über Hochschulwebsites oder E-Mail</a:t>
            </a:r>
            <a:endParaRPr lang="de-DE" dirty="0"/>
          </a:p>
        </p:txBody>
      </p:sp>
      <p:sp>
        <p:nvSpPr>
          <p:cNvPr id="7" name="Textplatzhalter 6"/>
          <p:cNvSpPr>
            <a:spLocks noGrp="1"/>
          </p:cNvSpPr>
          <p:nvPr>
            <p:ph type="body" sz="quarter" idx="13"/>
          </p:nvPr>
        </p:nvSpPr>
        <p:spPr/>
        <p:txBody>
          <a:bodyPr/>
          <a:lstStyle/>
          <a:p>
            <a:pPr marL="0" indent="0">
              <a:buNone/>
            </a:pPr>
            <a:r>
              <a:rPr lang="de-DE" b="1" dirty="0" smtClean="0"/>
              <a:t>(</a:t>
            </a:r>
            <a:r>
              <a:rPr lang="de-DE" b="1" dirty="0" err="1" smtClean="0"/>
              <a:t>Youtube</a:t>
            </a:r>
            <a:r>
              <a:rPr lang="de-DE" b="1" dirty="0" smtClean="0"/>
              <a:t>-)Videos &amp; Podcasts</a:t>
            </a:r>
          </a:p>
          <a:p>
            <a:r>
              <a:rPr lang="de-DE" dirty="0" smtClean="0"/>
              <a:t>Podcasts u. a. zu:</a:t>
            </a:r>
          </a:p>
          <a:p>
            <a:pPr lvl="1"/>
            <a:r>
              <a:rPr lang="de-DE" dirty="0"/>
              <a:t>persönlichen </a:t>
            </a:r>
            <a:r>
              <a:rPr lang="de-DE" dirty="0" smtClean="0"/>
              <a:t>Erfahrungen</a:t>
            </a:r>
          </a:p>
          <a:p>
            <a:pPr lvl="1"/>
            <a:r>
              <a:rPr lang="de-DE" dirty="0"/>
              <a:t>Alkohol in der </a:t>
            </a:r>
            <a:r>
              <a:rPr lang="de-DE" dirty="0" smtClean="0"/>
              <a:t>Gesellschaft</a:t>
            </a:r>
            <a:endParaRPr lang="de-DE" dirty="0"/>
          </a:p>
          <a:p>
            <a:pPr lvl="1"/>
            <a:r>
              <a:rPr lang="de-DE" dirty="0"/>
              <a:t>Erfahrungen Dritter</a:t>
            </a:r>
            <a:endParaRPr lang="de-DE" dirty="0" smtClean="0"/>
          </a:p>
          <a:p>
            <a:r>
              <a:rPr lang="de-DE" dirty="0" smtClean="0"/>
              <a:t>Videos u. a. zu: </a:t>
            </a:r>
          </a:p>
          <a:p>
            <a:pPr lvl="1"/>
            <a:r>
              <a:rPr lang="de-DE" dirty="0" smtClean="0"/>
              <a:t>Gründe für Alkoholkonsum</a:t>
            </a:r>
          </a:p>
          <a:p>
            <a:pPr lvl="1"/>
            <a:r>
              <a:rPr lang="de-DE" dirty="0" smtClean="0"/>
              <a:t>Riskanter Konsum</a:t>
            </a:r>
          </a:p>
          <a:p>
            <a:pPr lvl="1"/>
            <a:r>
              <a:rPr lang="de-DE" dirty="0" smtClean="0"/>
              <a:t>Alkoholkonsum und Studium</a:t>
            </a:r>
          </a:p>
          <a:p>
            <a:pPr lvl="1"/>
            <a:r>
              <a:rPr lang="de-DE" dirty="0" smtClean="0"/>
              <a:t>eCHECKUP TO GO</a:t>
            </a:r>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204</a:t>
            </a:fld>
            <a:endParaRPr lang="en-US" noProof="0" dirty="0"/>
          </a:p>
        </p:txBody>
      </p:sp>
      <p:sp>
        <p:nvSpPr>
          <p:cNvPr id="26" name="Textplatzhalter 25"/>
          <p:cNvSpPr>
            <a:spLocks noGrp="1"/>
          </p:cNvSpPr>
          <p:nvPr>
            <p:ph type="body" sz="quarter" idx="33"/>
          </p:nvPr>
        </p:nvSpPr>
        <p:spPr>
          <a:xfrm>
            <a:off x="431801" y="5987800"/>
            <a:ext cx="3600200" cy="393809"/>
          </a:xfrm>
        </p:spPr>
        <p:txBody>
          <a:bodyPr anchor="b"/>
          <a:lstStyle/>
          <a:p>
            <a:r>
              <a:rPr lang="de-DE" sz="1100" dirty="0">
                <a:solidFill>
                  <a:schemeClr val="accent3"/>
                </a:solidFill>
              </a:rPr>
              <a:t>Bildquelle: Hochschule Esslingen, Projekt </a:t>
            </a:r>
            <a:r>
              <a:rPr lang="de-DE" sz="1100" dirty="0" smtClean="0">
                <a:solidFill>
                  <a:schemeClr val="accent3"/>
                </a:solidFill>
              </a:rPr>
              <a:t>eCHECKUP-Alkohol</a:t>
            </a:r>
            <a:endParaRPr lang="de-DE" sz="1100" dirty="0">
              <a:solidFill>
                <a:schemeClr val="accent3"/>
              </a:solidFill>
            </a:endParaRPr>
          </a:p>
        </p:txBody>
      </p:sp>
      <p:sp>
        <p:nvSpPr>
          <p:cNvPr id="27" name="Textplatzhalter 26"/>
          <p:cNvSpPr>
            <a:spLocks noGrp="1"/>
          </p:cNvSpPr>
          <p:nvPr>
            <p:ph type="body" sz="quarter" idx="34"/>
          </p:nvPr>
        </p:nvSpPr>
        <p:spPr>
          <a:xfrm>
            <a:off x="4301549" y="5971841"/>
            <a:ext cx="3600451" cy="362013"/>
          </a:xfrm>
        </p:spPr>
        <p:txBody>
          <a:bodyPr anchor="b"/>
          <a:lstStyle/>
          <a:p>
            <a:r>
              <a:rPr lang="de-DE" sz="1100" dirty="0">
                <a:solidFill>
                  <a:schemeClr val="accent3"/>
                </a:solidFill>
              </a:rPr>
              <a:t>Bildquelle: https://</a:t>
            </a:r>
            <a:r>
              <a:rPr lang="de-DE" sz="1100" dirty="0" smtClean="0">
                <a:solidFill>
                  <a:schemeClr val="accent3"/>
                </a:solidFill>
              </a:rPr>
              <a:t>www.ph-freiburg.de/studium/campus-und-leben/praeventionsprogramm-echeckup-to-go-alkohol.html</a:t>
            </a:r>
            <a:endParaRPr lang="de-DE" sz="1100" dirty="0">
              <a:solidFill>
                <a:schemeClr val="accent3"/>
              </a:solidFill>
            </a:endParaRPr>
          </a:p>
        </p:txBody>
      </p:sp>
      <p:sp>
        <p:nvSpPr>
          <p:cNvPr id="28" name="Textplatzhalter 27"/>
          <p:cNvSpPr>
            <a:spLocks noGrp="1"/>
          </p:cNvSpPr>
          <p:nvPr>
            <p:ph type="body" sz="quarter" idx="35"/>
          </p:nvPr>
        </p:nvSpPr>
        <p:spPr>
          <a:xfrm>
            <a:off x="8171551" y="5987801"/>
            <a:ext cx="3591666" cy="346054"/>
          </a:xfrm>
        </p:spPr>
        <p:txBody>
          <a:bodyPr anchor="b"/>
          <a:lstStyle/>
          <a:p>
            <a:r>
              <a:rPr lang="de-DE" sz="1100" dirty="0">
                <a:solidFill>
                  <a:schemeClr val="accent3"/>
                </a:solidFill>
              </a:rPr>
              <a:t>Bildquelle: Hochschule Esslingen, Projekt </a:t>
            </a:r>
            <a:r>
              <a:rPr lang="de-DE" sz="1100" dirty="0" smtClean="0">
                <a:solidFill>
                  <a:schemeClr val="accent3"/>
                </a:solidFill>
              </a:rPr>
              <a:t>eCHECKUP-Alkohol</a:t>
            </a:r>
            <a:endParaRPr lang="de-DE" sz="1100" dirty="0">
              <a:solidFill>
                <a:schemeClr val="accent3"/>
              </a:solidFill>
            </a:endParaRPr>
          </a:p>
        </p:txBody>
      </p:sp>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952" y="2669017"/>
            <a:ext cx="1212589" cy="2160000"/>
          </a:xfrm>
          <a:prstGeom prst="rect">
            <a:avLst/>
          </a:prstGeom>
        </p:spPr>
      </p:pic>
      <p:pic>
        <p:nvPicPr>
          <p:cNvPr id="17" name="Grafik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1382" y="3956556"/>
            <a:ext cx="1249838" cy="2160000"/>
          </a:xfrm>
          <a:prstGeom prst="rect">
            <a:avLst/>
          </a:prstGeom>
          <a:ln>
            <a:noFill/>
          </a:ln>
          <a:extLst>
            <a:ext uri="{53640926-AAD7-44D8-BBD7-CCE9431645EC}">
              <a14:shadowObscured xmlns:a14="http://schemas.microsoft.com/office/drawing/2010/main"/>
            </a:ext>
          </a:extLst>
        </p:spPr>
      </p:pic>
      <p:pic>
        <p:nvPicPr>
          <p:cNvPr id="20" name="Grafik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36152" y="3956556"/>
            <a:ext cx="1171172" cy="2160000"/>
          </a:xfrm>
          <a:prstGeom prst="rect">
            <a:avLst/>
          </a:prstGeom>
        </p:spPr>
      </p:pic>
      <p:pic>
        <p:nvPicPr>
          <p:cNvPr id="22" name="Grafik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99319" y="2913903"/>
            <a:ext cx="1215030" cy="2160000"/>
          </a:xfrm>
          <a:prstGeom prst="rect">
            <a:avLst/>
          </a:prstGeom>
        </p:spPr>
      </p:pic>
      <p:pic>
        <p:nvPicPr>
          <p:cNvPr id="25" name="Grafik 24" descr="C:\Users\HP\Documents\Anni Dokumente\Studium\3. Semester\Studium Generale - Peer Ausbildung\Job studentische Hilfskraft\Warum trinken wir Alkohol.png"/>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61612" y="4499924"/>
            <a:ext cx="2687320" cy="1511935"/>
          </a:xfrm>
          <a:prstGeom prst="rect">
            <a:avLst/>
          </a:prstGeom>
        </p:spPr>
      </p:pic>
      <p:pic>
        <p:nvPicPr>
          <p:cNvPr id="24" name="Grafik 23"/>
          <p:cNvPicPr/>
          <p:nvPr/>
        </p:nvPicPr>
        <p:blipFill>
          <a:blip r:embed="rId8" cstate="screen">
            <a:extLst>
              <a:ext uri="{28A0092B-C50C-407E-A947-70E740481C1C}">
                <a14:useLocalDpi xmlns:a14="http://schemas.microsoft.com/office/drawing/2010/main"/>
              </a:ext>
            </a:extLst>
          </a:blip>
          <a:stretch>
            <a:fillRect/>
          </a:stretch>
        </p:blipFill>
        <p:spPr>
          <a:xfrm>
            <a:off x="9407812" y="4641294"/>
            <a:ext cx="2682240" cy="1511935"/>
          </a:xfrm>
          <a:prstGeom prst="rect">
            <a:avLst/>
          </a:prstGeom>
        </p:spPr>
      </p:pic>
      <p:pic>
        <p:nvPicPr>
          <p:cNvPr id="9" name="Grafik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93847" y="3030341"/>
            <a:ext cx="2138603" cy="2768025"/>
          </a:xfrm>
          <a:prstGeom prst="rect">
            <a:avLst/>
          </a:prstGeom>
        </p:spPr>
      </p:pic>
      <p:pic>
        <p:nvPicPr>
          <p:cNvPr id="10" name="Grafik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01550" y="2669017"/>
            <a:ext cx="2068880" cy="2844710"/>
          </a:xfrm>
          <a:prstGeom prst="rect">
            <a:avLst/>
          </a:prstGeom>
        </p:spPr>
      </p:pic>
    </p:spTree>
    <p:extLst>
      <p:ext uri="{BB962C8B-B14F-4D97-AF65-F5344CB8AC3E}">
        <p14:creationId xmlns:p14="http://schemas.microsoft.com/office/powerpoint/2010/main" val="423946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r>
              <a:rPr lang="de-DE" dirty="0"/>
              <a:t>Umsetzung von Online-Aktionen</a:t>
            </a:r>
          </a:p>
        </p:txBody>
      </p:sp>
      <p:sp>
        <p:nvSpPr>
          <p:cNvPr id="13" name="Textplatzhalter 12"/>
          <p:cNvSpPr>
            <a:spLocks noGrp="1"/>
          </p:cNvSpPr>
          <p:nvPr>
            <p:ph type="body" sz="quarter" idx="32"/>
          </p:nvPr>
        </p:nvSpPr>
        <p:spPr/>
        <p:txBody>
          <a:bodyPr/>
          <a:lstStyle/>
          <a:p>
            <a:r>
              <a:rPr lang="de-DE" dirty="0" smtClean="0"/>
              <a:t>Voraussetzung für die Veröffentlichung: Einwilligungserklärungen</a:t>
            </a:r>
            <a:endParaRPr lang="de-DE" dirty="0"/>
          </a:p>
        </p:txBody>
      </p:sp>
      <p:sp>
        <p:nvSpPr>
          <p:cNvPr id="12" name="Inhaltsplatzhalter 11"/>
          <p:cNvSpPr>
            <a:spLocks noGrp="1"/>
          </p:cNvSpPr>
          <p:nvPr>
            <p:ph idx="1"/>
          </p:nvPr>
        </p:nvSpPr>
        <p:spPr/>
        <p:txBody>
          <a:bodyPr/>
          <a:lstStyle/>
          <a:p>
            <a:endParaRPr lang="de-DE" dirty="0" smtClean="0"/>
          </a:p>
          <a:p>
            <a:r>
              <a:rPr lang="de-DE" dirty="0" smtClean="0"/>
              <a:t>Bei Online-Aktionen wird von allen Personen, von welchen Foto/Film/Ton-Aufnahmen verwendet werden, eine Einwilligung zur Veröffentlichung benötigt. </a:t>
            </a:r>
          </a:p>
          <a:p>
            <a:endParaRPr lang="de-DE" dirty="0" smtClean="0"/>
          </a:p>
          <a:p>
            <a:r>
              <a:rPr lang="de-DE" dirty="0" smtClean="0"/>
              <a:t>Die </a:t>
            </a:r>
            <a:r>
              <a:rPr lang="de-DE" dirty="0"/>
              <a:t>Einwilligungserklärung muss </a:t>
            </a:r>
            <a:r>
              <a:rPr lang="de-DE" dirty="0" smtClean="0"/>
              <a:t>vor </a:t>
            </a:r>
            <a:r>
              <a:rPr lang="de-DE" dirty="0"/>
              <a:t>der Veröffentlichung und sowohl von allen beteiligten Studierenden als auch von möglichen externen Beteiligten (bspw. </a:t>
            </a:r>
            <a:r>
              <a:rPr lang="de-DE" dirty="0" err="1" smtClean="0"/>
              <a:t>Interviewpartner:innen</a:t>
            </a:r>
            <a:r>
              <a:rPr lang="de-DE" dirty="0" smtClean="0"/>
              <a:t>) </a:t>
            </a:r>
            <a:r>
              <a:rPr lang="de-DE" dirty="0"/>
              <a:t>unterzeichnet werden. </a:t>
            </a:r>
          </a:p>
          <a:p>
            <a:endParaRPr lang="de-DE" dirty="0" smtClean="0"/>
          </a:p>
          <a:p>
            <a:r>
              <a:rPr lang="de-DE" dirty="0" smtClean="0"/>
              <a:t>Die </a:t>
            </a:r>
            <a:r>
              <a:rPr lang="de-DE" dirty="0"/>
              <a:t>Einwilligung </a:t>
            </a:r>
            <a:r>
              <a:rPr lang="de-DE" dirty="0" smtClean="0"/>
              <a:t>kann von </a:t>
            </a:r>
            <a:r>
              <a:rPr lang="de-DE" dirty="0"/>
              <a:t>Person zu Person individuell unterschiedlich erteilt </a:t>
            </a:r>
            <a:r>
              <a:rPr lang="de-DE" dirty="0" smtClean="0"/>
              <a:t>werden </a:t>
            </a:r>
            <a:r>
              <a:rPr lang="de-DE" dirty="0"/>
              <a:t>(indem in der Einwilligungserklärung </a:t>
            </a:r>
            <a:r>
              <a:rPr lang="de-DE" dirty="0" smtClean="0"/>
              <a:t>gewisse </a:t>
            </a:r>
            <a:r>
              <a:rPr lang="de-DE" dirty="0"/>
              <a:t>Formen der Veröffentlichungen ausgeschlossen bzw. gestrichen werden). </a:t>
            </a:r>
            <a:endParaRPr lang="de-DE" dirty="0" smtClean="0"/>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205</a:t>
            </a:fld>
            <a:endParaRPr lang="en-US" noProof="0" dirty="0"/>
          </a:p>
        </p:txBody>
      </p:sp>
      <p:sp>
        <p:nvSpPr>
          <p:cNvPr id="14" name="Textplatzhalter 13"/>
          <p:cNvSpPr>
            <a:spLocks noGrp="1"/>
          </p:cNvSpPr>
          <p:nvPr>
            <p:ph type="body" sz="quarter" idx="33"/>
          </p:nvPr>
        </p:nvSpPr>
        <p:spPr/>
        <p:txBody>
          <a:bodyPr/>
          <a:lstStyle/>
          <a:p>
            <a:endParaRPr lang="de-DE"/>
          </a:p>
        </p:txBody>
      </p:sp>
      <p:sp>
        <p:nvSpPr>
          <p:cNvPr id="6" name="Fußzeilenplatzhalter 5"/>
          <p:cNvSpPr>
            <a:spLocks noGrp="1"/>
          </p:cNvSpPr>
          <p:nvPr>
            <p:ph type="ftr" sz="quarter" idx="4294967295"/>
          </p:nvPr>
        </p:nvSpPr>
        <p:spPr>
          <a:xfrm>
            <a:off x="0" y="6440488"/>
            <a:ext cx="5664200" cy="293687"/>
          </a:xfrm>
        </p:spPr>
        <p:txBody>
          <a:bodyPr/>
          <a:lstStyle/>
          <a:p>
            <a:r>
              <a:rPr lang="de-DE" smtClean="0"/>
              <a:t>eCHECKUP - Prävention des riskanten Alkoholkonsums bei Studierenden</a:t>
            </a:r>
            <a:endParaRPr lang="de-DE" dirty="0"/>
          </a:p>
        </p:txBody>
      </p:sp>
    </p:spTree>
    <p:extLst>
      <p:ext uri="{BB962C8B-B14F-4D97-AF65-F5344CB8AC3E}">
        <p14:creationId xmlns:p14="http://schemas.microsoft.com/office/powerpoint/2010/main" val="82118080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Einwilligungserklärung</a:t>
            </a:r>
            <a:endParaRPr lang="de-DE" dirty="0"/>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206</a:t>
            </a:fld>
            <a:endParaRPr lang="en-US" noProof="0" dirty="0"/>
          </a:p>
        </p:txBody>
      </p:sp>
      <p:sp>
        <p:nvSpPr>
          <p:cNvPr id="6" name="Fußzeilenplatzhalter 5"/>
          <p:cNvSpPr>
            <a:spLocks noGrp="1"/>
          </p:cNvSpPr>
          <p:nvPr>
            <p:ph type="ftr" sz="quarter" idx="4294967295"/>
          </p:nvPr>
        </p:nvSpPr>
        <p:spPr>
          <a:xfrm>
            <a:off x="0" y="6440488"/>
            <a:ext cx="5664200" cy="293687"/>
          </a:xfrm>
        </p:spPr>
        <p:txBody>
          <a:bodyPr/>
          <a:lstStyle/>
          <a:p>
            <a:r>
              <a:rPr lang="de-DE" smtClean="0"/>
              <a:t>eCHECKUP - Prävention des riskanten Alkoholkonsums bei Studierenden</a:t>
            </a:r>
            <a:endParaRPr lang="de-DE" dirty="0"/>
          </a:p>
        </p:txBody>
      </p:sp>
      <p:pic>
        <p:nvPicPr>
          <p:cNvPr id="11" name="Grafik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85904" y="475380"/>
            <a:ext cx="7714656" cy="5735606"/>
          </a:xfrm>
          <a:prstGeom prst="rect">
            <a:avLst/>
          </a:prstGeom>
        </p:spPr>
      </p:pic>
    </p:spTree>
    <p:extLst>
      <p:ext uri="{BB962C8B-B14F-4D97-AF65-F5344CB8AC3E}">
        <p14:creationId xmlns:p14="http://schemas.microsoft.com/office/powerpoint/2010/main" val="17776708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Einwilligungserklärung</a:t>
            </a:r>
            <a:endParaRPr lang="de-DE" dirty="0"/>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207</a:t>
            </a:fld>
            <a:endParaRPr lang="en-US" noProof="0" dirty="0"/>
          </a:p>
        </p:txBody>
      </p:sp>
      <p:sp>
        <p:nvSpPr>
          <p:cNvPr id="6" name="Fußzeilenplatzhalter 5"/>
          <p:cNvSpPr>
            <a:spLocks noGrp="1"/>
          </p:cNvSpPr>
          <p:nvPr>
            <p:ph type="ftr" sz="quarter" idx="4294967295"/>
          </p:nvPr>
        </p:nvSpPr>
        <p:spPr>
          <a:xfrm>
            <a:off x="0" y="6440488"/>
            <a:ext cx="5664200" cy="293687"/>
          </a:xfrm>
        </p:spPr>
        <p:txBody>
          <a:bodyPr/>
          <a:lstStyle/>
          <a:p>
            <a:r>
              <a:rPr lang="de-DE" smtClean="0"/>
              <a:t>eCHECKUP - Prävention des riskanten Alkoholkonsums bei Studierenden</a:t>
            </a:r>
            <a:endParaRPr lang="de-DE" dirty="0"/>
          </a:p>
        </p:txBody>
      </p:sp>
      <p:pic>
        <p:nvPicPr>
          <p:cNvPr id="11" name="Grafik 10"/>
          <p:cNvPicPr>
            <a:picLocks noChangeAspect="1"/>
          </p:cNvPicPr>
          <p:nvPr/>
        </p:nvPicPr>
        <p:blipFill rotWithShape="1">
          <a:blip r:embed="rId3" cstate="print">
            <a:extLst>
              <a:ext uri="{28A0092B-C50C-407E-A947-70E740481C1C}">
                <a14:useLocalDpi xmlns:a14="http://schemas.microsoft.com/office/drawing/2010/main"/>
              </a:ext>
            </a:extLst>
          </a:blip>
          <a:srcRect b="-17568"/>
          <a:stretch/>
        </p:blipFill>
        <p:spPr>
          <a:xfrm>
            <a:off x="4449404" y="409525"/>
            <a:ext cx="7714656" cy="6731502"/>
          </a:xfrm>
          <a:prstGeom prst="rect">
            <a:avLst/>
          </a:prstGeom>
        </p:spPr>
      </p:pic>
    </p:spTree>
    <p:extLst>
      <p:ext uri="{BB962C8B-B14F-4D97-AF65-F5344CB8AC3E}">
        <p14:creationId xmlns:p14="http://schemas.microsoft.com/office/powerpoint/2010/main" val="340748298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r>
              <a:rPr lang="de-DE" dirty="0" smtClean="0"/>
              <a:t>Instagram-Takeover</a:t>
            </a:r>
            <a:endParaRPr lang="de-DE" dirty="0"/>
          </a:p>
        </p:txBody>
      </p:sp>
      <p:sp>
        <p:nvSpPr>
          <p:cNvPr id="12" name="Textplatzhalter 11"/>
          <p:cNvSpPr>
            <a:spLocks noGrp="1"/>
          </p:cNvSpPr>
          <p:nvPr>
            <p:ph type="body" idx="1"/>
          </p:nvPr>
        </p:nvSpPr>
        <p:spPr/>
        <p:txBody>
          <a:bodyPr/>
          <a:lstStyle/>
          <a:p>
            <a:r>
              <a:rPr lang="de-DE" dirty="0" smtClean="0"/>
              <a:t>Oder andere Soziale Netzwerke mit „Story“-Funktionen (Facebook, WhatsApp, </a:t>
            </a:r>
            <a:r>
              <a:rPr lang="de-DE" dirty="0" err="1" smtClean="0"/>
              <a:t>Telegram</a:t>
            </a:r>
            <a:r>
              <a:rPr lang="de-DE" dirty="0" smtClean="0"/>
              <a:t> ...)</a:t>
            </a:r>
            <a:endParaRPr lang="de-DE" dirty="0"/>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208</a:t>
            </a:fld>
            <a:endParaRPr lang="en-US" noProof="0" dirty="0"/>
          </a:p>
        </p:txBody>
      </p:sp>
    </p:spTree>
    <p:extLst>
      <p:ext uri="{BB962C8B-B14F-4D97-AF65-F5344CB8AC3E}">
        <p14:creationId xmlns:p14="http://schemas.microsoft.com/office/powerpoint/2010/main" val="219896089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Instagram-Takeover</a:t>
            </a:r>
            <a:endParaRPr lang="de-DE" dirty="0"/>
          </a:p>
        </p:txBody>
      </p:sp>
      <p:sp>
        <p:nvSpPr>
          <p:cNvPr id="6" name="Textplatzhalter 5"/>
          <p:cNvSpPr>
            <a:spLocks noGrp="1"/>
          </p:cNvSpPr>
          <p:nvPr>
            <p:ph type="body" sz="quarter" idx="32"/>
          </p:nvPr>
        </p:nvSpPr>
        <p:spPr/>
        <p:txBody>
          <a:bodyPr/>
          <a:lstStyle/>
          <a:p>
            <a:r>
              <a:rPr lang="de-DE" dirty="0" smtClean="0"/>
              <a:t>Was spricht für ein Instagram-</a:t>
            </a:r>
            <a:r>
              <a:rPr lang="de-DE" dirty="0" err="1" smtClean="0"/>
              <a:t>Takover</a:t>
            </a:r>
            <a:r>
              <a:rPr lang="de-DE" dirty="0" smtClean="0"/>
              <a:t>?</a:t>
            </a:r>
            <a:endParaRPr lang="de-DE" dirty="0"/>
          </a:p>
        </p:txBody>
      </p:sp>
      <p:sp>
        <p:nvSpPr>
          <p:cNvPr id="3" name="Inhaltsplatzhalter 2"/>
          <p:cNvSpPr>
            <a:spLocks noGrp="1"/>
          </p:cNvSpPr>
          <p:nvPr>
            <p:ph idx="1"/>
          </p:nvPr>
        </p:nvSpPr>
        <p:spPr/>
        <p:txBody>
          <a:bodyPr/>
          <a:lstStyle/>
          <a:p>
            <a:pPr marL="0" indent="0">
              <a:buNone/>
            </a:pPr>
            <a:r>
              <a:rPr lang="de-DE" b="1" dirty="0" smtClean="0"/>
              <a:t>Attraktiv: </a:t>
            </a:r>
          </a:p>
          <a:p>
            <a:r>
              <a:rPr lang="de-DE" dirty="0" smtClean="0"/>
              <a:t>Instagram </a:t>
            </a:r>
            <a:r>
              <a:rPr lang="de-DE" dirty="0"/>
              <a:t>ist eine der meistgenutzten sozialen </a:t>
            </a:r>
            <a:r>
              <a:rPr lang="de-DE" dirty="0" smtClean="0"/>
              <a:t>Plattformen </a:t>
            </a:r>
            <a:r>
              <a:rPr lang="de-DE" dirty="0" smtClean="0">
                <a:sym typeface="Wingdings" panose="05000000000000000000" pitchFamily="2" charset="2"/>
              </a:rPr>
              <a:t> </a:t>
            </a:r>
            <a:r>
              <a:rPr lang="de-DE" dirty="0" smtClean="0"/>
              <a:t> zur Informationsbeschaffung und Freizeit </a:t>
            </a:r>
          </a:p>
          <a:p>
            <a:r>
              <a:rPr lang="de-DE" dirty="0" smtClean="0"/>
              <a:t>relativ </a:t>
            </a:r>
            <a:r>
              <a:rPr lang="de-DE" dirty="0"/>
              <a:t>„jung“, somit tendenziell viele aktuell immatrikulierte Studierende unter den </a:t>
            </a:r>
            <a:r>
              <a:rPr lang="de-DE" dirty="0" err="1"/>
              <a:t>Follower:innen</a:t>
            </a:r>
            <a:endParaRPr lang="de-DE" dirty="0"/>
          </a:p>
          <a:p>
            <a:r>
              <a:rPr lang="de-DE" dirty="0" smtClean="0"/>
              <a:t>Vielseitige </a:t>
            </a:r>
            <a:r>
              <a:rPr lang="de-DE" dirty="0"/>
              <a:t>Funktionen mit einfacher Bedienung</a:t>
            </a:r>
            <a:endParaRPr lang="de-DE" dirty="0" smtClean="0"/>
          </a:p>
          <a:p>
            <a:pPr marL="0" indent="0">
              <a:buNone/>
            </a:pPr>
            <a:r>
              <a:rPr lang="de-DE" b="1" dirty="0"/>
              <a:t>Niederschwellig:</a:t>
            </a:r>
          </a:p>
          <a:p>
            <a:r>
              <a:rPr lang="de-DE" dirty="0" smtClean="0"/>
              <a:t>eCHECKUP TO GO-Alkohol kann in der Story oder in einem Post verlinkt werden und Studierende können das Online-Programm direkt im Anschluss durchführen</a:t>
            </a:r>
          </a:p>
          <a:p>
            <a:pPr marL="0" indent="0">
              <a:buNone/>
            </a:pPr>
            <a:r>
              <a:rPr lang="de-DE" b="1" dirty="0" smtClean="0"/>
              <a:t>Reichweite:</a:t>
            </a:r>
            <a:r>
              <a:rPr lang="de-DE" b="1" dirty="0"/>
              <a:t> </a:t>
            </a:r>
            <a:endParaRPr lang="de-DE" b="1" dirty="0" smtClean="0"/>
          </a:p>
          <a:p>
            <a:r>
              <a:rPr lang="de-DE" dirty="0" err="1"/>
              <a:t>Peer-Berater:innen</a:t>
            </a:r>
            <a:r>
              <a:rPr lang="de-DE" dirty="0"/>
              <a:t> können mit ihrem </a:t>
            </a:r>
            <a:r>
              <a:rPr lang="de-DE" dirty="0" smtClean="0"/>
              <a:t>Takeover </a:t>
            </a:r>
            <a:r>
              <a:rPr lang="de-DE" dirty="0"/>
              <a:t>bei entsprechender </a:t>
            </a:r>
            <a:r>
              <a:rPr lang="de-DE" dirty="0" err="1" smtClean="0"/>
              <a:t>Abonnent:innenzahl</a:t>
            </a:r>
            <a:r>
              <a:rPr lang="de-DE" dirty="0" smtClean="0"/>
              <a:t> </a:t>
            </a:r>
            <a:r>
              <a:rPr lang="de-DE" dirty="0"/>
              <a:t>und Aktivität des Hochschulkanals eine große Anzahl an Studierenden </a:t>
            </a:r>
            <a:r>
              <a:rPr lang="de-DE" dirty="0" smtClean="0"/>
              <a:t>erreichen</a:t>
            </a:r>
          </a:p>
          <a:p>
            <a:pPr marL="0" indent="0">
              <a:buNone/>
            </a:pPr>
            <a:endParaRPr lang="de-DE" b="1"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209</a:t>
            </a:fld>
            <a:endParaRPr lang="en-US" noProof="0" dirty="0"/>
          </a:p>
        </p:txBody>
      </p:sp>
      <p:sp>
        <p:nvSpPr>
          <p:cNvPr id="7" name="Textplatzhalter 6"/>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1762722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r>
              <a:rPr lang="de-DE" altLang="de-DE" dirty="0"/>
              <a:t>AUDIT: Fragen </a:t>
            </a:r>
            <a:r>
              <a:rPr lang="de-DE" altLang="de-DE" dirty="0" smtClean="0"/>
              <a:t>1 – 5 </a:t>
            </a:r>
            <a:endParaRPr lang="de-DE" altLang="de-DE" dirty="0"/>
          </a:p>
        </p:txBody>
      </p:sp>
      <p:sp>
        <p:nvSpPr>
          <p:cNvPr id="21508" name="Inhaltsplatzhalter 1"/>
          <p:cNvSpPr>
            <a:spLocks noGrp="1"/>
          </p:cNvSpPr>
          <p:nvPr>
            <p:ph idx="1"/>
          </p:nvPr>
        </p:nvSpPr>
        <p:spPr>
          <a:xfrm>
            <a:off x="627943" y="955749"/>
            <a:ext cx="11328000" cy="5183250"/>
          </a:xfrm>
        </p:spPr>
        <p:txBody>
          <a:bodyPr/>
          <a:lstStyle/>
          <a:p>
            <a:pPr marL="457200" lvl="0" indent="-457200">
              <a:buFont typeface="+mj-lt"/>
              <a:buAutoNum type="arabicPeriod"/>
            </a:pPr>
            <a:r>
              <a:rPr lang="de-DE" dirty="0" smtClean="0"/>
              <a:t>Wie </a:t>
            </a:r>
            <a:r>
              <a:rPr lang="de-DE" dirty="0"/>
              <a:t>oft trinken Sie ein alkoholisches Getränk?  </a:t>
            </a:r>
          </a:p>
          <a:p>
            <a:pPr marL="457200" lvl="0" indent="-457200">
              <a:buFont typeface="+mj-lt"/>
              <a:buAutoNum type="arabicPeriod"/>
            </a:pPr>
            <a:endParaRPr lang="de-DE" dirty="0" smtClean="0"/>
          </a:p>
          <a:p>
            <a:pPr marL="457200" lvl="0" indent="-457200">
              <a:buFont typeface="+mj-lt"/>
              <a:buAutoNum type="arabicPeriod"/>
            </a:pPr>
            <a:r>
              <a:rPr lang="de-DE" dirty="0" smtClean="0"/>
              <a:t>Wenn </a:t>
            </a:r>
            <a:r>
              <a:rPr lang="de-DE" dirty="0"/>
              <a:t>Sie Alkohol trinken, wie viele alkoholischen Getränke trinken Sie dann üblicherweise an einem Tag?  </a:t>
            </a:r>
          </a:p>
          <a:p>
            <a:pPr marL="457200" lvl="0" indent="-457200">
              <a:buFont typeface="+mj-lt"/>
              <a:buAutoNum type="arabicPeriod"/>
            </a:pPr>
            <a:endParaRPr lang="de-DE" dirty="0" smtClean="0"/>
          </a:p>
          <a:p>
            <a:pPr marL="457200" lvl="0" indent="-457200">
              <a:buFont typeface="+mj-lt"/>
              <a:buAutoNum type="arabicPeriod"/>
            </a:pPr>
            <a:r>
              <a:rPr lang="de-DE" dirty="0" smtClean="0"/>
              <a:t>Wie </a:t>
            </a:r>
            <a:r>
              <a:rPr lang="de-DE" dirty="0"/>
              <a:t>oft trinken Sie sechs oder mehr alkoholische Getränke bei einer Gelegenheit, z. B. beim Abendessen oder auf einer Party</a:t>
            </a:r>
            <a:r>
              <a:rPr lang="de-DE" dirty="0" smtClean="0"/>
              <a:t>?</a:t>
            </a:r>
          </a:p>
          <a:p>
            <a:pPr marL="457200" lvl="0" indent="-457200">
              <a:buFont typeface="+mj-lt"/>
              <a:buAutoNum type="arabicPeriod"/>
            </a:pPr>
            <a:endParaRPr lang="de-DE" dirty="0" smtClean="0"/>
          </a:p>
          <a:p>
            <a:pPr marL="457200" lvl="0" indent="-457200">
              <a:buFont typeface="+mj-lt"/>
              <a:buAutoNum type="arabicPeriod"/>
            </a:pPr>
            <a:r>
              <a:rPr lang="de-DE" dirty="0" smtClean="0"/>
              <a:t>Wie </a:t>
            </a:r>
            <a:r>
              <a:rPr lang="de-DE" dirty="0"/>
              <a:t>oft haben Sie in den letzten 12 Monaten erlebt, dass Sie nicht mehr mit dem Trinken aufhören konnten, nachdem Sie einmal begonnen hatten</a:t>
            </a:r>
            <a:r>
              <a:rPr lang="de-DE" dirty="0" smtClean="0"/>
              <a:t>?</a:t>
            </a:r>
          </a:p>
          <a:p>
            <a:pPr marL="457200" lvl="0" indent="-457200">
              <a:buFont typeface="+mj-lt"/>
              <a:buAutoNum type="arabicPeriod"/>
            </a:pPr>
            <a:endParaRPr lang="de-DE" dirty="0" smtClean="0"/>
          </a:p>
          <a:p>
            <a:pPr marL="457200" lvl="0" indent="-457200">
              <a:buFont typeface="+mj-lt"/>
              <a:buAutoNum type="arabicPeriod"/>
            </a:pPr>
            <a:r>
              <a:rPr lang="de-DE" dirty="0" smtClean="0"/>
              <a:t>Wie </a:t>
            </a:r>
            <a:r>
              <a:rPr lang="de-DE" dirty="0"/>
              <a:t>oft passierte es in den letzten 12 Monaten, dass Sie wegen des Trinkens Erwartungen, die man in der Familie, im Freundeskreis und im Berufsleben an Sie hatte, nicht mehr erfüllen konnten</a:t>
            </a:r>
            <a:r>
              <a:rPr lang="de-DE" dirty="0" smtClean="0"/>
              <a:t>?</a:t>
            </a:r>
          </a:p>
          <a:p>
            <a:pPr lvl="0"/>
            <a:endParaRPr lang="de-DE" dirty="0"/>
          </a:p>
          <a:p>
            <a:pPr marL="0" indent="0">
              <a:buNone/>
            </a:pPr>
            <a:endParaRPr lang="de-DE" altLang="de-DE" dirty="0"/>
          </a:p>
        </p:txBody>
      </p:sp>
    </p:spTree>
    <p:extLst>
      <p:ext uri="{BB962C8B-B14F-4D97-AF65-F5344CB8AC3E}">
        <p14:creationId xmlns:p14="http://schemas.microsoft.com/office/powerpoint/2010/main" val="93810227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Nutzung von Instagram</a:t>
            </a:r>
            <a:endParaRPr lang="de-DE" dirty="0"/>
          </a:p>
        </p:txBody>
      </p:sp>
      <p:sp>
        <p:nvSpPr>
          <p:cNvPr id="7" name="Textplatzhalter 6"/>
          <p:cNvSpPr>
            <a:spLocks noGrp="1"/>
          </p:cNvSpPr>
          <p:nvPr>
            <p:ph type="body" sz="quarter" idx="32"/>
          </p:nvPr>
        </p:nvSpPr>
        <p:spPr/>
        <p:txBody>
          <a:bodyPr/>
          <a:lstStyle/>
          <a:p>
            <a:r>
              <a:rPr lang="de-DE" dirty="0"/>
              <a:t>Für die Umsetzung von Peer-Aktionen eignen sich „</a:t>
            </a:r>
            <a:r>
              <a:rPr lang="de-DE" dirty="0" smtClean="0"/>
              <a:t>Posts</a:t>
            </a:r>
            <a:r>
              <a:rPr lang="de-DE" dirty="0"/>
              <a:t>“ und „Stories“ </a:t>
            </a:r>
            <a:endParaRPr lang="de-DE" b="1" dirty="0"/>
          </a:p>
          <a:p>
            <a:endParaRPr lang="de-DE" dirty="0"/>
          </a:p>
        </p:txBody>
      </p:sp>
      <p:sp>
        <p:nvSpPr>
          <p:cNvPr id="3" name="Inhaltsplatzhalter 2"/>
          <p:cNvSpPr>
            <a:spLocks noGrp="1"/>
          </p:cNvSpPr>
          <p:nvPr>
            <p:ph idx="1"/>
          </p:nvPr>
        </p:nvSpPr>
        <p:spPr/>
        <p:txBody>
          <a:bodyPr/>
          <a:lstStyle/>
          <a:p>
            <a:pPr marL="0" indent="0">
              <a:buNone/>
            </a:pPr>
            <a:r>
              <a:rPr lang="de-DE" b="1" dirty="0" smtClean="0"/>
              <a:t>Posts:</a:t>
            </a:r>
            <a:endParaRPr lang="de-DE" b="1" dirty="0"/>
          </a:p>
          <a:p>
            <a:r>
              <a:rPr lang="de-DE" dirty="0" smtClean="0"/>
              <a:t>können </a:t>
            </a:r>
            <a:r>
              <a:rPr lang="de-DE" dirty="0"/>
              <a:t>im Feed des </a:t>
            </a:r>
            <a:r>
              <a:rPr lang="de-DE" dirty="0" smtClean="0"/>
              <a:t>Instagram-Kanals </a:t>
            </a:r>
            <a:r>
              <a:rPr lang="de-DE" dirty="0"/>
              <a:t>erstellt </a:t>
            </a:r>
            <a:r>
              <a:rPr lang="de-DE" dirty="0" smtClean="0"/>
              <a:t>werden</a:t>
            </a:r>
            <a:endParaRPr lang="de-DE" dirty="0"/>
          </a:p>
          <a:p>
            <a:r>
              <a:rPr lang="de-DE" dirty="0" smtClean="0"/>
              <a:t>eignen </a:t>
            </a:r>
            <a:r>
              <a:rPr lang="de-DE" dirty="0"/>
              <a:t>sich für Texte und Verlinkungen, sind aber nur </a:t>
            </a:r>
            <a:r>
              <a:rPr lang="de-DE" dirty="0" smtClean="0"/>
              <a:t>beschränkt </a:t>
            </a:r>
            <a:r>
              <a:rPr lang="de-DE" dirty="0"/>
              <a:t>flexibel, da bspw. darauf geachtet werden sollte, dass die Texte nicht zu lange </a:t>
            </a:r>
            <a:r>
              <a:rPr lang="de-DE" dirty="0" smtClean="0"/>
              <a:t>werden</a:t>
            </a:r>
          </a:p>
          <a:p>
            <a:pPr marL="0" indent="0">
              <a:buNone/>
            </a:pPr>
            <a:r>
              <a:rPr lang="de-DE" b="1" dirty="0" smtClean="0"/>
              <a:t>Stories:</a:t>
            </a:r>
            <a:endParaRPr lang="de-DE" dirty="0"/>
          </a:p>
          <a:p>
            <a:r>
              <a:rPr lang="de-DE" dirty="0"/>
              <a:t>bieten die Möglichkeit, auf eine ansprechende Weise kurz und prägnant Wissen und Informationen zu vermitteln  </a:t>
            </a:r>
            <a:r>
              <a:rPr lang="de-DE" dirty="0" smtClean="0"/>
              <a:t>z</a:t>
            </a:r>
            <a:r>
              <a:rPr lang="de-DE" dirty="0"/>
              <a:t>. B. kreativ mit verschiedenen Stickern und GIFs</a:t>
            </a:r>
          </a:p>
          <a:p>
            <a:r>
              <a:rPr lang="de-DE" dirty="0"/>
              <a:t>Interaktion: Stories ermöglichen eine direkte Kommunikation/ Interaktion mit anderen Studierenden </a:t>
            </a:r>
          </a:p>
          <a:p>
            <a:r>
              <a:rPr lang="de-DE" dirty="0"/>
              <a:t>Videos: Zusätzlich zu Texten und Bildern können Videos (bis 15 Sekunden oder mit IGVT-Funktion bis zu 10 Minuten) eingebunden werden</a:t>
            </a:r>
          </a:p>
          <a:p>
            <a:r>
              <a:rPr lang="de-DE" dirty="0"/>
              <a:t>Livestream: bis zu einer Stunde kann live </a:t>
            </a:r>
            <a:r>
              <a:rPr lang="de-DE" dirty="0" err="1"/>
              <a:t>gestreamt</a:t>
            </a:r>
            <a:r>
              <a:rPr lang="de-DE" dirty="0"/>
              <a:t> werden</a:t>
            </a:r>
          </a:p>
          <a:p>
            <a:endParaRPr lang="de-DE" sz="2400" dirty="0" smtClean="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210</a:t>
            </a:fld>
            <a:endParaRPr lang="en-US" noProof="0" dirty="0"/>
          </a:p>
        </p:txBody>
      </p:sp>
    </p:spTree>
    <p:extLst>
      <p:ext uri="{BB962C8B-B14F-4D97-AF65-F5344CB8AC3E}">
        <p14:creationId xmlns:p14="http://schemas.microsoft.com/office/powerpoint/2010/main" val="422750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Planung des Instagram-Takeovers</a:t>
            </a:r>
            <a:endParaRPr lang="de-DE" dirty="0"/>
          </a:p>
        </p:txBody>
      </p:sp>
      <p:sp>
        <p:nvSpPr>
          <p:cNvPr id="3" name="Textplatzhalter 2"/>
          <p:cNvSpPr>
            <a:spLocks noGrp="1"/>
          </p:cNvSpPr>
          <p:nvPr>
            <p:ph type="body" sz="quarter" idx="32"/>
          </p:nvPr>
        </p:nvSpPr>
        <p:spPr/>
        <p:txBody>
          <a:bodyPr/>
          <a:lstStyle/>
          <a:p>
            <a:r>
              <a:rPr lang="de-DE" dirty="0"/>
              <a:t>Abstimmungen mit der Hochschule und Ankündigung </a:t>
            </a:r>
          </a:p>
        </p:txBody>
      </p:sp>
      <p:sp>
        <p:nvSpPr>
          <p:cNvPr id="12" name="Inhaltsplatzhalter 11"/>
          <p:cNvSpPr>
            <a:spLocks noGrp="1"/>
          </p:cNvSpPr>
          <p:nvPr>
            <p:ph idx="1"/>
          </p:nvPr>
        </p:nvSpPr>
        <p:spPr/>
        <p:txBody>
          <a:bodyPr/>
          <a:lstStyle/>
          <a:p>
            <a:r>
              <a:rPr lang="de-DE" b="1" dirty="0" smtClean="0"/>
              <a:t>Abstimmung: </a:t>
            </a:r>
            <a:r>
              <a:rPr lang="de-DE" dirty="0" smtClean="0"/>
              <a:t>Zunächst sollte </a:t>
            </a:r>
            <a:r>
              <a:rPr lang="de-DE" dirty="0"/>
              <a:t>mit </a:t>
            </a:r>
            <a:r>
              <a:rPr lang="de-DE" dirty="0" smtClean="0"/>
              <a:t>der, </a:t>
            </a:r>
            <a:r>
              <a:rPr lang="de-DE" dirty="0"/>
              <a:t>für den </a:t>
            </a:r>
            <a:r>
              <a:rPr lang="de-DE" dirty="0" smtClean="0"/>
              <a:t>Instagram-Kanal </a:t>
            </a:r>
            <a:r>
              <a:rPr lang="de-DE" dirty="0"/>
              <a:t>der </a:t>
            </a:r>
            <a:r>
              <a:rPr lang="de-DE" dirty="0" smtClean="0"/>
              <a:t>Hochschule, </a:t>
            </a:r>
            <a:r>
              <a:rPr lang="de-DE" dirty="0"/>
              <a:t>verantwortlichen Person </a:t>
            </a:r>
            <a:r>
              <a:rPr lang="de-DE" dirty="0" smtClean="0"/>
              <a:t>abgesprochen </a:t>
            </a:r>
            <a:r>
              <a:rPr lang="de-DE" dirty="0"/>
              <a:t>werden, </a:t>
            </a:r>
            <a:r>
              <a:rPr lang="de-DE" dirty="0" smtClean="0"/>
              <a:t>ob </a:t>
            </a:r>
            <a:r>
              <a:rPr lang="de-DE" dirty="0"/>
              <a:t>bzw. in welcher Form ein </a:t>
            </a:r>
            <a:r>
              <a:rPr lang="de-DE" dirty="0" smtClean="0"/>
              <a:t>Takeover </a:t>
            </a:r>
            <a:r>
              <a:rPr lang="de-DE" dirty="0"/>
              <a:t>des Kanals möglich </a:t>
            </a:r>
            <a:r>
              <a:rPr lang="de-DE" dirty="0" smtClean="0"/>
              <a:t>ist.</a:t>
            </a:r>
          </a:p>
          <a:p>
            <a:r>
              <a:rPr lang="de-DE" b="1" dirty="0" smtClean="0"/>
              <a:t>Dauer</a:t>
            </a:r>
            <a:r>
              <a:rPr lang="de-DE" dirty="0" smtClean="0"/>
              <a:t>: Wenn der Takeover </a:t>
            </a:r>
            <a:r>
              <a:rPr lang="de-DE" dirty="0"/>
              <a:t>des Kanals von der Hochschule </a:t>
            </a:r>
            <a:r>
              <a:rPr lang="de-DE" dirty="0" smtClean="0"/>
              <a:t>bestätigt </a:t>
            </a:r>
            <a:r>
              <a:rPr lang="de-DE" dirty="0"/>
              <a:t>wird, ist sowohl eine Übernahme für einige Stunden, für einen </a:t>
            </a:r>
            <a:r>
              <a:rPr lang="de-DE" dirty="0" smtClean="0"/>
              <a:t>Tag, eine </a:t>
            </a:r>
            <a:r>
              <a:rPr lang="de-DE" dirty="0"/>
              <a:t>Woche </a:t>
            </a:r>
            <a:r>
              <a:rPr lang="de-DE" dirty="0" smtClean="0"/>
              <a:t>oder einen Monat denkbar </a:t>
            </a:r>
            <a:r>
              <a:rPr lang="de-DE" dirty="0"/>
              <a:t>– dies gilt es gemeinsam </a:t>
            </a:r>
            <a:r>
              <a:rPr lang="de-DE" dirty="0" smtClean="0"/>
              <a:t>abzustimmen.</a:t>
            </a:r>
          </a:p>
          <a:p>
            <a:r>
              <a:rPr lang="de-DE" b="1" dirty="0" smtClean="0"/>
              <a:t>Umfang</a:t>
            </a:r>
            <a:r>
              <a:rPr lang="de-DE" dirty="0" smtClean="0"/>
              <a:t>: Je nachdem nach Dauer des Takeovers können </a:t>
            </a:r>
            <a:r>
              <a:rPr lang="de-DE" dirty="0"/>
              <a:t>die Anzahl der </a:t>
            </a:r>
            <a:r>
              <a:rPr lang="de-DE" dirty="0" smtClean="0"/>
              <a:t>Posts/ </a:t>
            </a:r>
            <a:r>
              <a:rPr lang="de-DE" dirty="0"/>
              <a:t>Stories, deren Umfang </a:t>
            </a:r>
            <a:r>
              <a:rPr lang="de-DE" dirty="0" smtClean="0"/>
              <a:t>sowie die Zeitpunkte </a:t>
            </a:r>
            <a:r>
              <a:rPr lang="de-DE" dirty="0"/>
              <a:t>der </a:t>
            </a:r>
            <a:r>
              <a:rPr lang="de-DE" dirty="0" smtClean="0"/>
              <a:t>Veröffentlichung/en </a:t>
            </a:r>
            <a:r>
              <a:rPr lang="de-DE" dirty="0"/>
              <a:t>geplant </a:t>
            </a:r>
            <a:r>
              <a:rPr lang="de-DE" dirty="0" smtClean="0"/>
              <a:t>werden.</a:t>
            </a:r>
          </a:p>
          <a:p>
            <a:r>
              <a:rPr lang="de-DE" b="1" dirty="0" smtClean="0"/>
              <a:t>Ankündigung: </a:t>
            </a:r>
            <a:r>
              <a:rPr lang="de-DE" dirty="0" smtClean="0"/>
              <a:t>Die </a:t>
            </a:r>
            <a:r>
              <a:rPr lang="de-DE" dirty="0"/>
              <a:t>Studierenden sollten wissen, was auf sie zukommt und wer hinter dem </a:t>
            </a:r>
            <a:r>
              <a:rPr lang="de-DE" dirty="0" smtClean="0"/>
              <a:t>Takeover steht. Die  Hochschule kann den Takeover beispielsweise am </a:t>
            </a:r>
            <a:r>
              <a:rPr lang="de-DE" dirty="0"/>
              <a:t>Tag zuvor </a:t>
            </a:r>
            <a:r>
              <a:rPr lang="de-DE" dirty="0" smtClean="0"/>
              <a:t>ankündigen. </a:t>
            </a:r>
            <a:endParaRPr lang="de-DE" dirty="0"/>
          </a:p>
          <a:p>
            <a:pPr marL="0" indent="0">
              <a:buNone/>
            </a:pPr>
            <a:endParaRPr lang="de-DE" dirty="0" smtClean="0"/>
          </a:p>
          <a:p>
            <a:endParaRPr lang="de-DE" dirty="0"/>
          </a:p>
          <a:p>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211</a:t>
            </a:fld>
            <a:endParaRPr lang="en-US" noProof="0" dirty="0"/>
          </a:p>
        </p:txBody>
      </p:sp>
      <p:sp>
        <p:nvSpPr>
          <p:cNvPr id="13" name="Textplatzhalter 12"/>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411038137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Planung des Instagram-Takeovers</a:t>
            </a:r>
          </a:p>
        </p:txBody>
      </p:sp>
      <p:sp>
        <p:nvSpPr>
          <p:cNvPr id="3" name="Textplatzhalter 2"/>
          <p:cNvSpPr>
            <a:spLocks noGrp="1"/>
          </p:cNvSpPr>
          <p:nvPr>
            <p:ph type="body" sz="quarter" idx="32"/>
          </p:nvPr>
        </p:nvSpPr>
        <p:spPr/>
        <p:txBody>
          <a:bodyPr/>
          <a:lstStyle/>
          <a:p>
            <a:r>
              <a:rPr lang="de-DE" dirty="0" smtClean="0"/>
              <a:t>Inhaltliche Vorbereitung </a:t>
            </a:r>
            <a:r>
              <a:rPr lang="de-DE" dirty="0"/>
              <a:t>des </a:t>
            </a:r>
            <a:r>
              <a:rPr lang="de-DE" dirty="0" smtClean="0"/>
              <a:t>Takeovers</a:t>
            </a:r>
            <a:endParaRPr lang="de-DE" dirty="0"/>
          </a:p>
        </p:txBody>
      </p:sp>
      <p:sp>
        <p:nvSpPr>
          <p:cNvPr id="12" name="Inhaltsplatzhalter 11"/>
          <p:cNvSpPr>
            <a:spLocks noGrp="1"/>
          </p:cNvSpPr>
          <p:nvPr>
            <p:ph idx="1"/>
          </p:nvPr>
        </p:nvSpPr>
        <p:spPr/>
        <p:txBody>
          <a:bodyPr/>
          <a:lstStyle/>
          <a:p>
            <a:pPr marL="0" indent="0">
              <a:buNone/>
            </a:pPr>
            <a:r>
              <a:rPr lang="de-DE" b="1" dirty="0"/>
              <a:t>Ziel der Aktion: </a:t>
            </a:r>
            <a:endParaRPr lang="de-DE" b="1" dirty="0" smtClean="0"/>
          </a:p>
          <a:p>
            <a:r>
              <a:rPr lang="de-DE" dirty="0" smtClean="0"/>
              <a:t>Das </a:t>
            </a:r>
            <a:r>
              <a:rPr lang="de-DE" dirty="0"/>
              <a:t>Ziel der Aktion sollte </a:t>
            </a:r>
            <a:r>
              <a:rPr lang="de-DE" dirty="0" smtClean="0"/>
              <a:t>im Vorfeld definiert </a:t>
            </a:r>
            <a:r>
              <a:rPr lang="de-DE" dirty="0"/>
              <a:t>werden z</a:t>
            </a:r>
            <a:r>
              <a:rPr lang="de-DE" dirty="0" smtClean="0"/>
              <a:t>. B</a:t>
            </a:r>
            <a:r>
              <a:rPr lang="de-DE" dirty="0"/>
              <a:t>. </a:t>
            </a:r>
            <a:r>
              <a:rPr lang="de-DE" dirty="0" smtClean="0"/>
              <a:t>Anstoß zur </a:t>
            </a:r>
            <a:r>
              <a:rPr lang="de-DE" dirty="0"/>
              <a:t>Reflektion </a:t>
            </a:r>
            <a:r>
              <a:rPr lang="de-DE" dirty="0" smtClean="0"/>
              <a:t>des Trinkverhaltens von Studierenden </a:t>
            </a:r>
            <a:r>
              <a:rPr lang="de-DE" dirty="0">
                <a:sym typeface="Wingdings" panose="05000000000000000000" pitchFamily="2" charset="2"/>
              </a:rPr>
              <a:t> entsprechend können</a:t>
            </a:r>
            <a:r>
              <a:rPr lang="de-DE" dirty="0"/>
              <a:t> </a:t>
            </a:r>
            <a:r>
              <a:rPr lang="de-DE" dirty="0" smtClean="0"/>
              <a:t>die Stories </a:t>
            </a:r>
            <a:r>
              <a:rPr lang="de-DE" dirty="0"/>
              <a:t>und</a:t>
            </a:r>
            <a:r>
              <a:rPr lang="de-DE" dirty="0" smtClean="0"/>
              <a:t>/ oder </a:t>
            </a:r>
            <a:r>
              <a:rPr lang="de-DE" dirty="0"/>
              <a:t>Posts ausgerichtet </a:t>
            </a:r>
            <a:r>
              <a:rPr lang="de-DE" dirty="0" smtClean="0"/>
              <a:t>werden</a:t>
            </a:r>
            <a:endParaRPr lang="de-DE" b="1" dirty="0"/>
          </a:p>
          <a:p>
            <a:pPr marL="0" indent="0">
              <a:buNone/>
            </a:pPr>
            <a:r>
              <a:rPr lang="de-DE" b="1" dirty="0" smtClean="0"/>
              <a:t>Konkrete Tipps für die Umsetzung: </a:t>
            </a:r>
            <a:endParaRPr lang="de-DE" b="1" dirty="0"/>
          </a:p>
          <a:p>
            <a:r>
              <a:rPr lang="de-DE" dirty="0"/>
              <a:t>Stories können nur bedingt vorbereitet </a:t>
            </a:r>
            <a:r>
              <a:rPr lang="de-DE" dirty="0" smtClean="0"/>
              <a:t>werden: Sobald andere Personen </a:t>
            </a:r>
            <a:r>
              <a:rPr lang="de-DE" dirty="0"/>
              <a:t>in der Story selbst aktiv </a:t>
            </a:r>
            <a:r>
              <a:rPr lang="de-DE" dirty="0" smtClean="0"/>
              <a:t>werden sollen, z. B. in einem Quiz, </a:t>
            </a:r>
            <a:r>
              <a:rPr lang="de-DE" dirty="0"/>
              <a:t>kann die Story erst </a:t>
            </a:r>
            <a:r>
              <a:rPr lang="de-DE" dirty="0" smtClean="0"/>
              <a:t>unmittelbar </a:t>
            </a:r>
            <a:r>
              <a:rPr lang="de-DE" dirty="0"/>
              <a:t>vor dem Posten erstellt werden, da Stories nur als Bild oder Video gespeichert werden </a:t>
            </a:r>
            <a:r>
              <a:rPr lang="de-DE" dirty="0" smtClean="0"/>
              <a:t>können.</a:t>
            </a:r>
          </a:p>
          <a:p>
            <a:r>
              <a:rPr lang="de-DE" dirty="0"/>
              <a:t>A</a:t>
            </a:r>
            <a:r>
              <a:rPr lang="de-DE" dirty="0" smtClean="0"/>
              <a:t>m </a:t>
            </a:r>
            <a:r>
              <a:rPr lang="de-DE" dirty="0"/>
              <a:t>Tag des </a:t>
            </a:r>
            <a:r>
              <a:rPr lang="de-DE" dirty="0" smtClean="0"/>
              <a:t>Takeovers sollte genügend Zeit eingeplant </a:t>
            </a:r>
            <a:r>
              <a:rPr lang="de-DE" dirty="0"/>
              <a:t>werden, um </a:t>
            </a:r>
            <a:r>
              <a:rPr lang="de-DE" dirty="0" smtClean="0"/>
              <a:t>die Stories zu erstellen. Die Zeit für die Erstellung </a:t>
            </a:r>
            <a:r>
              <a:rPr lang="de-DE" dirty="0"/>
              <a:t>von Stories </a:t>
            </a:r>
            <a:r>
              <a:rPr lang="de-DE" dirty="0" smtClean="0"/>
              <a:t>wird oft unterschätzt, insbesondere die Suche </a:t>
            </a:r>
            <a:r>
              <a:rPr lang="de-DE" dirty="0"/>
              <a:t>nach passenden Stickern und </a:t>
            </a:r>
            <a:r>
              <a:rPr lang="de-DE" dirty="0" smtClean="0"/>
              <a:t>GIFs kann aufwendig sein.</a:t>
            </a:r>
          </a:p>
          <a:p>
            <a:r>
              <a:rPr lang="de-DE" dirty="0"/>
              <a:t>E</a:t>
            </a:r>
            <a:r>
              <a:rPr lang="de-DE" dirty="0" smtClean="0"/>
              <a:t>ine gute Vorbereitung, z. B. mit Notizen, wie GIFs etc</a:t>
            </a:r>
            <a:r>
              <a:rPr lang="de-DE" dirty="0"/>
              <a:t>.</a:t>
            </a:r>
            <a:r>
              <a:rPr lang="de-DE" dirty="0" smtClean="0"/>
              <a:t> gefunden werden können, eine passende </a:t>
            </a:r>
            <a:r>
              <a:rPr lang="de-DE" dirty="0"/>
              <a:t>Aufgabenverteilung und ein gutes Zeitmanagement </a:t>
            </a:r>
            <a:r>
              <a:rPr lang="de-DE" dirty="0" smtClean="0"/>
              <a:t>sind wichtig.</a:t>
            </a:r>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212</a:t>
            </a:fld>
            <a:endParaRPr lang="en-US" noProof="0" dirty="0"/>
          </a:p>
        </p:txBody>
      </p:sp>
      <p:sp>
        <p:nvSpPr>
          <p:cNvPr id="13" name="Textplatzhalter 12"/>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394668246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Planung des Instagram-Takeovers</a:t>
            </a:r>
          </a:p>
        </p:txBody>
      </p:sp>
      <p:sp>
        <p:nvSpPr>
          <p:cNvPr id="3" name="Textplatzhalter 2"/>
          <p:cNvSpPr>
            <a:spLocks noGrp="1"/>
          </p:cNvSpPr>
          <p:nvPr>
            <p:ph type="body" sz="quarter" idx="32"/>
          </p:nvPr>
        </p:nvSpPr>
        <p:spPr/>
        <p:txBody>
          <a:bodyPr/>
          <a:lstStyle/>
          <a:p>
            <a:r>
              <a:rPr lang="de-DE" dirty="0"/>
              <a:t>Vorbereitung des </a:t>
            </a:r>
            <a:r>
              <a:rPr lang="de-DE" dirty="0" smtClean="0"/>
              <a:t>Takeovers</a:t>
            </a:r>
            <a:endParaRPr lang="de-DE" dirty="0"/>
          </a:p>
        </p:txBody>
      </p:sp>
      <p:sp>
        <p:nvSpPr>
          <p:cNvPr id="12" name="Inhaltsplatzhalter 11"/>
          <p:cNvSpPr>
            <a:spLocks noGrp="1"/>
          </p:cNvSpPr>
          <p:nvPr>
            <p:ph idx="1"/>
          </p:nvPr>
        </p:nvSpPr>
        <p:spPr/>
        <p:txBody>
          <a:bodyPr/>
          <a:lstStyle/>
          <a:p>
            <a:pPr marL="0" indent="0">
              <a:buNone/>
            </a:pPr>
            <a:r>
              <a:rPr lang="de-DE" b="1" dirty="0" smtClean="0"/>
              <a:t>Nutzung </a:t>
            </a:r>
            <a:r>
              <a:rPr lang="de-DE" b="1" dirty="0"/>
              <a:t>eines </a:t>
            </a:r>
            <a:r>
              <a:rPr lang="de-DE" b="1" dirty="0" smtClean="0"/>
              <a:t>Standardhintergrunds:</a:t>
            </a:r>
            <a:endParaRPr lang="de-DE" dirty="0" smtClean="0"/>
          </a:p>
          <a:p>
            <a:r>
              <a:rPr lang="de-DE" dirty="0" smtClean="0"/>
              <a:t>Abstimmung eines </a:t>
            </a:r>
            <a:r>
              <a:rPr lang="de-DE" dirty="0"/>
              <a:t>passenden </a:t>
            </a:r>
            <a:r>
              <a:rPr lang="de-DE" dirty="0" smtClean="0"/>
              <a:t>Hintergrund, </a:t>
            </a:r>
            <a:r>
              <a:rPr lang="de-DE" dirty="0"/>
              <a:t>z</a:t>
            </a:r>
            <a:r>
              <a:rPr lang="de-DE" dirty="0" smtClean="0"/>
              <a:t>. B</a:t>
            </a:r>
            <a:r>
              <a:rPr lang="de-DE" dirty="0"/>
              <a:t>. mit einer zum Hochschulkanal passenden </a:t>
            </a:r>
            <a:r>
              <a:rPr lang="de-DE" dirty="0" smtClean="0"/>
              <a:t>oder </a:t>
            </a:r>
            <a:r>
              <a:rPr lang="de-DE" dirty="0"/>
              <a:t>neutralen </a:t>
            </a:r>
            <a:r>
              <a:rPr lang="de-DE" dirty="0" smtClean="0"/>
              <a:t>Farbe</a:t>
            </a:r>
          </a:p>
          <a:p>
            <a:r>
              <a:rPr lang="de-DE" dirty="0" smtClean="0"/>
              <a:t>Der Hintergrund kann mit dem Logo </a:t>
            </a:r>
            <a:r>
              <a:rPr lang="de-DE" dirty="0"/>
              <a:t>des </a:t>
            </a:r>
            <a:r>
              <a:rPr lang="de-DE" dirty="0" smtClean="0"/>
              <a:t>eCHECKUP </a:t>
            </a:r>
            <a:r>
              <a:rPr lang="de-DE" dirty="0"/>
              <a:t>TO </a:t>
            </a:r>
            <a:r>
              <a:rPr lang="de-DE" dirty="0" smtClean="0"/>
              <a:t>GO-Alkohol, der BARMER und der Hochschule versehen werden</a:t>
            </a:r>
          </a:p>
          <a:p>
            <a:r>
              <a:rPr lang="de-DE" dirty="0" smtClean="0"/>
              <a:t>Dieser Hintergrund </a:t>
            </a:r>
            <a:r>
              <a:rPr lang="de-DE" dirty="0"/>
              <a:t>kann anschließend für alle Story-Beiträge genutzt werden, so dass diese einheitlich aussehen und </a:t>
            </a:r>
            <a:r>
              <a:rPr lang="de-DE" dirty="0" smtClean="0"/>
              <a:t>leichter ansprechend </a:t>
            </a:r>
            <a:r>
              <a:rPr lang="de-DE" dirty="0"/>
              <a:t>gestaltet werden </a:t>
            </a:r>
            <a:r>
              <a:rPr lang="de-DE" dirty="0" smtClean="0"/>
              <a:t>können</a:t>
            </a:r>
          </a:p>
          <a:p>
            <a:r>
              <a:rPr lang="de-DE" dirty="0" smtClean="0"/>
              <a:t>Ein </a:t>
            </a:r>
            <a:r>
              <a:rPr lang="de-DE" dirty="0"/>
              <a:t>solcher Hintergrund kann </a:t>
            </a:r>
            <a:r>
              <a:rPr lang="de-DE" dirty="0" smtClean="0"/>
              <a:t>über </a:t>
            </a:r>
            <a:r>
              <a:rPr lang="de-DE" dirty="0"/>
              <a:t>ein einfaches Bildbearbeitungsprogramm erstellt </a:t>
            </a:r>
            <a:r>
              <a:rPr lang="de-DE" dirty="0" smtClean="0"/>
              <a:t>werden </a:t>
            </a:r>
            <a:r>
              <a:rPr lang="de-DE" dirty="0"/>
              <a:t>und sollte folgende </a:t>
            </a:r>
            <a:r>
              <a:rPr lang="de-DE" dirty="0" smtClean="0"/>
              <a:t>Eigenschaften </a:t>
            </a:r>
            <a:r>
              <a:rPr lang="de-DE" dirty="0"/>
              <a:t>haben:  </a:t>
            </a:r>
          </a:p>
          <a:p>
            <a:pPr lvl="1"/>
            <a:r>
              <a:rPr lang="de-DE" sz="1800" dirty="0" smtClean="0"/>
              <a:t>Mindestgröße </a:t>
            </a:r>
            <a:r>
              <a:rPr lang="de-DE" sz="1800" dirty="0"/>
              <a:t>von 1080 x 1920 </a:t>
            </a:r>
            <a:r>
              <a:rPr lang="de-DE" sz="1800" dirty="0" err="1" smtClean="0"/>
              <a:t>px</a:t>
            </a:r>
            <a:endParaRPr lang="de-DE" sz="1800" dirty="0" smtClean="0"/>
          </a:p>
          <a:p>
            <a:pPr lvl="1"/>
            <a:r>
              <a:rPr lang="de-DE" sz="1800" dirty="0" smtClean="0"/>
              <a:t>Seitenverhältnis 9:16</a:t>
            </a:r>
          </a:p>
          <a:p>
            <a:pPr lvl="1"/>
            <a:r>
              <a:rPr lang="de-DE" sz="1800" dirty="0" smtClean="0"/>
              <a:t>maximale Dateigröße </a:t>
            </a:r>
            <a:r>
              <a:rPr lang="de-DE" sz="1800" dirty="0"/>
              <a:t>4 </a:t>
            </a:r>
            <a:r>
              <a:rPr lang="de-DE" sz="1800" dirty="0" smtClean="0"/>
              <a:t>MB</a:t>
            </a:r>
          </a:p>
          <a:p>
            <a:pPr lvl="1"/>
            <a:r>
              <a:rPr lang="de-DE" sz="1800" dirty="0" smtClean="0"/>
              <a:t>kein </a:t>
            </a:r>
            <a:r>
              <a:rPr lang="de-DE" sz="1800" dirty="0"/>
              <a:t>Text </a:t>
            </a:r>
            <a:r>
              <a:rPr lang="de-DE" sz="1800" dirty="0" smtClean="0"/>
              <a:t>in </a:t>
            </a:r>
            <a:r>
              <a:rPr lang="de-DE" sz="1800" dirty="0"/>
              <a:t>einem Bereich von 250 </a:t>
            </a:r>
            <a:r>
              <a:rPr lang="de-DE" sz="1800" dirty="0" err="1"/>
              <a:t>px</a:t>
            </a:r>
            <a:r>
              <a:rPr lang="de-DE" sz="1800" dirty="0"/>
              <a:t> am oberen und unteren </a:t>
            </a:r>
            <a:r>
              <a:rPr lang="de-DE" sz="1800" dirty="0" smtClean="0"/>
              <a:t>Bildrand, </a:t>
            </a:r>
            <a:r>
              <a:rPr lang="de-DE" sz="1800" dirty="0"/>
              <a:t>da oben das eigene </a:t>
            </a:r>
            <a:r>
              <a:rPr lang="de-DE" sz="1800" dirty="0" smtClean="0"/>
              <a:t>Instagram-Profil </a:t>
            </a:r>
            <a:r>
              <a:rPr lang="de-DE" sz="1800" dirty="0"/>
              <a:t>angezeigt wird und unten </a:t>
            </a:r>
            <a:r>
              <a:rPr lang="de-DE" sz="2000" dirty="0"/>
              <a:t>der </a:t>
            </a:r>
            <a:r>
              <a:rPr lang="de-DE" sz="1800" dirty="0"/>
              <a:t>Call-</a:t>
            </a:r>
            <a:r>
              <a:rPr lang="de-DE" sz="1800" dirty="0" err="1"/>
              <a:t>To</a:t>
            </a:r>
            <a:r>
              <a:rPr lang="de-DE" sz="1800" dirty="0"/>
              <a:t>-Action </a:t>
            </a:r>
            <a:r>
              <a:rPr lang="de-DE" sz="1800" dirty="0" smtClean="0"/>
              <a:t>erscheint</a:t>
            </a:r>
            <a:endParaRPr lang="de-DE" sz="1800"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213</a:t>
            </a:fld>
            <a:endParaRPr lang="en-US" noProof="0" dirty="0"/>
          </a:p>
        </p:txBody>
      </p:sp>
      <p:sp>
        <p:nvSpPr>
          <p:cNvPr id="13" name="Textplatzhalter 12"/>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93417693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Möglicher Ablauf und Inhalte des Takeovers</a:t>
            </a:r>
            <a:endParaRPr lang="de-DE" dirty="0"/>
          </a:p>
        </p:txBody>
      </p:sp>
      <p:sp>
        <p:nvSpPr>
          <p:cNvPr id="3" name="Textplatzhalter 2"/>
          <p:cNvSpPr>
            <a:spLocks noGrp="1"/>
          </p:cNvSpPr>
          <p:nvPr>
            <p:ph type="body" sz="quarter" idx="32"/>
          </p:nvPr>
        </p:nvSpPr>
        <p:spPr/>
        <p:txBody>
          <a:bodyPr/>
          <a:lstStyle/>
          <a:p>
            <a:r>
              <a:rPr lang="de-DE" dirty="0" smtClean="0"/>
              <a:t>Wie kann das Instagram-Takeover strukturiert werden und welche Inhalte eignen sich?</a:t>
            </a:r>
            <a:endParaRPr lang="de-DE" dirty="0"/>
          </a:p>
        </p:txBody>
      </p:sp>
      <p:sp>
        <p:nvSpPr>
          <p:cNvPr id="4" name="Inhaltsplatzhalter 3"/>
          <p:cNvSpPr>
            <a:spLocks noGrp="1"/>
          </p:cNvSpPr>
          <p:nvPr>
            <p:ph idx="1"/>
          </p:nvPr>
        </p:nvSpPr>
        <p:spPr/>
        <p:txBody>
          <a:bodyPr/>
          <a:lstStyle/>
          <a:p>
            <a:pPr marL="0" indent="0">
              <a:buNone/>
            </a:pPr>
            <a:r>
              <a:rPr lang="de-DE" dirty="0" smtClean="0"/>
              <a:t>Folgende Elemente haben sich bei einem bisherigen Takeover bewährt:</a:t>
            </a:r>
          </a:p>
          <a:p>
            <a:pPr marL="733425" lvl="1" indent="-457200">
              <a:buAutoNum type="arabicPeriod"/>
            </a:pPr>
            <a:r>
              <a:rPr lang="de-DE" dirty="0" smtClean="0"/>
              <a:t>Vorstellung der </a:t>
            </a:r>
            <a:r>
              <a:rPr lang="de-DE" dirty="0" err="1" smtClean="0"/>
              <a:t>Peer-Berater:innen</a:t>
            </a:r>
            <a:r>
              <a:rPr lang="de-DE" dirty="0" smtClean="0"/>
              <a:t> und Begrüßung</a:t>
            </a:r>
          </a:p>
          <a:p>
            <a:pPr marL="733425" lvl="1" indent="-457200">
              <a:buFont typeface="Arial" panose="020B0604020202020204" pitchFamily="34" charset="0"/>
              <a:buAutoNum type="arabicPeriod"/>
            </a:pPr>
            <a:r>
              <a:rPr lang="de-DE" dirty="0" smtClean="0"/>
              <a:t>Eye-Catcher/ Alltagsbeobachtungen</a:t>
            </a:r>
          </a:p>
          <a:p>
            <a:pPr marL="733425" lvl="1" indent="-457200">
              <a:buFont typeface="Arial" panose="020B0604020202020204" pitchFamily="34" charset="0"/>
              <a:buAutoNum type="arabicPeriod"/>
            </a:pPr>
            <a:r>
              <a:rPr lang="de-DE" dirty="0" smtClean="0"/>
              <a:t>Moderation des Takeovers</a:t>
            </a:r>
          </a:p>
          <a:p>
            <a:pPr marL="733425" lvl="1" indent="-457200">
              <a:buAutoNum type="arabicPeriod"/>
            </a:pPr>
            <a:r>
              <a:rPr lang="de-DE" dirty="0" smtClean="0"/>
              <a:t>Quiz </a:t>
            </a:r>
            <a:r>
              <a:rPr lang="de-DE" dirty="0"/>
              <a:t>&amp; </a:t>
            </a:r>
            <a:r>
              <a:rPr lang="de-DE" dirty="0" smtClean="0"/>
              <a:t>Wissensfragen</a:t>
            </a:r>
          </a:p>
          <a:p>
            <a:pPr marL="733425" lvl="1" indent="-457200">
              <a:buAutoNum type="arabicPeriod"/>
            </a:pPr>
            <a:r>
              <a:rPr lang="de-DE" dirty="0" smtClean="0"/>
              <a:t>Persönliche Reflexionsfragen</a:t>
            </a:r>
          </a:p>
          <a:p>
            <a:pPr marL="733425" lvl="1" indent="-457200">
              <a:buAutoNum type="arabicPeriod"/>
            </a:pPr>
            <a:r>
              <a:rPr lang="de-DE" dirty="0" smtClean="0"/>
              <a:t>Fakten und Wissenswertes</a:t>
            </a:r>
          </a:p>
          <a:p>
            <a:pPr marL="733425" lvl="1" indent="-457200">
              <a:buAutoNum type="arabicPeriod"/>
            </a:pPr>
            <a:r>
              <a:rPr lang="de-DE" dirty="0" smtClean="0"/>
              <a:t>Q&amp;A zur Interaktion mit den Studierenden</a:t>
            </a:r>
          </a:p>
          <a:p>
            <a:pPr marL="733425" lvl="1" indent="-457200">
              <a:buAutoNum type="arabicPeriod"/>
            </a:pPr>
            <a:r>
              <a:rPr lang="de-DE" dirty="0" smtClean="0"/>
              <a:t>Alkoholfreie Rezepte</a:t>
            </a:r>
          </a:p>
          <a:p>
            <a:pPr marL="733425" lvl="1" indent="-457200">
              <a:buAutoNum type="arabicPeriod"/>
            </a:pPr>
            <a:r>
              <a:rPr lang="de-DE" dirty="0" smtClean="0"/>
              <a:t>Selbstversuch </a:t>
            </a:r>
            <a:r>
              <a:rPr lang="de-DE" dirty="0"/>
              <a:t>„1 Monat ohne Alkohol</a:t>
            </a:r>
            <a:r>
              <a:rPr lang="de-DE" dirty="0" smtClean="0"/>
              <a:t>“</a:t>
            </a:r>
          </a:p>
          <a:p>
            <a:pPr marL="733425" lvl="1" indent="-457200">
              <a:buAutoNum type="arabicPeriod"/>
            </a:pPr>
            <a:r>
              <a:rPr lang="de-DE" dirty="0"/>
              <a:t>Verlinkung von eCHECKUP TO </a:t>
            </a:r>
            <a:r>
              <a:rPr lang="de-DE" dirty="0" smtClean="0"/>
              <a:t>GO-Alkohol</a:t>
            </a:r>
          </a:p>
          <a:p>
            <a:pPr marL="733425" lvl="1" indent="-457200">
              <a:buAutoNum type="arabicPeriod"/>
            </a:pPr>
            <a:endParaRPr lang="de-DE" dirty="0" smtClean="0"/>
          </a:p>
          <a:p>
            <a:pPr>
              <a:buFont typeface="Wingdings" panose="05000000000000000000" pitchFamily="2" charset="2"/>
              <a:buChar char="à"/>
            </a:pPr>
            <a:r>
              <a:rPr lang="de-DE" dirty="0" smtClean="0">
                <a:sym typeface="Wingdings" panose="05000000000000000000" pitchFamily="2" charset="2"/>
              </a:rPr>
              <a:t> Die einzelnen Elemente werden auf den folgenden Seiten näher vorgestellt</a:t>
            </a:r>
            <a:endParaRPr lang="de-DE" dirty="0" smtClean="0"/>
          </a:p>
          <a:p>
            <a:pPr marL="457200" indent="-457200">
              <a:buAutoNum type="arabicPeriod"/>
            </a:pPr>
            <a:endParaRPr lang="de-DE" dirty="0" smtClean="0"/>
          </a:p>
          <a:p>
            <a:pPr marL="457200" indent="-457200">
              <a:buAutoNum type="arabicPeriod"/>
            </a:pPr>
            <a:endParaRPr lang="de-DE" dirty="0" smtClean="0"/>
          </a:p>
          <a:p>
            <a:pPr marL="457200" indent="-457200">
              <a:buAutoNum type="arabicPeriod"/>
            </a:pP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214</a:t>
            </a:fld>
            <a:endParaRPr lang="en-US" noProof="0" dirty="0"/>
          </a:p>
        </p:txBody>
      </p:sp>
      <p:sp>
        <p:nvSpPr>
          <p:cNvPr id="7" name="Textplatzhalter 6"/>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398626607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Vorstellung &amp; Begrüßung</a:t>
            </a:r>
            <a:endParaRPr lang="de-DE" dirty="0"/>
          </a:p>
        </p:txBody>
      </p:sp>
      <p:sp>
        <p:nvSpPr>
          <p:cNvPr id="9" name="Textplatzhalter 8"/>
          <p:cNvSpPr>
            <a:spLocks noGrp="1"/>
          </p:cNvSpPr>
          <p:nvPr>
            <p:ph type="body" sz="quarter" idx="32"/>
          </p:nvPr>
        </p:nvSpPr>
        <p:spPr/>
        <p:txBody>
          <a:bodyPr/>
          <a:lstStyle/>
          <a:p>
            <a:r>
              <a:rPr lang="de-DE" dirty="0" smtClean="0"/>
              <a:t>Persönlicher Einstieg</a:t>
            </a:r>
            <a:endParaRPr lang="de-DE" dirty="0"/>
          </a:p>
        </p:txBody>
      </p:sp>
      <p:sp>
        <p:nvSpPr>
          <p:cNvPr id="5" name="Inhaltsplatzhalter 4"/>
          <p:cNvSpPr>
            <a:spLocks noGrp="1"/>
          </p:cNvSpPr>
          <p:nvPr>
            <p:ph sz="half" idx="1"/>
          </p:nvPr>
        </p:nvSpPr>
        <p:spPr>
          <a:xfrm>
            <a:off x="432000" y="1512000"/>
            <a:ext cx="3456140" cy="4680000"/>
          </a:xfrm>
        </p:spPr>
        <p:txBody>
          <a:bodyPr/>
          <a:lstStyle/>
          <a:p>
            <a:pPr marL="0" indent="-9525">
              <a:buNone/>
            </a:pPr>
            <a:r>
              <a:rPr lang="de-DE" sz="1600" dirty="0"/>
              <a:t>I</a:t>
            </a:r>
            <a:r>
              <a:rPr lang="de-DE" sz="1600" dirty="0" smtClean="0"/>
              <a:t>n der ersten Story kann das Projekt und die studentischen </a:t>
            </a:r>
            <a:r>
              <a:rPr lang="de-DE" sz="1600" dirty="0" err="1" smtClean="0"/>
              <a:t>Peer-Berater:innen</a:t>
            </a:r>
            <a:r>
              <a:rPr lang="de-DE" sz="1600" dirty="0" smtClean="0"/>
              <a:t>, die hinter dem Takeover stehen, vorgestellt werden:</a:t>
            </a:r>
            <a:endParaRPr lang="de-DE" sz="1600" dirty="0"/>
          </a:p>
          <a:p>
            <a:pPr marL="276225" indent="-285750"/>
            <a:r>
              <a:rPr lang="de-DE" sz="1600" dirty="0" smtClean="0"/>
              <a:t>Was steckt hinter der </a:t>
            </a:r>
            <a:r>
              <a:rPr lang="de-DE" sz="1600" dirty="0"/>
              <a:t>Peer-Aktion (Absicht/ Ziele</a:t>
            </a:r>
            <a:r>
              <a:rPr lang="de-DE" sz="1600" dirty="0" smtClean="0"/>
              <a:t>)? </a:t>
            </a:r>
          </a:p>
          <a:p>
            <a:pPr marL="552450" lvl="1" indent="-285750"/>
            <a:r>
              <a:rPr lang="de-DE" sz="1600" dirty="0" smtClean="0"/>
              <a:t>Z.B. Informationen, Wissenswertes, Reflexionsanregungen rund um das Thema Alkohol</a:t>
            </a:r>
          </a:p>
          <a:p>
            <a:pPr marL="552450" lvl="1" indent="-285750"/>
            <a:r>
              <a:rPr lang="de-DE" sz="1600" dirty="0" smtClean="0"/>
              <a:t>Ggf. auch Abgrenzung, was die Aktion nicht sein soll „Uns geht es nicht darum, euch vom vollständigen Alkoholverzicht zu überzeugen, sondern…“</a:t>
            </a:r>
          </a:p>
          <a:p>
            <a:pPr marL="276225" indent="-285750"/>
            <a:r>
              <a:rPr lang="de-DE" sz="1600" dirty="0"/>
              <a:t>W</a:t>
            </a:r>
            <a:r>
              <a:rPr lang="de-DE" sz="1600" dirty="0" smtClean="0"/>
              <a:t>er steckt hinter der Peer-Aktion?</a:t>
            </a:r>
          </a:p>
          <a:p>
            <a:pPr marL="552450" lvl="1" indent="-285750"/>
            <a:r>
              <a:rPr lang="de-DE" sz="1600" dirty="0" smtClean="0"/>
              <a:t>Z.B. Fotos, Namen, Studiengang und </a:t>
            </a:r>
            <a:r>
              <a:rPr lang="de-DE" sz="1600" dirty="0"/>
              <a:t>-</a:t>
            </a:r>
            <a:r>
              <a:rPr lang="de-DE" sz="1600" dirty="0" smtClean="0"/>
              <a:t>semester der </a:t>
            </a:r>
            <a:r>
              <a:rPr lang="de-DE" sz="1600" dirty="0" err="1" smtClean="0"/>
              <a:t>Peer-Berater:innen</a:t>
            </a:r>
            <a:endParaRPr lang="de-DE" sz="1600" dirty="0" smtClean="0"/>
          </a:p>
          <a:p>
            <a:endParaRPr lang="de-DE" dirty="0" smtClean="0"/>
          </a:p>
          <a:p>
            <a:endParaRPr lang="de-DE" dirty="0" smtClean="0"/>
          </a:p>
          <a:p>
            <a:endParaRPr lang="de-DE" dirty="0"/>
          </a:p>
        </p:txBody>
      </p:sp>
      <p:sp>
        <p:nvSpPr>
          <p:cNvPr id="6" name="Textplatzhalter 5"/>
          <p:cNvSpPr>
            <a:spLocks noGrp="1"/>
          </p:cNvSpPr>
          <p:nvPr>
            <p:ph type="body" sz="quarter" idx="12"/>
          </p:nvPr>
        </p:nvSpPr>
        <p:spPr>
          <a:xfrm>
            <a:off x="3888827" y="1511250"/>
            <a:ext cx="7883173" cy="4680000"/>
          </a:xfrm>
        </p:spPr>
        <p:txBody>
          <a:bodyPr/>
          <a:lstStyle/>
          <a:p>
            <a:endParaRPr lang="de-DE" dirty="0"/>
          </a:p>
        </p:txBody>
      </p:sp>
      <p:pic>
        <p:nvPicPr>
          <p:cNvPr id="10" name="Grafik 9"/>
          <p:cNvPicPr>
            <a:picLocks noChangeAspect="1"/>
          </p:cNvPicPr>
          <p:nvPr/>
        </p:nvPicPr>
        <p:blipFill>
          <a:blip r:embed="rId3"/>
          <a:stretch>
            <a:fillRect/>
          </a:stretch>
        </p:blipFill>
        <p:spPr>
          <a:xfrm>
            <a:off x="4141822" y="1511250"/>
            <a:ext cx="2432515" cy="4322439"/>
          </a:xfrm>
          <a:prstGeom prst="rect">
            <a:avLst/>
          </a:prstGeom>
        </p:spPr>
      </p:pic>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2501" y="1512000"/>
            <a:ext cx="2430000" cy="4320000"/>
          </a:xfrm>
          <a:prstGeom prst="rect">
            <a:avLst/>
          </a:prstGeom>
        </p:spPr>
      </p:pic>
      <p:pic>
        <p:nvPicPr>
          <p:cNvPr id="12" name="Grafik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1757" y="1512000"/>
            <a:ext cx="2429556" cy="4320000"/>
          </a:xfrm>
          <a:prstGeom prst="rect">
            <a:avLst/>
          </a:prstGeom>
        </p:spPr>
      </p:pic>
    </p:spTree>
    <p:extLst>
      <p:ext uri="{BB962C8B-B14F-4D97-AF65-F5344CB8AC3E}">
        <p14:creationId xmlns:p14="http://schemas.microsoft.com/office/powerpoint/2010/main" val="368100781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Eye-Catcher / Alltagsbeobachtungen</a:t>
            </a:r>
            <a:endParaRPr lang="de-DE" dirty="0"/>
          </a:p>
        </p:txBody>
      </p:sp>
      <p:sp>
        <p:nvSpPr>
          <p:cNvPr id="3" name="Textplatzhalter 2"/>
          <p:cNvSpPr>
            <a:spLocks noGrp="1"/>
          </p:cNvSpPr>
          <p:nvPr>
            <p:ph type="body" sz="quarter" idx="32"/>
          </p:nvPr>
        </p:nvSpPr>
        <p:spPr/>
        <p:txBody>
          <a:bodyPr/>
          <a:lstStyle/>
          <a:p>
            <a:r>
              <a:rPr lang="de-DE" dirty="0" smtClean="0"/>
              <a:t>Aufmerksamkeit generieren</a:t>
            </a:r>
            <a:endParaRPr lang="de-DE" dirty="0"/>
          </a:p>
        </p:txBody>
      </p:sp>
      <p:sp>
        <p:nvSpPr>
          <p:cNvPr id="12" name="Inhaltsplatzhalter 11"/>
          <p:cNvSpPr>
            <a:spLocks noGrp="1"/>
          </p:cNvSpPr>
          <p:nvPr>
            <p:ph idx="1"/>
          </p:nvPr>
        </p:nvSpPr>
        <p:spPr>
          <a:xfrm>
            <a:off x="432000" y="1512000"/>
            <a:ext cx="4856280" cy="4679250"/>
          </a:xfrm>
        </p:spPr>
        <p:txBody>
          <a:bodyPr/>
          <a:lstStyle/>
          <a:p>
            <a:pPr marL="0" indent="0">
              <a:buNone/>
            </a:pPr>
            <a:r>
              <a:rPr lang="de-DE" sz="2000" dirty="0"/>
              <a:t>Studierende sollen auf das </a:t>
            </a:r>
            <a:r>
              <a:rPr lang="de-DE" sz="2000" dirty="0" smtClean="0"/>
              <a:t>Takeover </a:t>
            </a:r>
            <a:r>
              <a:rPr lang="de-DE" sz="2000" dirty="0"/>
              <a:t>aufmerksam gemacht werden und </a:t>
            </a:r>
            <a:r>
              <a:rPr lang="de-DE" sz="2000" dirty="0" smtClean="0"/>
              <a:t>Alkoholkonsum als Thema eingeführt </a:t>
            </a:r>
            <a:r>
              <a:rPr lang="de-DE" sz="2000" dirty="0"/>
              <a:t>werden?</a:t>
            </a:r>
          </a:p>
          <a:p>
            <a:r>
              <a:rPr lang="de-DE" sz="2000" dirty="0"/>
              <a:t>Fotos/ Beobachtungen aus dem eigenen Alltag eignen sich hierfür </a:t>
            </a:r>
            <a:r>
              <a:rPr lang="de-DE" sz="2000" dirty="0" smtClean="0"/>
              <a:t>gut</a:t>
            </a:r>
            <a:endParaRPr lang="de-DE" sz="2000" dirty="0"/>
          </a:p>
          <a:p>
            <a:r>
              <a:rPr lang="de-DE" sz="2000" dirty="0"/>
              <a:t>Mit kurzen Fragen kann zum Nachdenken angeregt </a:t>
            </a:r>
            <a:r>
              <a:rPr lang="de-DE" sz="2000" dirty="0" smtClean="0"/>
              <a:t>werden</a:t>
            </a:r>
            <a:endParaRPr lang="de-DE" sz="2000" dirty="0"/>
          </a:p>
          <a:p>
            <a:r>
              <a:rPr lang="de-DE" sz="2000" dirty="0"/>
              <a:t>Mögliche Gemeinsamkeiten zwischen Ihnen (Peers) und Studierenden können gezeigt </a:t>
            </a:r>
            <a:r>
              <a:rPr lang="de-DE" sz="2000" dirty="0" smtClean="0"/>
              <a:t>werden</a:t>
            </a:r>
            <a:endParaRPr lang="de-DE" sz="2000" dirty="0"/>
          </a:p>
          <a:p>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216</a:t>
            </a:fld>
            <a:endParaRPr lang="en-US" noProof="0" dirty="0"/>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07761" y="1512000"/>
            <a:ext cx="2626285" cy="4320000"/>
          </a:xfrm>
          <a:prstGeom prst="rect">
            <a:avLst/>
          </a:prstGeom>
          <a:noFill/>
          <a:ln>
            <a:noFill/>
          </a:ln>
        </p:spPr>
      </p:pic>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83139" y="1512000"/>
            <a:ext cx="2617785" cy="4320000"/>
          </a:xfrm>
          <a:prstGeom prst="rect">
            <a:avLst/>
          </a:prstGeom>
          <a:noFill/>
          <a:ln>
            <a:noFill/>
          </a:ln>
        </p:spPr>
      </p:pic>
    </p:spTree>
    <p:extLst>
      <p:ext uri="{BB962C8B-B14F-4D97-AF65-F5344CB8AC3E}">
        <p14:creationId xmlns:p14="http://schemas.microsoft.com/office/powerpoint/2010/main" val="43428166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Moderation</a:t>
            </a:r>
            <a:endParaRPr lang="de-DE" dirty="0"/>
          </a:p>
        </p:txBody>
      </p:sp>
      <p:sp>
        <p:nvSpPr>
          <p:cNvPr id="9" name="Textplatzhalter 8"/>
          <p:cNvSpPr>
            <a:spLocks noGrp="1"/>
          </p:cNvSpPr>
          <p:nvPr>
            <p:ph type="body" sz="quarter" idx="32"/>
          </p:nvPr>
        </p:nvSpPr>
        <p:spPr/>
        <p:txBody>
          <a:bodyPr/>
          <a:lstStyle/>
          <a:p>
            <a:endParaRPr lang="de-DE" dirty="0"/>
          </a:p>
        </p:txBody>
      </p:sp>
      <p:sp>
        <p:nvSpPr>
          <p:cNvPr id="5" name="Inhaltsplatzhalter 4"/>
          <p:cNvSpPr>
            <a:spLocks noGrp="1"/>
          </p:cNvSpPr>
          <p:nvPr>
            <p:ph idx="1"/>
          </p:nvPr>
        </p:nvSpPr>
        <p:spPr>
          <a:xfrm>
            <a:off x="431999" y="1513490"/>
            <a:ext cx="2304851" cy="4677760"/>
          </a:xfrm>
        </p:spPr>
        <p:txBody>
          <a:bodyPr/>
          <a:lstStyle/>
          <a:p>
            <a:pPr marL="0" indent="0">
              <a:buNone/>
            </a:pPr>
            <a:endParaRPr lang="de-DE" sz="1600" dirty="0"/>
          </a:p>
          <a:p>
            <a:pPr marL="0" indent="0">
              <a:buNone/>
            </a:pPr>
            <a:r>
              <a:rPr lang="de-DE" sz="1600" dirty="0" smtClean="0"/>
              <a:t>Der Instagram-Takeover kann von studentischen </a:t>
            </a:r>
            <a:r>
              <a:rPr lang="de-DE" sz="1600" dirty="0" err="1" smtClean="0"/>
              <a:t>Peer-Berater:innen</a:t>
            </a:r>
            <a:r>
              <a:rPr lang="de-DE" sz="1600" dirty="0" smtClean="0"/>
              <a:t> moderiert werden:  </a:t>
            </a:r>
          </a:p>
          <a:p>
            <a:r>
              <a:rPr lang="de-DE" sz="1600" dirty="0" smtClean="0"/>
              <a:t>Die Peers führen die Studierenden durch den Takeover</a:t>
            </a:r>
          </a:p>
          <a:p>
            <a:r>
              <a:rPr lang="de-DE" sz="1600" dirty="0" smtClean="0"/>
              <a:t>Die einzelnen Themen werden entsprechend miteinander verbunden und eingeordnet</a:t>
            </a:r>
          </a:p>
          <a:p>
            <a:r>
              <a:rPr lang="de-DE" sz="1600" dirty="0" smtClean="0"/>
              <a:t>Die Moderation macht den Takeover persönlicher und lebendiger</a:t>
            </a:r>
            <a:endParaRPr lang="de-DE" dirty="0" smtClean="0"/>
          </a:p>
          <a:p>
            <a:endParaRPr lang="de-DE" dirty="0" smtClean="0"/>
          </a:p>
          <a:p>
            <a:endParaRPr lang="de-DE" dirty="0"/>
          </a:p>
        </p:txBody>
      </p:sp>
      <p:sp>
        <p:nvSpPr>
          <p:cNvPr id="2" name="Textplatzhalter 1"/>
          <p:cNvSpPr>
            <a:spLocks noGrp="1"/>
          </p:cNvSpPr>
          <p:nvPr>
            <p:ph type="body" sz="quarter" idx="12"/>
          </p:nvPr>
        </p:nvSpPr>
        <p:spPr>
          <a:xfrm>
            <a:off x="2952522" y="1507535"/>
            <a:ext cx="2160588" cy="4679250"/>
          </a:xfrm>
        </p:spPr>
        <p:txBody>
          <a:bodyPr/>
          <a:lstStyle/>
          <a:p>
            <a:pPr marL="0" indent="0">
              <a:buNone/>
            </a:pPr>
            <a:r>
              <a:rPr lang="de-DE" dirty="0" smtClean="0"/>
              <a:t>Begrüßung</a:t>
            </a:r>
            <a:endParaRPr lang="de-DE" dirty="0"/>
          </a:p>
        </p:txBody>
      </p:sp>
      <p:sp>
        <p:nvSpPr>
          <p:cNvPr id="3" name="Textplatzhalter 2"/>
          <p:cNvSpPr>
            <a:spLocks noGrp="1"/>
          </p:cNvSpPr>
          <p:nvPr>
            <p:ph type="body" sz="quarter" idx="13"/>
          </p:nvPr>
        </p:nvSpPr>
        <p:spPr>
          <a:xfrm>
            <a:off x="5678462" y="1516470"/>
            <a:ext cx="2160588" cy="4679250"/>
          </a:xfrm>
        </p:spPr>
        <p:txBody>
          <a:bodyPr/>
          <a:lstStyle/>
          <a:p>
            <a:pPr marL="0" indent="0">
              <a:buNone/>
            </a:pPr>
            <a:r>
              <a:rPr lang="de-DE" dirty="0" smtClean="0"/>
              <a:t>Reflexionsfrage/n</a:t>
            </a:r>
            <a:endParaRPr lang="de-DE" dirty="0"/>
          </a:p>
        </p:txBody>
      </p:sp>
      <p:sp>
        <p:nvSpPr>
          <p:cNvPr id="8" name="Textplatzhalter 7"/>
          <p:cNvSpPr>
            <a:spLocks noGrp="1"/>
          </p:cNvSpPr>
          <p:nvPr>
            <p:ph type="body" sz="quarter" idx="15"/>
          </p:nvPr>
        </p:nvSpPr>
        <p:spPr>
          <a:xfrm>
            <a:off x="8404402" y="1516470"/>
            <a:ext cx="2215918" cy="4760153"/>
          </a:xfrm>
        </p:spPr>
        <p:txBody>
          <a:bodyPr/>
          <a:lstStyle/>
          <a:p>
            <a:pPr marL="0" indent="0">
              <a:buNone/>
            </a:pPr>
            <a:r>
              <a:rPr lang="de-DE" dirty="0" smtClean="0"/>
              <a:t>Verabschiedung</a:t>
            </a:r>
            <a:endParaRPr lang="de-DE" dirty="0"/>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r="-737"/>
          <a:stretch/>
        </p:blipFill>
        <p:spPr>
          <a:xfrm>
            <a:off x="2922532" y="1765299"/>
            <a:ext cx="2570247" cy="4338935"/>
          </a:xfrm>
          <a:prstGeom prst="rect">
            <a:avLst/>
          </a:prstGeom>
        </p:spPr>
      </p:pic>
      <p:pic>
        <p:nvPicPr>
          <p:cNvPr id="13" name="Grafik 12"/>
          <p:cNvPicPr>
            <a:picLocks noChangeAspect="1"/>
          </p:cNvPicPr>
          <p:nvPr/>
        </p:nvPicPr>
        <p:blipFill rotWithShape="1">
          <a:blip r:embed="rId4" cstate="screen">
            <a:extLst>
              <a:ext uri="{28A0092B-C50C-407E-A947-70E740481C1C}">
                <a14:useLocalDpi xmlns:a14="http://schemas.microsoft.com/office/drawing/2010/main"/>
              </a:ext>
            </a:extLst>
          </a:blip>
          <a:srcRect r="-937"/>
          <a:stretch/>
        </p:blipFill>
        <p:spPr>
          <a:xfrm>
            <a:off x="5678461" y="1765299"/>
            <a:ext cx="2595588" cy="4347225"/>
          </a:xfrm>
          <a:prstGeom prst="rect">
            <a:avLst/>
          </a:prstGeom>
        </p:spPr>
      </p:pic>
      <p:pic>
        <p:nvPicPr>
          <p:cNvPr id="14" name="Grafik 13"/>
          <p:cNvPicPr>
            <a:picLocks noChangeAspect="1"/>
          </p:cNvPicPr>
          <p:nvPr/>
        </p:nvPicPr>
        <p:blipFill rotWithShape="1">
          <a:blip r:embed="rId5" cstate="screen">
            <a:extLst>
              <a:ext uri="{28A0092B-C50C-407E-A947-70E740481C1C}">
                <a14:useLocalDpi xmlns:a14="http://schemas.microsoft.com/office/drawing/2010/main"/>
              </a:ext>
            </a:extLst>
          </a:blip>
          <a:srcRect l="-1"/>
          <a:stretch/>
        </p:blipFill>
        <p:spPr>
          <a:xfrm>
            <a:off x="8404402" y="1765299"/>
            <a:ext cx="2455918" cy="4355051"/>
          </a:xfrm>
          <a:prstGeom prst="rect">
            <a:avLst/>
          </a:prstGeom>
        </p:spPr>
      </p:pic>
    </p:spTree>
    <p:extLst>
      <p:ext uri="{BB962C8B-B14F-4D97-AF65-F5344CB8AC3E}">
        <p14:creationId xmlns:p14="http://schemas.microsoft.com/office/powerpoint/2010/main" val="36401957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Quiz &amp; Wissensfragen</a:t>
            </a:r>
            <a:endParaRPr lang="de-DE" dirty="0"/>
          </a:p>
        </p:txBody>
      </p:sp>
      <p:sp>
        <p:nvSpPr>
          <p:cNvPr id="3" name="Textplatzhalter 2"/>
          <p:cNvSpPr>
            <a:spLocks noGrp="1"/>
          </p:cNvSpPr>
          <p:nvPr>
            <p:ph type="body" sz="quarter" idx="32"/>
          </p:nvPr>
        </p:nvSpPr>
        <p:spPr/>
        <p:txBody>
          <a:bodyPr/>
          <a:lstStyle/>
          <a:p>
            <a:r>
              <a:rPr lang="de-DE" dirty="0"/>
              <a:t>Aktiv werden und das eigene Wissen prüfen</a:t>
            </a:r>
          </a:p>
          <a:p>
            <a:endParaRPr lang="de-DE" dirty="0"/>
          </a:p>
        </p:txBody>
      </p:sp>
      <p:sp>
        <p:nvSpPr>
          <p:cNvPr id="12" name="Inhaltsplatzhalter 11"/>
          <p:cNvSpPr>
            <a:spLocks noGrp="1"/>
          </p:cNvSpPr>
          <p:nvPr>
            <p:ph idx="1"/>
          </p:nvPr>
        </p:nvSpPr>
        <p:spPr/>
        <p:txBody>
          <a:bodyPr/>
          <a:lstStyle/>
          <a:p>
            <a:pPr marL="0" indent="0">
              <a:buNone/>
            </a:pPr>
            <a:r>
              <a:rPr lang="de-DE" sz="2000" dirty="0"/>
              <a:t>Studierende sollen selbst aktiv werden und </a:t>
            </a:r>
            <a:r>
              <a:rPr lang="de-DE" sz="2000" dirty="0" smtClean="0"/>
              <a:t>ihr eigenes Wissen prüfen? </a:t>
            </a:r>
          </a:p>
          <a:p>
            <a:r>
              <a:rPr lang="de-DE" sz="2000" dirty="0" smtClean="0"/>
              <a:t>Hier bietet sich die Quizfunktion an</a:t>
            </a:r>
          </a:p>
          <a:p>
            <a:r>
              <a:rPr lang="de-DE" sz="2000" dirty="0" smtClean="0"/>
              <a:t>Mögliche Themen: Wirkung und Abbau von Alkohol, Werbekosten für Alkohol</a:t>
            </a:r>
          </a:p>
          <a:p>
            <a:r>
              <a:rPr lang="de-DE" sz="2000" dirty="0" smtClean="0"/>
              <a:t>Wichtig: Fragen „auflösen“ und mit Quellen hinterlegt beantworten</a:t>
            </a:r>
          </a:p>
          <a:p>
            <a:endParaRPr lang="de-DE" dirty="0" smtClean="0"/>
          </a:p>
          <a:p>
            <a:endParaRPr lang="de-DE" dirty="0" smtClean="0"/>
          </a:p>
        </p:txBody>
      </p:sp>
      <p:sp>
        <p:nvSpPr>
          <p:cNvPr id="9" name="Textplatzhalter 8"/>
          <p:cNvSpPr>
            <a:spLocks noGrp="1"/>
          </p:cNvSpPr>
          <p:nvPr>
            <p:ph type="body" sz="quarter" idx="12"/>
          </p:nvPr>
        </p:nvSpPr>
        <p:spPr>
          <a:xfrm>
            <a:off x="5234152" y="1511476"/>
            <a:ext cx="6335548" cy="4679249"/>
          </a:xfrm>
        </p:spPr>
        <p:txBody>
          <a:bodyPr/>
          <a:lstStyle/>
          <a:p>
            <a:pPr marL="0" indent="0">
              <a:buNone/>
            </a:pPr>
            <a:r>
              <a:rPr lang="de-DE" dirty="0" smtClean="0"/>
              <a:t>Frage &amp; Antwort: Beispiel 1</a:t>
            </a:r>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218</a:t>
            </a:fld>
            <a:endParaRPr lang="en-US" noProof="0" dirty="0"/>
          </a:p>
        </p:txBody>
      </p:sp>
      <p:pic>
        <p:nvPicPr>
          <p:cNvPr id="17" name="Grafik 16"/>
          <p:cNvPicPr>
            <a:picLocks noChangeAspect="1"/>
          </p:cNvPicPr>
          <p:nvPr/>
        </p:nvPicPr>
        <p:blipFill rotWithShape="1">
          <a:blip r:embed="rId3" cstate="screen">
            <a:extLst>
              <a:ext uri="{28A0092B-C50C-407E-A947-70E740481C1C}">
                <a14:useLocalDpi xmlns:a14="http://schemas.microsoft.com/office/drawing/2010/main"/>
              </a:ext>
            </a:extLst>
          </a:blip>
          <a:srcRect r="-1702"/>
          <a:stretch/>
        </p:blipFill>
        <p:spPr>
          <a:xfrm>
            <a:off x="5234152" y="1916545"/>
            <a:ext cx="2589488" cy="4260461"/>
          </a:xfrm>
          <a:prstGeom prst="rect">
            <a:avLst/>
          </a:prstGeom>
        </p:spPr>
      </p:pic>
      <p:pic>
        <p:nvPicPr>
          <p:cNvPr id="18" name="Grafik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50394" y="1902826"/>
            <a:ext cx="2451600" cy="4274180"/>
          </a:xfrm>
          <a:prstGeom prst="rect">
            <a:avLst/>
          </a:prstGeom>
        </p:spPr>
      </p:pic>
    </p:spTree>
    <p:extLst>
      <p:ext uri="{BB962C8B-B14F-4D97-AF65-F5344CB8AC3E}">
        <p14:creationId xmlns:p14="http://schemas.microsoft.com/office/powerpoint/2010/main" val="71539438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Quiz &amp; Wissensfragen</a:t>
            </a:r>
            <a:endParaRPr lang="de-DE" dirty="0"/>
          </a:p>
        </p:txBody>
      </p:sp>
      <p:sp>
        <p:nvSpPr>
          <p:cNvPr id="3" name="Textplatzhalter 2"/>
          <p:cNvSpPr>
            <a:spLocks noGrp="1"/>
          </p:cNvSpPr>
          <p:nvPr>
            <p:ph type="body" sz="quarter" idx="32"/>
          </p:nvPr>
        </p:nvSpPr>
        <p:spPr/>
        <p:txBody>
          <a:bodyPr/>
          <a:lstStyle/>
          <a:p>
            <a:r>
              <a:rPr lang="de-DE" dirty="0" smtClean="0"/>
              <a:t>Aktiv werden und das eigene Wissen prüfen</a:t>
            </a:r>
            <a:endParaRPr lang="de-DE" dirty="0"/>
          </a:p>
        </p:txBody>
      </p:sp>
      <p:sp>
        <p:nvSpPr>
          <p:cNvPr id="12" name="Inhaltsplatzhalter 11"/>
          <p:cNvSpPr>
            <a:spLocks noGrp="1"/>
          </p:cNvSpPr>
          <p:nvPr>
            <p:ph sz="half" idx="1"/>
          </p:nvPr>
        </p:nvSpPr>
        <p:spPr/>
        <p:txBody>
          <a:bodyPr/>
          <a:lstStyle/>
          <a:p>
            <a:pPr marL="0" indent="0">
              <a:buNone/>
            </a:pPr>
            <a:r>
              <a:rPr lang="de-DE" dirty="0" smtClean="0"/>
              <a:t>Frage &amp; Antwort: Beispiel 2 </a:t>
            </a:r>
          </a:p>
          <a:p>
            <a:endParaRPr lang="de-DE" dirty="0" smtClean="0"/>
          </a:p>
        </p:txBody>
      </p:sp>
      <p:sp>
        <p:nvSpPr>
          <p:cNvPr id="9" name="Textplatzhalter 8"/>
          <p:cNvSpPr>
            <a:spLocks noGrp="1"/>
          </p:cNvSpPr>
          <p:nvPr>
            <p:ph type="body" sz="quarter" idx="12"/>
          </p:nvPr>
        </p:nvSpPr>
        <p:spPr>
          <a:xfrm>
            <a:off x="6024118" y="1529675"/>
            <a:ext cx="5472113" cy="4680000"/>
          </a:xfrm>
        </p:spPr>
        <p:txBody>
          <a:bodyPr/>
          <a:lstStyle/>
          <a:p>
            <a:pPr marL="0" indent="0">
              <a:buNone/>
            </a:pPr>
            <a:r>
              <a:rPr lang="de-DE" dirty="0" smtClean="0"/>
              <a:t>Frage &amp; Antwort: Beispiel 3</a:t>
            </a:r>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219</a:t>
            </a:fld>
            <a:endParaRPr lang="en-US" noProof="0" dirty="0"/>
          </a:p>
        </p:txBody>
      </p:sp>
      <p:pic>
        <p:nvPicPr>
          <p:cNvPr id="17" name="Google Shape;111;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7598" y="1962150"/>
            <a:ext cx="2471652" cy="4149926"/>
          </a:xfrm>
          <a:prstGeom prst="rect">
            <a:avLst/>
          </a:prstGeom>
          <a:noFill/>
          <a:ln>
            <a:noFill/>
          </a:ln>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9368" y="1962150"/>
            <a:ext cx="2400270" cy="4149926"/>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l="-1301"/>
          <a:stretch/>
        </p:blipFill>
        <p:spPr>
          <a:xfrm>
            <a:off x="6024118" y="1962150"/>
            <a:ext cx="2547146" cy="4149926"/>
          </a:xfrm>
          <a:prstGeom prst="rect">
            <a:avLst/>
          </a:prstGeom>
        </p:spPr>
      </p:pic>
      <p:pic>
        <p:nvPicPr>
          <p:cNvPr id="7" name="Grafik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91382" y="1962150"/>
            <a:ext cx="2435129" cy="4149926"/>
          </a:xfrm>
          <a:prstGeom prst="rect">
            <a:avLst/>
          </a:prstGeom>
        </p:spPr>
      </p:pic>
    </p:spTree>
    <p:extLst>
      <p:ext uri="{BB962C8B-B14F-4D97-AF65-F5344CB8AC3E}">
        <p14:creationId xmlns:p14="http://schemas.microsoft.com/office/powerpoint/2010/main" val="3037164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334434" y="439848"/>
            <a:ext cx="11328000" cy="432000"/>
          </a:xfrm>
        </p:spPr>
        <p:txBody>
          <a:bodyPr/>
          <a:lstStyle/>
          <a:p>
            <a:r>
              <a:rPr lang="de-DE" altLang="de-DE" dirty="0" smtClean="0"/>
              <a:t>AUDIT: Fragen 6 – 10 </a:t>
            </a:r>
            <a:endParaRPr lang="de-DE" altLang="de-DE" dirty="0"/>
          </a:p>
        </p:txBody>
      </p:sp>
      <p:sp>
        <p:nvSpPr>
          <p:cNvPr id="21507" name="Fußzeilenplatzhalter 3"/>
          <p:cNvSpPr>
            <a:spLocks noGrp="1"/>
          </p:cNvSpPr>
          <p:nvPr>
            <p:ph type="ftr" sz="quarter" idx="4294967295"/>
          </p:nvPr>
        </p:nvSpPr>
        <p:spPr>
          <a:xfrm>
            <a:off x="334434" y="6438900"/>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a:solidFill>
                  <a:schemeClr val="bg1"/>
                </a:solidFill>
              </a:rPr>
              <a:t/>
            </a:r>
            <a:br>
              <a:rPr lang="de-DE" altLang="de-DE" sz="900">
                <a:solidFill>
                  <a:schemeClr val="bg1"/>
                </a:solidFill>
              </a:rPr>
            </a:br>
            <a:r>
              <a:rPr lang="en-US" altLang="de-DE" sz="900">
                <a:solidFill>
                  <a:schemeClr val="bg1"/>
                </a:solidFill>
              </a:rPr>
              <a:t>Hochschule Esslingen</a:t>
            </a:r>
          </a:p>
        </p:txBody>
      </p:sp>
      <p:sp>
        <p:nvSpPr>
          <p:cNvPr id="21508" name="Inhaltsplatzhalter 1"/>
          <p:cNvSpPr>
            <a:spLocks noGrp="1"/>
          </p:cNvSpPr>
          <p:nvPr>
            <p:ph idx="1"/>
          </p:nvPr>
        </p:nvSpPr>
        <p:spPr>
          <a:xfrm>
            <a:off x="627943" y="955749"/>
            <a:ext cx="11328000" cy="5183250"/>
          </a:xfrm>
        </p:spPr>
        <p:txBody>
          <a:bodyPr/>
          <a:lstStyle/>
          <a:p>
            <a:pPr marL="457200" lvl="0" indent="-457200">
              <a:buFont typeface="+mj-lt"/>
              <a:buAutoNum type="arabicPeriod" startAt="6"/>
            </a:pPr>
            <a:r>
              <a:rPr lang="de-DE" dirty="0"/>
              <a:t>Wie oft brauchten Sie während der letzten 12 Monate am Morgen ein alkoholisches Getränk, um sich nach einem Abend mit viel Alkoholgenuss wieder fit zu fühlen</a:t>
            </a:r>
            <a:r>
              <a:rPr lang="de-DE" dirty="0" smtClean="0"/>
              <a:t>?</a:t>
            </a:r>
          </a:p>
          <a:p>
            <a:pPr marL="457200" lvl="0" indent="-457200">
              <a:buFont typeface="+mj-lt"/>
              <a:buAutoNum type="arabicPeriod" startAt="6"/>
            </a:pPr>
            <a:endParaRPr lang="de-DE" dirty="0"/>
          </a:p>
          <a:p>
            <a:pPr marL="457200" lvl="0" indent="-457200">
              <a:buFont typeface="+mj-lt"/>
              <a:buAutoNum type="arabicPeriod" startAt="6"/>
            </a:pPr>
            <a:r>
              <a:rPr lang="de-DE" dirty="0"/>
              <a:t>Wie oft hatten Sie während der letzten 12 Monate wegen Ihrer Trinkgewohnheiten Schuldgefühle oder Gewissensbisse</a:t>
            </a:r>
            <a:r>
              <a:rPr lang="de-DE" dirty="0" smtClean="0"/>
              <a:t>?</a:t>
            </a:r>
          </a:p>
          <a:p>
            <a:pPr marL="457200" lvl="0" indent="-457200">
              <a:buFont typeface="+mj-lt"/>
              <a:buAutoNum type="arabicPeriod" startAt="6"/>
            </a:pPr>
            <a:endParaRPr lang="de-DE" dirty="0"/>
          </a:p>
          <a:p>
            <a:pPr marL="457200" lvl="0" indent="-457200">
              <a:buFont typeface="+mj-lt"/>
              <a:buAutoNum type="arabicPeriod" startAt="6"/>
            </a:pPr>
            <a:r>
              <a:rPr lang="de-DE" dirty="0"/>
              <a:t>Wie oft haben Sie sich während der letzten 12 Monate nicht mehr an den vorangegangenen Abend erinnern können, weil Sie getrunken hatten</a:t>
            </a:r>
            <a:r>
              <a:rPr lang="de-DE" dirty="0" smtClean="0"/>
              <a:t>?</a:t>
            </a:r>
          </a:p>
          <a:p>
            <a:pPr marL="457200" lvl="0" indent="-457200">
              <a:buFont typeface="+mj-lt"/>
              <a:buAutoNum type="arabicPeriod" startAt="6"/>
            </a:pPr>
            <a:endParaRPr lang="de-DE" dirty="0"/>
          </a:p>
          <a:p>
            <a:pPr marL="457200" lvl="0" indent="-457200">
              <a:buFont typeface="+mj-lt"/>
              <a:buAutoNum type="arabicPeriod" startAt="6"/>
            </a:pPr>
            <a:r>
              <a:rPr lang="de-DE" dirty="0"/>
              <a:t>Haben Sie sich oder eine andere Person unter Alkoholeinfluss schon einmal verletzt</a:t>
            </a:r>
            <a:r>
              <a:rPr lang="de-DE" dirty="0" smtClean="0"/>
              <a:t>?</a:t>
            </a:r>
          </a:p>
          <a:p>
            <a:pPr marL="457200" lvl="0" indent="-457200">
              <a:buFont typeface="+mj-lt"/>
              <a:buAutoNum type="arabicPeriod" startAt="6"/>
            </a:pPr>
            <a:endParaRPr lang="de-DE" dirty="0"/>
          </a:p>
          <a:p>
            <a:pPr marL="457200" lvl="0" indent="-457200">
              <a:buFont typeface="+mj-lt"/>
              <a:buAutoNum type="arabicPeriod" startAt="6"/>
            </a:pPr>
            <a:r>
              <a:rPr lang="de-DE" dirty="0"/>
              <a:t>Hat ein Verwandter, Freund oder auch ein Arzt schon einmal Bedenken wegen Ihres Trinkverhaltens geäußert oder vorgeschlagen, dass Sie Ihren Alkoholkonsum einschränken?</a:t>
            </a:r>
            <a:endParaRPr lang="de-DE" b="1" dirty="0"/>
          </a:p>
          <a:p>
            <a:pPr lvl="0"/>
            <a:endParaRPr lang="de-DE" dirty="0"/>
          </a:p>
          <a:p>
            <a:pPr marL="0" indent="0">
              <a:buNone/>
            </a:pPr>
            <a:endParaRPr lang="de-DE" altLang="de-DE" dirty="0"/>
          </a:p>
        </p:txBody>
      </p:sp>
    </p:spTree>
    <p:extLst>
      <p:ext uri="{BB962C8B-B14F-4D97-AF65-F5344CB8AC3E}">
        <p14:creationId xmlns:p14="http://schemas.microsoft.com/office/powerpoint/2010/main" val="363848346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Reflexionsfragen</a:t>
            </a:r>
            <a:endParaRPr lang="de-DE" dirty="0"/>
          </a:p>
        </p:txBody>
      </p:sp>
      <p:sp>
        <p:nvSpPr>
          <p:cNvPr id="3" name="Textplatzhalter 2"/>
          <p:cNvSpPr>
            <a:spLocks noGrp="1"/>
          </p:cNvSpPr>
          <p:nvPr>
            <p:ph type="body" sz="quarter" idx="32"/>
          </p:nvPr>
        </p:nvSpPr>
        <p:spPr/>
        <p:txBody>
          <a:bodyPr/>
          <a:lstStyle/>
          <a:p>
            <a:r>
              <a:rPr lang="de-DE" dirty="0" smtClean="0"/>
              <a:t>Aktiv werden und reflektieren</a:t>
            </a:r>
            <a:endParaRPr lang="de-DE" dirty="0"/>
          </a:p>
        </p:txBody>
      </p:sp>
      <p:sp>
        <p:nvSpPr>
          <p:cNvPr id="12" name="Inhaltsplatzhalter 11"/>
          <p:cNvSpPr>
            <a:spLocks noGrp="1"/>
          </p:cNvSpPr>
          <p:nvPr>
            <p:ph sz="half" idx="1"/>
          </p:nvPr>
        </p:nvSpPr>
        <p:spPr>
          <a:xfrm>
            <a:off x="431999" y="1512000"/>
            <a:ext cx="3670753" cy="4680000"/>
          </a:xfrm>
        </p:spPr>
        <p:txBody>
          <a:bodyPr/>
          <a:lstStyle/>
          <a:p>
            <a:pPr marL="0" indent="0">
              <a:buNone/>
            </a:pPr>
            <a:r>
              <a:rPr lang="de-DE" sz="1800" dirty="0" smtClean="0"/>
              <a:t>Studierende sollen selbst aktiv </a:t>
            </a:r>
            <a:r>
              <a:rPr lang="de-DE" sz="1800" dirty="0"/>
              <a:t>werden </a:t>
            </a:r>
            <a:r>
              <a:rPr lang="de-DE" sz="1800" dirty="0" smtClean="0"/>
              <a:t>und zur Reflexion angeregt werden? </a:t>
            </a:r>
          </a:p>
          <a:p>
            <a:r>
              <a:rPr lang="de-DE" sz="1800" dirty="0" smtClean="0"/>
              <a:t>Hier bietet sich die Umfragefunktion an</a:t>
            </a:r>
          </a:p>
          <a:p>
            <a:r>
              <a:rPr lang="de-DE" sz="1800" dirty="0" smtClean="0"/>
              <a:t>Mögliche Themen: Alkoholkonsum im Bekanntenkreis, Motive für Alkoholkonsum</a:t>
            </a:r>
          </a:p>
          <a:p>
            <a:r>
              <a:rPr lang="de-DE" sz="1800" dirty="0" smtClean="0"/>
              <a:t>Achtet auf den Datenschutz: Instagram ist keine anonyme Plattform. Es sollten daher keine zu persönlichen Fragen gestellt werden und ggf. ein Hinweis erstellt werden, dass die Antworten nicht oder nur anonymisiert weitergegeben werden</a:t>
            </a:r>
          </a:p>
          <a:p>
            <a:endParaRPr lang="de-DE" sz="1800" dirty="0" smtClean="0"/>
          </a:p>
        </p:txBody>
      </p:sp>
      <p:sp>
        <p:nvSpPr>
          <p:cNvPr id="4" name="Textplatzhalter 3"/>
          <p:cNvSpPr>
            <a:spLocks noGrp="1"/>
          </p:cNvSpPr>
          <p:nvPr>
            <p:ph type="body" sz="quarter" idx="12"/>
          </p:nvPr>
        </p:nvSpPr>
        <p:spPr>
          <a:xfrm>
            <a:off x="4102755" y="1511250"/>
            <a:ext cx="7669246" cy="4680000"/>
          </a:xfrm>
        </p:spPr>
        <p:txBody>
          <a:bodyPr/>
          <a:lstStyle/>
          <a:p>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220</a:t>
            </a:fld>
            <a:endParaRPr lang="en-US" noProof="0" dirty="0"/>
          </a:p>
        </p:txBody>
      </p:sp>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9954" y="1510500"/>
            <a:ext cx="2429999" cy="4320000"/>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0491" y="1510500"/>
            <a:ext cx="2470217" cy="4320000"/>
          </a:xfrm>
          <a:prstGeom prst="rect">
            <a:avLst/>
          </a:prstGeom>
        </p:spPr>
      </p:pic>
      <p:pic>
        <p:nvPicPr>
          <p:cNvPr id="17" name="Grafik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71246" y="1503962"/>
            <a:ext cx="2470217" cy="4304974"/>
          </a:xfrm>
          <a:prstGeom prst="rect">
            <a:avLst/>
          </a:prstGeom>
        </p:spPr>
      </p:pic>
    </p:spTree>
    <p:extLst>
      <p:ext uri="{BB962C8B-B14F-4D97-AF65-F5344CB8AC3E}">
        <p14:creationId xmlns:p14="http://schemas.microsoft.com/office/powerpoint/2010/main" val="45720078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Fakten &amp; Wissenswertes </a:t>
            </a:r>
            <a:endParaRPr lang="de-DE" dirty="0"/>
          </a:p>
        </p:txBody>
      </p:sp>
      <p:sp>
        <p:nvSpPr>
          <p:cNvPr id="3" name="Textplatzhalter 2"/>
          <p:cNvSpPr>
            <a:spLocks noGrp="1"/>
          </p:cNvSpPr>
          <p:nvPr>
            <p:ph type="body" sz="quarter" idx="32"/>
          </p:nvPr>
        </p:nvSpPr>
        <p:spPr/>
        <p:txBody>
          <a:bodyPr/>
          <a:lstStyle/>
          <a:p>
            <a:endParaRPr lang="de-DE" dirty="0"/>
          </a:p>
        </p:txBody>
      </p:sp>
      <p:sp>
        <p:nvSpPr>
          <p:cNvPr id="5" name="Textplatzhalter 4"/>
          <p:cNvSpPr>
            <a:spLocks noGrp="1"/>
          </p:cNvSpPr>
          <p:nvPr>
            <p:ph type="body" sz="quarter" idx="12"/>
          </p:nvPr>
        </p:nvSpPr>
        <p:spPr/>
        <p:txBody>
          <a:bodyPr/>
          <a:lstStyle/>
          <a:p>
            <a:endParaRPr lang="de-DE" dirty="0"/>
          </a:p>
        </p:txBody>
      </p:sp>
      <p:sp>
        <p:nvSpPr>
          <p:cNvPr id="6" name="Textplatzhalter 5"/>
          <p:cNvSpPr>
            <a:spLocks noGrp="1"/>
          </p:cNvSpPr>
          <p:nvPr>
            <p:ph type="body" sz="quarter" idx="13"/>
          </p:nvPr>
        </p:nvSpPr>
        <p:spPr/>
        <p:txBody>
          <a:bodyPr/>
          <a:lstStyle/>
          <a:p>
            <a:endParaRPr lang="de-DE" dirty="0"/>
          </a:p>
        </p:txBody>
      </p:sp>
      <p:sp>
        <p:nvSpPr>
          <p:cNvPr id="7" name="Textplatzhalter 6"/>
          <p:cNvSpPr>
            <a:spLocks noGrp="1"/>
          </p:cNvSpPr>
          <p:nvPr>
            <p:ph type="body" sz="quarter" idx="14"/>
          </p:nvPr>
        </p:nvSpPr>
        <p:spPr/>
        <p:txBody>
          <a:bodyPr/>
          <a:lstStyle/>
          <a:p>
            <a:endParaRPr lang="de-DE" dirty="0"/>
          </a:p>
        </p:txBody>
      </p:sp>
      <p:sp>
        <p:nvSpPr>
          <p:cNvPr id="9" name="Textplatzhalter 8"/>
          <p:cNvSpPr>
            <a:spLocks noGrp="1"/>
          </p:cNvSpPr>
          <p:nvPr>
            <p:ph type="body" sz="quarter" idx="15"/>
          </p:nvPr>
        </p:nvSpPr>
        <p:spPr/>
        <p:txBody>
          <a:bodyPr/>
          <a:lstStyle/>
          <a:p>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221</a:t>
            </a:fld>
            <a:endParaRPr lang="en-US" noProof="0" dirty="0"/>
          </a:p>
        </p:txBody>
      </p:sp>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5161" y="1572692"/>
            <a:ext cx="2296627" cy="4088614"/>
          </a:xfrm>
          <a:prstGeom prst="rect">
            <a:avLst/>
          </a:prstGeom>
        </p:spPr>
      </p:pic>
      <p:pic>
        <p:nvPicPr>
          <p:cNvPr id="15" name="Grafik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7000" y="1570444"/>
            <a:ext cx="2295000" cy="4090862"/>
          </a:xfrm>
          <a:prstGeom prst="rect">
            <a:avLst/>
          </a:prstGeom>
        </p:spPr>
      </p:pic>
      <p:pic>
        <p:nvPicPr>
          <p:cNvPr id="16" name="Grafik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6624" y="1570444"/>
            <a:ext cx="2295000" cy="4091539"/>
          </a:xfrm>
          <a:prstGeom prst="rect">
            <a:avLst/>
          </a:prstGeom>
        </p:spPr>
      </p:pic>
      <p:pic>
        <p:nvPicPr>
          <p:cNvPr id="17" name="Grafik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66248" y="1572692"/>
            <a:ext cx="2295000" cy="4088614"/>
          </a:xfrm>
          <a:prstGeom prst="rect">
            <a:avLst/>
          </a:prstGeom>
        </p:spPr>
      </p:pic>
      <p:sp>
        <p:nvSpPr>
          <p:cNvPr id="18" name="Inhaltsplatzhalter 17"/>
          <p:cNvSpPr>
            <a:spLocks noGrp="1"/>
          </p:cNvSpPr>
          <p:nvPr>
            <p:ph idx="1"/>
          </p:nvPr>
        </p:nvSpPr>
        <p:spPr>
          <a:xfrm>
            <a:off x="419871" y="1507535"/>
            <a:ext cx="2060078" cy="4679250"/>
          </a:xfrm>
        </p:spPr>
        <p:txBody>
          <a:bodyPr/>
          <a:lstStyle/>
          <a:p>
            <a:r>
              <a:rPr lang="de-DE" sz="1800" dirty="0" smtClean="0"/>
              <a:t>Der Takeover kann auch zur Vermittlung </a:t>
            </a:r>
            <a:r>
              <a:rPr lang="de-DE" sz="1800" dirty="0"/>
              <a:t>von wissenswerten Fakten und Informationen rund um das Thema Alkohol </a:t>
            </a:r>
            <a:r>
              <a:rPr lang="de-DE" sz="1800" dirty="0" smtClean="0"/>
              <a:t>genutzt werden</a:t>
            </a:r>
          </a:p>
          <a:p>
            <a:r>
              <a:rPr lang="de-DE" sz="1800" dirty="0" smtClean="0"/>
              <a:t>Mögliche Themen: Alkoholkonsum in Deutschland und anderen Ländern, </a:t>
            </a:r>
            <a:r>
              <a:rPr lang="de-DE" sz="1800" dirty="0" err="1"/>
              <a:t>Funfacts</a:t>
            </a:r>
            <a:r>
              <a:rPr lang="de-DE" sz="1800" dirty="0"/>
              <a:t> </a:t>
            </a:r>
            <a:r>
              <a:rPr lang="de-DE" sz="1800" dirty="0" smtClean="0"/>
              <a:t>zu Alkohol</a:t>
            </a:r>
          </a:p>
          <a:p>
            <a:r>
              <a:rPr lang="de-DE" sz="1800" dirty="0"/>
              <a:t>Wichtig: </a:t>
            </a:r>
            <a:r>
              <a:rPr lang="de-DE" sz="1800" dirty="0" smtClean="0"/>
              <a:t>Fakten mit </a:t>
            </a:r>
            <a:r>
              <a:rPr lang="de-DE" sz="1800" dirty="0"/>
              <a:t>Quellen </a:t>
            </a:r>
            <a:r>
              <a:rPr lang="de-DE" sz="1800" dirty="0" smtClean="0"/>
              <a:t>hinterlegen</a:t>
            </a:r>
            <a:endParaRPr lang="de-DE" sz="1800" dirty="0"/>
          </a:p>
          <a:p>
            <a:endParaRPr lang="de-DE" sz="1800" dirty="0"/>
          </a:p>
          <a:p>
            <a:pPr marL="0" indent="0">
              <a:buNone/>
            </a:pPr>
            <a:endParaRPr lang="de-DE" sz="1800" dirty="0"/>
          </a:p>
        </p:txBody>
      </p:sp>
    </p:spTree>
    <p:extLst>
      <p:ext uri="{BB962C8B-B14F-4D97-AF65-F5344CB8AC3E}">
        <p14:creationId xmlns:p14="http://schemas.microsoft.com/office/powerpoint/2010/main" val="282872436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Q&amp;A</a:t>
            </a:r>
            <a:endParaRPr lang="de-DE" dirty="0"/>
          </a:p>
        </p:txBody>
      </p:sp>
      <p:sp>
        <p:nvSpPr>
          <p:cNvPr id="3" name="Textplatzhalter 2"/>
          <p:cNvSpPr>
            <a:spLocks noGrp="1"/>
          </p:cNvSpPr>
          <p:nvPr>
            <p:ph type="body" sz="quarter" idx="32"/>
          </p:nvPr>
        </p:nvSpPr>
        <p:spPr/>
        <p:txBody>
          <a:bodyPr/>
          <a:lstStyle/>
          <a:p>
            <a:r>
              <a:rPr lang="de-DE" dirty="0" smtClean="0"/>
              <a:t>Interaktion von Peers und Studierenden</a:t>
            </a:r>
            <a:endParaRPr lang="de-DE" dirty="0"/>
          </a:p>
        </p:txBody>
      </p:sp>
      <p:sp>
        <p:nvSpPr>
          <p:cNvPr id="12" name="Inhaltsplatzhalter 11"/>
          <p:cNvSpPr>
            <a:spLocks noGrp="1"/>
          </p:cNvSpPr>
          <p:nvPr>
            <p:ph sz="half" idx="1"/>
          </p:nvPr>
        </p:nvSpPr>
        <p:spPr/>
        <p:txBody>
          <a:bodyPr/>
          <a:lstStyle/>
          <a:p>
            <a:pPr marL="0" indent="0">
              <a:buNone/>
            </a:pPr>
            <a:r>
              <a:rPr lang="de-DE" dirty="0" smtClean="0"/>
              <a:t>Studierende sollen mit Ihnen bzw. den Peers interagieren können?</a:t>
            </a:r>
          </a:p>
          <a:p>
            <a:r>
              <a:rPr lang="de-DE" dirty="0" smtClean="0"/>
              <a:t>Hierbei kann z. B. unter einem </a:t>
            </a:r>
            <a:r>
              <a:rPr lang="de-DE" dirty="0"/>
              <a:t>Post </a:t>
            </a:r>
            <a:r>
              <a:rPr lang="de-DE" dirty="0" smtClean="0"/>
              <a:t>zum </a:t>
            </a:r>
            <a:r>
              <a:rPr lang="de-DE" dirty="0"/>
              <a:t>Kommentieren </a:t>
            </a:r>
            <a:r>
              <a:rPr lang="de-DE" dirty="0" smtClean="0"/>
              <a:t>aufgefordert werden oder die </a:t>
            </a:r>
            <a:r>
              <a:rPr lang="de-DE" dirty="0"/>
              <a:t>„Stelle eine Frage“-Funktion in den Stories genutzt </a:t>
            </a:r>
            <a:r>
              <a:rPr lang="de-DE" dirty="0" smtClean="0"/>
              <a:t>werden</a:t>
            </a:r>
          </a:p>
          <a:p>
            <a:r>
              <a:rPr lang="de-DE" dirty="0" smtClean="0"/>
              <a:t>Studierende </a:t>
            </a:r>
            <a:r>
              <a:rPr lang="de-DE" dirty="0"/>
              <a:t>können den </a:t>
            </a:r>
            <a:r>
              <a:rPr lang="de-DE" dirty="0" err="1"/>
              <a:t>Peer-Berater:innen</a:t>
            </a:r>
            <a:r>
              <a:rPr lang="de-DE" dirty="0"/>
              <a:t> </a:t>
            </a:r>
            <a:r>
              <a:rPr lang="de-DE" dirty="0" smtClean="0"/>
              <a:t>(persönliche/ fachliche) Fragen stellen sowie Anmerkungen </a:t>
            </a:r>
            <a:r>
              <a:rPr lang="de-DE" dirty="0"/>
              <a:t>und persönliche Statements machen</a:t>
            </a:r>
          </a:p>
          <a:p>
            <a:endParaRPr lang="de-DE" dirty="0"/>
          </a:p>
        </p:txBody>
      </p:sp>
      <p:sp>
        <p:nvSpPr>
          <p:cNvPr id="4" name="Textplatzhalter 3"/>
          <p:cNvSpPr>
            <a:spLocks noGrp="1"/>
          </p:cNvSpPr>
          <p:nvPr>
            <p:ph type="body" sz="quarter" idx="12"/>
          </p:nvPr>
        </p:nvSpPr>
        <p:spPr/>
        <p:txBody>
          <a:bodyPr/>
          <a:lstStyle/>
          <a:p>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222</a:t>
            </a:fld>
            <a:endParaRPr lang="en-US" noProof="0" dirty="0"/>
          </a:p>
        </p:txBody>
      </p:sp>
      <p:pic>
        <p:nvPicPr>
          <p:cNvPr id="9" name="Inhaltsplatzhalt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99887" y="1511250"/>
            <a:ext cx="2429999" cy="4320000"/>
          </a:xfr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5418" y="1511250"/>
            <a:ext cx="2427273" cy="4320000"/>
          </a:xfrm>
          <a:prstGeom prst="rect">
            <a:avLst/>
          </a:prstGeom>
        </p:spPr>
      </p:pic>
    </p:spTree>
    <p:extLst>
      <p:ext uri="{BB962C8B-B14F-4D97-AF65-F5344CB8AC3E}">
        <p14:creationId xmlns:p14="http://schemas.microsoft.com/office/powerpoint/2010/main" val="319316424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Rezepte für alkoholfreie Cocktails</a:t>
            </a:r>
            <a:endParaRPr lang="de-DE" dirty="0"/>
          </a:p>
        </p:txBody>
      </p:sp>
      <p:sp>
        <p:nvSpPr>
          <p:cNvPr id="2" name="Textplatzhalter 1"/>
          <p:cNvSpPr>
            <a:spLocks noGrp="1"/>
          </p:cNvSpPr>
          <p:nvPr>
            <p:ph type="body" sz="quarter" idx="32"/>
          </p:nvPr>
        </p:nvSpPr>
        <p:spPr/>
        <p:txBody>
          <a:bodyPr/>
          <a:lstStyle/>
          <a:p>
            <a:r>
              <a:rPr lang="de-DE" sz="2000" dirty="0" smtClean="0"/>
              <a:t>Inspirationen für alkoholfreie Alternativen – von einem Student und Bartender aus Esslingen kreiert</a:t>
            </a:r>
            <a:endParaRPr lang="de-DE" sz="2000" dirty="0"/>
          </a:p>
        </p:txBody>
      </p:sp>
      <p:sp>
        <p:nvSpPr>
          <p:cNvPr id="23" name="Inhaltsplatzhalter 22"/>
          <p:cNvSpPr>
            <a:spLocks noGrp="1"/>
          </p:cNvSpPr>
          <p:nvPr>
            <p:ph idx="1"/>
          </p:nvPr>
        </p:nvSpPr>
        <p:spPr>
          <a:xfrm>
            <a:off x="392772" y="1512000"/>
            <a:ext cx="3075642" cy="2839283"/>
          </a:xfrm>
        </p:spPr>
        <p:txBody>
          <a:bodyPr/>
          <a:lstStyle/>
          <a:p>
            <a:pPr marL="0" indent="0">
              <a:buNone/>
            </a:pPr>
            <a:r>
              <a:rPr lang="de-DE" sz="1400" b="1" dirty="0"/>
              <a:t>Mango </a:t>
            </a:r>
            <a:r>
              <a:rPr lang="de-DE" sz="1400" b="1" dirty="0" smtClean="0"/>
              <a:t>Lady</a:t>
            </a:r>
          </a:p>
          <a:p>
            <a:pPr marL="0" indent="0">
              <a:buNone/>
            </a:pPr>
            <a:endParaRPr lang="de-DE" sz="1200" dirty="0" smtClean="0"/>
          </a:p>
          <a:p>
            <a:pPr marL="0" indent="0">
              <a:buNone/>
            </a:pPr>
            <a:endParaRPr lang="de-DE" sz="1200" dirty="0"/>
          </a:p>
          <a:p>
            <a:pPr marL="0" indent="0">
              <a:buNone/>
            </a:pPr>
            <a:endParaRPr lang="de-DE" sz="1200" dirty="0" smtClean="0"/>
          </a:p>
          <a:p>
            <a:pPr marL="0" indent="0">
              <a:buNone/>
            </a:pPr>
            <a:endParaRPr lang="de-DE" sz="1200" dirty="0"/>
          </a:p>
          <a:p>
            <a:pPr marL="0" indent="0">
              <a:buNone/>
            </a:pPr>
            <a:endParaRPr lang="de-DE" sz="1200" dirty="0" smtClean="0"/>
          </a:p>
          <a:p>
            <a:pPr marL="0" indent="0">
              <a:buNone/>
            </a:pPr>
            <a:endParaRPr lang="de-DE" sz="1200" dirty="0"/>
          </a:p>
          <a:p>
            <a:pPr marL="0" indent="0">
              <a:buNone/>
            </a:pPr>
            <a:endParaRPr lang="de-DE" sz="1200" dirty="0" smtClean="0"/>
          </a:p>
          <a:p>
            <a:pPr marL="0" indent="0">
              <a:buNone/>
            </a:pPr>
            <a:endParaRPr lang="de-DE" sz="1200" dirty="0"/>
          </a:p>
          <a:p>
            <a:endParaRPr lang="de-DE" dirty="0"/>
          </a:p>
        </p:txBody>
      </p:sp>
      <p:sp>
        <p:nvSpPr>
          <p:cNvPr id="24" name="Textplatzhalter 23"/>
          <p:cNvSpPr>
            <a:spLocks noGrp="1"/>
          </p:cNvSpPr>
          <p:nvPr>
            <p:ph type="body" sz="quarter" idx="12"/>
          </p:nvPr>
        </p:nvSpPr>
        <p:spPr>
          <a:xfrm>
            <a:off x="431800" y="4243385"/>
            <a:ext cx="2156500" cy="2075774"/>
          </a:xfrm>
        </p:spPr>
        <p:txBody>
          <a:bodyPr/>
          <a:lstStyle/>
          <a:p>
            <a:pPr marL="0" indent="0">
              <a:buNone/>
            </a:pPr>
            <a:r>
              <a:rPr lang="de-DE" sz="1400" dirty="0" smtClean="0"/>
              <a:t>Zutaten</a:t>
            </a:r>
            <a:r>
              <a:rPr lang="de-DE" sz="1400" dirty="0"/>
              <a:t>:</a:t>
            </a:r>
          </a:p>
          <a:p>
            <a:pPr marL="0" indent="0">
              <a:spcBef>
                <a:spcPts val="0"/>
              </a:spcBef>
              <a:buNone/>
            </a:pPr>
            <a:r>
              <a:rPr lang="de-DE" sz="1400" dirty="0">
                <a:ea typeface="Calibri"/>
                <a:cs typeface="Calibri"/>
              </a:rPr>
              <a:t>2 cl </a:t>
            </a:r>
            <a:r>
              <a:rPr lang="de-DE" sz="1400" dirty="0" err="1">
                <a:ea typeface="Calibri"/>
                <a:cs typeface="Calibri"/>
              </a:rPr>
              <a:t>Mangosirup</a:t>
            </a:r>
            <a:endParaRPr lang="de-DE" sz="1400" dirty="0">
              <a:ea typeface="Calibri"/>
              <a:cs typeface="Calibri"/>
            </a:endParaRPr>
          </a:p>
          <a:p>
            <a:pPr marL="0" indent="0">
              <a:spcBef>
                <a:spcPts val="0"/>
              </a:spcBef>
              <a:buNone/>
            </a:pPr>
            <a:r>
              <a:rPr lang="de-DE" sz="1400" dirty="0">
                <a:ea typeface="Calibri"/>
                <a:cs typeface="Calibri"/>
              </a:rPr>
              <a:t>8 cl Orangensaft</a:t>
            </a:r>
          </a:p>
          <a:p>
            <a:pPr marL="0" indent="0">
              <a:spcBef>
                <a:spcPts val="0"/>
              </a:spcBef>
              <a:buNone/>
            </a:pPr>
            <a:r>
              <a:rPr lang="de-DE" sz="1400" dirty="0">
                <a:ea typeface="Calibri"/>
                <a:cs typeface="Calibri"/>
              </a:rPr>
              <a:t>10 cl Bitter Lemon</a:t>
            </a:r>
          </a:p>
          <a:p>
            <a:pPr marL="0" indent="0">
              <a:spcBef>
                <a:spcPts val="0"/>
              </a:spcBef>
              <a:buNone/>
            </a:pPr>
            <a:endParaRPr lang="de-DE" sz="1400" dirty="0">
              <a:ea typeface="Calibri"/>
              <a:cs typeface="Calibri"/>
            </a:endParaRPr>
          </a:p>
          <a:p>
            <a:pPr marL="0" indent="0">
              <a:spcBef>
                <a:spcPts val="0"/>
              </a:spcBef>
              <a:buNone/>
            </a:pPr>
            <a:r>
              <a:rPr lang="de-DE" sz="1400" dirty="0">
                <a:ea typeface="Calibri"/>
                <a:cs typeface="Calibri"/>
              </a:rPr>
              <a:t>Deko: </a:t>
            </a:r>
            <a:r>
              <a:rPr lang="de-DE" sz="1400" dirty="0" err="1">
                <a:ea typeface="Calibri"/>
                <a:cs typeface="Calibri"/>
              </a:rPr>
              <a:t>Mangospalte</a:t>
            </a:r>
            <a:endParaRPr lang="de-DE" sz="1400" dirty="0">
              <a:ea typeface="Calibri"/>
              <a:cs typeface="Calibri"/>
            </a:endParaRPr>
          </a:p>
          <a:p>
            <a:pPr marL="0" indent="0">
              <a:spcBef>
                <a:spcPts val="0"/>
              </a:spcBef>
              <a:buNone/>
            </a:pPr>
            <a:endParaRPr lang="de-DE" sz="1400" dirty="0">
              <a:ea typeface="Calibri"/>
              <a:cs typeface="Calibri"/>
            </a:endParaRPr>
          </a:p>
          <a:p>
            <a:pPr marL="0" indent="0">
              <a:spcBef>
                <a:spcPts val="0"/>
              </a:spcBef>
              <a:buNone/>
            </a:pPr>
            <a:r>
              <a:rPr lang="de-DE" sz="1400" dirty="0">
                <a:ea typeface="Calibri"/>
                <a:cs typeface="Calibri"/>
              </a:rPr>
              <a:t>Zubereitung: Alle Zutaten in ein Glas mit Eiswürfel geben und gut umrühren.</a:t>
            </a:r>
          </a:p>
          <a:p>
            <a:pPr marL="0" indent="0">
              <a:buNone/>
            </a:pPr>
            <a:endParaRPr lang="de-DE" sz="1600" dirty="0"/>
          </a:p>
        </p:txBody>
      </p:sp>
      <p:sp>
        <p:nvSpPr>
          <p:cNvPr id="25" name="Textplatzhalter 24"/>
          <p:cNvSpPr>
            <a:spLocks noGrp="1"/>
          </p:cNvSpPr>
          <p:nvPr>
            <p:ph type="body" sz="quarter" idx="13"/>
          </p:nvPr>
        </p:nvSpPr>
        <p:spPr>
          <a:xfrm>
            <a:off x="8145031" y="1511476"/>
            <a:ext cx="3626969" cy="2839808"/>
          </a:xfrm>
        </p:spPr>
        <p:txBody>
          <a:bodyPr/>
          <a:lstStyle/>
          <a:p>
            <a:pPr marL="0" indent="0">
              <a:buNone/>
            </a:pPr>
            <a:r>
              <a:rPr lang="de-DE" sz="1400" b="1" dirty="0" err="1"/>
              <a:t>Deep</a:t>
            </a:r>
            <a:r>
              <a:rPr lang="de-DE" sz="1400" b="1" dirty="0"/>
              <a:t> </a:t>
            </a:r>
            <a:r>
              <a:rPr lang="de-DE" sz="1400" b="1" dirty="0" err="1" smtClean="0"/>
              <a:t>Red</a:t>
            </a:r>
            <a:endParaRPr lang="de-DE" sz="1400" b="1" dirty="0" smtClean="0"/>
          </a:p>
          <a:p>
            <a:pPr marL="0" indent="0">
              <a:buNone/>
            </a:pPr>
            <a:endParaRPr lang="de-DE" sz="1400" b="1" dirty="0" smtClean="0"/>
          </a:p>
          <a:p>
            <a:pPr marL="0" indent="0">
              <a:buNone/>
            </a:pPr>
            <a:endParaRPr lang="de-DE" sz="1400" b="1" dirty="0"/>
          </a:p>
          <a:p>
            <a:pPr marL="0" indent="0">
              <a:buNone/>
            </a:pPr>
            <a:endParaRPr lang="de-DE" sz="1400" b="1" dirty="0" smtClean="0"/>
          </a:p>
          <a:p>
            <a:pPr marL="0" indent="0">
              <a:buNone/>
            </a:pPr>
            <a:endParaRPr lang="de-DE" sz="1400" b="1" dirty="0"/>
          </a:p>
          <a:p>
            <a:pPr marL="0" indent="0">
              <a:buNone/>
            </a:pPr>
            <a:endParaRPr lang="de-DE" sz="1400" b="1" dirty="0" smtClean="0"/>
          </a:p>
          <a:p>
            <a:pPr marL="0" indent="0">
              <a:buNone/>
            </a:pPr>
            <a:endParaRPr lang="de-DE" sz="1400" b="1" dirty="0"/>
          </a:p>
          <a:p>
            <a:pPr marL="0" indent="0">
              <a:buNone/>
            </a:pPr>
            <a:endParaRPr lang="de-DE" sz="1400" b="1" dirty="0" smtClean="0"/>
          </a:p>
          <a:p>
            <a:pPr marL="0" indent="0">
              <a:buNone/>
            </a:pPr>
            <a:endParaRPr lang="de-DE" sz="1400" b="1" dirty="0" smtClean="0"/>
          </a:p>
          <a:p>
            <a:pPr marL="0" indent="0">
              <a:spcBef>
                <a:spcPts val="0"/>
              </a:spcBef>
              <a:buNone/>
            </a:pPr>
            <a:endParaRPr lang="de-DE" sz="1400" dirty="0"/>
          </a:p>
          <a:p>
            <a:pPr marL="0" indent="0">
              <a:buNone/>
            </a:pPr>
            <a:endParaRPr lang="de-DE" sz="1200" dirty="0"/>
          </a:p>
        </p:txBody>
      </p:sp>
      <p:sp>
        <p:nvSpPr>
          <p:cNvPr id="6" name="Fußzeilenplatzhalter 5"/>
          <p:cNvSpPr>
            <a:spLocks noGrp="1"/>
          </p:cNvSpPr>
          <p:nvPr>
            <p:ph type="ftr" sz="quarter" idx="14"/>
          </p:nvPr>
        </p:nvSpPr>
        <p:spPr/>
        <p:txBody>
          <a:bodyPr/>
          <a:lstStyle/>
          <a:p>
            <a:r>
              <a:rPr lang="de-DE" dirty="0" smtClean="0"/>
              <a:t>eCHECKUP - Prävention des riskanten Alkoholkonsums bei Studierenden</a:t>
            </a:r>
            <a:endParaRPr lang="de-DE" dirty="0"/>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223</a:t>
            </a:fld>
            <a:endParaRPr lang="en-US" noProof="0" dirty="0"/>
          </a:p>
        </p:txBody>
      </p:sp>
      <p:pic>
        <p:nvPicPr>
          <p:cNvPr id="29" name="Google Shape;117;ge122c9b358_1_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2772" y="1727809"/>
            <a:ext cx="2156500" cy="2492965"/>
          </a:xfrm>
          <a:prstGeom prst="rect">
            <a:avLst/>
          </a:prstGeom>
          <a:noFill/>
          <a:ln>
            <a:noFill/>
          </a:ln>
        </p:spPr>
      </p:pic>
      <p:pic>
        <p:nvPicPr>
          <p:cNvPr id="31" name="Google Shape;170;ge122c9b358_1_1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145031" y="1728145"/>
            <a:ext cx="2090833" cy="2492965"/>
          </a:xfrm>
          <a:prstGeom prst="rect">
            <a:avLst/>
          </a:prstGeom>
          <a:noFill/>
          <a:ln>
            <a:noFill/>
          </a:ln>
        </p:spPr>
      </p:pic>
      <p:sp>
        <p:nvSpPr>
          <p:cNvPr id="13" name="Textplatzhalter 23"/>
          <p:cNvSpPr txBox="1">
            <a:spLocks/>
          </p:cNvSpPr>
          <p:nvPr/>
        </p:nvSpPr>
        <p:spPr>
          <a:xfrm>
            <a:off x="8171550" y="4243385"/>
            <a:ext cx="2664616" cy="212796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de-DE" sz="1400" dirty="0" smtClean="0"/>
              <a:t>Zutaten</a:t>
            </a:r>
            <a:r>
              <a:rPr lang="de-DE" sz="1400" dirty="0"/>
              <a:t>:</a:t>
            </a:r>
          </a:p>
          <a:p>
            <a:pPr marL="0" indent="0">
              <a:spcBef>
                <a:spcPts val="0"/>
              </a:spcBef>
              <a:buNone/>
            </a:pPr>
            <a:r>
              <a:rPr lang="de-DE" sz="1400" dirty="0"/>
              <a:t>2 cl Grenadine </a:t>
            </a:r>
          </a:p>
          <a:p>
            <a:pPr marL="0" indent="0">
              <a:spcBef>
                <a:spcPts val="0"/>
              </a:spcBef>
              <a:buNone/>
            </a:pPr>
            <a:r>
              <a:rPr lang="de-DE" sz="1400" dirty="0"/>
              <a:t>2 cl Zitronensaft</a:t>
            </a:r>
          </a:p>
          <a:p>
            <a:pPr marL="0" indent="0">
              <a:spcBef>
                <a:spcPts val="0"/>
              </a:spcBef>
              <a:buNone/>
            </a:pPr>
            <a:r>
              <a:rPr lang="de-DE" sz="1400" dirty="0" smtClean="0"/>
              <a:t>mit </a:t>
            </a:r>
            <a:r>
              <a:rPr lang="de-DE" sz="1400" dirty="0"/>
              <a:t>Ginger Ale auffüllen</a:t>
            </a:r>
          </a:p>
          <a:p>
            <a:pPr marL="0" indent="0">
              <a:spcBef>
                <a:spcPts val="0"/>
              </a:spcBef>
              <a:buNone/>
            </a:pPr>
            <a:endParaRPr lang="de-DE" sz="1400" dirty="0"/>
          </a:p>
          <a:p>
            <a:pPr marL="0" indent="0">
              <a:spcBef>
                <a:spcPts val="0"/>
              </a:spcBef>
              <a:buNone/>
            </a:pPr>
            <a:r>
              <a:rPr lang="de-DE" sz="1400" dirty="0"/>
              <a:t>Deko: </a:t>
            </a:r>
            <a:r>
              <a:rPr lang="de-DE" sz="1400" dirty="0" smtClean="0"/>
              <a:t>Minze-Zweig, Cocktailkirsche</a:t>
            </a:r>
            <a:endParaRPr lang="de-DE" sz="1400" dirty="0"/>
          </a:p>
          <a:p>
            <a:pPr marL="0" indent="0">
              <a:spcBef>
                <a:spcPts val="0"/>
              </a:spcBef>
              <a:buNone/>
            </a:pPr>
            <a:endParaRPr lang="de-DE" sz="1400" dirty="0"/>
          </a:p>
          <a:p>
            <a:pPr marL="0" indent="0">
              <a:spcBef>
                <a:spcPts val="0"/>
              </a:spcBef>
              <a:buNone/>
            </a:pPr>
            <a:r>
              <a:rPr lang="de-DE" sz="1400" dirty="0"/>
              <a:t>Zubereitung: Alle Zutaten in ein Glas mit Eiswürfeln geben und gut </a:t>
            </a:r>
            <a:r>
              <a:rPr lang="de-DE" sz="1400" dirty="0" smtClean="0"/>
              <a:t>umrühren.</a:t>
            </a:r>
            <a:endParaRPr lang="de-DE" sz="1400" dirty="0"/>
          </a:p>
        </p:txBody>
      </p:sp>
      <p:sp>
        <p:nvSpPr>
          <p:cNvPr id="3" name="Rechteck 2"/>
          <p:cNvSpPr/>
          <p:nvPr/>
        </p:nvSpPr>
        <p:spPr>
          <a:xfrm>
            <a:off x="4358801" y="4221110"/>
            <a:ext cx="2532993" cy="2031325"/>
          </a:xfrm>
          <a:prstGeom prst="rect">
            <a:avLst/>
          </a:prstGeom>
        </p:spPr>
        <p:txBody>
          <a:bodyPr wrap="square">
            <a:spAutoFit/>
          </a:bodyPr>
          <a:lstStyle/>
          <a:p>
            <a:pPr lvl="0">
              <a:lnSpc>
                <a:spcPct val="90000"/>
              </a:lnSpc>
            </a:pPr>
            <a:r>
              <a:rPr lang="de-DE" sz="1400" dirty="0">
                <a:solidFill>
                  <a:schemeClr val="tx1">
                    <a:lumMod val="75000"/>
                    <a:lumOff val="25000"/>
                  </a:schemeClr>
                </a:solidFill>
                <a:sym typeface="Calibri"/>
              </a:rPr>
              <a:t>Zutaten:</a:t>
            </a:r>
          </a:p>
          <a:p>
            <a:pPr lvl="0">
              <a:lnSpc>
                <a:spcPct val="90000"/>
              </a:lnSpc>
            </a:pPr>
            <a:r>
              <a:rPr lang="de-DE" sz="1400" dirty="0">
                <a:solidFill>
                  <a:schemeClr val="tx1">
                    <a:lumMod val="75000"/>
                    <a:lumOff val="25000"/>
                  </a:schemeClr>
                </a:solidFill>
                <a:sym typeface="Calibri"/>
              </a:rPr>
              <a:t>10 cl Mate</a:t>
            </a:r>
          </a:p>
          <a:p>
            <a:pPr lvl="0">
              <a:lnSpc>
                <a:spcPct val="90000"/>
              </a:lnSpc>
            </a:pPr>
            <a:r>
              <a:rPr lang="de-DE" sz="1400" dirty="0">
                <a:solidFill>
                  <a:schemeClr val="tx1">
                    <a:lumMod val="75000"/>
                    <a:lumOff val="25000"/>
                  </a:schemeClr>
                </a:solidFill>
                <a:sym typeface="Calibri"/>
              </a:rPr>
              <a:t>10 cl Tomatensaft</a:t>
            </a:r>
          </a:p>
          <a:p>
            <a:pPr lvl="0">
              <a:lnSpc>
                <a:spcPct val="90000"/>
              </a:lnSpc>
            </a:pPr>
            <a:r>
              <a:rPr lang="de-DE" sz="1400" dirty="0">
                <a:solidFill>
                  <a:schemeClr val="tx1">
                    <a:lumMod val="75000"/>
                    <a:lumOff val="25000"/>
                  </a:schemeClr>
                </a:solidFill>
                <a:sym typeface="Calibri"/>
              </a:rPr>
              <a:t>2</a:t>
            </a:r>
            <a:r>
              <a:rPr lang="de-DE" sz="1400" dirty="0" smtClean="0">
                <a:solidFill>
                  <a:schemeClr val="tx1">
                    <a:lumMod val="75000"/>
                    <a:lumOff val="25000"/>
                  </a:schemeClr>
                </a:solidFill>
                <a:sym typeface="Calibri"/>
              </a:rPr>
              <a:t> </a:t>
            </a:r>
            <a:r>
              <a:rPr lang="de-DE" sz="1400" dirty="0">
                <a:solidFill>
                  <a:schemeClr val="tx1">
                    <a:lumMod val="75000"/>
                    <a:lumOff val="25000"/>
                  </a:schemeClr>
                </a:solidFill>
                <a:sym typeface="Calibri"/>
              </a:rPr>
              <a:t>Spritzer </a:t>
            </a:r>
            <a:r>
              <a:rPr lang="de-DE" sz="1400" dirty="0" smtClean="0">
                <a:solidFill>
                  <a:schemeClr val="tx1">
                    <a:lumMod val="75000"/>
                    <a:lumOff val="25000"/>
                  </a:schemeClr>
                </a:solidFill>
                <a:sym typeface="Calibri"/>
              </a:rPr>
              <a:t>Tabasco</a:t>
            </a:r>
          </a:p>
          <a:p>
            <a:pPr>
              <a:lnSpc>
                <a:spcPct val="90000"/>
              </a:lnSpc>
            </a:pPr>
            <a:r>
              <a:rPr lang="de-DE" sz="1400" dirty="0">
                <a:solidFill>
                  <a:schemeClr val="tx1">
                    <a:lumMod val="75000"/>
                    <a:lumOff val="25000"/>
                  </a:schemeClr>
                </a:solidFill>
                <a:sym typeface="Calibri"/>
              </a:rPr>
              <a:t>Salz, </a:t>
            </a:r>
            <a:r>
              <a:rPr lang="de-DE" sz="1400" dirty="0" smtClean="0">
                <a:solidFill>
                  <a:schemeClr val="tx1">
                    <a:lumMod val="75000"/>
                    <a:lumOff val="25000"/>
                  </a:schemeClr>
                </a:solidFill>
                <a:sym typeface="Calibri"/>
              </a:rPr>
              <a:t>Pfeffer</a:t>
            </a:r>
            <a:endParaRPr lang="de-DE" sz="1400" dirty="0">
              <a:solidFill>
                <a:schemeClr val="tx1">
                  <a:lumMod val="75000"/>
                  <a:lumOff val="25000"/>
                </a:schemeClr>
              </a:solidFill>
              <a:sym typeface="Calibri"/>
            </a:endParaRPr>
          </a:p>
          <a:p>
            <a:pPr lvl="0">
              <a:lnSpc>
                <a:spcPct val="90000"/>
              </a:lnSpc>
            </a:pPr>
            <a:endParaRPr lang="de-DE" sz="1400" dirty="0">
              <a:solidFill>
                <a:schemeClr val="tx1">
                  <a:lumMod val="75000"/>
                  <a:lumOff val="25000"/>
                </a:schemeClr>
              </a:solidFill>
              <a:sym typeface="Calibri"/>
            </a:endParaRPr>
          </a:p>
          <a:p>
            <a:pPr lvl="0">
              <a:lnSpc>
                <a:spcPct val="90000"/>
              </a:lnSpc>
            </a:pPr>
            <a:r>
              <a:rPr lang="de-DE" sz="1400" dirty="0">
                <a:solidFill>
                  <a:schemeClr val="tx1">
                    <a:lumMod val="75000"/>
                    <a:lumOff val="25000"/>
                  </a:schemeClr>
                </a:solidFill>
                <a:sym typeface="Calibri"/>
              </a:rPr>
              <a:t>Deko: zwei </a:t>
            </a:r>
            <a:r>
              <a:rPr lang="de-DE" sz="1400" dirty="0" smtClean="0">
                <a:solidFill>
                  <a:schemeClr val="tx1">
                    <a:lumMod val="75000"/>
                    <a:lumOff val="25000"/>
                  </a:schemeClr>
                </a:solidFill>
                <a:sym typeface="Calibri"/>
              </a:rPr>
              <a:t>Zitronenschnitze</a:t>
            </a:r>
          </a:p>
          <a:p>
            <a:pPr lvl="0">
              <a:lnSpc>
                <a:spcPct val="90000"/>
              </a:lnSpc>
            </a:pPr>
            <a:endParaRPr lang="de-DE" sz="1400" dirty="0">
              <a:solidFill>
                <a:schemeClr val="tx1">
                  <a:lumMod val="75000"/>
                  <a:lumOff val="25000"/>
                </a:schemeClr>
              </a:solidFill>
              <a:sym typeface="Calibri"/>
            </a:endParaRPr>
          </a:p>
          <a:p>
            <a:pPr lvl="0">
              <a:lnSpc>
                <a:spcPct val="90000"/>
              </a:lnSpc>
            </a:pPr>
            <a:r>
              <a:rPr lang="de-DE" sz="1400" dirty="0">
                <a:solidFill>
                  <a:schemeClr val="tx1">
                    <a:lumMod val="75000"/>
                    <a:lumOff val="25000"/>
                  </a:schemeClr>
                </a:solidFill>
                <a:sym typeface="Calibri"/>
              </a:rPr>
              <a:t>Zubereitung: Alle Zutaten in ein Glas geben und gut umrühren.</a:t>
            </a:r>
          </a:p>
        </p:txBody>
      </p:sp>
      <p:sp>
        <p:nvSpPr>
          <p:cNvPr id="14" name="Inhaltsplatzhalter 22"/>
          <p:cNvSpPr txBox="1">
            <a:spLocks/>
          </p:cNvSpPr>
          <p:nvPr/>
        </p:nvSpPr>
        <p:spPr>
          <a:xfrm>
            <a:off x="4421775" y="1533232"/>
            <a:ext cx="2732154" cy="279629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400" b="1" dirty="0" err="1" smtClean="0"/>
              <a:t>Bloody</a:t>
            </a:r>
            <a:r>
              <a:rPr lang="de-DE" sz="1400" b="1" dirty="0" smtClean="0"/>
              <a:t> Mate</a:t>
            </a:r>
          </a:p>
          <a:p>
            <a:pPr marL="0" indent="0">
              <a:buFont typeface="Arial" panose="020B0604020202020204" pitchFamily="34" charset="0"/>
              <a:buNone/>
            </a:pPr>
            <a:endParaRPr lang="de-DE" sz="1200" dirty="0" smtClean="0"/>
          </a:p>
          <a:p>
            <a:pPr marL="0" indent="0">
              <a:buFont typeface="Arial" panose="020B0604020202020204" pitchFamily="34" charset="0"/>
              <a:buNone/>
            </a:pPr>
            <a:endParaRPr lang="de-DE" sz="1200" dirty="0" smtClean="0"/>
          </a:p>
          <a:p>
            <a:pPr marL="0" indent="0">
              <a:buFont typeface="Arial" panose="020B0604020202020204" pitchFamily="34" charset="0"/>
              <a:buNone/>
            </a:pPr>
            <a:endParaRPr lang="de-DE" sz="1200" dirty="0" smtClean="0"/>
          </a:p>
          <a:p>
            <a:pPr marL="0" indent="0">
              <a:buFont typeface="Arial" panose="020B0604020202020204" pitchFamily="34" charset="0"/>
              <a:buNone/>
            </a:pPr>
            <a:endParaRPr lang="de-DE" sz="1200" dirty="0" smtClean="0"/>
          </a:p>
          <a:p>
            <a:pPr marL="0" indent="0">
              <a:buFont typeface="Arial" panose="020B0604020202020204" pitchFamily="34" charset="0"/>
              <a:buNone/>
            </a:pPr>
            <a:endParaRPr lang="de-DE" sz="1200" dirty="0" smtClean="0"/>
          </a:p>
          <a:p>
            <a:pPr marL="0" indent="0">
              <a:buFont typeface="Arial" panose="020B0604020202020204" pitchFamily="34" charset="0"/>
              <a:buNone/>
            </a:pPr>
            <a:endParaRPr lang="de-DE" sz="1200" dirty="0" smtClean="0"/>
          </a:p>
          <a:p>
            <a:pPr marL="0" indent="0">
              <a:buFont typeface="Arial" panose="020B0604020202020204" pitchFamily="34" charset="0"/>
              <a:buNone/>
            </a:pPr>
            <a:endParaRPr lang="de-DE" sz="1200" dirty="0" smtClean="0"/>
          </a:p>
          <a:p>
            <a:pPr marL="0" indent="0">
              <a:buFont typeface="Arial" panose="020B0604020202020204" pitchFamily="34" charset="0"/>
              <a:buNone/>
            </a:pPr>
            <a:endParaRPr lang="de-DE" sz="1200" dirty="0" smtClean="0"/>
          </a:p>
          <a:p>
            <a:endParaRPr lang="de-DE" dirty="0"/>
          </a:p>
        </p:txBody>
      </p:sp>
      <p:pic>
        <p:nvPicPr>
          <p:cNvPr id="15" name="Grafik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1774" y="1727809"/>
            <a:ext cx="2151804" cy="2492965"/>
          </a:xfrm>
          <a:prstGeom prst="rect">
            <a:avLst/>
          </a:prstGeom>
        </p:spPr>
      </p:pic>
    </p:spTree>
    <p:extLst>
      <p:ext uri="{BB962C8B-B14F-4D97-AF65-F5344CB8AC3E}">
        <p14:creationId xmlns:p14="http://schemas.microsoft.com/office/powerpoint/2010/main" val="296737559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Rezepte für alkoholfreie Cocktails</a:t>
            </a:r>
            <a:endParaRPr lang="de-DE" dirty="0"/>
          </a:p>
        </p:txBody>
      </p:sp>
      <p:sp>
        <p:nvSpPr>
          <p:cNvPr id="3" name="Inhaltsplatzhalter 2"/>
          <p:cNvSpPr>
            <a:spLocks noGrp="1"/>
          </p:cNvSpPr>
          <p:nvPr>
            <p:ph sz="half" idx="2"/>
          </p:nvPr>
        </p:nvSpPr>
        <p:spPr>
          <a:xfrm>
            <a:off x="431999" y="3909172"/>
            <a:ext cx="4549904" cy="2382916"/>
          </a:xfrm>
        </p:spPr>
        <p:txBody>
          <a:bodyPr/>
          <a:lstStyle/>
          <a:p>
            <a:pPr marL="0" indent="0">
              <a:lnSpc>
                <a:spcPct val="100000"/>
              </a:lnSpc>
              <a:spcBef>
                <a:spcPts val="0"/>
              </a:spcBef>
              <a:buNone/>
            </a:pPr>
            <a:r>
              <a:rPr lang="de-DE" sz="1400" dirty="0">
                <a:ea typeface="Calibri"/>
                <a:cs typeface="Calibri"/>
              </a:rPr>
              <a:t>Zutaten:</a:t>
            </a:r>
          </a:p>
          <a:p>
            <a:pPr marL="0" indent="0">
              <a:lnSpc>
                <a:spcPct val="100000"/>
              </a:lnSpc>
              <a:spcBef>
                <a:spcPts val="0"/>
              </a:spcBef>
              <a:buNone/>
            </a:pPr>
            <a:r>
              <a:rPr lang="de-DE" sz="1400" dirty="0">
                <a:ea typeface="Calibri"/>
                <a:cs typeface="Calibri"/>
              </a:rPr>
              <a:t>1</a:t>
            </a:r>
            <a:r>
              <a:rPr lang="de-DE" sz="1400" dirty="0" smtClean="0">
                <a:ea typeface="Calibri"/>
                <a:cs typeface="Calibri"/>
              </a:rPr>
              <a:t> </a:t>
            </a:r>
            <a:r>
              <a:rPr lang="de-DE" sz="1400" dirty="0">
                <a:ea typeface="Calibri"/>
                <a:cs typeface="Calibri"/>
              </a:rPr>
              <a:t>Teebeutel Waldbeerentee</a:t>
            </a:r>
          </a:p>
          <a:p>
            <a:pPr marL="0" indent="0">
              <a:lnSpc>
                <a:spcPct val="100000"/>
              </a:lnSpc>
              <a:spcBef>
                <a:spcPts val="0"/>
              </a:spcBef>
              <a:buNone/>
            </a:pPr>
            <a:r>
              <a:rPr lang="de-DE" sz="1400" dirty="0">
                <a:ea typeface="Calibri"/>
                <a:cs typeface="Calibri"/>
              </a:rPr>
              <a:t>15 cl  (heißes) Wasser</a:t>
            </a:r>
          </a:p>
          <a:p>
            <a:pPr marL="0" indent="0">
              <a:lnSpc>
                <a:spcPct val="100000"/>
              </a:lnSpc>
              <a:spcBef>
                <a:spcPts val="0"/>
              </a:spcBef>
              <a:buNone/>
            </a:pPr>
            <a:r>
              <a:rPr lang="de-DE" sz="1400" dirty="0">
                <a:ea typeface="Calibri"/>
                <a:cs typeface="Calibri"/>
              </a:rPr>
              <a:t>5 cl ungesüßter Erdbeersaft </a:t>
            </a:r>
            <a:r>
              <a:rPr lang="de-DE" sz="1400" dirty="0" smtClean="0">
                <a:ea typeface="Calibri"/>
                <a:cs typeface="Calibri"/>
              </a:rPr>
              <a:t>oder </a:t>
            </a:r>
            <a:r>
              <a:rPr lang="de-DE" sz="1400" dirty="0">
                <a:ea typeface="Calibri"/>
                <a:cs typeface="Calibri"/>
              </a:rPr>
              <a:t>wahlweise Granatapfelsaft</a:t>
            </a:r>
          </a:p>
          <a:p>
            <a:pPr marL="0" indent="0">
              <a:lnSpc>
                <a:spcPct val="100000"/>
              </a:lnSpc>
              <a:spcBef>
                <a:spcPts val="0"/>
              </a:spcBef>
              <a:buNone/>
            </a:pPr>
            <a:r>
              <a:rPr lang="de-DE" sz="1400" dirty="0" smtClean="0">
                <a:ea typeface="Calibri"/>
                <a:cs typeface="Calibri"/>
              </a:rPr>
              <a:t>1-2 </a:t>
            </a:r>
            <a:r>
              <a:rPr lang="de-DE" sz="1400" dirty="0">
                <a:ea typeface="Calibri"/>
                <a:cs typeface="Calibri"/>
              </a:rPr>
              <a:t>EL flüssiger Honig</a:t>
            </a:r>
          </a:p>
          <a:p>
            <a:pPr marL="0" indent="0">
              <a:lnSpc>
                <a:spcPct val="100000"/>
              </a:lnSpc>
              <a:spcBef>
                <a:spcPts val="0"/>
              </a:spcBef>
              <a:buNone/>
            </a:pPr>
            <a:endParaRPr lang="de-DE" sz="1400" dirty="0">
              <a:ea typeface="Calibri"/>
              <a:cs typeface="Calibri"/>
            </a:endParaRPr>
          </a:p>
          <a:p>
            <a:pPr marL="0" indent="0">
              <a:lnSpc>
                <a:spcPct val="100000"/>
              </a:lnSpc>
              <a:spcBef>
                <a:spcPts val="0"/>
              </a:spcBef>
              <a:buNone/>
            </a:pPr>
            <a:r>
              <a:rPr lang="de-DE" sz="1400" dirty="0">
                <a:ea typeface="Calibri"/>
                <a:cs typeface="Calibri"/>
              </a:rPr>
              <a:t>Deko: Zitronenschnitz</a:t>
            </a:r>
          </a:p>
          <a:p>
            <a:pPr marL="0" indent="0">
              <a:lnSpc>
                <a:spcPct val="100000"/>
              </a:lnSpc>
              <a:spcBef>
                <a:spcPts val="0"/>
              </a:spcBef>
              <a:buNone/>
            </a:pPr>
            <a:endParaRPr lang="de-DE" sz="1400" dirty="0">
              <a:ea typeface="Calibri"/>
              <a:cs typeface="Calibri"/>
            </a:endParaRPr>
          </a:p>
          <a:p>
            <a:pPr marL="0" indent="0">
              <a:lnSpc>
                <a:spcPct val="100000"/>
              </a:lnSpc>
              <a:spcBef>
                <a:spcPts val="0"/>
              </a:spcBef>
              <a:buNone/>
            </a:pPr>
            <a:r>
              <a:rPr lang="de-DE" sz="1400" dirty="0">
                <a:ea typeface="Calibri"/>
                <a:cs typeface="Calibri"/>
              </a:rPr>
              <a:t>Zubereitung: D</a:t>
            </a:r>
            <a:r>
              <a:rPr lang="de-DE" sz="1400" dirty="0" smtClean="0">
                <a:ea typeface="Calibri"/>
                <a:cs typeface="Calibri"/>
              </a:rPr>
              <a:t>en Teebeutel gemeinsam mit Honig im (heißen) Wasser kurz </a:t>
            </a:r>
            <a:r>
              <a:rPr lang="de-DE" sz="1400" dirty="0">
                <a:ea typeface="Calibri"/>
                <a:cs typeface="Calibri"/>
              </a:rPr>
              <a:t>ziehen lassen. Das Gefäß mit Eiswürfeln füllen, den Saft darauf gießen und gut </a:t>
            </a:r>
            <a:r>
              <a:rPr lang="de-DE" sz="1400" dirty="0" smtClean="0">
                <a:ea typeface="Calibri"/>
                <a:cs typeface="Calibri"/>
              </a:rPr>
              <a:t>umrühren.</a:t>
            </a:r>
            <a:endParaRPr lang="de-DE" sz="1400" dirty="0"/>
          </a:p>
          <a:p>
            <a:pPr marL="0" indent="0">
              <a:lnSpc>
                <a:spcPct val="100000"/>
              </a:lnSpc>
              <a:buNone/>
            </a:pPr>
            <a:endParaRPr lang="de-DE" sz="1400" b="1" dirty="0"/>
          </a:p>
          <a:p>
            <a:pPr marL="0" indent="0">
              <a:lnSpc>
                <a:spcPct val="100000"/>
              </a:lnSpc>
              <a:buNone/>
            </a:pPr>
            <a:endParaRPr lang="de-DE" sz="1400" b="1" dirty="0" smtClean="0"/>
          </a:p>
          <a:p>
            <a:pPr marL="0" indent="0">
              <a:lnSpc>
                <a:spcPct val="100000"/>
              </a:lnSpc>
              <a:buNone/>
            </a:pPr>
            <a:endParaRPr lang="de-DE" sz="1400" b="1" dirty="0"/>
          </a:p>
          <a:p>
            <a:pPr marL="0" indent="0">
              <a:lnSpc>
                <a:spcPct val="100000"/>
              </a:lnSpc>
              <a:buNone/>
            </a:pPr>
            <a:endParaRPr lang="de-DE" sz="1400" b="1" dirty="0"/>
          </a:p>
          <a:p>
            <a:pPr marL="0" indent="0">
              <a:lnSpc>
                <a:spcPct val="100000"/>
              </a:lnSpc>
              <a:buNone/>
            </a:pPr>
            <a:endParaRPr lang="de-DE" sz="1200" dirty="0" smtClean="0"/>
          </a:p>
          <a:p>
            <a:pPr marL="0" indent="0">
              <a:lnSpc>
                <a:spcPct val="100000"/>
              </a:lnSpc>
              <a:buNone/>
            </a:pPr>
            <a:endParaRPr lang="de-DE" sz="1200" dirty="0"/>
          </a:p>
          <a:p>
            <a:pPr marL="0" indent="0">
              <a:lnSpc>
                <a:spcPct val="100000"/>
              </a:lnSpc>
              <a:buNone/>
            </a:pPr>
            <a:endParaRPr lang="de-DE" sz="1200" dirty="0" smtClean="0"/>
          </a:p>
          <a:p>
            <a:pPr marL="0" indent="0">
              <a:lnSpc>
                <a:spcPct val="100000"/>
              </a:lnSpc>
              <a:buNone/>
            </a:pPr>
            <a:endParaRPr lang="de-DE" sz="1400" dirty="0" smtClean="0"/>
          </a:p>
          <a:p>
            <a:pPr marL="0" indent="0">
              <a:buNone/>
            </a:pPr>
            <a:endParaRPr lang="de-DE" sz="1200" dirty="0"/>
          </a:p>
        </p:txBody>
      </p:sp>
      <p:sp>
        <p:nvSpPr>
          <p:cNvPr id="2" name="Inhaltsplatzhalter 1"/>
          <p:cNvSpPr>
            <a:spLocks noGrp="1"/>
          </p:cNvSpPr>
          <p:nvPr>
            <p:ph sz="half" idx="1"/>
          </p:nvPr>
        </p:nvSpPr>
        <p:spPr>
          <a:xfrm>
            <a:off x="432000" y="1074987"/>
            <a:ext cx="5460114" cy="2766448"/>
          </a:xfrm>
        </p:spPr>
        <p:txBody>
          <a:bodyPr/>
          <a:lstStyle/>
          <a:p>
            <a:pPr marL="0" indent="0">
              <a:lnSpc>
                <a:spcPct val="100000"/>
              </a:lnSpc>
              <a:spcBef>
                <a:spcPts val="0"/>
              </a:spcBef>
              <a:buNone/>
            </a:pPr>
            <a:r>
              <a:rPr lang="de-DE" sz="1400" b="1" dirty="0" smtClean="0">
                <a:ea typeface="Calibri"/>
                <a:cs typeface="Calibri"/>
              </a:rPr>
              <a:t>Rotkäppchen</a:t>
            </a:r>
          </a:p>
          <a:p>
            <a:pPr marL="0" indent="0">
              <a:lnSpc>
                <a:spcPct val="100000"/>
              </a:lnSpc>
              <a:spcBef>
                <a:spcPts val="0"/>
              </a:spcBef>
              <a:buNone/>
            </a:pPr>
            <a:endParaRPr lang="de-DE" sz="1400" b="1" dirty="0">
              <a:ea typeface="Calibri"/>
              <a:cs typeface="Calibri"/>
            </a:endParaRPr>
          </a:p>
          <a:p>
            <a:pPr marL="0" indent="0">
              <a:lnSpc>
                <a:spcPct val="100000"/>
              </a:lnSpc>
              <a:spcBef>
                <a:spcPts val="0"/>
              </a:spcBef>
              <a:buNone/>
            </a:pPr>
            <a:endParaRPr lang="de-DE" sz="1400" b="1" dirty="0" smtClean="0">
              <a:ea typeface="Calibri"/>
              <a:cs typeface="Calibri"/>
            </a:endParaRPr>
          </a:p>
          <a:p>
            <a:pPr marL="0" indent="0">
              <a:lnSpc>
                <a:spcPct val="100000"/>
              </a:lnSpc>
              <a:spcBef>
                <a:spcPts val="0"/>
              </a:spcBef>
              <a:buNone/>
            </a:pPr>
            <a:endParaRPr lang="de-DE" sz="1400" b="1" dirty="0">
              <a:ea typeface="Calibri"/>
              <a:cs typeface="Calibri"/>
            </a:endParaRPr>
          </a:p>
          <a:p>
            <a:pPr marL="0" indent="0">
              <a:lnSpc>
                <a:spcPct val="100000"/>
              </a:lnSpc>
              <a:spcBef>
                <a:spcPts val="0"/>
              </a:spcBef>
              <a:buNone/>
            </a:pPr>
            <a:endParaRPr lang="de-DE" sz="1400" b="1" dirty="0" smtClean="0">
              <a:ea typeface="Calibri"/>
              <a:cs typeface="Calibri"/>
            </a:endParaRPr>
          </a:p>
          <a:p>
            <a:pPr marL="0" indent="0">
              <a:lnSpc>
                <a:spcPct val="100000"/>
              </a:lnSpc>
              <a:spcBef>
                <a:spcPts val="0"/>
              </a:spcBef>
              <a:buNone/>
            </a:pPr>
            <a:endParaRPr lang="de-DE" sz="1400" b="1" dirty="0">
              <a:ea typeface="Calibri"/>
              <a:cs typeface="Calibri"/>
            </a:endParaRPr>
          </a:p>
          <a:p>
            <a:pPr marL="0" indent="0">
              <a:lnSpc>
                <a:spcPct val="100000"/>
              </a:lnSpc>
              <a:spcBef>
                <a:spcPts val="0"/>
              </a:spcBef>
              <a:buNone/>
            </a:pPr>
            <a:endParaRPr lang="de-DE" sz="1400" b="1" dirty="0" smtClean="0">
              <a:ea typeface="Calibri"/>
              <a:cs typeface="Calibri"/>
            </a:endParaRPr>
          </a:p>
          <a:p>
            <a:pPr marL="0" indent="0">
              <a:lnSpc>
                <a:spcPct val="100000"/>
              </a:lnSpc>
              <a:spcBef>
                <a:spcPts val="0"/>
              </a:spcBef>
              <a:buNone/>
            </a:pPr>
            <a:endParaRPr lang="de-DE" sz="1400" b="1" dirty="0">
              <a:ea typeface="Calibri"/>
              <a:cs typeface="Calibri"/>
            </a:endParaRPr>
          </a:p>
          <a:p>
            <a:pPr marL="0" indent="0">
              <a:lnSpc>
                <a:spcPct val="100000"/>
              </a:lnSpc>
              <a:spcBef>
                <a:spcPts val="0"/>
              </a:spcBef>
              <a:buNone/>
            </a:pPr>
            <a:endParaRPr lang="de-DE" sz="1400" b="1" dirty="0" smtClean="0">
              <a:ea typeface="Calibri"/>
              <a:cs typeface="Calibri"/>
            </a:endParaRPr>
          </a:p>
          <a:p>
            <a:pPr marL="0" indent="0">
              <a:lnSpc>
                <a:spcPct val="100000"/>
              </a:lnSpc>
              <a:spcBef>
                <a:spcPts val="0"/>
              </a:spcBef>
              <a:buNone/>
            </a:pPr>
            <a:endParaRPr lang="de-DE" sz="1400" b="1" dirty="0" smtClean="0">
              <a:ea typeface="Calibri"/>
              <a:cs typeface="Calibri"/>
            </a:endParaRPr>
          </a:p>
          <a:p>
            <a:pPr marL="0" indent="0">
              <a:lnSpc>
                <a:spcPct val="100000"/>
              </a:lnSpc>
              <a:spcBef>
                <a:spcPts val="0"/>
              </a:spcBef>
              <a:buNone/>
            </a:pPr>
            <a:endParaRPr lang="de-DE" sz="1400" b="1" dirty="0">
              <a:ea typeface="Calibri"/>
              <a:cs typeface="Calibri"/>
            </a:endParaRPr>
          </a:p>
          <a:p>
            <a:pPr marL="0" indent="0">
              <a:lnSpc>
                <a:spcPct val="100000"/>
              </a:lnSpc>
              <a:spcBef>
                <a:spcPts val="0"/>
              </a:spcBef>
              <a:buNone/>
            </a:pPr>
            <a:endParaRPr lang="de-DE" sz="1400" b="1" dirty="0" smtClean="0">
              <a:ea typeface="Calibri"/>
              <a:cs typeface="Calibri"/>
            </a:endParaRPr>
          </a:p>
          <a:p>
            <a:pPr marL="0" indent="0">
              <a:lnSpc>
                <a:spcPct val="100000"/>
              </a:lnSpc>
              <a:spcBef>
                <a:spcPts val="0"/>
              </a:spcBef>
              <a:buNone/>
            </a:pPr>
            <a:endParaRPr lang="de-DE" sz="1400" b="1" dirty="0" smtClean="0">
              <a:ea typeface="Calibri"/>
              <a:cs typeface="Calibri"/>
            </a:endParaRPr>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224</a:t>
            </a:fld>
            <a:endParaRPr lang="en-US" noProof="0" dirty="0"/>
          </a:p>
        </p:txBody>
      </p:sp>
      <p:sp>
        <p:nvSpPr>
          <p:cNvPr id="6" name="Fußzeilenplatzhalter 5"/>
          <p:cNvSpPr>
            <a:spLocks noGrp="1"/>
          </p:cNvSpPr>
          <p:nvPr>
            <p:ph type="ftr" sz="quarter" idx="4294967295"/>
          </p:nvPr>
        </p:nvSpPr>
        <p:spPr>
          <a:xfrm>
            <a:off x="0" y="6440488"/>
            <a:ext cx="5664200" cy="293687"/>
          </a:xfrm>
        </p:spPr>
        <p:txBody>
          <a:bodyPr/>
          <a:lstStyle/>
          <a:p>
            <a:r>
              <a:rPr lang="de-DE" dirty="0" smtClean="0"/>
              <a:t>eCHECKUP - Prävention des riskanten Alkoholkonsums bei Studierenden</a:t>
            </a:r>
            <a:endParaRPr lang="de-DE" dirty="0"/>
          </a:p>
        </p:txBody>
      </p:sp>
      <p:pic>
        <p:nvPicPr>
          <p:cNvPr id="32" name="Google Shape;177;ge122c9b358_1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1999" y="1348470"/>
            <a:ext cx="2178181" cy="2492965"/>
          </a:xfrm>
          <a:prstGeom prst="rect">
            <a:avLst/>
          </a:prstGeom>
          <a:noFill/>
          <a:ln>
            <a:noFill/>
          </a:ln>
        </p:spPr>
      </p:pic>
      <p:sp>
        <p:nvSpPr>
          <p:cNvPr id="4" name="Rechteck 3"/>
          <p:cNvSpPr/>
          <p:nvPr/>
        </p:nvSpPr>
        <p:spPr>
          <a:xfrm>
            <a:off x="6213227" y="3841435"/>
            <a:ext cx="3834663" cy="2462213"/>
          </a:xfrm>
          <a:prstGeom prst="rect">
            <a:avLst/>
          </a:prstGeom>
        </p:spPr>
        <p:txBody>
          <a:bodyPr wrap="square">
            <a:spAutoFit/>
          </a:bodyPr>
          <a:lstStyle/>
          <a:p>
            <a:r>
              <a:rPr lang="de-DE" sz="1400" dirty="0">
                <a:solidFill>
                  <a:schemeClr val="tx1">
                    <a:lumMod val="75000"/>
                    <a:lumOff val="25000"/>
                  </a:schemeClr>
                </a:solidFill>
                <a:ea typeface="Calibri"/>
                <a:cs typeface="Calibri"/>
              </a:rPr>
              <a:t>Zutaten:</a:t>
            </a:r>
          </a:p>
          <a:p>
            <a:r>
              <a:rPr lang="de-DE" sz="1400" dirty="0">
                <a:solidFill>
                  <a:schemeClr val="tx1">
                    <a:lumMod val="75000"/>
                    <a:lumOff val="25000"/>
                  </a:schemeClr>
                </a:solidFill>
                <a:ea typeface="Calibri"/>
                <a:cs typeface="Calibri"/>
              </a:rPr>
              <a:t>2 cl Blue Curacao </a:t>
            </a:r>
            <a:r>
              <a:rPr lang="de-DE" sz="1400" dirty="0" smtClean="0">
                <a:solidFill>
                  <a:schemeClr val="tx1">
                    <a:lumMod val="75000"/>
                    <a:lumOff val="25000"/>
                  </a:schemeClr>
                </a:solidFill>
                <a:ea typeface="Calibri"/>
                <a:cs typeface="Calibri"/>
              </a:rPr>
              <a:t>(alkoholfrei</a:t>
            </a:r>
            <a:r>
              <a:rPr lang="de-DE" sz="1400" dirty="0">
                <a:solidFill>
                  <a:schemeClr val="tx1">
                    <a:lumMod val="75000"/>
                    <a:lumOff val="25000"/>
                  </a:schemeClr>
                </a:solidFill>
                <a:ea typeface="Calibri"/>
                <a:cs typeface="Calibri"/>
              </a:rPr>
              <a:t>)</a:t>
            </a:r>
          </a:p>
          <a:p>
            <a:r>
              <a:rPr lang="de-DE" sz="1400" dirty="0">
                <a:solidFill>
                  <a:schemeClr val="tx1">
                    <a:lumMod val="75000"/>
                    <a:lumOff val="25000"/>
                  </a:schemeClr>
                </a:solidFill>
                <a:ea typeface="Calibri"/>
                <a:cs typeface="Calibri"/>
              </a:rPr>
              <a:t>2 cl Grapefruitsaft</a:t>
            </a:r>
          </a:p>
          <a:p>
            <a:r>
              <a:rPr lang="de-DE" sz="1400" dirty="0">
                <a:solidFill>
                  <a:schemeClr val="tx1">
                    <a:lumMod val="75000"/>
                    <a:lumOff val="25000"/>
                  </a:schemeClr>
                </a:solidFill>
                <a:ea typeface="Calibri"/>
                <a:cs typeface="Calibri"/>
              </a:rPr>
              <a:t>8 cl Ananassaft</a:t>
            </a:r>
          </a:p>
          <a:p>
            <a:r>
              <a:rPr lang="de-DE" sz="1400" dirty="0">
                <a:solidFill>
                  <a:schemeClr val="tx1">
                    <a:lumMod val="75000"/>
                    <a:lumOff val="25000"/>
                  </a:schemeClr>
                </a:solidFill>
                <a:ea typeface="Calibri"/>
                <a:cs typeface="Calibri"/>
              </a:rPr>
              <a:t>6 cl Maracujasaft</a:t>
            </a:r>
          </a:p>
          <a:p>
            <a:endParaRPr lang="de-DE" sz="1400" dirty="0">
              <a:solidFill>
                <a:schemeClr val="tx1">
                  <a:lumMod val="75000"/>
                  <a:lumOff val="25000"/>
                </a:schemeClr>
              </a:solidFill>
              <a:ea typeface="Calibri"/>
              <a:cs typeface="Calibri"/>
            </a:endParaRPr>
          </a:p>
          <a:p>
            <a:r>
              <a:rPr lang="de-DE" sz="1400" dirty="0">
                <a:solidFill>
                  <a:schemeClr val="tx1">
                    <a:lumMod val="75000"/>
                    <a:lumOff val="25000"/>
                  </a:schemeClr>
                </a:solidFill>
                <a:ea typeface="Calibri"/>
                <a:cs typeface="Calibri"/>
              </a:rPr>
              <a:t>Deko: Ananasscheibe, Cocktailkirsche</a:t>
            </a:r>
          </a:p>
          <a:p>
            <a:endParaRPr lang="de-DE" sz="1400" dirty="0">
              <a:solidFill>
                <a:schemeClr val="tx1">
                  <a:lumMod val="75000"/>
                  <a:lumOff val="25000"/>
                </a:schemeClr>
              </a:solidFill>
              <a:ea typeface="Calibri"/>
              <a:cs typeface="Calibri"/>
            </a:endParaRPr>
          </a:p>
          <a:p>
            <a:r>
              <a:rPr lang="de-DE" sz="1400" dirty="0">
                <a:solidFill>
                  <a:schemeClr val="tx1">
                    <a:lumMod val="75000"/>
                    <a:lumOff val="25000"/>
                  </a:schemeClr>
                </a:solidFill>
                <a:ea typeface="Calibri"/>
                <a:cs typeface="Calibri"/>
              </a:rPr>
              <a:t>Zubereitung: Alle Zutaten in einen Shaker geben und gut schütteln. </a:t>
            </a:r>
            <a:r>
              <a:rPr lang="de-DE" sz="1400" dirty="0" smtClean="0">
                <a:solidFill>
                  <a:schemeClr val="tx1">
                    <a:lumMod val="75000"/>
                    <a:lumOff val="25000"/>
                  </a:schemeClr>
                </a:solidFill>
                <a:ea typeface="Calibri"/>
                <a:cs typeface="Calibri"/>
              </a:rPr>
              <a:t>Das </a:t>
            </a:r>
            <a:r>
              <a:rPr lang="de-DE" sz="1400" dirty="0">
                <a:solidFill>
                  <a:schemeClr val="tx1">
                    <a:lumMod val="75000"/>
                    <a:lumOff val="25000"/>
                  </a:schemeClr>
                </a:solidFill>
                <a:ea typeface="Calibri"/>
                <a:cs typeface="Calibri"/>
              </a:rPr>
              <a:t>ganze in ein Glas mit Eiswürfel durch einen </a:t>
            </a:r>
            <a:r>
              <a:rPr lang="de-DE" sz="1400" dirty="0" err="1">
                <a:solidFill>
                  <a:schemeClr val="tx1">
                    <a:lumMod val="75000"/>
                    <a:lumOff val="25000"/>
                  </a:schemeClr>
                </a:solidFill>
                <a:ea typeface="Calibri"/>
                <a:cs typeface="Calibri"/>
              </a:rPr>
              <a:t>Strainer</a:t>
            </a:r>
            <a:r>
              <a:rPr lang="de-DE" sz="1400" dirty="0">
                <a:solidFill>
                  <a:schemeClr val="tx1">
                    <a:lumMod val="75000"/>
                    <a:lumOff val="25000"/>
                  </a:schemeClr>
                </a:solidFill>
                <a:ea typeface="Calibri"/>
                <a:cs typeface="Calibri"/>
              </a:rPr>
              <a:t> (</a:t>
            </a:r>
            <a:r>
              <a:rPr lang="de-DE" sz="1400" dirty="0" err="1">
                <a:solidFill>
                  <a:schemeClr val="tx1">
                    <a:lumMod val="75000"/>
                    <a:lumOff val="25000"/>
                  </a:schemeClr>
                </a:solidFill>
                <a:ea typeface="Calibri"/>
                <a:cs typeface="Calibri"/>
              </a:rPr>
              <a:t>Barsieb</a:t>
            </a:r>
            <a:r>
              <a:rPr lang="de-DE" sz="1400" dirty="0">
                <a:solidFill>
                  <a:schemeClr val="tx1">
                    <a:lumMod val="75000"/>
                    <a:lumOff val="25000"/>
                  </a:schemeClr>
                </a:solidFill>
                <a:ea typeface="Calibri"/>
                <a:cs typeface="Calibri"/>
              </a:rPr>
              <a:t>) </a:t>
            </a:r>
            <a:r>
              <a:rPr lang="de-DE" sz="1400" dirty="0" smtClean="0">
                <a:solidFill>
                  <a:schemeClr val="tx1">
                    <a:lumMod val="75000"/>
                    <a:lumOff val="25000"/>
                  </a:schemeClr>
                </a:solidFill>
                <a:ea typeface="Calibri"/>
                <a:cs typeface="Calibri"/>
              </a:rPr>
              <a:t>gießen.</a:t>
            </a:r>
            <a:endParaRPr lang="de-DE" sz="1400" dirty="0">
              <a:solidFill>
                <a:schemeClr val="tx1">
                  <a:lumMod val="75000"/>
                  <a:lumOff val="25000"/>
                </a:schemeClr>
              </a:solidFill>
              <a:ea typeface="Calibri"/>
              <a:cs typeface="Calibri"/>
            </a:endParaRPr>
          </a:p>
        </p:txBody>
      </p:sp>
      <p:sp>
        <p:nvSpPr>
          <p:cNvPr id="10" name="Inhaltsplatzhalter 1"/>
          <p:cNvSpPr txBox="1">
            <a:spLocks/>
          </p:cNvSpPr>
          <p:nvPr/>
        </p:nvSpPr>
        <p:spPr>
          <a:xfrm>
            <a:off x="6213227" y="1074987"/>
            <a:ext cx="5460114" cy="283418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de-DE" sz="1400" b="1" dirty="0" smtClean="0">
                <a:ea typeface="Calibri"/>
                <a:cs typeface="Calibri"/>
              </a:rPr>
              <a:t>Korallenriff</a:t>
            </a: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a:p>
            <a:pPr marL="0" indent="0">
              <a:lnSpc>
                <a:spcPct val="100000"/>
              </a:lnSpc>
              <a:spcBef>
                <a:spcPts val="0"/>
              </a:spcBef>
              <a:buFont typeface="Arial" panose="020B0604020202020204" pitchFamily="34" charset="0"/>
              <a:buNone/>
            </a:pPr>
            <a:endParaRPr lang="de-DE" sz="1400" b="1" dirty="0" smtClean="0">
              <a:ea typeface="Calibri"/>
              <a:cs typeface="Calibri"/>
            </a:endParaRPr>
          </a:p>
        </p:txBody>
      </p:sp>
      <p:pic>
        <p:nvPicPr>
          <p:cNvPr id="11" name="Google Shape;142;ge122c9b358_1_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13227" y="1348470"/>
            <a:ext cx="2164482" cy="2492965"/>
          </a:xfrm>
          <a:prstGeom prst="rect">
            <a:avLst/>
          </a:prstGeom>
          <a:noFill/>
          <a:ln>
            <a:noFill/>
          </a:ln>
        </p:spPr>
      </p:pic>
    </p:spTree>
    <p:extLst>
      <p:ext uri="{BB962C8B-B14F-4D97-AF65-F5344CB8AC3E}">
        <p14:creationId xmlns:p14="http://schemas.microsoft.com/office/powerpoint/2010/main" val="1553282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p:txBody>
          <a:bodyPr/>
          <a:lstStyle/>
          <a:p>
            <a:r>
              <a:rPr lang="de-DE" dirty="0" smtClean="0"/>
              <a:t>Selbstversuch „1 Monat ohne Alkohol“ </a:t>
            </a:r>
            <a:endParaRPr lang="de-DE" dirty="0"/>
          </a:p>
        </p:txBody>
      </p:sp>
      <p:sp>
        <p:nvSpPr>
          <p:cNvPr id="18" name="Textplatzhalter 17"/>
          <p:cNvSpPr>
            <a:spLocks noGrp="1"/>
          </p:cNvSpPr>
          <p:nvPr>
            <p:ph type="body" sz="quarter" idx="32"/>
          </p:nvPr>
        </p:nvSpPr>
        <p:spPr/>
        <p:txBody>
          <a:bodyPr/>
          <a:lstStyle/>
          <a:p>
            <a:endParaRPr lang="de-DE" dirty="0"/>
          </a:p>
        </p:txBody>
      </p:sp>
      <p:sp>
        <p:nvSpPr>
          <p:cNvPr id="15" name="Inhaltsplatzhalter 14"/>
          <p:cNvSpPr>
            <a:spLocks noGrp="1"/>
          </p:cNvSpPr>
          <p:nvPr>
            <p:ph idx="1"/>
          </p:nvPr>
        </p:nvSpPr>
        <p:spPr/>
        <p:txBody>
          <a:bodyPr/>
          <a:lstStyle/>
          <a:p>
            <a:r>
              <a:rPr lang="de-DE" dirty="0" smtClean="0"/>
              <a:t>Der Instagram-Takeover kann auch über einen längeren Zeitraum erfolgen. Beispielsweise kann ein Selbstversuch wie „1 Monat ohne Alkohol“ dokumentiert und begleitet werden </a:t>
            </a:r>
          </a:p>
          <a:p>
            <a:r>
              <a:rPr lang="de-DE" dirty="0" smtClean="0"/>
              <a:t>Während des Selbstversuchs können </a:t>
            </a:r>
            <a:r>
              <a:rPr lang="de-DE" dirty="0"/>
              <a:t>mit der Community </a:t>
            </a:r>
            <a:r>
              <a:rPr lang="de-DE" dirty="0" smtClean="0"/>
              <a:t>z. B. Erfahrungen, Gedanken, Empfehlungen geteilt werden</a:t>
            </a:r>
          </a:p>
          <a:p>
            <a:endParaRPr lang="de-DE" dirty="0" smtClean="0"/>
          </a:p>
          <a:p>
            <a:pPr marL="0" indent="0">
              <a:buNone/>
            </a:pPr>
            <a:endParaRPr lang="de-DE" dirty="0"/>
          </a:p>
        </p:txBody>
      </p:sp>
      <p:sp>
        <p:nvSpPr>
          <p:cNvPr id="16" name="Textplatzhalter 15"/>
          <p:cNvSpPr>
            <a:spLocks noGrp="1"/>
          </p:cNvSpPr>
          <p:nvPr>
            <p:ph type="body" sz="quarter" idx="12"/>
          </p:nvPr>
        </p:nvSpPr>
        <p:spPr/>
        <p:txBody>
          <a:bodyPr/>
          <a:lstStyle/>
          <a:p>
            <a:pPr marL="0" indent="0">
              <a:buNone/>
            </a:pPr>
            <a:r>
              <a:rPr lang="de-DE" dirty="0" smtClean="0"/>
              <a:t>Ankündigung:</a:t>
            </a:r>
            <a:endParaRPr lang="de-DE" dirty="0"/>
          </a:p>
        </p:txBody>
      </p:sp>
      <p:sp>
        <p:nvSpPr>
          <p:cNvPr id="17" name="Textplatzhalter 16"/>
          <p:cNvSpPr>
            <a:spLocks noGrp="1"/>
          </p:cNvSpPr>
          <p:nvPr>
            <p:ph type="body" sz="quarter" idx="13"/>
          </p:nvPr>
        </p:nvSpPr>
        <p:spPr/>
        <p:txBody>
          <a:bodyPr/>
          <a:lstStyle/>
          <a:p>
            <a:pPr marL="0" indent="0">
              <a:buNone/>
            </a:pPr>
            <a:r>
              <a:rPr lang="de-DE" dirty="0" smtClean="0"/>
              <a:t>Buchvorstellung und -empfehlung:</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225</a:t>
            </a:fld>
            <a:endParaRPr lang="en-US" noProof="0" dirty="0"/>
          </a:p>
        </p:txBody>
      </p:sp>
      <p:pic>
        <p:nvPicPr>
          <p:cNvPr id="19" name="Grafik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8765" y="2178056"/>
            <a:ext cx="3062630" cy="3600000"/>
          </a:xfrm>
          <a:prstGeom prst="rect">
            <a:avLst/>
          </a:prstGeom>
        </p:spPr>
      </p:pic>
      <p:pic>
        <p:nvPicPr>
          <p:cNvPr id="20" name="Grafik 19"/>
          <p:cNvPicPr>
            <a:picLocks noChangeAspect="1"/>
          </p:cNvPicPr>
          <p:nvPr/>
        </p:nvPicPr>
        <p:blipFill rotWithShape="1">
          <a:blip r:embed="rId4" cstate="screen">
            <a:extLst>
              <a:ext uri="{28A0092B-C50C-407E-A947-70E740481C1C}">
                <a14:useLocalDpi xmlns:a14="http://schemas.microsoft.com/office/drawing/2010/main"/>
              </a:ext>
            </a:extLst>
          </a:blip>
          <a:srcRect t="9721" r="315" b="8241"/>
          <a:stretch/>
        </p:blipFill>
        <p:spPr>
          <a:xfrm>
            <a:off x="8322563" y="2178056"/>
            <a:ext cx="2959208" cy="3600000"/>
          </a:xfrm>
          <a:prstGeom prst="rect">
            <a:avLst/>
          </a:prstGeom>
        </p:spPr>
      </p:pic>
      <p:sp>
        <p:nvSpPr>
          <p:cNvPr id="11" name="Textfeld 10"/>
          <p:cNvSpPr txBox="1"/>
          <p:nvPr/>
        </p:nvSpPr>
        <p:spPr>
          <a:xfrm>
            <a:off x="8735605" y="6063767"/>
            <a:ext cx="3456395" cy="253916"/>
          </a:xfrm>
          <a:prstGeom prst="rect">
            <a:avLst/>
          </a:prstGeom>
          <a:noFill/>
        </p:spPr>
        <p:txBody>
          <a:bodyPr wrap="none" rtlCol="0">
            <a:spAutoFit/>
          </a:bodyPr>
          <a:lstStyle/>
          <a:p>
            <a:pPr lvl="0">
              <a:defRPr/>
            </a:pPr>
            <a:r>
              <a:rPr kumimoji="0" lang="de-DE" sz="1050" b="0" i="0" u="none" strike="noStrike" kern="1200" cap="none" spc="0" normalizeH="0" baseline="0" noProof="0" dirty="0" smtClean="0">
                <a:ln>
                  <a:noFill/>
                </a:ln>
                <a:solidFill>
                  <a:srgbClr val="5A5A5A"/>
                </a:solidFill>
                <a:effectLst/>
                <a:uLnTx/>
                <a:uFillTx/>
                <a:latin typeface="Candara"/>
                <a:ea typeface="+mn-ea"/>
                <a:cs typeface="+mn-cs"/>
              </a:rPr>
              <a:t>Bildquelle: </a:t>
            </a:r>
            <a:r>
              <a:rPr lang="de-DE" sz="1050" dirty="0">
                <a:solidFill>
                  <a:srgbClr val="5A5A5A"/>
                </a:solidFill>
              </a:rPr>
              <a:t>https://www.instagram.com/rethinkyourhdrink</a:t>
            </a:r>
            <a:endParaRPr kumimoji="0" lang="de-DE" sz="1050" b="0" i="0" u="none" strike="noStrike" kern="1200" cap="none" spc="0" normalizeH="0" baseline="0" noProof="0" dirty="0">
              <a:ln>
                <a:noFill/>
              </a:ln>
              <a:solidFill>
                <a:srgbClr val="5A5A5A"/>
              </a:solidFill>
              <a:effectLst/>
              <a:uLnTx/>
              <a:uFillTx/>
              <a:latin typeface="Candara"/>
              <a:ea typeface="+mn-ea"/>
              <a:cs typeface="+mn-cs"/>
            </a:endParaRPr>
          </a:p>
        </p:txBody>
      </p:sp>
    </p:spTree>
    <p:extLst>
      <p:ext uri="{BB962C8B-B14F-4D97-AF65-F5344CB8AC3E}">
        <p14:creationId xmlns:p14="http://schemas.microsoft.com/office/powerpoint/2010/main" val="236607718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Verlinkung von eCHECKUP TO GO-Alkohol</a:t>
            </a:r>
            <a:endParaRPr lang="de-DE" dirty="0"/>
          </a:p>
        </p:txBody>
      </p:sp>
      <p:sp>
        <p:nvSpPr>
          <p:cNvPr id="9" name="Textplatzhalter 8"/>
          <p:cNvSpPr>
            <a:spLocks noGrp="1"/>
          </p:cNvSpPr>
          <p:nvPr>
            <p:ph type="body" sz="quarter" idx="32"/>
          </p:nvPr>
        </p:nvSpPr>
        <p:spPr/>
        <p:txBody>
          <a:bodyPr/>
          <a:lstStyle/>
          <a:p>
            <a:endParaRPr lang="de-DE"/>
          </a:p>
        </p:txBody>
      </p:sp>
      <p:sp>
        <p:nvSpPr>
          <p:cNvPr id="3" name="Inhaltsplatzhalter 2"/>
          <p:cNvSpPr>
            <a:spLocks noGrp="1"/>
          </p:cNvSpPr>
          <p:nvPr>
            <p:ph sz="half" idx="1"/>
          </p:nvPr>
        </p:nvSpPr>
        <p:spPr/>
        <p:txBody>
          <a:bodyPr/>
          <a:lstStyle/>
          <a:p>
            <a:r>
              <a:rPr lang="de-DE" dirty="0" smtClean="0"/>
              <a:t>Am Ende des Instagram-Takeovers kann das hochschuleigene eCHECKUP TO GO-Alkohol verlinkt werden.</a:t>
            </a:r>
          </a:p>
          <a:p>
            <a:r>
              <a:rPr lang="de-DE" dirty="0" smtClean="0"/>
              <a:t>Studierende werden somit niederschwellig erreicht und können das Online-Programm direkt durchführen.</a:t>
            </a:r>
          </a:p>
          <a:p>
            <a:endParaRPr lang="de-DE" dirty="0" smtClean="0"/>
          </a:p>
          <a:p>
            <a:endParaRPr lang="de-DE" dirty="0"/>
          </a:p>
        </p:txBody>
      </p:sp>
      <p:sp>
        <p:nvSpPr>
          <p:cNvPr id="5" name="Textplatzhalter 4"/>
          <p:cNvSpPr>
            <a:spLocks noGrp="1"/>
          </p:cNvSpPr>
          <p:nvPr>
            <p:ph type="body" sz="quarter" idx="12"/>
          </p:nvPr>
        </p:nvSpPr>
        <p:spPr/>
        <p:txBody>
          <a:bodyPr/>
          <a:lstStyle/>
          <a:p>
            <a:pPr marL="0" indent="0">
              <a:buNone/>
            </a:pPr>
            <a:r>
              <a:rPr lang="de-DE" dirty="0"/>
              <a:t>Kurze </a:t>
            </a:r>
            <a:r>
              <a:rPr lang="de-DE" dirty="0" smtClean="0"/>
              <a:t>Beschreibung:</a:t>
            </a:r>
            <a:endParaRPr lang="de-DE" dirty="0"/>
          </a:p>
          <a:p>
            <a:pPr marL="0" indent="0">
              <a:buNone/>
            </a:pPr>
            <a:endParaRPr lang="de-DE" dirty="0"/>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226</a:t>
            </a:fld>
            <a:endParaRPr lang="en-US" noProof="0" dirty="0"/>
          </a:p>
        </p:txBody>
      </p:sp>
      <p:pic>
        <p:nvPicPr>
          <p:cNvPr id="21" name="Grafik 20"/>
          <p:cNvPicPr>
            <a:picLocks noChangeAspect="1"/>
          </p:cNvPicPr>
          <p:nvPr/>
        </p:nvPicPr>
        <p:blipFill rotWithShape="1">
          <a:blip r:embed="rId3" cstate="screen">
            <a:extLst>
              <a:ext uri="{28A0092B-C50C-407E-A947-70E740481C1C}">
                <a14:useLocalDpi xmlns:a14="http://schemas.microsoft.com/office/drawing/2010/main"/>
              </a:ext>
            </a:extLst>
          </a:blip>
          <a:srcRect r="-1301"/>
          <a:stretch/>
        </p:blipFill>
        <p:spPr>
          <a:xfrm>
            <a:off x="6299887" y="1754772"/>
            <a:ext cx="2559266" cy="4298275"/>
          </a:xfrm>
          <a:prstGeom prst="rect">
            <a:avLst/>
          </a:prstGeom>
        </p:spPr>
      </p:pic>
    </p:spTree>
    <p:extLst>
      <p:ext uri="{BB962C8B-B14F-4D97-AF65-F5344CB8AC3E}">
        <p14:creationId xmlns:p14="http://schemas.microsoft.com/office/powerpoint/2010/main" val="13776930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Verlinkung von eCHECKUP TO GO-Alkohol</a:t>
            </a:r>
            <a:endParaRPr lang="de-DE" dirty="0"/>
          </a:p>
        </p:txBody>
      </p:sp>
      <p:sp>
        <p:nvSpPr>
          <p:cNvPr id="2" name="Textplatzhalter 1"/>
          <p:cNvSpPr>
            <a:spLocks noGrp="1"/>
          </p:cNvSpPr>
          <p:nvPr>
            <p:ph type="body" sz="quarter" idx="32"/>
          </p:nvPr>
        </p:nvSpPr>
        <p:spPr/>
        <p:txBody>
          <a:bodyPr/>
          <a:lstStyle/>
          <a:p>
            <a:r>
              <a:rPr lang="de-DE" dirty="0"/>
              <a:t>Ausführliche Beschreibung:</a:t>
            </a:r>
          </a:p>
          <a:p>
            <a:endParaRPr lang="de-DE" dirty="0"/>
          </a:p>
        </p:txBody>
      </p:sp>
      <p:pic>
        <p:nvPicPr>
          <p:cNvPr id="13" name="Inhaltsplatzhalter 1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1862" y="1879163"/>
            <a:ext cx="2404996" cy="4271962"/>
          </a:xfrm>
        </p:spPr>
      </p:pic>
      <p:sp>
        <p:nvSpPr>
          <p:cNvPr id="7" name="Foliennummernplatzhalter 6"/>
          <p:cNvSpPr>
            <a:spLocks noGrp="1"/>
          </p:cNvSpPr>
          <p:nvPr>
            <p:ph type="sldNum" sz="quarter" idx="4"/>
          </p:nvPr>
        </p:nvSpPr>
        <p:spPr/>
        <p:txBody>
          <a:bodyPr/>
          <a:lstStyle/>
          <a:p>
            <a:fld id="{19B51A1E-902D-48AF-9020-955120F399B6}" type="slidenum">
              <a:rPr lang="en-US" noProof="0" smtClean="0"/>
              <a:pPr/>
              <a:t>227</a:t>
            </a:fld>
            <a:endParaRPr lang="en-US" noProof="0" dirty="0"/>
          </a:p>
        </p:txBody>
      </p:sp>
      <p:sp>
        <p:nvSpPr>
          <p:cNvPr id="16" name="Textplatzhalter 15"/>
          <p:cNvSpPr>
            <a:spLocks noGrp="1"/>
          </p:cNvSpPr>
          <p:nvPr>
            <p:ph type="body" sz="quarter" idx="4294967295"/>
          </p:nvPr>
        </p:nvSpPr>
        <p:spPr>
          <a:xfrm>
            <a:off x="228600" y="1511300"/>
            <a:ext cx="11620500" cy="4679950"/>
          </a:xfrm>
        </p:spPr>
        <p:txBody>
          <a:bodyPr/>
          <a:lstStyle/>
          <a:p>
            <a:pPr marL="0" indent="0">
              <a:buNone/>
            </a:pPr>
            <a:endParaRPr lang="de-DE" dirty="0"/>
          </a:p>
        </p:txBody>
      </p:sp>
      <p:sp>
        <p:nvSpPr>
          <p:cNvPr id="6" name="Fußzeilenplatzhalter 5"/>
          <p:cNvSpPr>
            <a:spLocks noGrp="1"/>
          </p:cNvSpPr>
          <p:nvPr>
            <p:ph type="ftr" sz="quarter" idx="4294967295"/>
          </p:nvPr>
        </p:nvSpPr>
        <p:spPr>
          <a:xfrm>
            <a:off x="0" y="6440488"/>
            <a:ext cx="5664200" cy="293687"/>
          </a:xfrm>
        </p:spPr>
        <p:txBody>
          <a:bodyPr/>
          <a:lstStyle/>
          <a:p>
            <a:r>
              <a:rPr lang="de-DE" smtClean="0"/>
              <a:t>eCHECKUP - Prävention des riskanten Alkoholkonsums bei Studierenden</a:t>
            </a:r>
            <a:endParaRPr lang="de-DE" dirty="0"/>
          </a:p>
        </p:txBody>
      </p:sp>
      <p:pic>
        <p:nvPicPr>
          <p:cNvPr id="14" name="Grafik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8608" y="1871032"/>
            <a:ext cx="2408684" cy="4288105"/>
          </a:xfrm>
          <a:prstGeom prst="rect">
            <a:avLst/>
          </a:prstGeom>
        </p:spPr>
      </p:pic>
      <p:pic>
        <p:nvPicPr>
          <p:cNvPr id="20" name="Grafik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0204" y="1871032"/>
            <a:ext cx="2408349" cy="4288105"/>
          </a:xfrm>
          <a:prstGeom prst="rect">
            <a:avLst/>
          </a:prstGeom>
        </p:spPr>
      </p:pic>
      <p:pic>
        <p:nvPicPr>
          <p:cNvPr id="22" name="Grafik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81465" y="1871032"/>
            <a:ext cx="2317091" cy="4296060"/>
          </a:xfrm>
          <a:prstGeom prst="rect">
            <a:avLst/>
          </a:prstGeom>
        </p:spPr>
      </p:pic>
      <p:pic>
        <p:nvPicPr>
          <p:cNvPr id="23" name="Inhaltsplatzhalter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31468" y="1871032"/>
            <a:ext cx="2417240" cy="4272079"/>
          </a:xfrm>
          <a:prstGeom prst="rect">
            <a:avLst/>
          </a:prstGeom>
        </p:spPr>
      </p:pic>
    </p:spTree>
    <p:extLst>
      <p:ext uri="{BB962C8B-B14F-4D97-AF65-F5344CB8AC3E}">
        <p14:creationId xmlns:p14="http://schemas.microsoft.com/office/powerpoint/2010/main" val="114494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E-Mails</a:t>
            </a:r>
            <a:endParaRPr lang="de-DE" dirty="0"/>
          </a:p>
        </p:txBody>
      </p:sp>
      <p:sp>
        <p:nvSpPr>
          <p:cNvPr id="8" name="Textplatzhalter 7"/>
          <p:cNvSpPr>
            <a:spLocks noGrp="1"/>
          </p:cNvSpPr>
          <p:nvPr>
            <p:ph type="body" idx="1"/>
          </p:nvPr>
        </p:nvSpPr>
        <p:spPr/>
        <p:txBody>
          <a:bodyPr/>
          <a:lstStyle/>
          <a:p>
            <a:endParaRPr lang="de-DE"/>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228</a:t>
            </a:fld>
            <a:endParaRPr lang="en-US" noProof="0" dirty="0"/>
          </a:p>
        </p:txBody>
      </p:sp>
      <p:sp>
        <p:nvSpPr>
          <p:cNvPr id="5" name="Fußzeilenplatzhalter 4"/>
          <p:cNvSpPr>
            <a:spLocks noGrp="1"/>
          </p:cNvSpPr>
          <p:nvPr>
            <p:ph type="ftr" sz="quarter" idx="4294967295"/>
          </p:nvPr>
        </p:nvSpPr>
        <p:spPr>
          <a:xfrm>
            <a:off x="0" y="6440488"/>
            <a:ext cx="5664200" cy="293687"/>
          </a:xfrm>
        </p:spPr>
        <p:txBody>
          <a:bodyPr/>
          <a:lstStyle/>
          <a:p>
            <a:r>
              <a:rPr lang="de-DE" smtClean="0"/>
              <a:t>eCHECKUP - Prävention des riskanten Alkoholkonsums bei Studierenden</a:t>
            </a:r>
            <a:endParaRPr lang="de-DE" dirty="0"/>
          </a:p>
        </p:txBody>
      </p:sp>
    </p:spTree>
    <p:extLst>
      <p:ext uri="{BB962C8B-B14F-4D97-AF65-F5344CB8AC3E}">
        <p14:creationId xmlns:p14="http://schemas.microsoft.com/office/powerpoint/2010/main" val="239509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Versand von E-Mails</a:t>
            </a:r>
            <a:endParaRPr lang="de-DE" dirty="0"/>
          </a:p>
        </p:txBody>
      </p:sp>
      <p:sp>
        <p:nvSpPr>
          <p:cNvPr id="3" name="Textplatzhalter 2"/>
          <p:cNvSpPr>
            <a:spLocks noGrp="1"/>
          </p:cNvSpPr>
          <p:nvPr>
            <p:ph type="body" sz="quarter" idx="32"/>
          </p:nvPr>
        </p:nvSpPr>
        <p:spPr/>
        <p:txBody>
          <a:bodyPr/>
          <a:lstStyle/>
          <a:p>
            <a:endParaRPr lang="de-DE" dirty="0"/>
          </a:p>
        </p:txBody>
      </p:sp>
      <p:sp>
        <p:nvSpPr>
          <p:cNvPr id="4" name="Inhaltsplatzhalter 3"/>
          <p:cNvSpPr>
            <a:spLocks noGrp="1"/>
          </p:cNvSpPr>
          <p:nvPr>
            <p:ph idx="1"/>
          </p:nvPr>
        </p:nvSpPr>
        <p:spPr/>
        <p:txBody>
          <a:bodyPr/>
          <a:lstStyle/>
          <a:p>
            <a:r>
              <a:rPr lang="de-DE" dirty="0" smtClean="0"/>
              <a:t>Der Versand von E-Mails bietet sich insbesondere dann an, wenn der Verteiler der Hochschule genutzt werden kann, da somit viele (oder gar alle) Studierenden erreicht werden können.</a:t>
            </a:r>
          </a:p>
          <a:p>
            <a:r>
              <a:rPr lang="de-DE" dirty="0"/>
              <a:t>Die E-Mail kann optimal mit anderen Aktionen verknüpft werden, indem auf </a:t>
            </a:r>
            <a:r>
              <a:rPr lang="de-DE" dirty="0" smtClean="0"/>
              <a:t>Takeover</a:t>
            </a:r>
            <a:r>
              <a:rPr lang="de-DE" dirty="0"/>
              <a:t>, Offline-Aktionen etc. hingewiesen wird oder Podcasts/ Videos etc. verlinkt werden.</a:t>
            </a:r>
          </a:p>
          <a:p>
            <a:endParaRPr lang="de-DE" dirty="0" smtClean="0"/>
          </a:p>
          <a:p>
            <a:r>
              <a:rPr lang="de-DE" dirty="0" smtClean="0"/>
              <a:t>Tipps zur Gestaltung der E-Mail:</a:t>
            </a:r>
          </a:p>
          <a:p>
            <a:pPr lvl="1"/>
            <a:r>
              <a:rPr lang="de-DE" dirty="0" smtClean="0"/>
              <a:t>Es </a:t>
            </a:r>
            <a:r>
              <a:rPr lang="de-DE" dirty="0"/>
              <a:t>sollte ein ansprechender Betreff gewählt </a:t>
            </a:r>
            <a:r>
              <a:rPr lang="de-DE" dirty="0" smtClean="0"/>
              <a:t>werden und die E-Mail sollte möglichst kurz gehalten werden</a:t>
            </a:r>
          </a:p>
          <a:p>
            <a:pPr lvl="1"/>
            <a:r>
              <a:rPr lang="de-DE" dirty="0" smtClean="0"/>
              <a:t>Ein Fokus auf ein bestimmtes Thema, bzw. ein Bezug auf einen bestimmten Anlass kann ansprechend sein (z. B</a:t>
            </a:r>
            <a:r>
              <a:rPr lang="de-DE" dirty="0"/>
              <a:t>. </a:t>
            </a:r>
            <a:r>
              <a:rPr lang="de-DE" dirty="0" smtClean="0"/>
              <a:t>Ende der </a:t>
            </a:r>
            <a:r>
              <a:rPr lang="de-DE" dirty="0"/>
              <a:t>Prüfungszeit, Weihnachten, Festivals</a:t>
            </a:r>
            <a:r>
              <a:rPr lang="de-DE" dirty="0" smtClean="0"/>
              <a:t>…)</a:t>
            </a:r>
          </a:p>
          <a:p>
            <a:pPr lvl="1"/>
            <a:r>
              <a:rPr lang="de-DE" dirty="0" smtClean="0"/>
              <a:t>Tiefergehende Informationen (z. B. Fakten zum Alkoholkonsum) können als Anhang mit gesandt werden</a:t>
            </a:r>
          </a:p>
          <a:p>
            <a:pPr lvl="1"/>
            <a:r>
              <a:rPr lang="de-DE" dirty="0" smtClean="0"/>
              <a:t>Es empfiehlt sich, eCHECKUP TO GO-Alkohol direkt in der E-Mail zu verlinken, erfahrungsgemäß führen dadurch viele Studierende das Programm direkt durch</a:t>
            </a:r>
          </a:p>
          <a:p>
            <a:pPr lvl="1"/>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229</a:t>
            </a:fld>
            <a:endParaRPr lang="en-US" noProof="0" dirty="0"/>
          </a:p>
        </p:txBody>
      </p:sp>
    </p:spTree>
    <p:extLst>
      <p:ext uri="{BB962C8B-B14F-4D97-AF65-F5344CB8AC3E}">
        <p14:creationId xmlns:p14="http://schemas.microsoft.com/office/powerpoint/2010/main" val="37785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pPr indent="-342900"/>
            <a:r>
              <a:rPr lang="de-DE" altLang="de-DE" dirty="0"/>
              <a:t>Die Situation an der Hochschule Esslingen: AUDIT</a:t>
            </a:r>
          </a:p>
        </p:txBody>
      </p:sp>
      <p:sp>
        <p:nvSpPr>
          <p:cNvPr id="3" name="Inhaltsplatzhalter 2"/>
          <p:cNvSpPr>
            <a:spLocks noGrp="1"/>
          </p:cNvSpPr>
          <p:nvPr>
            <p:ph idx="1"/>
          </p:nvPr>
        </p:nvSpPr>
        <p:spPr/>
        <p:txBody>
          <a:bodyPr/>
          <a:lstStyle/>
          <a:p>
            <a:pPr marL="749300" lvl="2" indent="-342900">
              <a:buFont typeface="Arial" charset="0"/>
              <a:buChar char="•"/>
            </a:pPr>
            <a:r>
              <a:rPr lang="de-DE" altLang="de-DE" sz="2200" dirty="0"/>
              <a:t>Auswertung der AUDIT-</a:t>
            </a:r>
            <a:r>
              <a:rPr lang="de-DE" altLang="de-DE" sz="2200" dirty="0" err="1"/>
              <a:t>Scores</a:t>
            </a:r>
            <a:endParaRPr lang="de-DE" altLang="de-DE" sz="2200" dirty="0"/>
          </a:p>
          <a:p>
            <a:pPr marL="1187450" lvl="3" indent="-342900">
              <a:buFont typeface="Arial" charset="0"/>
              <a:buChar char="•"/>
            </a:pPr>
            <a:r>
              <a:rPr lang="de-DE" altLang="de-DE" sz="2000" dirty="0"/>
              <a:t>Ein </a:t>
            </a:r>
            <a:r>
              <a:rPr lang="de-DE" altLang="de-DE" sz="2000" dirty="0" err="1"/>
              <a:t>Scorewert</a:t>
            </a:r>
            <a:r>
              <a:rPr lang="de-DE" altLang="de-DE" sz="2000" dirty="0"/>
              <a:t> von 0-4 bei Frauen und 0-7 bei Männern deutet auf einen risikoarmen Alkoholkonsum hin.</a:t>
            </a:r>
          </a:p>
          <a:p>
            <a:pPr marL="1187450" lvl="3" indent="-342900">
              <a:buFont typeface="Arial" charset="0"/>
              <a:buChar char="•"/>
            </a:pPr>
            <a:r>
              <a:rPr lang="de-DE" altLang="de-DE" sz="2000" dirty="0"/>
              <a:t>Ab einem </a:t>
            </a:r>
            <a:r>
              <a:rPr lang="de-DE" altLang="de-DE" sz="2000" dirty="0" err="1"/>
              <a:t>Scorewert</a:t>
            </a:r>
            <a:r>
              <a:rPr lang="de-DE" altLang="de-DE" sz="2000" dirty="0"/>
              <a:t> von 5 bei Frauen und 8 bei Männern liegt ein Verdacht auf eine alkoholbezogene Störung vor.</a:t>
            </a:r>
          </a:p>
          <a:p>
            <a:pPr marL="1187450" lvl="3" indent="-342900">
              <a:buFont typeface="Arial" charset="0"/>
              <a:buChar char="•"/>
            </a:pPr>
            <a:r>
              <a:rPr lang="de-DE" altLang="de-DE" sz="2000" dirty="0"/>
              <a:t>Mit einem höheren </a:t>
            </a:r>
            <a:r>
              <a:rPr lang="de-DE" altLang="de-DE" sz="2000" dirty="0" err="1"/>
              <a:t>Scorewert</a:t>
            </a:r>
            <a:r>
              <a:rPr lang="de-DE" altLang="de-DE" sz="2000" dirty="0"/>
              <a:t> steigt die Wahrscheinlichkeit einer Abhängigkeit. Als kritisch wird der Wertebereich zwischen 15 und 20 angesehen.</a:t>
            </a:r>
          </a:p>
          <a:p>
            <a:pPr marL="1187450" lvl="3" indent="-342900">
              <a:buFont typeface="Arial" charset="0"/>
              <a:buChar char="•"/>
            </a:pPr>
            <a:endParaRPr lang="de-DE" altLang="de-DE" dirty="0"/>
          </a:p>
          <a:p>
            <a:pPr marL="749300" lvl="2" indent="-342900">
              <a:buFont typeface="Arial" charset="0"/>
              <a:buChar char="•"/>
            </a:pPr>
            <a:r>
              <a:rPr lang="de-DE" altLang="de-DE" sz="2200" dirty="0"/>
              <a:t>Frauen: 61,8% &lt; 5; </a:t>
            </a:r>
            <a:r>
              <a:rPr lang="de-DE" altLang="de-DE" sz="2200" dirty="0">
                <a:solidFill>
                  <a:srgbClr val="FF3300"/>
                </a:solidFill>
              </a:rPr>
              <a:t>36,2% </a:t>
            </a:r>
            <a:r>
              <a:rPr lang="de-DE" altLang="de-DE" sz="2200" dirty="0"/>
              <a:t>≥ 5; </a:t>
            </a:r>
            <a:r>
              <a:rPr lang="de-DE" altLang="de-DE" sz="2200" dirty="0">
                <a:solidFill>
                  <a:srgbClr val="FF0000"/>
                </a:solidFill>
              </a:rPr>
              <a:t>2% </a:t>
            </a:r>
            <a:r>
              <a:rPr lang="de-DE" altLang="de-DE" sz="2200" dirty="0"/>
              <a:t>≥ 15</a:t>
            </a:r>
          </a:p>
          <a:p>
            <a:pPr marL="749300" lvl="2" indent="-342900">
              <a:buFont typeface="Arial" charset="0"/>
              <a:buChar char="•"/>
            </a:pPr>
            <a:endParaRPr lang="de-DE" altLang="de-DE" sz="2200" dirty="0"/>
          </a:p>
          <a:p>
            <a:pPr marL="749300" lvl="2" indent="-342900">
              <a:buFont typeface="Arial" charset="0"/>
              <a:buChar char="•"/>
            </a:pPr>
            <a:r>
              <a:rPr lang="de-DE" altLang="de-DE" sz="2200" dirty="0"/>
              <a:t>Männer: 59,5% &lt; 8; </a:t>
            </a:r>
            <a:r>
              <a:rPr lang="de-DE" altLang="de-DE" sz="2200" dirty="0">
                <a:solidFill>
                  <a:srgbClr val="FF3300"/>
                </a:solidFill>
              </a:rPr>
              <a:t>30,2%</a:t>
            </a:r>
            <a:r>
              <a:rPr lang="de-DE" altLang="de-DE" sz="2200" dirty="0"/>
              <a:t> ≥ 8; </a:t>
            </a:r>
            <a:r>
              <a:rPr lang="de-DE" altLang="de-DE" sz="2200" dirty="0">
                <a:solidFill>
                  <a:srgbClr val="FF0000"/>
                </a:solidFill>
              </a:rPr>
              <a:t>10,3% </a:t>
            </a:r>
            <a:r>
              <a:rPr lang="de-DE" altLang="de-DE" sz="2200" dirty="0"/>
              <a:t>≥ 15</a:t>
            </a:r>
          </a:p>
          <a:p>
            <a:pPr marL="749300" lvl="2" indent="-342900">
              <a:buFont typeface="Arial" charset="0"/>
              <a:buChar char="•"/>
            </a:pPr>
            <a:endParaRPr lang="de-DE" altLang="de-DE" dirty="0"/>
          </a:p>
          <a:p>
            <a:pPr marL="749300" lvl="2" indent="-342900">
              <a:buFont typeface="Arial" charset="0"/>
              <a:buChar char="•"/>
            </a:pPr>
            <a:r>
              <a:rPr lang="de-DE" altLang="de-DE" sz="2000" dirty="0"/>
              <a:t>Vgl. mit Epidemiologischen Suchtsurvey 2009 (Papst et al., 2010)</a:t>
            </a:r>
          </a:p>
          <a:p>
            <a:pPr marL="1187450" lvl="3" indent="-342900">
              <a:buFont typeface="Arial" charset="0"/>
              <a:buChar char="•"/>
            </a:pPr>
            <a:r>
              <a:rPr lang="de-DE" altLang="de-DE" sz="2000" dirty="0"/>
              <a:t>n = 8030; Alter von 18 – 64</a:t>
            </a:r>
          </a:p>
          <a:p>
            <a:pPr marL="1187450" lvl="3" indent="-342900">
              <a:buFont typeface="Arial" charset="0"/>
              <a:buChar char="•"/>
            </a:pPr>
            <a:r>
              <a:rPr lang="de-DE" altLang="de-DE" sz="2000" dirty="0"/>
              <a:t>AUDIT ≥ 8: Männer 29,7%; Frauen 7,9%</a:t>
            </a:r>
          </a:p>
        </p:txBody>
      </p:sp>
      <p:sp>
        <p:nvSpPr>
          <p:cNvPr id="22532" name="Fußzeilenplatzhalter 3"/>
          <p:cNvSpPr>
            <a:spLocks noGrp="1"/>
          </p:cNvSpPr>
          <p:nvPr>
            <p:ph type="ftr" sz="quarter" idx="4294967295"/>
          </p:nvPr>
        </p:nvSpPr>
        <p:spPr>
          <a:xfrm>
            <a:off x="334434" y="6438900"/>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Tree>
    <p:extLst>
      <p:ext uri="{BB962C8B-B14F-4D97-AF65-F5344CB8AC3E}">
        <p14:creationId xmlns:p14="http://schemas.microsoft.com/office/powerpoint/2010/main" val="149326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Videos/  YouTube</a:t>
            </a:r>
            <a:endParaRPr lang="de-DE" dirty="0"/>
          </a:p>
        </p:txBody>
      </p:sp>
      <p:sp>
        <p:nvSpPr>
          <p:cNvPr id="8" name="Textplatzhalter 7"/>
          <p:cNvSpPr>
            <a:spLocks noGrp="1"/>
          </p:cNvSpPr>
          <p:nvPr>
            <p:ph type="body" idx="1"/>
          </p:nvPr>
        </p:nvSpPr>
        <p:spPr/>
        <p:txBody>
          <a:bodyPr/>
          <a:lstStyle/>
          <a:p>
            <a:endParaRPr lang="de-DE"/>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230</a:t>
            </a:fld>
            <a:endParaRPr lang="en-US" noProof="0" dirty="0"/>
          </a:p>
        </p:txBody>
      </p:sp>
      <p:sp>
        <p:nvSpPr>
          <p:cNvPr id="5" name="Fußzeilenplatzhalter 4"/>
          <p:cNvSpPr>
            <a:spLocks noGrp="1"/>
          </p:cNvSpPr>
          <p:nvPr>
            <p:ph type="ftr" sz="quarter" idx="4294967295"/>
          </p:nvPr>
        </p:nvSpPr>
        <p:spPr>
          <a:xfrm>
            <a:off x="0" y="6440488"/>
            <a:ext cx="5664200" cy="293687"/>
          </a:xfrm>
        </p:spPr>
        <p:txBody>
          <a:bodyPr/>
          <a:lstStyle/>
          <a:p>
            <a:r>
              <a:rPr lang="de-DE" smtClean="0"/>
              <a:t>eCHECKUP - Prävention des riskanten Alkoholkonsums bei Studierenden</a:t>
            </a:r>
            <a:endParaRPr lang="de-DE" dirty="0"/>
          </a:p>
        </p:txBody>
      </p:sp>
    </p:spTree>
    <p:extLst>
      <p:ext uri="{BB962C8B-B14F-4D97-AF65-F5344CB8AC3E}">
        <p14:creationId xmlns:p14="http://schemas.microsoft.com/office/powerpoint/2010/main" val="315141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Videos/  YouTube</a:t>
            </a:r>
            <a:endParaRPr lang="de-DE" dirty="0"/>
          </a:p>
        </p:txBody>
      </p:sp>
      <p:sp>
        <p:nvSpPr>
          <p:cNvPr id="3" name="Inhaltsplatzhalter 2"/>
          <p:cNvSpPr>
            <a:spLocks noGrp="1"/>
          </p:cNvSpPr>
          <p:nvPr>
            <p:ph idx="1"/>
          </p:nvPr>
        </p:nvSpPr>
        <p:spPr/>
        <p:txBody>
          <a:bodyPr/>
          <a:lstStyle/>
          <a:p>
            <a:pPr marL="0" indent="0">
              <a:buNone/>
            </a:pPr>
            <a:r>
              <a:rPr lang="de-DE" sz="2400" dirty="0" smtClean="0"/>
              <a:t>Vorteile:</a:t>
            </a:r>
          </a:p>
          <a:p>
            <a:r>
              <a:rPr lang="de-DE" sz="2400" dirty="0" smtClean="0"/>
              <a:t>(YouTube-)Videos </a:t>
            </a:r>
            <a:r>
              <a:rPr lang="de-DE" sz="2400" dirty="0"/>
              <a:t>eignen sich besonders gut für die Vorstellung und Erklärung des eCHECKUP TO GO- Programms oder zur Vermittlung von </a:t>
            </a:r>
            <a:r>
              <a:rPr lang="de-DE" sz="2400" dirty="0" smtClean="0"/>
              <a:t>Informationen</a:t>
            </a:r>
            <a:r>
              <a:rPr lang="de-DE" sz="2400" dirty="0"/>
              <a:t> </a:t>
            </a:r>
            <a:r>
              <a:rPr lang="de-DE" sz="2400" dirty="0" smtClean="0"/>
              <a:t>z. B. zum </a:t>
            </a:r>
            <a:r>
              <a:rPr lang="de-DE" sz="2400" dirty="0"/>
              <a:t>riskanten </a:t>
            </a:r>
            <a:r>
              <a:rPr lang="de-DE" sz="2400" dirty="0" smtClean="0"/>
              <a:t>Alkoholkonsum</a:t>
            </a:r>
          </a:p>
          <a:p>
            <a:r>
              <a:rPr lang="de-DE" sz="2400" dirty="0" smtClean="0"/>
              <a:t>Ein kurzes Video kann die Neugierde von Studierenden wecken und sie motivieren, selbst am Online-Programm teilzunehmen </a:t>
            </a:r>
            <a:r>
              <a:rPr lang="de-DE" sz="2400" dirty="0" smtClean="0">
                <a:sym typeface="Wingdings" panose="05000000000000000000" pitchFamily="2" charset="2"/>
              </a:rPr>
              <a:t> wirkt oft ansprechender als ein Text</a:t>
            </a:r>
            <a:endParaRPr lang="de-DE" sz="2400" dirty="0" smtClean="0"/>
          </a:p>
          <a:p>
            <a:r>
              <a:rPr lang="de-DE" sz="2400" dirty="0" smtClean="0"/>
              <a:t>Als Einrahmung </a:t>
            </a:r>
            <a:r>
              <a:rPr lang="de-DE" sz="2400" dirty="0"/>
              <a:t>für </a:t>
            </a:r>
            <a:r>
              <a:rPr lang="de-DE" sz="2400" dirty="0" smtClean="0"/>
              <a:t>Fakten </a:t>
            </a:r>
            <a:r>
              <a:rPr lang="de-DE" sz="2400" dirty="0"/>
              <a:t>und Informationen kann z</a:t>
            </a:r>
            <a:r>
              <a:rPr lang="de-DE" sz="2400" dirty="0" smtClean="0"/>
              <a:t>. B</a:t>
            </a:r>
            <a:r>
              <a:rPr lang="de-DE" sz="2400" dirty="0"/>
              <a:t>. eine Geschichte dienen, </a:t>
            </a:r>
            <a:r>
              <a:rPr lang="de-DE" sz="2400" dirty="0" smtClean="0"/>
              <a:t>die Studierende sensibilisieren und zur </a:t>
            </a:r>
            <a:r>
              <a:rPr lang="de-DE" sz="2400" dirty="0"/>
              <a:t>Selbstreflexion </a:t>
            </a:r>
            <a:r>
              <a:rPr lang="de-DE" sz="2400" dirty="0" smtClean="0"/>
              <a:t>anregen kann</a:t>
            </a:r>
            <a:endParaRPr lang="de-DE" sz="2800" dirty="0"/>
          </a:p>
        </p:txBody>
      </p:sp>
      <p:sp>
        <p:nvSpPr>
          <p:cNvPr id="4" name="Fußzeilenplatzhalter 3"/>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smtClean="0">
                <a:ln>
                  <a:noFill/>
                </a:ln>
                <a:solidFill>
                  <a:srgbClr val="232323">
                    <a:lumMod val="75000"/>
                    <a:lumOff val="25000"/>
                  </a:srgbClr>
                </a:solidFill>
                <a:effectLst/>
                <a:uLnTx/>
                <a:uFillTx/>
                <a:latin typeface="Candara"/>
                <a:ea typeface="+mn-ea"/>
                <a:cs typeface="+mn-cs"/>
              </a:rPr>
              <a:t>eCHECKUP - Prävention des riskanten Alkoholkonsums bei Studierenden</a:t>
            </a:r>
            <a:endParaRPr kumimoji="0" lang="de-DE" sz="1200" b="0" i="0" u="none" strike="noStrike" kern="1200" cap="none" spc="0" normalizeH="0" baseline="0" noProof="0" dirty="0">
              <a:ln>
                <a:noFill/>
              </a:ln>
              <a:solidFill>
                <a:srgbClr val="232323">
                  <a:lumMod val="75000"/>
                  <a:lumOff val="25000"/>
                </a:srgbClr>
              </a:solidFill>
              <a:effectLst/>
              <a:uLnTx/>
              <a:uFillTx/>
              <a:latin typeface="Candara"/>
              <a:ea typeface="+mn-ea"/>
              <a:cs typeface="+mn-cs"/>
            </a:endParaRPr>
          </a:p>
        </p:txBody>
      </p:sp>
      <p:sp>
        <p:nvSpPr>
          <p:cNvPr id="5" name="Foliennummernplatzhalt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sp>
        <p:nvSpPr>
          <p:cNvPr id="6" name="Textplatzhalter 5"/>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229094650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mögliche Videoformen/ Nutzung </a:t>
            </a:r>
            <a:r>
              <a:rPr lang="de-DE" dirty="0"/>
              <a:t>von </a:t>
            </a:r>
            <a:r>
              <a:rPr lang="de-DE" dirty="0" smtClean="0"/>
              <a:t>YouTube</a:t>
            </a:r>
            <a:endParaRPr lang="de-DE" dirty="0"/>
          </a:p>
        </p:txBody>
      </p:sp>
      <p:sp>
        <p:nvSpPr>
          <p:cNvPr id="3" name="Inhaltsplatzhalter 2"/>
          <p:cNvSpPr>
            <a:spLocks noGrp="1"/>
          </p:cNvSpPr>
          <p:nvPr>
            <p:ph idx="1"/>
          </p:nvPr>
        </p:nvSpPr>
        <p:spPr/>
        <p:txBody>
          <a:bodyPr/>
          <a:lstStyle/>
          <a:p>
            <a:r>
              <a:rPr lang="de-DE" b="1" i="1" dirty="0" smtClean="0"/>
              <a:t>Legevideos </a:t>
            </a:r>
            <a:r>
              <a:rPr lang="de-DE" dirty="0" smtClean="0"/>
              <a:t>sind ein ansprechendes und leicht erlernbares Videoformat</a:t>
            </a:r>
            <a:endParaRPr lang="de-DE" b="1" dirty="0" smtClean="0"/>
          </a:p>
          <a:p>
            <a:r>
              <a:rPr lang="de-DE" dirty="0" smtClean="0"/>
              <a:t>Vorteil: es sind wenig Vorkenntnisse hinsichtlich der Erstellung </a:t>
            </a:r>
            <a:r>
              <a:rPr lang="de-DE" dirty="0"/>
              <a:t>von Videos </a:t>
            </a:r>
            <a:r>
              <a:rPr lang="de-DE" dirty="0" smtClean="0"/>
              <a:t>notwendig</a:t>
            </a:r>
          </a:p>
          <a:p>
            <a:r>
              <a:rPr lang="de-DE" dirty="0" smtClean="0"/>
              <a:t>Beispielvideo einer </a:t>
            </a:r>
            <a:r>
              <a:rPr lang="de-DE" dirty="0"/>
              <a:t>Studentin im Rahmen des Peer-Ausbildung der Hochschule </a:t>
            </a:r>
            <a:r>
              <a:rPr lang="de-DE" dirty="0" smtClean="0"/>
              <a:t>Esslingen: </a:t>
            </a:r>
            <a:r>
              <a:rPr lang="de-DE" u="sng" dirty="0" smtClean="0">
                <a:hlinkClick r:id="rId3"/>
              </a:rPr>
              <a:t>https</a:t>
            </a:r>
            <a:r>
              <a:rPr lang="de-DE" u="sng" dirty="0">
                <a:hlinkClick r:id="rId3"/>
              </a:rPr>
              <a:t>://</a:t>
            </a:r>
            <a:r>
              <a:rPr lang="de-DE" u="sng" dirty="0" smtClean="0">
                <a:hlinkClick r:id="rId3"/>
              </a:rPr>
              <a:t>www.youtube.com/watch?v=JiMlS4DEFbY</a:t>
            </a:r>
            <a:endParaRPr lang="de-DE" dirty="0" smtClean="0"/>
          </a:p>
          <a:p>
            <a:pPr marL="0" indent="0">
              <a:buNone/>
            </a:pPr>
            <a:endParaRPr lang="de-DE" dirty="0"/>
          </a:p>
          <a:p>
            <a:pPr marL="0" indent="0">
              <a:buNone/>
            </a:pPr>
            <a:endParaRPr lang="de-DE" dirty="0" smtClean="0"/>
          </a:p>
          <a:p>
            <a:pPr marL="0" indent="0">
              <a:buNone/>
            </a:pPr>
            <a:endParaRPr lang="de-DE" dirty="0"/>
          </a:p>
          <a:p>
            <a:endParaRPr lang="de-DE" dirty="0" smtClean="0"/>
          </a:p>
          <a:p>
            <a:endParaRPr lang="de-DE" dirty="0" smtClean="0"/>
          </a:p>
          <a:p>
            <a:r>
              <a:rPr lang="de-DE" dirty="0" smtClean="0"/>
              <a:t>Weitere Videoformen sind u. a. Interviews</a:t>
            </a:r>
            <a:endParaRPr lang="de-DE" dirty="0"/>
          </a:p>
          <a:p>
            <a:pPr marL="0" indent="0">
              <a:buNone/>
            </a:pPr>
            <a:endParaRPr lang="de-DE" dirty="0"/>
          </a:p>
          <a:p>
            <a:pPr lvl="1"/>
            <a:endParaRPr lang="de-DE" sz="2400" dirty="0"/>
          </a:p>
        </p:txBody>
      </p:sp>
      <p:sp>
        <p:nvSpPr>
          <p:cNvPr id="4" name="Fußzeilenplatzhalter 3"/>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smtClean="0">
                <a:ln>
                  <a:noFill/>
                </a:ln>
                <a:solidFill>
                  <a:srgbClr val="232323">
                    <a:lumMod val="75000"/>
                    <a:lumOff val="25000"/>
                  </a:srgbClr>
                </a:solidFill>
                <a:effectLst/>
                <a:uLnTx/>
                <a:uFillTx/>
                <a:latin typeface="Candara"/>
                <a:ea typeface="+mn-ea"/>
                <a:cs typeface="+mn-cs"/>
              </a:rPr>
              <a:t>eCHECKUP - Prävention des riskanten Alkoholkonsums bei Studierenden</a:t>
            </a:r>
            <a:endParaRPr kumimoji="0" lang="de-DE" sz="1200" b="0" i="0" u="none" strike="noStrike" kern="1200" cap="none" spc="0" normalizeH="0" baseline="0" noProof="0" dirty="0">
              <a:ln>
                <a:noFill/>
              </a:ln>
              <a:solidFill>
                <a:srgbClr val="232323">
                  <a:lumMod val="75000"/>
                  <a:lumOff val="25000"/>
                </a:srgbClr>
              </a:solidFill>
              <a:effectLst/>
              <a:uLnTx/>
              <a:uFillTx/>
              <a:latin typeface="Candara"/>
              <a:ea typeface="+mn-ea"/>
              <a:cs typeface="+mn-cs"/>
            </a:endParaRPr>
          </a:p>
        </p:txBody>
      </p:sp>
      <p:sp>
        <p:nvSpPr>
          <p:cNvPr id="5" name="Foliennummernplatzhalt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sp>
        <p:nvSpPr>
          <p:cNvPr id="6" name="Textplatzhalter 5"/>
          <p:cNvSpPr>
            <a:spLocks noGrp="1"/>
          </p:cNvSpPr>
          <p:nvPr>
            <p:ph type="body" sz="quarter" idx="33"/>
          </p:nvPr>
        </p:nvSpPr>
        <p:spPr/>
        <p:txBody>
          <a:bodyPr/>
          <a:lstStyle/>
          <a:p>
            <a:endParaRPr lang="de-DE"/>
          </a:p>
        </p:txBody>
      </p:sp>
      <p:pic>
        <p:nvPicPr>
          <p:cNvPr id="13" name="Grafik 12" descr="C:\Users\HP\Documents\Anni Dokumente\Studium\3. Semester\Studium Generale - Peer Ausbildung\Job studentische Hilfskraft\Warum trinken wir Alkohol.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730" y="2564055"/>
            <a:ext cx="3681253" cy="2071140"/>
          </a:xfrm>
          <a:prstGeom prst="rect">
            <a:avLst/>
          </a:prstGeom>
        </p:spPr>
      </p:pic>
      <p:pic>
        <p:nvPicPr>
          <p:cNvPr id="14" name="Grafik 13" descr="C:\Users\HP\Documents\Anni Dokumente\Studium\3. Semester\Studium Generale - Peer Ausbildung\Job studentische Hilfskraft\problematischer Konsum.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5149" y="2564055"/>
            <a:ext cx="3683863" cy="2071140"/>
          </a:xfrm>
          <a:prstGeom prst="rect">
            <a:avLst/>
          </a:prstGeom>
          <a:noFill/>
          <a:ln>
            <a:noFill/>
          </a:ln>
        </p:spPr>
      </p:pic>
    </p:spTree>
    <p:extLst>
      <p:ext uri="{BB962C8B-B14F-4D97-AF65-F5344CB8AC3E}">
        <p14:creationId xmlns:p14="http://schemas.microsoft.com/office/powerpoint/2010/main" val="304770891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Legevideos - Tipps </a:t>
            </a:r>
            <a:r>
              <a:rPr lang="de-DE" dirty="0"/>
              <a:t>zur </a:t>
            </a:r>
            <a:r>
              <a:rPr lang="de-DE" dirty="0" smtClean="0"/>
              <a:t>Umsetzung</a:t>
            </a:r>
            <a:endParaRPr lang="de-DE" dirty="0"/>
          </a:p>
        </p:txBody>
      </p:sp>
      <p:sp>
        <p:nvSpPr>
          <p:cNvPr id="3" name="Textplatzhalter 2"/>
          <p:cNvSpPr>
            <a:spLocks noGrp="1"/>
          </p:cNvSpPr>
          <p:nvPr>
            <p:ph type="body" sz="quarter" idx="32"/>
          </p:nvPr>
        </p:nvSpPr>
        <p:spPr/>
        <p:txBody>
          <a:bodyPr/>
          <a:lstStyle/>
          <a:p>
            <a:r>
              <a:rPr lang="de-DE" dirty="0" smtClean="0"/>
              <a:t>Vom Konzept zum fertigen Video</a:t>
            </a:r>
            <a:endParaRPr lang="de-DE" dirty="0"/>
          </a:p>
          <a:p>
            <a:endParaRPr lang="de-DE" dirty="0"/>
          </a:p>
        </p:txBody>
      </p:sp>
      <p:sp>
        <p:nvSpPr>
          <p:cNvPr id="12" name="Inhaltsplatzhalter 11"/>
          <p:cNvSpPr>
            <a:spLocks noGrp="1"/>
          </p:cNvSpPr>
          <p:nvPr>
            <p:ph idx="1"/>
          </p:nvPr>
        </p:nvSpPr>
        <p:spPr/>
        <p:txBody>
          <a:bodyPr/>
          <a:lstStyle/>
          <a:p>
            <a:r>
              <a:rPr lang="de-DE" dirty="0" smtClean="0"/>
              <a:t>Schritt 0: Ein </a:t>
            </a:r>
            <a:r>
              <a:rPr lang="de-DE" dirty="0"/>
              <a:t>Tutorial zur Erstellung eines Legevideos </a:t>
            </a:r>
            <a:r>
              <a:rPr lang="de-DE" dirty="0" smtClean="0"/>
              <a:t>kann sehr hilfreich </a:t>
            </a:r>
            <a:r>
              <a:rPr lang="de-DE" dirty="0"/>
              <a:t>sein, z. B.:</a:t>
            </a:r>
          </a:p>
          <a:p>
            <a:pPr lvl="2"/>
            <a:r>
              <a:rPr lang="de-DE" u="sng" dirty="0"/>
              <a:t>https://www.youtube.com/watch?v=2uz4Vizvn6c </a:t>
            </a:r>
            <a:r>
              <a:rPr lang="de-DE" dirty="0"/>
              <a:t> oder </a:t>
            </a:r>
          </a:p>
          <a:p>
            <a:pPr lvl="2"/>
            <a:r>
              <a:rPr lang="de-DE" u="sng" dirty="0"/>
              <a:t>https://www.youtube.com/watch?v=tOmk8_vQBMQ.</a:t>
            </a:r>
            <a:r>
              <a:rPr lang="de-DE" dirty="0"/>
              <a:t> </a:t>
            </a:r>
            <a:endParaRPr lang="de-DE" dirty="0" smtClean="0"/>
          </a:p>
          <a:p>
            <a:r>
              <a:rPr lang="de-DE" dirty="0" smtClean="0"/>
              <a:t>Schritt 1: Erstellung eines groben </a:t>
            </a:r>
            <a:r>
              <a:rPr lang="de-DE" dirty="0"/>
              <a:t>Konzepts für das </a:t>
            </a:r>
            <a:r>
              <a:rPr lang="de-DE" dirty="0" smtClean="0"/>
              <a:t>Video</a:t>
            </a:r>
          </a:p>
          <a:p>
            <a:r>
              <a:rPr lang="de-DE" dirty="0" smtClean="0"/>
              <a:t>Schritt 2: Formulierung </a:t>
            </a:r>
            <a:r>
              <a:rPr lang="de-DE" dirty="0"/>
              <a:t>des Textes, der letztendlich eingesprochen </a:t>
            </a:r>
            <a:r>
              <a:rPr lang="de-DE" dirty="0" smtClean="0"/>
              <a:t>wird</a:t>
            </a:r>
          </a:p>
          <a:p>
            <a:pPr lvl="1"/>
            <a:r>
              <a:rPr lang="de-DE" dirty="0" smtClean="0"/>
              <a:t>Dabei </a:t>
            </a:r>
            <a:r>
              <a:rPr lang="de-DE" dirty="0"/>
              <a:t>ist es wichtig, sich möglichst kurz zu fassen und sich auf die zentralen Punkte zu </a:t>
            </a:r>
            <a:r>
              <a:rPr lang="de-DE" dirty="0" smtClean="0"/>
              <a:t>beschränken</a:t>
            </a:r>
          </a:p>
          <a:p>
            <a:pPr lvl="1"/>
            <a:r>
              <a:rPr lang="de-DE" dirty="0" smtClean="0"/>
              <a:t>So </a:t>
            </a:r>
            <a:r>
              <a:rPr lang="de-DE" dirty="0"/>
              <a:t>sollen </a:t>
            </a:r>
            <a:r>
              <a:rPr lang="de-DE" dirty="0" smtClean="0"/>
              <a:t>alle </a:t>
            </a:r>
            <a:r>
              <a:rPr lang="de-DE" dirty="0"/>
              <a:t>wichtigen Informationen enthalten sein, </a:t>
            </a:r>
            <a:r>
              <a:rPr lang="de-DE" dirty="0" smtClean="0"/>
              <a:t>ohne dass das Video zu </a:t>
            </a:r>
            <a:r>
              <a:rPr lang="de-DE" dirty="0"/>
              <a:t>lang </a:t>
            </a:r>
            <a:r>
              <a:rPr lang="de-DE" dirty="0" smtClean="0"/>
              <a:t>wird</a:t>
            </a:r>
          </a:p>
          <a:p>
            <a:r>
              <a:rPr lang="de-DE" dirty="0" smtClean="0"/>
              <a:t>Schritt 3: Recherche oder </a:t>
            </a:r>
            <a:r>
              <a:rPr lang="de-DE" dirty="0"/>
              <a:t>Z</a:t>
            </a:r>
            <a:r>
              <a:rPr lang="de-DE" dirty="0" smtClean="0"/>
              <a:t>eichnung passender Icons zum Text</a:t>
            </a:r>
          </a:p>
          <a:p>
            <a:pPr lvl="1"/>
            <a:r>
              <a:rPr lang="de-DE" dirty="0" smtClean="0"/>
              <a:t>Bei der Nutzung von Icon-Datenbanken muss darauf </a:t>
            </a:r>
            <a:r>
              <a:rPr lang="de-DE" dirty="0"/>
              <a:t>geachtet </a:t>
            </a:r>
            <a:r>
              <a:rPr lang="de-DE" dirty="0" smtClean="0"/>
              <a:t>werden, </a:t>
            </a:r>
            <a:r>
              <a:rPr lang="de-DE" dirty="0"/>
              <a:t>dass die Bilder </a:t>
            </a:r>
            <a:r>
              <a:rPr lang="de-DE" dirty="0" smtClean="0"/>
              <a:t>für </a:t>
            </a:r>
            <a:r>
              <a:rPr lang="de-DE" dirty="0"/>
              <a:t>die Verwendung freigegeben </a:t>
            </a:r>
            <a:r>
              <a:rPr lang="de-DE" dirty="0" smtClean="0"/>
              <a:t>sind</a:t>
            </a:r>
            <a:endParaRPr lang="de-DE" dirty="0"/>
          </a:p>
          <a:p>
            <a:pPr lvl="1"/>
            <a:r>
              <a:rPr lang="de-DE" dirty="0" smtClean="0"/>
              <a:t>Eine bewerte Plattformen für frei verwendbare Icons ist z. B.  „</a:t>
            </a:r>
            <a:r>
              <a:rPr lang="de-DE" dirty="0" err="1" smtClean="0"/>
              <a:t>Iconmonstr</a:t>
            </a:r>
            <a:r>
              <a:rPr lang="de-DE" dirty="0" smtClean="0"/>
              <a:t>“ (</a:t>
            </a:r>
            <a:r>
              <a:rPr lang="de-DE" u="sng" dirty="0" smtClean="0">
                <a:hlinkClick r:id="rId3"/>
              </a:rPr>
              <a:t>https</a:t>
            </a:r>
            <a:r>
              <a:rPr lang="de-DE" u="sng" dirty="0">
                <a:hlinkClick r:id="rId3"/>
              </a:rPr>
              <a:t>://</a:t>
            </a:r>
            <a:r>
              <a:rPr lang="de-DE" u="sng" dirty="0" smtClean="0">
                <a:hlinkClick r:id="rId3"/>
              </a:rPr>
              <a:t>iconmonstr.com</a:t>
            </a:r>
            <a:r>
              <a:rPr lang="de-DE" u="sng" dirty="0" smtClean="0"/>
              <a:t>)</a:t>
            </a:r>
            <a:r>
              <a:rPr lang="de-DE" dirty="0" smtClean="0"/>
              <a:t> </a:t>
            </a:r>
          </a:p>
          <a:p>
            <a:pPr lvl="1"/>
            <a:r>
              <a:rPr lang="de-DE" dirty="0" smtClean="0"/>
              <a:t>Weitere Informationen hierzu: </a:t>
            </a:r>
            <a:r>
              <a:rPr lang="de-DE" u="sng" dirty="0" smtClean="0">
                <a:hlinkClick r:id="rId4"/>
              </a:rPr>
              <a:t>https</a:t>
            </a:r>
            <a:r>
              <a:rPr lang="de-DE" u="sng" dirty="0">
                <a:hlinkClick r:id="rId4"/>
              </a:rPr>
              <a:t>://</a:t>
            </a:r>
            <a:r>
              <a:rPr lang="de-DE" u="sng" dirty="0" smtClean="0">
                <a:hlinkClick r:id="rId4"/>
              </a:rPr>
              <a:t>pixabay.com/de/blog/posts/die-5-besten-quellen-f%C3%BCr-freie-vektor-icons-44</a:t>
            </a:r>
            <a:r>
              <a:rPr lang="de-DE" u="sng" dirty="0" smtClean="0"/>
              <a:t>)</a:t>
            </a:r>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233</a:t>
            </a:fld>
            <a:endParaRPr lang="en-US" noProof="0" dirty="0"/>
          </a:p>
        </p:txBody>
      </p:sp>
      <p:sp>
        <p:nvSpPr>
          <p:cNvPr id="13" name="Textplatzhalter 12"/>
          <p:cNvSpPr>
            <a:spLocks noGrp="1"/>
          </p:cNvSpPr>
          <p:nvPr>
            <p:ph type="body" sz="quarter" idx="33"/>
          </p:nvPr>
        </p:nvSpPr>
        <p:spPr/>
        <p:txBody>
          <a:bodyPr/>
          <a:lstStyle/>
          <a:p>
            <a:endParaRPr lang="de-DE"/>
          </a:p>
        </p:txBody>
      </p:sp>
      <p:sp>
        <p:nvSpPr>
          <p:cNvPr id="7" name="Fußzeilenplatzhalter 6"/>
          <p:cNvSpPr>
            <a:spLocks noGrp="1"/>
          </p:cNvSpPr>
          <p:nvPr>
            <p:ph type="ftr" sz="quarter" idx="4294967295"/>
          </p:nvPr>
        </p:nvSpPr>
        <p:spPr>
          <a:xfrm>
            <a:off x="0" y="6440488"/>
            <a:ext cx="5664200" cy="293687"/>
          </a:xfrm>
        </p:spPr>
        <p:txBody>
          <a:bodyPr/>
          <a:lstStyle/>
          <a:p>
            <a:r>
              <a:rPr lang="de-DE" dirty="0" smtClean="0"/>
              <a:t>eCHECKUP - Prävention des riskanten Alkoholkonsums bei Studierenden</a:t>
            </a:r>
            <a:endParaRPr lang="de-DE" dirty="0"/>
          </a:p>
        </p:txBody>
      </p:sp>
    </p:spTree>
    <p:extLst>
      <p:ext uri="{BB962C8B-B14F-4D97-AF65-F5344CB8AC3E}">
        <p14:creationId xmlns:p14="http://schemas.microsoft.com/office/powerpoint/2010/main" val="177620333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Legevideos </a:t>
            </a:r>
            <a:r>
              <a:rPr lang="de-DE" dirty="0"/>
              <a:t>- </a:t>
            </a:r>
            <a:r>
              <a:rPr lang="de-DE" dirty="0" smtClean="0"/>
              <a:t>Tipps </a:t>
            </a:r>
            <a:r>
              <a:rPr lang="de-DE" dirty="0"/>
              <a:t>zur </a:t>
            </a:r>
            <a:r>
              <a:rPr lang="de-DE" dirty="0" smtClean="0"/>
              <a:t>Umsetzung</a:t>
            </a:r>
            <a:endParaRPr lang="de-DE" dirty="0"/>
          </a:p>
        </p:txBody>
      </p:sp>
      <p:sp>
        <p:nvSpPr>
          <p:cNvPr id="3" name="Textplatzhalter 2"/>
          <p:cNvSpPr>
            <a:spLocks noGrp="1"/>
          </p:cNvSpPr>
          <p:nvPr>
            <p:ph type="body" sz="quarter" idx="32"/>
          </p:nvPr>
        </p:nvSpPr>
        <p:spPr/>
        <p:txBody>
          <a:bodyPr/>
          <a:lstStyle/>
          <a:p>
            <a:r>
              <a:rPr lang="de-DE" dirty="0"/>
              <a:t>Tipps zur technischen </a:t>
            </a:r>
            <a:r>
              <a:rPr lang="de-DE" dirty="0" smtClean="0"/>
              <a:t>Umsetzung (Schritt 4)</a:t>
            </a:r>
            <a:endParaRPr lang="de-DE" dirty="0"/>
          </a:p>
        </p:txBody>
      </p:sp>
      <p:sp>
        <p:nvSpPr>
          <p:cNvPr id="12" name="Inhaltsplatzhalter 11"/>
          <p:cNvSpPr>
            <a:spLocks noGrp="1"/>
          </p:cNvSpPr>
          <p:nvPr>
            <p:ph idx="1"/>
          </p:nvPr>
        </p:nvSpPr>
        <p:spPr/>
        <p:txBody>
          <a:bodyPr/>
          <a:lstStyle/>
          <a:p>
            <a:pPr lvl="0"/>
            <a:r>
              <a:rPr lang="de-DE" dirty="0" smtClean="0"/>
              <a:t>Suche </a:t>
            </a:r>
            <a:r>
              <a:rPr lang="de-DE" dirty="0"/>
              <a:t>nach einem geeigneten Aufnahmehintergrund. </a:t>
            </a:r>
            <a:endParaRPr lang="de-DE" dirty="0" smtClean="0"/>
          </a:p>
          <a:p>
            <a:pPr lvl="1"/>
            <a:r>
              <a:rPr lang="de-DE" dirty="0" smtClean="0"/>
              <a:t>Der Hintergrund sollte möglichst </a:t>
            </a:r>
            <a:r>
              <a:rPr lang="de-DE" dirty="0"/>
              <a:t>glatt sein, damit die Icons problemlos schnell ins Aufnahmefeld verschoben werden können. </a:t>
            </a:r>
            <a:endParaRPr lang="de-DE" dirty="0" smtClean="0"/>
          </a:p>
          <a:p>
            <a:pPr lvl="1"/>
            <a:r>
              <a:rPr lang="de-DE" dirty="0" smtClean="0"/>
              <a:t>Eine </a:t>
            </a:r>
            <a:r>
              <a:rPr lang="de-DE" dirty="0"/>
              <a:t>dauerhaft sichtbare Markierung des Kamerafeldes </a:t>
            </a:r>
            <a:r>
              <a:rPr lang="de-DE" dirty="0" smtClean="0"/>
              <a:t>kann hilfreich sein, </a:t>
            </a:r>
            <a:r>
              <a:rPr lang="de-DE" dirty="0"/>
              <a:t>da so immer klar ist, welche Icons sich gerade im Aufnahmefeld befinden und welche nicht sichtbar sind. </a:t>
            </a:r>
          </a:p>
          <a:p>
            <a:pPr lvl="0"/>
            <a:r>
              <a:rPr lang="de-DE" dirty="0"/>
              <a:t>Wahl der </a:t>
            </a:r>
            <a:r>
              <a:rPr lang="de-DE" dirty="0" smtClean="0"/>
              <a:t>Aufnahmeräumlichkeiten / Beleuchtung: </a:t>
            </a:r>
          </a:p>
          <a:p>
            <a:pPr lvl="1"/>
            <a:r>
              <a:rPr lang="de-DE" dirty="0" smtClean="0"/>
              <a:t>das </a:t>
            </a:r>
            <a:r>
              <a:rPr lang="de-DE" dirty="0"/>
              <a:t>Aufnahmefeld </a:t>
            </a:r>
            <a:r>
              <a:rPr lang="de-DE" dirty="0" smtClean="0"/>
              <a:t>sollte gleichmäßig ausgeleuchtet sein, </a:t>
            </a:r>
            <a:r>
              <a:rPr lang="de-DE" dirty="0"/>
              <a:t>sodass keine ungewollten Schatten bei der Verschiebung der Icons entstehen. </a:t>
            </a:r>
            <a:endParaRPr lang="de-DE" dirty="0" smtClean="0"/>
          </a:p>
          <a:p>
            <a:r>
              <a:rPr lang="de-DE" dirty="0" smtClean="0"/>
              <a:t>Tonaufnahme:</a:t>
            </a:r>
          </a:p>
          <a:p>
            <a:pPr lvl="1"/>
            <a:r>
              <a:rPr lang="de-DE" dirty="0"/>
              <a:t>Aufgrund der Geräusche, welche das Verschieben der Icons verursacht, kann es sinnvoll sein, den Ton separat in einem stillen Raum aufzunehmen. </a:t>
            </a:r>
            <a:endParaRPr lang="de-DE" dirty="0" smtClean="0"/>
          </a:p>
          <a:p>
            <a:pPr lvl="1"/>
            <a:r>
              <a:rPr lang="de-DE" dirty="0" smtClean="0"/>
              <a:t>Für </a:t>
            </a:r>
            <a:r>
              <a:rPr lang="de-DE" dirty="0"/>
              <a:t>die separate Tonaufnahme eignet sich erfahrungsgemäß auch ein Smartphone und der Ton kann später über das Video gelegt werden. </a:t>
            </a:r>
            <a:endParaRPr lang="de-DE" dirty="0" smtClean="0"/>
          </a:p>
          <a:p>
            <a:pPr lvl="1"/>
            <a:r>
              <a:rPr lang="de-DE" dirty="0" smtClean="0"/>
              <a:t>Hierbei </a:t>
            </a:r>
            <a:r>
              <a:rPr lang="de-DE" dirty="0"/>
              <a:t>ist auf eine deutliche Aussprache, sowie auf die richtigen Pausen für das Verschieben der Icons zu achten. </a:t>
            </a:r>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234</a:t>
            </a:fld>
            <a:endParaRPr lang="en-US" noProof="0" dirty="0"/>
          </a:p>
        </p:txBody>
      </p:sp>
      <p:sp>
        <p:nvSpPr>
          <p:cNvPr id="13" name="Textplatzhalter 12"/>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245972454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Legevideos </a:t>
            </a:r>
            <a:r>
              <a:rPr lang="de-DE" dirty="0"/>
              <a:t>- </a:t>
            </a:r>
            <a:r>
              <a:rPr lang="de-DE" dirty="0" smtClean="0"/>
              <a:t>Tipps </a:t>
            </a:r>
            <a:r>
              <a:rPr lang="de-DE" dirty="0"/>
              <a:t>zur </a:t>
            </a:r>
            <a:r>
              <a:rPr lang="de-DE" dirty="0" smtClean="0"/>
              <a:t>Umsetzung</a:t>
            </a:r>
            <a:endParaRPr lang="de-DE" dirty="0"/>
          </a:p>
        </p:txBody>
      </p:sp>
      <p:sp>
        <p:nvSpPr>
          <p:cNvPr id="3" name="Textplatzhalter 2"/>
          <p:cNvSpPr>
            <a:spLocks noGrp="1"/>
          </p:cNvSpPr>
          <p:nvPr>
            <p:ph type="body" sz="quarter" idx="32"/>
          </p:nvPr>
        </p:nvSpPr>
        <p:spPr/>
        <p:txBody>
          <a:bodyPr/>
          <a:lstStyle/>
          <a:p>
            <a:r>
              <a:rPr lang="de-DE" dirty="0"/>
              <a:t>Tipps zur technischen </a:t>
            </a:r>
            <a:r>
              <a:rPr lang="de-DE" dirty="0" smtClean="0"/>
              <a:t>Umsetzung (Schritt 4)</a:t>
            </a:r>
            <a:endParaRPr lang="de-DE" dirty="0"/>
          </a:p>
        </p:txBody>
      </p:sp>
      <p:sp>
        <p:nvSpPr>
          <p:cNvPr id="12" name="Inhaltsplatzhalter 11"/>
          <p:cNvSpPr>
            <a:spLocks noGrp="1"/>
          </p:cNvSpPr>
          <p:nvPr>
            <p:ph idx="1"/>
          </p:nvPr>
        </p:nvSpPr>
        <p:spPr/>
        <p:txBody>
          <a:bodyPr/>
          <a:lstStyle/>
          <a:p>
            <a:pPr marL="0" lvl="0" indent="0">
              <a:buNone/>
            </a:pPr>
            <a:r>
              <a:rPr lang="de-DE" dirty="0" smtClean="0"/>
              <a:t>Videoaufnahme:</a:t>
            </a:r>
            <a:endParaRPr lang="de-DE" dirty="0"/>
          </a:p>
          <a:p>
            <a:pPr lvl="1"/>
            <a:r>
              <a:rPr lang="de-DE" dirty="0"/>
              <a:t>Hier kann sowohl ein </a:t>
            </a:r>
            <a:r>
              <a:rPr lang="de-DE" dirty="0" smtClean="0"/>
              <a:t>Tablet, Smartphone </a:t>
            </a:r>
            <a:r>
              <a:rPr lang="de-DE" dirty="0"/>
              <a:t>als auch eine Digital- oder Videokamera </a:t>
            </a:r>
            <a:r>
              <a:rPr lang="de-DE" dirty="0" smtClean="0"/>
              <a:t>genutzt werden </a:t>
            </a:r>
            <a:endParaRPr lang="de-DE" dirty="0"/>
          </a:p>
          <a:p>
            <a:pPr lvl="1"/>
            <a:r>
              <a:rPr lang="de-DE" dirty="0"/>
              <a:t>Wichtig ist, dass ein gängiges Videoformat gewählt </a:t>
            </a:r>
            <a:r>
              <a:rPr lang="de-DE" dirty="0" smtClean="0"/>
              <a:t>wird</a:t>
            </a:r>
            <a:endParaRPr lang="de-DE" dirty="0"/>
          </a:p>
          <a:p>
            <a:pPr lvl="1"/>
            <a:r>
              <a:rPr lang="de-DE" dirty="0"/>
              <a:t>Zudem wird ein Stativ oder eine vergleichbare Halterung benötigt, </a:t>
            </a:r>
            <a:r>
              <a:rPr lang="de-DE" dirty="0" smtClean="0"/>
              <a:t>damit </a:t>
            </a:r>
            <a:r>
              <a:rPr lang="de-DE" dirty="0"/>
              <a:t>die Aufnahme nicht verwackelt. Hierbei </a:t>
            </a:r>
            <a:r>
              <a:rPr lang="de-DE" dirty="0" smtClean="0"/>
              <a:t>sind </a:t>
            </a:r>
            <a:r>
              <a:rPr lang="de-DE" dirty="0"/>
              <a:t>auch kreative Lösungen möglich: So entstand das </a:t>
            </a:r>
            <a:r>
              <a:rPr lang="de-DE" dirty="0" smtClean="0"/>
              <a:t>zuvor </a:t>
            </a:r>
            <a:r>
              <a:rPr lang="de-DE" dirty="0"/>
              <a:t>gezeigte Beispielvideo, indem ein Smartphone an einer Holzlatte fixiert wurde, welche wiederum mithilfe von Bücherstapeln auf die richtige Höhe gebracht </a:t>
            </a:r>
            <a:r>
              <a:rPr lang="de-DE" dirty="0" smtClean="0"/>
              <a:t>wurde</a:t>
            </a:r>
          </a:p>
          <a:p>
            <a:pPr marL="0" indent="0">
              <a:buNone/>
            </a:pPr>
            <a:r>
              <a:rPr lang="de-DE" dirty="0" smtClean="0"/>
              <a:t>Drehvorbereitung:</a:t>
            </a:r>
            <a:endParaRPr lang="de-DE" dirty="0"/>
          </a:p>
          <a:p>
            <a:pPr lvl="1"/>
            <a:r>
              <a:rPr lang="de-DE" dirty="0" smtClean="0"/>
              <a:t>Es ist </a:t>
            </a:r>
            <a:r>
              <a:rPr lang="de-DE" dirty="0"/>
              <a:t>sinnvoll, die Icons, welche mehrfach im Text vorkommen, bereits </a:t>
            </a:r>
            <a:r>
              <a:rPr lang="de-DE" dirty="0" smtClean="0"/>
              <a:t>vor dem Start der Aufnahmen </a:t>
            </a:r>
            <a:r>
              <a:rPr lang="de-DE" dirty="0"/>
              <a:t>mehrfach auszudrucken und viel Platz auf dem Aufnahmehintergrund für die Lagerung und Sortierung der Icons </a:t>
            </a:r>
            <a:r>
              <a:rPr lang="de-DE" dirty="0" smtClean="0"/>
              <a:t>einzuplanen</a:t>
            </a:r>
            <a:endParaRPr lang="de-DE" dirty="0"/>
          </a:p>
        </p:txBody>
      </p:sp>
      <p:sp>
        <p:nvSpPr>
          <p:cNvPr id="8" name="Foliennummernplatzhalter 7"/>
          <p:cNvSpPr>
            <a:spLocks noGrp="1"/>
          </p:cNvSpPr>
          <p:nvPr>
            <p:ph type="sldNum" sz="quarter" idx="4"/>
          </p:nvPr>
        </p:nvSpPr>
        <p:spPr/>
        <p:txBody>
          <a:bodyPr/>
          <a:lstStyle/>
          <a:p>
            <a:fld id="{19B51A1E-902D-48AF-9020-955120F399B6}" type="slidenum">
              <a:rPr lang="en-US" noProof="0" smtClean="0"/>
              <a:pPr/>
              <a:t>235</a:t>
            </a:fld>
            <a:endParaRPr lang="en-US" noProof="0" dirty="0"/>
          </a:p>
        </p:txBody>
      </p:sp>
      <p:sp>
        <p:nvSpPr>
          <p:cNvPr id="13" name="Textplatzhalter 12"/>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420803834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Podcasts</a:t>
            </a:r>
            <a:endParaRPr lang="de-DE" dirty="0"/>
          </a:p>
        </p:txBody>
      </p:sp>
      <p:sp>
        <p:nvSpPr>
          <p:cNvPr id="9" name="Textplatzhalter 8"/>
          <p:cNvSpPr>
            <a:spLocks noGrp="1"/>
          </p:cNvSpPr>
          <p:nvPr>
            <p:ph type="body" idx="1"/>
          </p:nvPr>
        </p:nvSpPr>
        <p:spPr/>
        <p:txBody>
          <a:bodyPr/>
          <a:lstStyle/>
          <a:p>
            <a:endParaRPr lang="de-DE"/>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236</a:t>
            </a:fld>
            <a:endParaRPr lang="en-US" noProof="0" dirty="0"/>
          </a:p>
        </p:txBody>
      </p:sp>
      <p:sp>
        <p:nvSpPr>
          <p:cNvPr id="5" name="Fußzeilenplatzhalter 4"/>
          <p:cNvSpPr>
            <a:spLocks noGrp="1"/>
          </p:cNvSpPr>
          <p:nvPr>
            <p:ph type="ftr" sz="quarter" idx="4294967295"/>
          </p:nvPr>
        </p:nvSpPr>
        <p:spPr>
          <a:xfrm>
            <a:off x="0" y="6440488"/>
            <a:ext cx="5664200" cy="293687"/>
          </a:xfrm>
        </p:spPr>
        <p:txBody>
          <a:bodyPr/>
          <a:lstStyle/>
          <a:p>
            <a:r>
              <a:rPr lang="de-DE" smtClean="0"/>
              <a:t>eCHECKUP - Prävention des riskanten Alkoholkonsums bei Studierenden</a:t>
            </a:r>
            <a:endParaRPr lang="de-DE" dirty="0"/>
          </a:p>
        </p:txBody>
      </p:sp>
    </p:spTree>
    <p:extLst>
      <p:ext uri="{BB962C8B-B14F-4D97-AF65-F5344CB8AC3E}">
        <p14:creationId xmlns:p14="http://schemas.microsoft.com/office/powerpoint/2010/main" val="405874575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Podcasts</a:t>
            </a:r>
            <a:endParaRPr lang="de-DE" dirty="0"/>
          </a:p>
        </p:txBody>
      </p:sp>
      <p:sp>
        <p:nvSpPr>
          <p:cNvPr id="3" name="Textplatzhalter 2"/>
          <p:cNvSpPr>
            <a:spLocks noGrp="1"/>
          </p:cNvSpPr>
          <p:nvPr>
            <p:ph type="body" sz="quarter" idx="32"/>
          </p:nvPr>
        </p:nvSpPr>
        <p:spPr/>
        <p:txBody>
          <a:bodyPr/>
          <a:lstStyle/>
          <a:p>
            <a:r>
              <a:rPr lang="de-DE" dirty="0" smtClean="0"/>
              <a:t>Erfahrungen aus </a:t>
            </a:r>
            <a:r>
              <a:rPr lang="de-DE" dirty="0"/>
              <a:t>den bisherigen Peer-Aktionen</a:t>
            </a:r>
          </a:p>
          <a:p>
            <a:endParaRPr lang="de-DE" dirty="0"/>
          </a:p>
        </p:txBody>
      </p:sp>
      <p:sp>
        <p:nvSpPr>
          <p:cNvPr id="4" name="Inhaltsplatzhalter 3"/>
          <p:cNvSpPr>
            <a:spLocks noGrp="1"/>
          </p:cNvSpPr>
          <p:nvPr>
            <p:ph idx="1"/>
          </p:nvPr>
        </p:nvSpPr>
        <p:spPr/>
        <p:txBody>
          <a:bodyPr/>
          <a:lstStyle/>
          <a:p>
            <a:pPr marL="0" indent="0">
              <a:buNone/>
            </a:pPr>
            <a:r>
              <a:rPr lang="de-DE" dirty="0" smtClean="0"/>
              <a:t>Vorteile: </a:t>
            </a:r>
          </a:p>
          <a:p>
            <a:r>
              <a:rPr lang="de-DE" dirty="0" smtClean="0"/>
              <a:t>Podcasts können zu </a:t>
            </a:r>
            <a:r>
              <a:rPr lang="de-DE" dirty="0"/>
              <a:t>jeder </a:t>
            </a:r>
            <a:r>
              <a:rPr lang="de-DE" dirty="0" smtClean="0"/>
              <a:t>Zeit, an </a:t>
            </a:r>
            <a:r>
              <a:rPr lang="de-DE" dirty="0"/>
              <a:t>jedem Ort und bei Bedarf auch mehrfach angehört </a:t>
            </a:r>
            <a:r>
              <a:rPr lang="de-DE" dirty="0" smtClean="0"/>
              <a:t>werden</a:t>
            </a:r>
          </a:p>
          <a:p>
            <a:r>
              <a:rPr lang="de-DE" dirty="0" smtClean="0"/>
              <a:t>Durch </a:t>
            </a:r>
            <a:r>
              <a:rPr lang="de-DE" dirty="0"/>
              <a:t>eine entsprechende Veröffentlichung im Internet oder einer anderen Bereitstellung für </a:t>
            </a:r>
            <a:r>
              <a:rPr lang="de-DE" dirty="0" smtClean="0"/>
              <a:t>Studierende </a:t>
            </a:r>
            <a:r>
              <a:rPr lang="de-DE" dirty="0"/>
              <a:t>der Hochschule, kann </a:t>
            </a:r>
            <a:r>
              <a:rPr lang="de-DE" dirty="0" smtClean="0"/>
              <a:t>eine </a:t>
            </a:r>
            <a:r>
              <a:rPr lang="de-DE" dirty="0"/>
              <a:t>große Reichweite erzielt </a:t>
            </a:r>
            <a:r>
              <a:rPr lang="de-DE" dirty="0" smtClean="0"/>
              <a:t>werden</a:t>
            </a:r>
          </a:p>
          <a:p>
            <a:r>
              <a:rPr lang="de-DE" dirty="0"/>
              <a:t>Durch die Einbindung von persönlichen Erfahrungen und </a:t>
            </a:r>
            <a:r>
              <a:rPr lang="de-DE" dirty="0" smtClean="0"/>
              <a:t>Erlebnissen </a:t>
            </a:r>
            <a:r>
              <a:rPr lang="de-DE" dirty="0"/>
              <a:t>können Authentizität und Lebensnähe ausgedrückt </a:t>
            </a:r>
            <a:r>
              <a:rPr lang="de-DE" dirty="0" smtClean="0"/>
              <a:t>werden </a:t>
            </a:r>
            <a:r>
              <a:rPr lang="de-DE" dirty="0" smtClean="0">
                <a:sym typeface="Wingdings" panose="05000000000000000000" pitchFamily="2" charset="2"/>
              </a:rPr>
              <a:t> dabei sollten </a:t>
            </a:r>
            <a:r>
              <a:rPr lang="de-DE" dirty="0" smtClean="0"/>
              <a:t>die </a:t>
            </a:r>
            <a:r>
              <a:rPr lang="de-DE" dirty="0"/>
              <a:t>gewählten </a:t>
            </a:r>
            <a:r>
              <a:rPr lang="de-DE" dirty="0" smtClean="0"/>
              <a:t>Themen für </a:t>
            </a:r>
            <a:r>
              <a:rPr lang="de-DE" dirty="0"/>
              <a:t>Studierende relevant </a:t>
            </a:r>
            <a:r>
              <a:rPr lang="de-DE" dirty="0" smtClean="0"/>
              <a:t>erscheinen bzw. die besondere </a:t>
            </a:r>
            <a:r>
              <a:rPr lang="de-DE" dirty="0"/>
              <a:t>Situation von Studierenden </a:t>
            </a:r>
            <a:r>
              <a:rPr lang="de-DE" dirty="0" smtClean="0"/>
              <a:t>berücksichtigen </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237</a:t>
            </a:fld>
            <a:endParaRPr lang="en-US" noProof="0" dirty="0"/>
          </a:p>
        </p:txBody>
      </p:sp>
      <p:sp>
        <p:nvSpPr>
          <p:cNvPr id="7" name="Textplatzhalter 6"/>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227270773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Podcasts – Tipps zur Umsetzung</a:t>
            </a:r>
            <a:endParaRPr lang="de-DE" dirty="0"/>
          </a:p>
        </p:txBody>
      </p:sp>
      <p:sp>
        <p:nvSpPr>
          <p:cNvPr id="3" name="Textplatzhalter 2"/>
          <p:cNvSpPr>
            <a:spLocks noGrp="1"/>
          </p:cNvSpPr>
          <p:nvPr>
            <p:ph type="body" sz="quarter" idx="32"/>
          </p:nvPr>
        </p:nvSpPr>
        <p:spPr/>
        <p:txBody>
          <a:bodyPr/>
          <a:lstStyle/>
          <a:p>
            <a:r>
              <a:rPr lang="de-DE" dirty="0"/>
              <a:t>inhaltliche </a:t>
            </a:r>
            <a:r>
              <a:rPr lang="de-DE" dirty="0" smtClean="0"/>
              <a:t>Umsetzung</a:t>
            </a:r>
            <a:endParaRPr lang="de-DE" dirty="0"/>
          </a:p>
        </p:txBody>
      </p:sp>
      <p:sp>
        <p:nvSpPr>
          <p:cNvPr id="4" name="Inhaltsplatzhalter 3"/>
          <p:cNvSpPr>
            <a:spLocks noGrp="1"/>
          </p:cNvSpPr>
          <p:nvPr>
            <p:ph idx="1"/>
          </p:nvPr>
        </p:nvSpPr>
        <p:spPr/>
        <p:txBody>
          <a:bodyPr/>
          <a:lstStyle/>
          <a:p>
            <a:pPr lvl="0"/>
            <a:r>
              <a:rPr lang="de-DE" dirty="0"/>
              <a:t>W</a:t>
            </a:r>
            <a:r>
              <a:rPr lang="de-DE" dirty="0" smtClean="0"/>
              <a:t>enig hilfreich ist es, </a:t>
            </a:r>
            <a:r>
              <a:rPr lang="de-DE" dirty="0"/>
              <a:t>wenn </a:t>
            </a:r>
            <a:r>
              <a:rPr lang="de-DE" dirty="0" smtClean="0"/>
              <a:t>Alkoholkonsum nur negativ dargestellt wird bzw. Personen zur „Abstinenz bekehrt“ </a:t>
            </a:r>
            <a:r>
              <a:rPr lang="de-DE" dirty="0"/>
              <a:t>werden oder </a:t>
            </a:r>
            <a:r>
              <a:rPr lang="de-DE" dirty="0" smtClean="0"/>
              <a:t>mit „erhobenem </a:t>
            </a:r>
            <a:r>
              <a:rPr lang="de-DE" dirty="0"/>
              <a:t>Zeigefinger“ </a:t>
            </a:r>
            <a:r>
              <a:rPr lang="de-DE" dirty="0" smtClean="0"/>
              <a:t>auf ihren Alkoholkonsum hingewiesen werden </a:t>
            </a:r>
            <a:r>
              <a:rPr lang="de-DE" dirty="0" smtClean="0">
                <a:sym typeface="Wingdings" panose="05000000000000000000" pitchFamily="2" charset="2"/>
              </a:rPr>
              <a:t> </a:t>
            </a:r>
            <a:r>
              <a:rPr lang="de-DE" dirty="0" smtClean="0"/>
              <a:t>Stattdessen sollte </a:t>
            </a:r>
            <a:r>
              <a:rPr lang="de-DE" dirty="0"/>
              <a:t>zu einer Reflektion über den eigenen Alkoholkonsum </a:t>
            </a:r>
            <a:r>
              <a:rPr lang="de-DE" dirty="0" smtClean="0"/>
              <a:t>angeregt werden</a:t>
            </a:r>
            <a:endParaRPr lang="de-DE" dirty="0"/>
          </a:p>
          <a:p>
            <a:pPr lvl="0"/>
            <a:r>
              <a:rPr lang="de-DE" dirty="0"/>
              <a:t>Aktuelle </a:t>
            </a:r>
            <a:r>
              <a:rPr lang="de-DE" dirty="0" smtClean="0"/>
              <a:t>Themen, </a:t>
            </a:r>
            <a:r>
              <a:rPr lang="de-DE" dirty="0"/>
              <a:t>wie </a:t>
            </a:r>
            <a:r>
              <a:rPr lang="de-DE" dirty="0" smtClean="0"/>
              <a:t>z. B. „Alkoholkonsum </a:t>
            </a:r>
            <a:r>
              <a:rPr lang="de-DE" dirty="0"/>
              <a:t>in Zeiten von Corona“ eignen sich gut, da zusätzlich ein Bezug zu aktuellen Diskursen in den Medien möglich </a:t>
            </a:r>
            <a:r>
              <a:rPr lang="de-DE" dirty="0" smtClean="0"/>
              <a:t>ist</a:t>
            </a:r>
            <a:endParaRPr lang="de-DE" dirty="0"/>
          </a:p>
          <a:p>
            <a:pPr lvl="0"/>
            <a:r>
              <a:rPr lang="de-DE" dirty="0"/>
              <a:t>Wichtig </a:t>
            </a:r>
            <a:r>
              <a:rPr lang="de-DE" dirty="0" smtClean="0"/>
              <a:t>ist, </a:t>
            </a:r>
            <a:r>
              <a:rPr lang="de-DE" dirty="0"/>
              <a:t>Themen nicht zu einseitig darzustellen und verschiedene </a:t>
            </a:r>
            <a:r>
              <a:rPr lang="de-DE" dirty="0" smtClean="0"/>
              <a:t>Perspektiven einzubeziehen</a:t>
            </a:r>
            <a:r>
              <a:rPr lang="de-DE" dirty="0"/>
              <a:t>. Persönliche Meinungen sollten dabei immer klar gekennzeichnet sein und Fakten wissenschaftlich belegt </a:t>
            </a:r>
            <a:r>
              <a:rPr lang="de-DE" dirty="0" smtClean="0"/>
              <a:t>werden </a:t>
            </a:r>
            <a:r>
              <a:rPr lang="de-DE" dirty="0" smtClean="0">
                <a:sym typeface="Wingdings" panose="05000000000000000000" pitchFamily="2" charset="2"/>
              </a:rPr>
              <a:t> </a:t>
            </a:r>
            <a:r>
              <a:rPr lang="de-DE" dirty="0" smtClean="0"/>
              <a:t>für </a:t>
            </a:r>
            <a:r>
              <a:rPr lang="de-DE" dirty="0"/>
              <a:t>die wissenschaftliche Recherche lohnt es sich im Voraus genügend Zeit </a:t>
            </a:r>
            <a:r>
              <a:rPr lang="de-DE" dirty="0" smtClean="0"/>
              <a:t>einzuplanen </a:t>
            </a:r>
            <a:endParaRPr lang="de-DE" dirty="0"/>
          </a:p>
          <a:p>
            <a:r>
              <a:rPr lang="de-DE" dirty="0"/>
              <a:t>Außerdem ist es </a:t>
            </a:r>
            <a:r>
              <a:rPr lang="de-DE" dirty="0" smtClean="0"/>
              <a:t>sinnvoll, </a:t>
            </a:r>
            <a:r>
              <a:rPr lang="de-DE" dirty="0"/>
              <a:t>die Themen so einzugrenzen, dass sie nicht zu oberflächlich </a:t>
            </a:r>
            <a:r>
              <a:rPr lang="de-DE" dirty="0" smtClean="0"/>
              <a:t>behandelt werden und zugleich den Raum für Denkanstöße und Selbstreflexion ermöglichen</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238</a:t>
            </a:fld>
            <a:endParaRPr lang="en-US" noProof="0" dirty="0"/>
          </a:p>
        </p:txBody>
      </p:sp>
      <p:sp>
        <p:nvSpPr>
          <p:cNvPr id="7" name="Textplatzhalter 6"/>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255124798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Podcasts – Tipps zur Umsetzung</a:t>
            </a:r>
            <a:endParaRPr lang="de-DE" dirty="0"/>
          </a:p>
        </p:txBody>
      </p:sp>
      <p:sp>
        <p:nvSpPr>
          <p:cNvPr id="3" name="Textplatzhalter 2"/>
          <p:cNvSpPr>
            <a:spLocks noGrp="1"/>
          </p:cNvSpPr>
          <p:nvPr>
            <p:ph type="body" sz="quarter" idx="32"/>
          </p:nvPr>
        </p:nvSpPr>
        <p:spPr/>
        <p:txBody>
          <a:bodyPr/>
          <a:lstStyle/>
          <a:p>
            <a:r>
              <a:rPr lang="de-DE" dirty="0"/>
              <a:t>inhaltliche </a:t>
            </a:r>
            <a:r>
              <a:rPr lang="de-DE" dirty="0" smtClean="0"/>
              <a:t>Umsetzung</a:t>
            </a:r>
            <a:endParaRPr lang="de-DE" dirty="0"/>
          </a:p>
        </p:txBody>
      </p:sp>
      <p:sp>
        <p:nvSpPr>
          <p:cNvPr id="4" name="Inhaltsplatzhalter 3"/>
          <p:cNvSpPr>
            <a:spLocks noGrp="1"/>
          </p:cNvSpPr>
          <p:nvPr>
            <p:ph idx="1"/>
          </p:nvPr>
        </p:nvSpPr>
        <p:spPr/>
        <p:txBody>
          <a:bodyPr/>
          <a:lstStyle/>
          <a:p>
            <a:pPr lvl="0"/>
            <a:r>
              <a:rPr lang="de-DE" dirty="0" smtClean="0"/>
              <a:t>Bei der Erstellung einer </a:t>
            </a:r>
            <a:r>
              <a:rPr lang="de-DE" dirty="0" err="1" smtClean="0"/>
              <a:t>Podcastreihe</a:t>
            </a:r>
            <a:r>
              <a:rPr lang="de-DE" dirty="0" smtClean="0"/>
              <a:t> ist es wichtig eine gute Struktur auszuarbeiten, sodass ein „roter Faden“ erkennbar ist</a:t>
            </a:r>
          </a:p>
          <a:p>
            <a:pPr lvl="0"/>
            <a:r>
              <a:rPr lang="de-DE" dirty="0" smtClean="0"/>
              <a:t>Wichtige </a:t>
            </a:r>
            <a:r>
              <a:rPr lang="de-DE" dirty="0"/>
              <a:t>strukturgebende </a:t>
            </a:r>
            <a:r>
              <a:rPr lang="de-DE" dirty="0" smtClean="0"/>
              <a:t>Elemente: </a:t>
            </a:r>
          </a:p>
          <a:p>
            <a:pPr marL="266700" lvl="1" indent="0">
              <a:buNone/>
            </a:pPr>
            <a:r>
              <a:rPr lang="de-DE" sz="2200" dirty="0" smtClean="0"/>
              <a:t>1. </a:t>
            </a:r>
            <a:r>
              <a:rPr lang="de-DE" sz="2200" dirty="0"/>
              <a:t>e</a:t>
            </a:r>
            <a:r>
              <a:rPr lang="de-DE" sz="2200" dirty="0" smtClean="0"/>
              <a:t>in guter Einstieg mit einer Vorstellung des Projektes/ der anwesenden Personen </a:t>
            </a:r>
          </a:p>
          <a:p>
            <a:pPr marL="266700" lvl="1" indent="0">
              <a:buNone/>
            </a:pPr>
            <a:r>
              <a:rPr lang="de-DE" sz="2200" dirty="0" smtClean="0"/>
              <a:t>2. ein eingeleiteter Abschluss</a:t>
            </a:r>
          </a:p>
          <a:p>
            <a:pPr lvl="2"/>
            <a:r>
              <a:rPr lang="de-DE" sz="2000" dirty="0" smtClean="0"/>
              <a:t>Für den Einstieg und Abschluss sollten ausführliche Absprachen getroffen werden </a:t>
            </a:r>
          </a:p>
          <a:p>
            <a:pPr marL="266700" lvl="1" indent="0">
              <a:buNone/>
            </a:pPr>
            <a:r>
              <a:rPr lang="de-DE" dirty="0">
                <a:sym typeface="Wingdings" panose="05000000000000000000" pitchFamily="2" charset="2"/>
              </a:rPr>
              <a:t>	</a:t>
            </a:r>
            <a:r>
              <a:rPr lang="de-DE" dirty="0" smtClean="0">
                <a:sym typeface="Wingdings" panose="05000000000000000000" pitchFamily="2" charset="2"/>
              </a:rPr>
              <a:t> Wer sagt was, wann?</a:t>
            </a:r>
            <a:endParaRPr lang="de-DE" dirty="0" smtClean="0"/>
          </a:p>
          <a:p>
            <a:pPr lvl="2"/>
            <a:r>
              <a:rPr lang="de-DE" sz="2000" dirty="0" smtClean="0"/>
              <a:t> Insbesondere kann es z. B. </a:t>
            </a:r>
            <a:r>
              <a:rPr lang="de-DE" sz="2000" dirty="0" smtClean="0">
                <a:sym typeface="Wingdings" panose="05000000000000000000" pitchFamily="2" charset="2"/>
              </a:rPr>
              <a:t>bei </a:t>
            </a:r>
            <a:r>
              <a:rPr lang="de-DE" sz="2000" dirty="0" smtClean="0"/>
              <a:t>Interviews </a:t>
            </a:r>
            <a:r>
              <a:rPr lang="de-DE" sz="2000" dirty="0"/>
              <a:t>mit </a:t>
            </a:r>
            <a:r>
              <a:rPr lang="de-DE" sz="2000" dirty="0" smtClean="0"/>
              <a:t>externen Personen hilfreich sein</a:t>
            </a:r>
            <a:r>
              <a:rPr lang="de-DE" sz="2000" dirty="0"/>
              <a:t>, konkrete </a:t>
            </a:r>
            <a:r>
              <a:rPr lang="de-DE" sz="2000" dirty="0" smtClean="0"/>
              <a:t>Absprachen, wie z. B</a:t>
            </a:r>
            <a:r>
              <a:rPr lang="de-DE" sz="2000" dirty="0"/>
              <a:t>. </a:t>
            </a:r>
            <a:r>
              <a:rPr lang="de-DE" sz="2000" dirty="0" smtClean="0"/>
              <a:t>Handzeichen, </a:t>
            </a:r>
            <a:r>
              <a:rPr lang="de-DE" sz="2000" dirty="0"/>
              <a:t>zu </a:t>
            </a:r>
            <a:r>
              <a:rPr lang="de-DE" sz="2000" dirty="0" smtClean="0"/>
              <a:t>vereinbaren</a:t>
            </a:r>
            <a:endParaRPr lang="de-DE" sz="2000" dirty="0"/>
          </a:p>
          <a:p>
            <a:pPr lvl="0"/>
            <a:r>
              <a:rPr lang="de-DE" dirty="0" smtClean="0"/>
              <a:t>klare </a:t>
            </a:r>
            <a:r>
              <a:rPr lang="de-DE" dirty="0"/>
              <a:t>und deutliche Aussprache mit bewusst gesetzten Pausen </a:t>
            </a:r>
            <a:r>
              <a:rPr lang="de-DE" dirty="0" smtClean="0">
                <a:sym typeface="Wingdings" panose="05000000000000000000" pitchFamily="2" charset="2"/>
              </a:rPr>
              <a:t> erfordert ein</a:t>
            </a:r>
            <a:r>
              <a:rPr lang="de-DE" dirty="0" smtClean="0"/>
              <a:t> </a:t>
            </a:r>
            <a:r>
              <a:rPr lang="de-DE" dirty="0"/>
              <a:t>wenig Übung </a:t>
            </a:r>
            <a:r>
              <a:rPr lang="de-DE" dirty="0" smtClean="0"/>
              <a:t>und benötigt ggf. mehrere Versuchsdurchgänge</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239</a:t>
            </a:fld>
            <a:endParaRPr lang="en-US" noProof="0" dirty="0"/>
          </a:p>
        </p:txBody>
      </p:sp>
      <p:sp>
        <p:nvSpPr>
          <p:cNvPr id="7" name="Textplatzhalter 6"/>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3223047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pPr indent="-342900"/>
            <a:r>
              <a:rPr lang="de-DE" altLang="de-DE" dirty="0"/>
              <a:t>Die Situation an der Hochschule Esslingen: AUDIT</a:t>
            </a:r>
          </a:p>
        </p:txBody>
      </p:sp>
      <p:sp>
        <p:nvSpPr>
          <p:cNvPr id="3" name="Inhaltsplatzhalter 2"/>
          <p:cNvSpPr>
            <a:spLocks noGrp="1"/>
          </p:cNvSpPr>
          <p:nvPr>
            <p:ph idx="1"/>
          </p:nvPr>
        </p:nvSpPr>
        <p:spPr/>
        <p:txBody>
          <a:bodyPr/>
          <a:lstStyle/>
          <a:p>
            <a:pPr marL="749300" lvl="2" indent="-342900">
              <a:buFont typeface="Arial" charset="0"/>
              <a:buChar char="•"/>
            </a:pPr>
            <a:r>
              <a:rPr lang="de-DE" altLang="de-DE" sz="2200" dirty="0"/>
              <a:t>Auswertung der AUDIT-</a:t>
            </a:r>
            <a:r>
              <a:rPr lang="de-DE" altLang="de-DE" sz="2200" dirty="0" err="1"/>
              <a:t>Scores</a:t>
            </a:r>
            <a:endParaRPr lang="de-DE" altLang="de-DE" sz="2200" dirty="0"/>
          </a:p>
          <a:p>
            <a:pPr marL="1187450" lvl="3" indent="-342900">
              <a:buFont typeface="Arial" charset="0"/>
              <a:buChar char="•"/>
            </a:pPr>
            <a:r>
              <a:rPr lang="de-DE" altLang="de-DE" sz="2000" dirty="0"/>
              <a:t>Ein </a:t>
            </a:r>
            <a:r>
              <a:rPr lang="de-DE" altLang="de-DE" sz="2000" dirty="0" err="1"/>
              <a:t>Scorewert</a:t>
            </a:r>
            <a:r>
              <a:rPr lang="de-DE" altLang="de-DE" sz="2000" dirty="0"/>
              <a:t> von 0-4 bei Frauen und 0-7 bei Männern deutet auf einen risikoarmen Alkoholkonsum hin.</a:t>
            </a:r>
          </a:p>
          <a:p>
            <a:pPr marL="1187450" lvl="3" indent="-342900">
              <a:buFont typeface="Arial" charset="0"/>
              <a:buChar char="•"/>
            </a:pPr>
            <a:r>
              <a:rPr lang="de-DE" altLang="de-DE" sz="2000" dirty="0"/>
              <a:t>Ab einem </a:t>
            </a:r>
            <a:r>
              <a:rPr lang="de-DE" altLang="de-DE" sz="2000" dirty="0" err="1"/>
              <a:t>Scorewert</a:t>
            </a:r>
            <a:r>
              <a:rPr lang="de-DE" altLang="de-DE" sz="2000" dirty="0"/>
              <a:t> von 5 bei Frauen und 8 bei Männern liegt ein Verdacht auf eine alkoholbezogene Störung vor.</a:t>
            </a:r>
          </a:p>
          <a:p>
            <a:pPr marL="1187450" lvl="3" indent="-342900">
              <a:buFont typeface="Arial" charset="0"/>
              <a:buChar char="•"/>
            </a:pPr>
            <a:r>
              <a:rPr lang="de-DE" altLang="de-DE" sz="2000" dirty="0"/>
              <a:t>Mit einem höheren </a:t>
            </a:r>
            <a:r>
              <a:rPr lang="de-DE" altLang="de-DE" sz="2000" dirty="0" err="1"/>
              <a:t>Scorewert</a:t>
            </a:r>
            <a:r>
              <a:rPr lang="de-DE" altLang="de-DE" sz="2000" dirty="0"/>
              <a:t> steigt die Wahrscheinlichkeit einer Abhängigkeit. Als kritisch wird der Wertebereich zwischen 15 und 20 angesehen.</a:t>
            </a:r>
          </a:p>
          <a:p>
            <a:pPr marL="1187450" lvl="3" indent="-342900">
              <a:buFont typeface="Arial" charset="0"/>
              <a:buChar char="•"/>
            </a:pPr>
            <a:endParaRPr lang="de-DE" altLang="de-DE" dirty="0"/>
          </a:p>
          <a:p>
            <a:pPr marL="749300" lvl="2" indent="-342900">
              <a:buFont typeface="Arial" charset="0"/>
              <a:buChar char="•"/>
            </a:pPr>
            <a:r>
              <a:rPr lang="de-DE" altLang="de-DE" sz="2200" dirty="0"/>
              <a:t>Frauen: 86,0% </a:t>
            </a:r>
            <a:r>
              <a:rPr lang="de-DE" altLang="de-DE" sz="2200" b="1" dirty="0"/>
              <a:t>&lt; 8</a:t>
            </a:r>
            <a:r>
              <a:rPr lang="de-DE" altLang="de-DE" sz="2200" dirty="0"/>
              <a:t>; </a:t>
            </a:r>
            <a:r>
              <a:rPr lang="de-DE" altLang="de-DE" sz="2200" dirty="0">
                <a:solidFill>
                  <a:srgbClr val="FF3300"/>
                </a:solidFill>
              </a:rPr>
              <a:t>12,0% </a:t>
            </a:r>
            <a:r>
              <a:rPr lang="de-DE" altLang="de-DE" sz="2200" b="1" dirty="0"/>
              <a:t>≥ 8</a:t>
            </a:r>
            <a:r>
              <a:rPr lang="de-DE" altLang="de-DE" sz="2200" dirty="0"/>
              <a:t>; </a:t>
            </a:r>
            <a:r>
              <a:rPr lang="de-DE" altLang="de-DE" sz="2200" dirty="0">
                <a:solidFill>
                  <a:srgbClr val="FF0000"/>
                </a:solidFill>
              </a:rPr>
              <a:t>2% </a:t>
            </a:r>
            <a:r>
              <a:rPr lang="de-DE" altLang="de-DE" sz="2200" dirty="0"/>
              <a:t>≥ </a:t>
            </a:r>
            <a:r>
              <a:rPr lang="de-DE" altLang="de-DE" sz="2200" dirty="0" smtClean="0"/>
              <a:t>15 </a:t>
            </a:r>
            <a:endParaRPr lang="de-DE" altLang="de-DE" sz="2200" dirty="0"/>
          </a:p>
          <a:p>
            <a:pPr marL="749300" lvl="2" indent="-342900">
              <a:buFont typeface="Arial" charset="0"/>
              <a:buChar char="•"/>
            </a:pPr>
            <a:endParaRPr lang="de-DE" altLang="de-DE" sz="2200" dirty="0"/>
          </a:p>
          <a:p>
            <a:pPr marL="749300" lvl="2" indent="-342900">
              <a:buFont typeface="Arial" charset="0"/>
              <a:buChar char="•"/>
            </a:pPr>
            <a:r>
              <a:rPr lang="de-DE" altLang="de-DE" sz="2200" dirty="0"/>
              <a:t>Männer: 59,5% &lt; 8; </a:t>
            </a:r>
            <a:r>
              <a:rPr lang="de-DE" altLang="de-DE" sz="2200" dirty="0">
                <a:solidFill>
                  <a:srgbClr val="FF3300"/>
                </a:solidFill>
              </a:rPr>
              <a:t>30,2%</a:t>
            </a:r>
            <a:r>
              <a:rPr lang="de-DE" altLang="de-DE" sz="2200" dirty="0"/>
              <a:t> ≥ 8; </a:t>
            </a:r>
            <a:r>
              <a:rPr lang="de-DE" altLang="de-DE" sz="2200" dirty="0">
                <a:solidFill>
                  <a:srgbClr val="FF0000"/>
                </a:solidFill>
              </a:rPr>
              <a:t>10,3% </a:t>
            </a:r>
            <a:r>
              <a:rPr lang="de-DE" altLang="de-DE" sz="2200" dirty="0"/>
              <a:t>≥ 15</a:t>
            </a:r>
          </a:p>
          <a:p>
            <a:pPr marL="749300" lvl="2" indent="-342900">
              <a:buFont typeface="Arial" charset="0"/>
              <a:buChar char="•"/>
            </a:pPr>
            <a:endParaRPr lang="de-DE" altLang="de-DE" dirty="0"/>
          </a:p>
          <a:p>
            <a:pPr marL="749300" lvl="2" indent="-342900">
              <a:buFont typeface="Arial" charset="0"/>
              <a:buChar char="•"/>
            </a:pPr>
            <a:r>
              <a:rPr lang="de-DE" altLang="de-DE" sz="2000" dirty="0"/>
              <a:t>Vgl. mit Epidemiologischen Suchtsurvey 2009 (Papst et al., 2010)</a:t>
            </a:r>
          </a:p>
          <a:p>
            <a:pPr marL="1187450" lvl="3" indent="-342900">
              <a:buFont typeface="Arial" charset="0"/>
              <a:buChar char="•"/>
            </a:pPr>
            <a:r>
              <a:rPr lang="de-DE" altLang="de-DE" sz="2000" dirty="0"/>
              <a:t>n = 8030; Alter von 18 – 64</a:t>
            </a:r>
          </a:p>
          <a:p>
            <a:pPr marL="1187450" lvl="3" indent="-342900">
              <a:buFont typeface="Arial" charset="0"/>
              <a:buChar char="•"/>
            </a:pPr>
            <a:r>
              <a:rPr lang="de-DE" altLang="de-DE" sz="2000" dirty="0"/>
              <a:t>AUDIT </a:t>
            </a:r>
            <a:r>
              <a:rPr lang="de-DE" altLang="de-DE" sz="2000" b="1" dirty="0"/>
              <a:t>≥ 8</a:t>
            </a:r>
            <a:r>
              <a:rPr lang="de-DE" altLang="de-DE" sz="2000" dirty="0"/>
              <a:t>: Männer 29,7%; Frauen 7,9%</a:t>
            </a:r>
          </a:p>
        </p:txBody>
      </p:sp>
      <p:sp>
        <p:nvSpPr>
          <p:cNvPr id="23556" name="Fußzeilenplatzhalter 3"/>
          <p:cNvSpPr>
            <a:spLocks noGrp="1"/>
          </p:cNvSpPr>
          <p:nvPr>
            <p:ph type="ftr" sz="quarter" idx="4294967295"/>
          </p:nvPr>
        </p:nvSpPr>
        <p:spPr>
          <a:xfrm>
            <a:off x="334434" y="6438900"/>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grpSp>
        <p:nvGrpSpPr>
          <p:cNvPr id="5" name="Gruppieren 4"/>
          <p:cNvGrpSpPr/>
          <p:nvPr/>
        </p:nvGrpSpPr>
        <p:grpSpPr>
          <a:xfrm>
            <a:off x="8771630" y="4141027"/>
            <a:ext cx="2225041" cy="1015663"/>
            <a:chOff x="9509760" y="555667"/>
            <a:chExt cx="2225041" cy="1015663"/>
          </a:xfrm>
        </p:grpSpPr>
        <p:sp>
          <p:nvSpPr>
            <p:cNvPr id="6" name="Abgerundetes Rechteck 5"/>
            <p:cNvSpPr/>
            <p:nvPr/>
          </p:nvSpPr>
          <p:spPr>
            <a:xfrm rot="605396">
              <a:off x="9509760" y="561704"/>
              <a:ext cx="2225041" cy="9495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Interaktive Schaltfläche: Informationen 6">
              <a:hlinkClick r:id="" action="ppaction://noaction" highlightClick="1"/>
            </p:cNvPr>
            <p:cNvSpPr/>
            <p:nvPr/>
          </p:nvSpPr>
          <p:spPr>
            <a:xfrm rot="605396">
              <a:off x="9614262" y="654013"/>
              <a:ext cx="535577" cy="504000"/>
            </a:xfrm>
            <a:prstGeom prst="actionButtonInform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rot="605396">
              <a:off x="10110651" y="555667"/>
              <a:ext cx="1624150" cy="1015663"/>
            </a:xfrm>
            <a:prstGeom prst="rect">
              <a:avLst/>
            </a:prstGeom>
            <a:noFill/>
          </p:spPr>
          <p:txBody>
            <a:bodyPr wrap="square" rtlCol="0">
              <a:spAutoFit/>
            </a:bodyPr>
            <a:lstStyle/>
            <a:p>
              <a:r>
                <a:rPr lang="de-DE" sz="1200" b="1" dirty="0" smtClean="0">
                  <a:solidFill>
                    <a:schemeClr val="bg2"/>
                  </a:solidFill>
                </a:rPr>
                <a:t>Die Cut-Off-Werte im </a:t>
              </a:r>
              <a:r>
                <a:rPr lang="de-DE" sz="1200" b="1" dirty="0" err="1" smtClean="0">
                  <a:solidFill>
                    <a:schemeClr val="bg2"/>
                  </a:solidFill>
                </a:rPr>
                <a:t>epid</a:t>
              </a:r>
              <a:r>
                <a:rPr lang="de-DE" sz="1200" b="1" dirty="0" smtClean="0">
                  <a:solidFill>
                    <a:schemeClr val="bg2"/>
                  </a:solidFill>
                </a:rPr>
                <a:t>. Suchtsurvey sind für beide Geschlechter identisch</a:t>
              </a:r>
            </a:p>
          </p:txBody>
        </p:sp>
      </p:grpSp>
    </p:spTree>
    <p:extLst>
      <p:ext uri="{BB962C8B-B14F-4D97-AF65-F5344CB8AC3E}">
        <p14:creationId xmlns:p14="http://schemas.microsoft.com/office/powerpoint/2010/main" val="4175896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Podcasts – Tipps zur Umsetzung</a:t>
            </a:r>
            <a:endParaRPr lang="de-DE" dirty="0"/>
          </a:p>
        </p:txBody>
      </p:sp>
      <p:sp>
        <p:nvSpPr>
          <p:cNvPr id="3" name="Textplatzhalter 2"/>
          <p:cNvSpPr>
            <a:spLocks noGrp="1"/>
          </p:cNvSpPr>
          <p:nvPr>
            <p:ph type="body" sz="quarter" idx="32"/>
          </p:nvPr>
        </p:nvSpPr>
        <p:spPr/>
        <p:txBody>
          <a:bodyPr/>
          <a:lstStyle/>
          <a:p>
            <a:r>
              <a:rPr lang="de-DE" dirty="0"/>
              <a:t>technische</a:t>
            </a:r>
            <a:r>
              <a:rPr lang="de-DE" b="1" i="1" dirty="0"/>
              <a:t> </a:t>
            </a:r>
            <a:r>
              <a:rPr lang="de-DE" dirty="0" smtClean="0"/>
              <a:t>Umsetzung</a:t>
            </a:r>
            <a:endParaRPr lang="de-DE" dirty="0"/>
          </a:p>
        </p:txBody>
      </p:sp>
      <p:sp>
        <p:nvSpPr>
          <p:cNvPr id="4" name="Inhaltsplatzhalter 3"/>
          <p:cNvSpPr>
            <a:spLocks noGrp="1"/>
          </p:cNvSpPr>
          <p:nvPr>
            <p:ph idx="1"/>
          </p:nvPr>
        </p:nvSpPr>
        <p:spPr/>
        <p:txBody>
          <a:bodyPr/>
          <a:lstStyle/>
          <a:p>
            <a:pPr lvl="0"/>
            <a:r>
              <a:rPr lang="de-DE" dirty="0" smtClean="0"/>
              <a:t>Es </a:t>
            </a:r>
            <a:r>
              <a:rPr lang="de-DE" dirty="0"/>
              <a:t>ist </a:t>
            </a:r>
            <a:r>
              <a:rPr lang="de-DE" dirty="0" smtClean="0"/>
              <a:t>hilfreich, einen Podcast in einer Kleingruppe (mind. 2 Personen) aufzunehmen, </a:t>
            </a:r>
            <a:r>
              <a:rPr lang="de-DE" dirty="0"/>
              <a:t>sodass ein Gespräch möglich ist </a:t>
            </a:r>
            <a:r>
              <a:rPr lang="de-DE" dirty="0" smtClean="0"/>
              <a:t>und </a:t>
            </a:r>
            <a:r>
              <a:rPr lang="de-DE" dirty="0"/>
              <a:t>die Arbeit </a:t>
            </a:r>
            <a:r>
              <a:rPr lang="de-DE" dirty="0" smtClean="0"/>
              <a:t>in der Gruppe gut aufteilen werden kann</a:t>
            </a:r>
          </a:p>
          <a:p>
            <a:r>
              <a:rPr lang="de-DE" dirty="0"/>
              <a:t>e</a:t>
            </a:r>
            <a:r>
              <a:rPr lang="de-DE" dirty="0" smtClean="0"/>
              <a:t>in </a:t>
            </a:r>
            <a:r>
              <a:rPr lang="de-DE" dirty="0"/>
              <a:t>Podcast </a:t>
            </a:r>
            <a:r>
              <a:rPr lang="de-DE" dirty="0" smtClean="0"/>
              <a:t>sollte zeitlich begrenzt sein – etwa zwischen </a:t>
            </a:r>
            <a:r>
              <a:rPr lang="de-DE" dirty="0"/>
              <a:t>5 und 20 Minuten </a:t>
            </a:r>
            <a:r>
              <a:rPr lang="de-DE" dirty="0" smtClean="0"/>
              <a:t>– sodass </a:t>
            </a:r>
            <a:r>
              <a:rPr lang="de-DE" dirty="0"/>
              <a:t>die </a:t>
            </a:r>
            <a:r>
              <a:rPr lang="de-DE" dirty="0" smtClean="0"/>
              <a:t>Hemmschwelle unter Studierenden niedrig </a:t>
            </a:r>
            <a:r>
              <a:rPr lang="de-DE" dirty="0"/>
              <a:t>ist, </a:t>
            </a:r>
            <a:r>
              <a:rPr lang="de-DE" dirty="0" smtClean="0"/>
              <a:t>den Podcast anzuhören </a:t>
            </a:r>
          </a:p>
          <a:p>
            <a:pPr marL="0" indent="0">
              <a:buNone/>
            </a:pPr>
            <a:r>
              <a:rPr lang="de-DE" dirty="0" smtClean="0"/>
              <a:t>Tonaufnahme: </a:t>
            </a:r>
          </a:p>
          <a:p>
            <a:pPr lvl="1"/>
            <a:r>
              <a:rPr lang="de-DE" dirty="0" err="1" smtClean="0"/>
              <a:t>Webex</a:t>
            </a:r>
            <a:r>
              <a:rPr lang="de-DE" dirty="0" smtClean="0"/>
              <a:t> bietet die </a:t>
            </a:r>
            <a:r>
              <a:rPr lang="de-DE" dirty="0"/>
              <a:t>Möglichkeit den Ton mehrerer Personen aufzunehmen</a:t>
            </a:r>
            <a:r>
              <a:rPr lang="de-DE" dirty="0" smtClean="0"/>
              <a:t>; diese muss </a:t>
            </a:r>
            <a:r>
              <a:rPr lang="de-DE" dirty="0"/>
              <a:t>jedoch danach </a:t>
            </a:r>
            <a:r>
              <a:rPr lang="de-DE" dirty="0" smtClean="0"/>
              <a:t>in ein </a:t>
            </a:r>
            <a:r>
              <a:rPr lang="de-DE" dirty="0"/>
              <a:t>MP3-Format umgewandelt werden, um die Aufnahme weiter bearbeiten zu </a:t>
            </a:r>
            <a:r>
              <a:rPr lang="de-DE" dirty="0" smtClean="0"/>
              <a:t>können</a:t>
            </a:r>
            <a:endParaRPr lang="de-DE" dirty="0"/>
          </a:p>
          <a:p>
            <a:pPr lvl="1"/>
            <a:r>
              <a:rPr lang="de-DE" dirty="0"/>
              <a:t>Für eine noch bessere Tonqualität ist es auch möglich zusätzlich den Ton mit einem speziellen Programm zur Tonaufnahme </a:t>
            </a:r>
            <a:r>
              <a:rPr lang="de-DE" dirty="0" smtClean="0"/>
              <a:t>aufzunehmen</a:t>
            </a:r>
            <a:endParaRPr lang="de-DE" dirty="0"/>
          </a:p>
          <a:p>
            <a:pPr marL="0" lvl="0" indent="0">
              <a:buNone/>
            </a:pPr>
            <a:r>
              <a:rPr lang="de-DE" dirty="0" smtClean="0"/>
              <a:t>Schnittprogramm: </a:t>
            </a:r>
          </a:p>
          <a:p>
            <a:r>
              <a:rPr lang="de-DE" dirty="0" err="1" smtClean="0"/>
              <a:t>Audacity</a:t>
            </a:r>
            <a:r>
              <a:rPr lang="de-DE" dirty="0" smtClean="0"/>
              <a:t> eignet sich sehr </a:t>
            </a:r>
            <a:r>
              <a:rPr lang="de-DE" dirty="0"/>
              <a:t>gut, da hier mithilfe von Effekten wie „Rauschentfernung“ und „Normalisierung“ ungewollte Hintergrundgeräusche nahezu ganz entfernt werden </a:t>
            </a:r>
            <a:r>
              <a:rPr lang="de-DE" dirty="0" smtClean="0"/>
              <a:t>können</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240</a:t>
            </a:fld>
            <a:endParaRPr lang="en-US" noProof="0" dirty="0"/>
          </a:p>
        </p:txBody>
      </p:sp>
      <p:sp>
        <p:nvSpPr>
          <p:cNvPr id="7" name="Textplatzhalter 6"/>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89981332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Peer-Aktionen ohne Vorbild?</a:t>
            </a:r>
            <a:endParaRPr lang="de-DE" dirty="0"/>
          </a:p>
        </p:txBody>
      </p:sp>
      <p:sp>
        <p:nvSpPr>
          <p:cNvPr id="9" name="Textplatzhalter 8"/>
          <p:cNvSpPr>
            <a:spLocks noGrp="1"/>
          </p:cNvSpPr>
          <p:nvPr>
            <p:ph type="body" idx="1"/>
          </p:nvPr>
        </p:nvSpPr>
        <p:spPr/>
        <p:txBody>
          <a:bodyPr/>
          <a:lstStyle/>
          <a:p>
            <a:r>
              <a:rPr lang="de-DE" dirty="0" smtClean="0"/>
              <a:t>Entwicklung neuer, eigener Ideen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241</a:t>
            </a:fld>
            <a:endParaRPr lang="en-US" noProof="0" dirty="0"/>
          </a:p>
        </p:txBody>
      </p:sp>
      <p:sp>
        <p:nvSpPr>
          <p:cNvPr id="5" name="Fußzeilenplatzhalter 4"/>
          <p:cNvSpPr>
            <a:spLocks noGrp="1"/>
          </p:cNvSpPr>
          <p:nvPr>
            <p:ph type="ftr" sz="quarter" idx="4294967295"/>
          </p:nvPr>
        </p:nvSpPr>
        <p:spPr>
          <a:xfrm>
            <a:off x="0" y="6440488"/>
            <a:ext cx="5664200" cy="293687"/>
          </a:xfrm>
        </p:spPr>
        <p:txBody>
          <a:bodyPr/>
          <a:lstStyle/>
          <a:p>
            <a:r>
              <a:rPr lang="de-DE" smtClean="0"/>
              <a:t>eCHECKUP - Prävention des riskanten Alkoholkonsums bei Studierenden</a:t>
            </a:r>
            <a:endParaRPr lang="de-DE" dirty="0"/>
          </a:p>
        </p:txBody>
      </p:sp>
    </p:spTree>
    <p:extLst>
      <p:ext uri="{BB962C8B-B14F-4D97-AF65-F5344CB8AC3E}">
        <p14:creationId xmlns:p14="http://schemas.microsoft.com/office/powerpoint/2010/main" val="329015649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Umsetzung von Online-Aktionen – neue kreative Ideen </a:t>
            </a:r>
            <a:endParaRPr lang="de-DE" dirty="0"/>
          </a:p>
        </p:txBody>
      </p:sp>
      <p:sp>
        <p:nvSpPr>
          <p:cNvPr id="3" name="Textplatzhalter 2"/>
          <p:cNvSpPr>
            <a:spLocks noGrp="1"/>
          </p:cNvSpPr>
          <p:nvPr>
            <p:ph type="body" sz="quarter" idx="32"/>
          </p:nvPr>
        </p:nvSpPr>
        <p:spPr/>
        <p:txBody>
          <a:bodyPr/>
          <a:lstStyle/>
          <a:p>
            <a:r>
              <a:rPr lang="de-DE" dirty="0" smtClean="0"/>
              <a:t>Unter den bisherigen Ideen ist nicht das Passende dabei?</a:t>
            </a:r>
            <a:endParaRPr lang="de-DE" dirty="0"/>
          </a:p>
        </p:txBody>
      </p:sp>
      <p:sp>
        <p:nvSpPr>
          <p:cNvPr id="4" name="Inhaltsplatzhalter 3"/>
          <p:cNvSpPr>
            <a:spLocks noGrp="1"/>
          </p:cNvSpPr>
          <p:nvPr>
            <p:ph idx="1"/>
          </p:nvPr>
        </p:nvSpPr>
        <p:spPr/>
        <p:txBody>
          <a:bodyPr/>
          <a:lstStyle/>
          <a:p>
            <a:endParaRPr lang="de-DE" dirty="0" smtClean="0"/>
          </a:p>
          <a:p>
            <a:r>
              <a:rPr lang="de-DE" dirty="0" smtClean="0"/>
              <a:t>Natürlich gibt auch noch zahlreiche andere, neue Ideen für die Umsetzung von Online-Peer-Aktionen</a:t>
            </a:r>
          </a:p>
          <a:p>
            <a:r>
              <a:rPr lang="de-DE" dirty="0" smtClean="0"/>
              <a:t>Bei der Umsetzung von Online-Aktionen gibt es (fast) keine Grenzen und Sie können gemeinsam überlegen, wie Sie Ihre Mitstudierenden ansprechen möchten</a:t>
            </a:r>
          </a:p>
          <a:p>
            <a:pPr marL="0" indent="0">
              <a:buNone/>
            </a:pPr>
            <a:endParaRPr lang="de-DE" dirty="0" smtClean="0"/>
          </a:p>
          <a:p>
            <a:pPr marL="0" indent="0">
              <a:buNone/>
            </a:pPr>
            <a:r>
              <a:rPr lang="de-DE" dirty="0" smtClean="0">
                <a:sym typeface="Wingdings" panose="05000000000000000000" pitchFamily="2" charset="2"/>
              </a:rPr>
              <a:t> </a:t>
            </a:r>
            <a:r>
              <a:rPr lang="de-DE" dirty="0" smtClean="0"/>
              <a:t>Haben Sie schon eine Idee?</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242</a:t>
            </a:fld>
            <a:endParaRPr lang="en-US" noProof="0" dirty="0"/>
          </a:p>
        </p:txBody>
      </p:sp>
      <p:sp>
        <p:nvSpPr>
          <p:cNvPr id="7" name="Textplatzhalter 6"/>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317204190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Planung eigener Aktionen</a:t>
            </a:r>
            <a:endParaRPr lang="de-DE" dirty="0"/>
          </a:p>
        </p:txBody>
      </p:sp>
      <p:sp>
        <p:nvSpPr>
          <p:cNvPr id="9" name="Textplatzhalter 8"/>
          <p:cNvSpPr>
            <a:spLocks noGrp="1"/>
          </p:cNvSpPr>
          <p:nvPr>
            <p:ph type="body" idx="1"/>
          </p:nvPr>
        </p:nvSpPr>
        <p:spPr/>
        <p:txBody>
          <a:bodyPr/>
          <a:lstStyle/>
          <a:p>
            <a:r>
              <a:rPr lang="de-DE" dirty="0" smtClean="0"/>
              <a:t>Wie möchten Sie Ihre </a:t>
            </a:r>
            <a:r>
              <a:rPr lang="de-DE" dirty="0" err="1" smtClean="0"/>
              <a:t>Kommiliton:innen</a:t>
            </a:r>
            <a:r>
              <a:rPr lang="de-DE" dirty="0" smtClean="0"/>
              <a:t> ansprechen?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243</a:t>
            </a:fld>
            <a:endParaRPr lang="en-US" noProof="0" dirty="0"/>
          </a:p>
        </p:txBody>
      </p:sp>
      <p:sp>
        <p:nvSpPr>
          <p:cNvPr id="5" name="Fußzeilenplatzhalter 4"/>
          <p:cNvSpPr>
            <a:spLocks noGrp="1"/>
          </p:cNvSpPr>
          <p:nvPr>
            <p:ph type="ftr" sz="quarter" idx="4294967295"/>
          </p:nvPr>
        </p:nvSpPr>
        <p:spPr>
          <a:xfrm>
            <a:off x="0" y="6440488"/>
            <a:ext cx="5664200" cy="293687"/>
          </a:xfrm>
        </p:spPr>
        <p:txBody>
          <a:bodyPr/>
          <a:lstStyle/>
          <a:p>
            <a:r>
              <a:rPr lang="de-DE" smtClean="0"/>
              <a:t>eCHECKUP - Prävention des riskanten Alkoholkonsums bei Studierenden</a:t>
            </a:r>
            <a:endParaRPr lang="de-DE" dirty="0"/>
          </a:p>
        </p:txBody>
      </p:sp>
    </p:spTree>
    <p:extLst>
      <p:ext uri="{BB962C8B-B14F-4D97-AF65-F5344CB8AC3E}">
        <p14:creationId xmlns:p14="http://schemas.microsoft.com/office/powerpoint/2010/main" val="62760905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Brainstorming</a:t>
            </a:r>
            <a:endParaRPr lang="de-DE" dirty="0"/>
          </a:p>
        </p:txBody>
      </p:sp>
      <p:sp>
        <p:nvSpPr>
          <p:cNvPr id="3" name="Inhaltsplatzhalter 2"/>
          <p:cNvSpPr>
            <a:spLocks noGrp="1"/>
          </p:cNvSpPr>
          <p:nvPr>
            <p:ph idx="1"/>
          </p:nvPr>
        </p:nvSpPr>
        <p:spPr/>
        <p:txBody>
          <a:bodyPr/>
          <a:lstStyle/>
          <a:p>
            <a:pPr marL="0" indent="0">
              <a:buNone/>
            </a:pPr>
            <a:endParaRPr lang="de-DE" sz="2800" dirty="0" smtClean="0"/>
          </a:p>
          <a:p>
            <a:pPr marL="0" indent="0" algn="ctr">
              <a:buNone/>
            </a:pPr>
            <a:r>
              <a:rPr lang="de-DE" sz="2800" dirty="0" smtClean="0"/>
              <a:t>Welcher Zugangsweg erscheint Ihnen am passendsten?</a:t>
            </a:r>
          </a:p>
          <a:p>
            <a:pPr marL="0" indent="0" algn="ctr">
              <a:buNone/>
            </a:pPr>
            <a:endParaRPr lang="de-DE" sz="2800" dirty="0" smtClean="0"/>
          </a:p>
          <a:p>
            <a:pPr marL="0" indent="0" algn="ctr">
              <a:buNone/>
            </a:pPr>
            <a:r>
              <a:rPr lang="de-DE" sz="2800" dirty="0" smtClean="0"/>
              <a:t>Welche Themen könnten im Rahmen eines Instagram-Takeovers, eines Podcasts oder eines Videos thematisiert werden?</a:t>
            </a:r>
          </a:p>
          <a:p>
            <a:pPr marL="0" indent="0" algn="ctr">
              <a:buNone/>
            </a:pPr>
            <a:endParaRPr lang="de-DE" sz="2800" dirty="0"/>
          </a:p>
          <a:p>
            <a:pPr marL="0" indent="0" algn="ctr">
              <a:buNone/>
            </a:pPr>
            <a:r>
              <a:rPr lang="de-DE" sz="2800" dirty="0" smtClean="0"/>
              <a:t>Welche konkreten Elemente könnten Sie sich für die Aktion vorstellen (z.B. Quiz, Videos, Q&amp;A, Interview…)?</a:t>
            </a:r>
          </a:p>
          <a:p>
            <a:pPr marL="0" indent="0" algn="ctr">
              <a:buNone/>
            </a:pPr>
            <a:endParaRPr lang="de-DE" sz="2800" dirty="0" smtClean="0"/>
          </a:p>
          <a:p>
            <a:pPr marL="0" indent="0" algn="ctr">
              <a:buNone/>
            </a:pPr>
            <a:endParaRPr lang="de-DE" sz="2800" dirty="0"/>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244</a:t>
            </a:fld>
            <a:endParaRPr lang="en-US" noProof="0" dirty="0"/>
          </a:p>
        </p:txBody>
      </p:sp>
    </p:spTree>
    <p:extLst>
      <p:ext uri="{BB962C8B-B14F-4D97-AF65-F5344CB8AC3E}">
        <p14:creationId xmlns:p14="http://schemas.microsoft.com/office/powerpoint/2010/main" val="79563682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Erste Ideensammlung</a:t>
            </a:r>
            <a:endParaRPr lang="de-DE" dirty="0"/>
          </a:p>
        </p:txBody>
      </p:sp>
      <p:sp>
        <p:nvSpPr>
          <p:cNvPr id="3" name="Inhaltsplatzhalter 2"/>
          <p:cNvSpPr>
            <a:spLocks noGrp="1"/>
          </p:cNvSpPr>
          <p:nvPr>
            <p:ph idx="1"/>
          </p:nvPr>
        </p:nvSpPr>
        <p:spPr/>
        <p:txBody>
          <a:bodyPr/>
          <a:lstStyle/>
          <a:p>
            <a:r>
              <a:rPr lang="de-DE" sz="2000" dirty="0"/>
              <a:t>mit Eyecatcher beginnen (</a:t>
            </a:r>
            <a:r>
              <a:rPr lang="de-DE" sz="2000" dirty="0" smtClean="0"/>
              <a:t>Collagen/ </a:t>
            </a:r>
            <a:r>
              <a:rPr lang="de-DE" sz="2000" dirty="0"/>
              <a:t>Alltagssituationen)</a:t>
            </a:r>
          </a:p>
          <a:p>
            <a:r>
              <a:rPr lang="de-DE" sz="2000" dirty="0" smtClean="0"/>
              <a:t>Umfrage &amp; Quiz </a:t>
            </a:r>
          </a:p>
          <a:p>
            <a:pPr lvl="1"/>
            <a:r>
              <a:rPr lang="de-DE" sz="1800" dirty="0" smtClean="0"/>
              <a:t>Ggf. mit Gewinnmöglichkeit (Losung durch Wortbeiträge)</a:t>
            </a:r>
          </a:p>
          <a:p>
            <a:r>
              <a:rPr lang="de-DE" sz="2000" dirty="0" smtClean="0"/>
              <a:t>Videos zwischenschalten als Moderation</a:t>
            </a:r>
          </a:p>
          <a:p>
            <a:r>
              <a:rPr lang="de-DE" sz="2000" dirty="0" smtClean="0"/>
              <a:t>Zwei persönliche Fragen (zum Konsumverhalten)</a:t>
            </a:r>
          </a:p>
          <a:p>
            <a:r>
              <a:rPr lang="de-DE" sz="2000" dirty="0" smtClean="0"/>
              <a:t>5 – 10 (eher 5) Fakten</a:t>
            </a:r>
          </a:p>
          <a:p>
            <a:r>
              <a:rPr lang="de-DE" sz="2000" dirty="0" smtClean="0"/>
              <a:t>Abwechslung von Text / Video / Umfrage</a:t>
            </a:r>
          </a:p>
          <a:p>
            <a:r>
              <a:rPr lang="de-DE" sz="2000" dirty="0" smtClean="0"/>
              <a:t>Max. 5 Quizfragen (Ja/ Nein)</a:t>
            </a:r>
          </a:p>
          <a:p>
            <a:r>
              <a:rPr lang="de-DE" sz="2000" dirty="0" smtClean="0"/>
              <a:t>Abschluss mit persönlichen Anmerkungen/ Feedback/ Verbesserungsvorschläge für uns</a:t>
            </a:r>
          </a:p>
          <a:p>
            <a:r>
              <a:rPr lang="de-DE" sz="2000" dirty="0" smtClean="0"/>
              <a:t>Kurze, selbst produzierte Videos zur Information/ Moderation</a:t>
            </a:r>
          </a:p>
          <a:p>
            <a:pPr lvl="1"/>
            <a:r>
              <a:rPr lang="de-DE" sz="1800" dirty="0" smtClean="0"/>
              <a:t>Aufgreifen von Umfrage &amp; Quiz</a:t>
            </a:r>
          </a:p>
          <a:p>
            <a:pPr lvl="1"/>
            <a:r>
              <a:rPr lang="de-DE" sz="1800" dirty="0" smtClean="0"/>
              <a:t>Abwechslung</a:t>
            </a:r>
            <a:endParaRPr lang="de-DE" sz="1800" dirty="0"/>
          </a:p>
          <a:p>
            <a:pPr lvl="1"/>
            <a:r>
              <a:rPr lang="de-DE" sz="1800" dirty="0" smtClean="0"/>
              <a:t>(eigens eingesprochen) zur Information / Moderation</a:t>
            </a:r>
          </a:p>
          <a:p>
            <a:r>
              <a:rPr lang="de-DE" sz="2000" dirty="0" smtClean="0"/>
              <a:t>Livestream (mit Teilnehmenden?)</a:t>
            </a:r>
          </a:p>
          <a:p>
            <a:pPr lvl="1"/>
            <a:r>
              <a:rPr lang="de-DE" sz="1800" dirty="0" smtClean="0"/>
              <a:t>Eher ungeeignet</a:t>
            </a:r>
          </a:p>
          <a:p>
            <a:pPr marL="0" indent="0">
              <a:buNone/>
            </a:pPr>
            <a:endParaRPr lang="de-DE" sz="2000" dirty="0" smtClean="0"/>
          </a:p>
          <a:p>
            <a:pPr marL="0" indent="0">
              <a:buNone/>
            </a:pPr>
            <a:endParaRPr lang="de-DE" sz="2000" dirty="0"/>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245</a:t>
            </a:fld>
            <a:endParaRPr lang="en-US" noProof="0" dirty="0"/>
          </a:p>
        </p:txBody>
      </p:sp>
      <p:sp>
        <p:nvSpPr>
          <p:cNvPr id="6" name="Textplatzhalter 5"/>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3973744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Konkretisierung: </a:t>
            </a:r>
            <a:r>
              <a:rPr lang="de-DE" dirty="0"/>
              <a:t>Umsetzung der bisher gesammelten </a:t>
            </a:r>
            <a:r>
              <a:rPr lang="de-DE" dirty="0" smtClean="0"/>
              <a:t>Ideen</a:t>
            </a:r>
            <a:endParaRPr lang="de-DE" dirty="0"/>
          </a:p>
        </p:txBody>
      </p:sp>
      <p:sp>
        <p:nvSpPr>
          <p:cNvPr id="3" name="Inhaltsplatzhalter 2"/>
          <p:cNvSpPr>
            <a:spLocks noGrp="1"/>
          </p:cNvSpPr>
          <p:nvPr>
            <p:ph idx="1"/>
          </p:nvPr>
        </p:nvSpPr>
        <p:spPr/>
        <p:txBody>
          <a:bodyPr/>
          <a:lstStyle/>
          <a:p>
            <a:pPr marL="0" indent="0">
              <a:buNone/>
            </a:pPr>
            <a:r>
              <a:rPr lang="de-DE" dirty="0" smtClean="0"/>
              <a:t>Angepeilter Rahmen: Instagram-Takeover</a:t>
            </a:r>
          </a:p>
          <a:p>
            <a:pPr marL="0" indent="0">
              <a:buNone/>
            </a:pPr>
            <a:endParaRPr lang="de-DE" dirty="0" smtClean="0"/>
          </a:p>
          <a:p>
            <a:r>
              <a:rPr lang="de-DE" dirty="0" smtClean="0"/>
              <a:t>1</a:t>
            </a:r>
            <a:r>
              <a:rPr lang="de-DE" dirty="0"/>
              <a:t>. Eyecatcher zum Beginn (</a:t>
            </a:r>
            <a:r>
              <a:rPr lang="de-DE" dirty="0" smtClean="0"/>
              <a:t>Collagen/ </a:t>
            </a:r>
            <a:r>
              <a:rPr lang="de-DE" dirty="0"/>
              <a:t>Alltagssituationen</a:t>
            </a:r>
            <a:r>
              <a:rPr lang="de-DE" dirty="0" smtClean="0"/>
              <a:t>) - </a:t>
            </a:r>
            <a:r>
              <a:rPr lang="de-DE" dirty="0"/>
              <a:t>w</a:t>
            </a:r>
            <a:r>
              <a:rPr lang="de-DE" dirty="0" smtClean="0"/>
              <a:t>ie </a:t>
            </a:r>
            <a:r>
              <a:rPr lang="de-DE" dirty="0"/>
              <a:t>können diese konkret gestaltet werden? Welche Inhalte eignen sich?</a:t>
            </a:r>
          </a:p>
          <a:p>
            <a:r>
              <a:rPr lang="de-DE" dirty="0"/>
              <a:t>2. persönliche Fragen zum Konsumverhalten - </a:t>
            </a:r>
            <a:r>
              <a:rPr lang="de-DE" dirty="0" smtClean="0"/>
              <a:t>welche </a:t>
            </a:r>
            <a:r>
              <a:rPr lang="de-DE" dirty="0"/>
              <a:t>Fragen eignen sich (im Optimalfall: konkret ausformuliert)?</a:t>
            </a:r>
          </a:p>
          <a:p>
            <a:r>
              <a:rPr lang="de-DE" dirty="0"/>
              <a:t>3. Fakten zum Alkoholkonsum -  (welche Fakten eignen </a:t>
            </a:r>
            <a:r>
              <a:rPr lang="de-DE" dirty="0" smtClean="0"/>
              <a:t>sich; </a:t>
            </a:r>
            <a:r>
              <a:rPr lang="de-DE" dirty="0"/>
              <a:t>welche Quellen etc.)</a:t>
            </a:r>
          </a:p>
          <a:p>
            <a:r>
              <a:rPr lang="de-DE" dirty="0"/>
              <a:t>4. Quizfragen (Antwortoptionen: </a:t>
            </a:r>
            <a:r>
              <a:rPr lang="de-DE" dirty="0" smtClean="0"/>
              <a:t>Ja/ </a:t>
            </a:r>
            <a:r>
              <a:rPr lang="de-DE" dirty="0"/>
              <a:t>Nein) - w</a:t>
            </a:r>
            <a:r>
              <a:rPr lang="de-DE" dirty="0" smtClean="0"/>
              <a:t>elche </a:t>
            </a:r>
            <a:r>
              <a:rPr lang="de-DE" dirty="0"/>
              <a:t>Fragen könnten sich eignen (im Optimalfall: konkret ausformuliert)?</a:t>
            </a:r>
          </a:p>
          <a:p>
            <a:r>
              <a:rPr lang="de-DE" dirty="0"/>
              <a:t>5. Videos zur </a:t>
            </a:r>
            <a:r>
              <a:rPr lang="de-DE" dirty="0" smtClean="0"/>
              <a:t>Information/ </a:t>
            </a:r>
            <a:r>
              <a:rPr lang="de-DE" dirty="0"/>
              <a:t>Moderation - wie können diese konkret umgesetzt werden?</a:t>
            </a:r>
          </a:p>
          <a:p>
            <a:endParaRPr lang="de-DE" dirty="0"/>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246</a:t>
            </a:fld>
            <a:endParaRPr lang="en-US" noProof="0" dirty="0"/>
          </a:p>
        </p:txBody>
      </p:sp>
      <p:sp>
        <p:nvSpPr>
          <p:cNvPr id="6" name="Textplatzhalter 5"/>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2843407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dirty="0" smtClean="0"/>
              <a:t>Optional: Verwendung des Logos „eCHECKUP-Peer-Beratung“</a:t>
            </a:r>
            <a:endParaRPr lang="de-DE" altLang="de-DE" dirty="0"/>
          </a:p>
        </p:txBody>
      </p:sp>
      <p:sp>
        <p:nvSpPr>
          <p:cNvPr id="3" name="Textplatzhalter 2"/>
          <p:cNvSpPr>
            <a:spLocks noGrp="1"/>
          </p:cNvSpPr>
          <p:nvPr>
            <p:ph type="body" sz="quarter" idx="32"/>
          </p:nvPr>
        </p:nvSpPr>
        <p:spPr/>
        <p:txBody>
          <a:bodyPr/>
          <a:lstStyle/>
          <a:p>
            <a:r>
              <a:rPr lang="de-DE" dirty="0" smtClean="0"/>
              <a:t>Folgende Logos wurden von Studierenden für die Peer-Qualifizierung entwickelt</a:t>
            </a:r>
            <a:endParaRPr lang="de-DE" dirty="0"/>
          </a:p>
        </p:txBody>
      </p:sp>
      <p:sp>
        <p:nvSpPr>
          <p:cNvPr id="5" name="Inhaltsplatzhalter 4"/>
          <p:cNvSpPr>
            <a:spLocks noGrp="1"/>
          </p:cNvSpPr>
          <p:nvPr>
            <p:ph idx="1"/>
          </p:nvPr>
        </p:nvSpPr>
        <p:spPr>
          <a:xfrm>
            <a:off x="432000" y="1512000"/>
            <a:ext cx="7111800" cy="2999040"/>
          </a:xfrm>
        </p:spPr>
        <p:txBody>
          <a:bodyPr/>
          <a:lstStyle/>
          <a:p>
            <a:r>
              <a:rPr lang="de-DE" dirty="0" smtClean="0"/>
              <a:t>Durch die Verwendung des Logos fällt es leichter, die Peer-Aktionen als solche zu erkennen</a:t>
            </a:r>
          </a:p>
          <a:p>
            <a:r>
              <a:rPr lang="de-DE" dirty="0" smtClean="0"/>
              <a:t>Bei wiederkehrenden Aktionen schafft das Logo einen Wiedererkennungswert</a:t>
            </a:r>
          </a:p>
          <a:p>
            <a:r>
              <a:rPr lang="de-DE" dirty="0" smtClean="0"/>
              <a:t>Das Logo kann im Rahmen der Peer-Aktionen verwendet werden.</a:t>
            </a:r>
          </a:p>
          <a:p>
            <a:pPr marL="0" indent="0">
              <a:buNone/>
            </a:pPr>
            <a:r>
              <a:rPr lang="de-DE" dirty="0" smtClean="0"/>
              <a:t> </a:t>
            </a:r>
            <a:endParaRPr lang="de-DE" dirty="0"/>
          </a:p>
        </p:txBody>
      </p:sp>
      <p:sp>
        <p:nvSpPr>
          <p:cNvPr id="6" name="Textplatzhalter 5"/>
          <p:cNvSpPr>
            <a:spLocks noGrp="1"/>
          </p:cNvSpPr>
          <p:nvPr>
            <p:ph type="body" sz="quarter" idx="33"/>
          </p:nvPr>
        </p:nvSpPr>
        <p:spPr/>
        <p:txBody>
          <a:bodyPr/>
          <a:lstStyle/>
          <a:p>
            <a:endParaRPr lang="de-DE"/>
          </a:p>
        </p:txBody>
      </p:sp>
      <p:pic>
        <p:nvPicPr>
          <p:cNvPr id="9220" name="Grafik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800" y="4672544"/>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Grafik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59384" y="1793730"/>
            <a:ext cx="31654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42470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de-DE" altLang="de-DE"/>
              <a:t>Aufgabe bis zur nächsten Veranstaltung</a:t>
            </a:r>
          </a:p>
        </p:txBody>
      </p:sp>
      <p:sp>
        <p:nvSpPr>
          <p:cNvPr id="28675" name="Inhaltsplatzhalter 2"/>
          <p:cNvSpPr>
            <a:spLocks noGrp="1"/>
          </p:cNvSpPr>
          <p:nvPr>
            <p:ph idx="1"/>
          </p:nvPr>
        </p:nvSpPr>
        <p:spPr>
          <a:xfrm>
            <a:off x="1703389" y="1125539"/>
            <a:ext cx="8569325" cy="4873625"/>
          </a:xfrm>
        </p:spPr>
        <p:txBody>
          <a:bodyPr/>
          <a:lstStyle/>
          <a:p>
            <a:endParaRPr lang="de-DE" altLang="de-DE" dirty="0"/>
          </a:p>
          <a:p>
            <a:endParaRPr lang="de-DE" altLang="de-DE" dirty="0"/>
          </a:p>
          <a:p>
            <a:endParaRPr lang="de-DE" altLang="de-DE" dirty="0"/>
          </a:p>
          <a:p>
            <a:endParaRPr lang="de-DE" altLang="de-DE" dirty="0"/>
          </a:p>
          <a:p>
            <a:r>
              <a:rPr lang="de-DE" altLang="de-DE" dirty="0"/>
              <a:t>Literatur des Handbuchs „Peer-Beratung</a:t>
            </a:r>
            <a:r>
              <a:rPr lang="de-DE" altLang="de-DE" dirty="0" smtClean="0"/>
              <a:t>“</a:t>
            </a:r>
          </a:p>
          <a:p>
            <a:r>
              <a:rPr lang="de-DE" altLang="de-DE" dirty="0" smtClean="0"/>
              <a:t>Literatur des „</a:t>
            </a:r>
            <a:r>
              <a:rPr lang="de-DE" altLang="de-DE" dirty="0" err="1" smtClean="0"/>
              <a:t>Social</a:t>
            </a:r>
            <a:r>
              <a:rPr lang="de-DE" altLang="de-DE" dirty="0" smtClean="0"/>
              <a:t> Media Guide“</a:t>
            </a:r>
          </a:p>
          <a:p>
            <a:r>
              <a:rPr lang="de-DE" dirty="0" smtClean="0"/>
              <a:t>Konkretisierung der </a:t>
            </a:r>
            <a:r>
              <a:rPr lang="de-DE" dirty="0"/>
              <a:t>bisher gesammelten </a:t>
            </a:r>
            <a:r>
              <a:rPr lang="de-DE" dirty="0" smtClean="0"/>
              <a:t>Ideen (Aufgeteilt in Kleingruppen)</a:t>
            </a:r>
            <a:endParaRPr lang="de-DE" altLang="de-DE" dirty="0"/>
          </a:p>
        </p:txBody>
      </p:sp>
    </p:spTree>
    <p:extLst>
      <p:ext uri="{BB962C8B-B14F-4D97-AF65-F5344CB8AC3E}">
        <p14:creationId xmlns:p14="http://schemas.microsoft.com/office/powerpoint/2010/main" val="99163111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de-DE" altLang="de-DE"/>
              <a:t>Quellen</a:t>
            </a:r>
          </a:p>
        </p:txBody>
      </p:sp>
      <p:sp>
        <p:nvSpPr>
          <p:cNvPr id="29699" name="Inhaltsplatzhalter 2"/>
          <p:cNvSpPr>
            <a:spLocks noGrp="1"/>
          </p:cNvSpPr>
          <p:nvPr>
            <p:ph idx="1"/>
          </p:nvPr>
        </p:nvSpPr>
        <p:spPr/>
        <p:txBody>
          <a:bodyPr/>
          <a:lstStyle/>
          <a:p>
            <a:r>
              <a:rPr lang="de-DE" altLang="de-DE" dirty="0" err="1"/>
              <a:t>Nörber</a:t>
            </a:r>
            <a:r>
              <a:rPr lang="de-DE" altLang="de-DE" dirty="0"/>
              <a:t>, Martin (2003): Peer </a:t>
            </a:r>
            <a:r>
              <a:rPr lang="de-DE" altLang="de-DE" dirty="0" err="1"/>
              <a:t>education</a:t>
            </a:r>
            <a:r>
              <a:rPr lang="de-DE" altLang="de-DE" dirty="0"/>
              <a:t>. Bildung und Erziehung von Gleichaltrigen durch Gleichaltrige. 1. Aufl. Weinheim: Beltz, Votum</a:t>
            </a:r>
            <a:r>
              <a:rPr lang="de-DE" altLang="de-DE" dirty="0" smtClean="0"/>
              <a:t>.</a:t>
            </a:r>
          </a:p>
          <a:p>
            <a:r>
              <a:rPr lang="de-DE" altLang="de-DE" dirty="0" err="1" smtClean="0"/>
              <a:t>Statista</a:t>
            </a:r>
            <a:r>
              <a:rPr lang="de-DE" altLang="de-DE" dirty="0"/>
              <a:t> (2021): </a:t>
            </a:r>
            <a:r>
              <a:rPr lang="de-DE" dirty="0"/>
              <a:t>Statistiken zu </a:t>
            </a:r>
            <a:r>
              <a:rPr lang="de-DE" dirty="0" smtClean="0"/>
              <a:t>Instagram. Verfügbar unter: </a:t>
            </a:r>
            <a:r>
              <a:rPr lang="de-DE" altLang="de-DE" dirty="0" smtClean="0"/>
              <a:t>https</a:t>
            </a:r>
            <a:r>
              <a:rPr lang="de-DE" altLang="de-DE" dirty="0"/>
              <a:t>://de.statista.com/themen/2506/instagram/</a:t>
            </a:r>
          </a:p>
          <a:p>
            <a:endParaRPr lang="de-DE" altLang="de-DE" dirty="0"/>
          </a:p>
        </p:txBody>
      </p:sp>
    </p:spTree>
    <p:extLst>
      <p:ext uri="{BB962C8B-B14F-4D97-AF65-F5344CB8AC3E}">
        <p14:creationId xmlns:p14="http://schemas.microsoft.com/office/powerpoint/2010/main" val="3561241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p:txBody>
          <a:bodyPr/>
          <a:lstStyle/>
          <a:p>
            <a:r>
              <a:rPr lang="de-DE" altLang="de-DE" sz="3200" b="1" dirty="0"/>
              <a:t>Schätzfrage</a:t>
            </a:r>
            <a:endParaRPr lang="de-DE" altLang="de-DE" dirty="0"/>
          </a:p>
        </p:txBody>
      </p:sp>
      <p:sp>
        <p:nvSpPr>
          <p:cNvPr id="24579" name="Inhaltsplatzhalter 2"/>
          <p:cNvSpPr>
            <a:spLocks noGrp="1"/>
          </p:cNvSpPr>
          <p:nvPr>
            <p:ph idx="1"/>
          </p:nvPr>
        </p:nvSpPr>
        <p:spPr/>
        <p:txBody>
          <a:bodyPr/>
          <a:lstStyle/>
          <a:p>
            <a:pPr marL="0" indent="0" algn="ctr">
              <a:buNone/>
            </a:pPr>
            <a:endParaRPr lang="de-DE" altLang="de-DE" sz="2200" b="1" dirty="0" smtClean="0"/>
          </a:p>
          <a:p>
            <a:pPr marL="0" indent="0" algn="ctr">
              <a:buNone/>
            </a:pPr>
            <a:endParaRPr lang="de-DE" altLang="de-DE" b="1" dirty="0"/>
          </a:p>
          <a:p>
            <a:pPr marL="0" indent="0" algn="ctr">
              <a:buNone/>
            </a:pPr>
            <a:endParaRPr lang="de-DE" altLang="de-DE" sz="2200" b="1" dirty="0" smtClean="0"/>
          </a:p>
          <a:p>
            <a:pPr marL="0" indent="0" algn="ctr">
              <a:buNone/>
            </a:pPr>
            <a:endParaRPr lang="de-DE" altLang="de-DE" b="1" dirty="0"/>
          </a:p>
          <a:p>
            <a:pPr marL="0" indent="0" algn="ctr">
              <a:buNone/>
            </a:pPr>
            <a:endParaRPr lang="de-DE" altLang="de-DE" sz="2200" b="1" dirty="0" smtClean="0"/>
          </a:p>
          <a:p>
            <a:pPr marL="0" indent="0" algn="ctr">
              <a:buNone/>
            </a:pPr>
            <a:r>
              <a:rPr lang="de-DE" altLang="de-DE" b="1" dirty="0"/>
              <a:t>Wieviel Mio. € werden in Deutschland jährlich zur Bewerbung von alkoholischen Getränken </a:t>
            </a:r>
            <a:r>
              <a:rPr lang="de-DE" altLang="de-DE" b="1" dirty="0" smtClean="0"/>
              <a:t>ausgegeben?</a:t>
            </a:r>
            <a:endParaRPr lang="de-DE" altLang="de-DE" sz="2200" dirty="0"/>
          </a:p>
        </p:txBody>
      </p:sp>
    </p:spTree>
    <p:extLst>
      <p:ext uri="{BB962C8B-B14F-4D97-AF65-F5344CB8AC3E}">
        <p14:creationId xmlns:p14="http://schemas.microsoft.com/office/powerpoint/2010/main" val="150460015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Nüchterner bleiben</a:t>
            </a:r>
          </a:p>
        </p:txBody>
      </p:sp>
      <p:sp>
        <p:nvSpPr>
          <p:cNvPr id="3" name="Textplatzhalter 2"/>
          <p:cNvSpPr>
            <a:spLocks noGrp="1"/>
          </p:cNvSpPr>
          <p:nvPr>
            <p:ph type="body" sz="quarter" idx="32"/>
          </p:nvPr>
        </p:nvSpPr>
        <p:spPr/>
        <p:txBody>
          <a:bodyPr/>
          <a:lstStyle/>
          <a:p>
            <a:r>
              <a:rPr lang="de-DE" altLang="de-DE" b="1" kern="0" dirty="0" err="1"/>
              <a:t>Outreach</a:t>
            </a:r>
            <a:r>
              <a:rPr lang="de-DE" altLang="de-DE" b="1" kern="0" dirty="0"/>
              <a:t>-Aktionen</a:t>
            </a:r>
            <a:endParaRPr lang="de-DE" dirty="0"/>
          </a:p>
        </p:txBody>
      </p:sp>
      <p:sp>
        <p:nvSpPr>
          <p:cNvPr id="2" name="Inhaltsplatzhalter 1"/>
          <p:cNvSpPr>
            <a:spLocks noGrp="1"/>
          </p:cNvSpPr>
          <p:nvPr>
            <p:ph idx="1"/>
          </p:nvPr>
        </p:nvSpPr>
        <p:spPr/>
        <p:txBody>
          <a:bodyPr/>
          <a:lstStyle/>
          <a:p>
            <a:pPr marL="1587" indent="0">
              <a:spcBef>
                <a:spcPct val="0"/>
              </a:spcBef>
              <a:spcAft>
                <a:spcPts val="600"/>
              </a:spcAft>
              <a:buNone/>
              <a:defRPr/>
            </a:pPr>
            <a:r>
              <a:rPr lang="de-DE" dirty="0">
                <a:solidFill>
                  <a:schemeClr val="tx1">
                    <a:lumMod val="95000"/>
                    <a:lumOff val="5000"/>
                  </a:schemeClr>
                </a:solidFill>
                <a:ea typeface="Microsoft YaHei" charset="0"/>
                <a:cs typeface="Microsoft YaHei" charset="0"/>
              </a:rPr>
              <a:t>bisheriges Konzept an der Hochschule Esslingen:</a:t>
            </a:r>
          </a:p>
          <a:p>
            <a:pPr marL="1587" indent="0">
              <a:spcBef>
                <a:spcPct val="0"/>
              </a:spcBef>
              <a:spcAft>
                <a:spcPts val="600"/>
              </a:spcAft>
              <a:defRPr/>
            </a:pPr>
            <a:endParaRPr lang="de-DE" altLang="de-DE" dirty="0">
              <a:solidFill>
                <a:srgbClr val="000000"/>
              </a:solidFill>
              <a:ea typeface="Microsoft YaHei" pitchFamily="34" charset="-122"/>
            </a:endParaRPr>
          </a:p>
          <a:p>
            <a:pPr>
              <a:spcBef>
                <a:spcPct val="0"/>
              </a:spcBef>
              <a:spcAft>
                <a:spcPts val="600"/>
              </a:spcAft>
              <a:buFont typeface="Arial" charset="0"/>
              <a:buChar char="•"/>
              <a:defRPr/>
            </a:pPr>
            <a:r>
              <a:rPr lang="de-DE" altLang="de-DE" dirty="0">
                <a:solidFill>
                  <a:srgbClr val="000000"/>
                </a:solidFill>
                <a:ea typeface="Microsoft YaHei" pitchFamily="34" charset="-122"/>
              </a:rPr>
              <a:t>Planung und Durchführung von originellen und niederschwelligen Aktionen auf dem Campus zur Kommunikation des Themas und Bewerbung von </a:t>
            </a:r>
            <a:r>
              <a:rPr lang="de-DE" altLang="de-DE" dirty="0" err="1" smtClean="0">
                <a:solidFill>
                  <a:srgbClr val="000000"/>
                </a:solidFill>
                <a:ea typeface="Microsoft YaHei" pitchFamily="34" charset="-122"/>
              </a:rPr>
              <a:t>eCHUG</a:t>
            </a:r>
            <a:r>
              <a:rPr lang="de-DE" altLang="de-DE" dirty="0" smtClean="0">
                <a:solidFill>
                  <a:srgbClr val="000000"/>
                </a:solidFill>
                <a:ea typeface="Microsoft YaHei" pitchFamily="34" charset="-122"/>
              </a:rPr>
              <a:t>-D</a:t>
            </a:r>
            <a:endParaRPr lang="de-DE" altLang="de-DE" dirty="0">
              <a:solidFill>
                <a:srgbClr val="000000"/>
              </a:solidFill>
              <a:ea typeface="Microsoft YaHei" pitchFamily="34" charset="-122"/>
            </a:endParaRPr>
          </a:p>
          <a:p>
            <a:pPr>
              <a:spcBef>
                <a:spcPct val="0"/>
              </a:spcBef>
              <a:spcAft>
                <a:spcPts val="600"/>
              </a:spcAft>
              <a:buFont typeface="Arial" charset="0"/>
              <a:buChar char="•"/>
              <a:defRPr/>
            </a:pPr>
            <a:endParaRPr lang="de-DE" altLang="de-DE" dirty="0">
              <a:solidFill>
                <a:srgbClr val="000000"/>
              </a:solidFill>
              <a:ea typeface="Microsoft YaHei" pitchFamily="34" charset="-122"/>
            </a:endParaRPr>
          </a:p>
          <a:p>
            <a:pPr>
              <a:spcBef>
                <a:spcPct val="0"/>
              </a:spcBef>
              <a:spcAft>
                <a:spcPts val="600"/>
              </a:spcAft>
              <a:buFont typeface="Arial" charset="0"/>
              <a:buChar char="•"/>
              <a:defRPr/>
            </a:pPr>
            <a:r>
              <a:rPr lang="de-DE" altLang="de-DE" dirty="0">
                <a:solidFill>
                  <a:srgbClr val="000000"/>
                </a:solidFill>
                <a:ea typeface="Microsoft YaHei" pitchFamily="34" charset="-122"/>
              </a:rPr>
              <a:t>Aktive Ansprache der </a:t>
            </a:r>
            <a:r>
              <a:rPr lang="de-DE" altLang="de-DE" dirty="0" err="1" smtClean="0">
                <a:solidFill>
                  <a:srgbClr val="000000"/>
                </a:solidFill>
                <a:ea typeface="Microsoft YaHei" pitchFamily="34" charset="-122"/>
              </a:rPr>
              <a:t>Kommiliton:innen</a:t>
            </a:r>
            <a:r>
              <a:rPr lang="de-DE" altLang="de-DE" dirty="0" smtClean="0">
                <a:solidFill>
                  <a:srgbClr val="000000"/>
                </a:solidFill>
                <a:ea typeface="Microsoft YaHei" pitchFamily="34" charset="-122"/>
              </a:rPr>
              <a:t> </a:t>
            </a:r>
            <a:r>
              <a:rPr lang="de-DE" altLang="de-DE" dirty="0">
                <a:solidFill>
                  <a:srgbClr val="000000"/>
                </a:solidFill>
                <a:ea typeface="Microsoft YaHei" pitchFamily="34" charset="-122"/>
              </a:rPr>
              <a:t>(unterstützt durch Gratiscocktails, Buttons, Flyer, Stellwand etc</a:t>
            </a:r>
            <a:r>
              <a:rPr lang="de-DE" altLang="de-DE" dirty="0" smtClean="0">
                <a:solidFill>
                  <a:srgbClr val="000000"/>
                </a:solidFill>
                <a:ea typeface="Microsoft YaHei" pitchFamily="34" charset="-122"/>
              </a:rPr>
              <a:t>.)</a:t>
            </a:r>
            <a:endParaRPr lang="de-DE" altLang="de-DE" dirty="0">
              <a:solidFill>
                <a:srgbClr val="000000"/>
              </a:solidFill>
              <a:ea typeface="Microsoft YaHei" pitchFamily="34" charset="-122"/>
            </a:endParaRPr>
          </a:p>
          <a:p>
            <a:endParaRPr lang="de-DE" dirty="0"/>
          </a:p>
        </p:txBody>
      </p:sp>
      <p:pic>
        <p:nvPicPr>
          <p:cNvPr id="9" name="Grafik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01332" y="4202164"/>
            <a:ext cx="2578011" cy="171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28100" y="4192235"/>
            <a:ext cx="2647156" cy="17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5572" y="4546421"/>
            <a:ext cx="2502672" cy="1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08097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DE" altLang="de-DE"/>
              <a:t>Do´s and Dont´s - Weitere Ideensammlung</a:t>
            </a:r>
          </a:p>
        </p:txBody>
      </p:sp>
      <p:graphicFrame>
        <p:nvGraphicFramePr>
          <p:cNvPr id="5" name="Inhaltsplatzhalter 4"/>
          <p:cNvGraphicFramePr>
            <a:graphicFrameLocks noGrp="1"/>
          </p:cNvGraphicFramePr>
          <p:nvPr>
            <p:ph idx="1"/>
          </p:nvPr>
        </p:nvGraphicFramePr>
        <p:xfrm>
          <a:off x="1774825" y="1052514"/>
          <a:ext cx="8713788" cy="5184775"/>
        </p:xfrm>
        <a:graphic>
          <a:graphicData uri="http://schemas.openxmlformats.org/drawingml/2006/table">
            <a:tbl>
              <a:tblPr firstRow="1" firstCol="1" bandRow="1" bandCol="1">
                <a:tableStyleId>{5C22544A-7EE6-4342-B048-85BDC9FD1C3A}</a:tableStyleId>
              </a:tblPr>
              <a:tblGrid>
                <a:gridCol w="4352431">
                  <a:extLst>
                    <a:ext uri="{9D8B030D-6E8A-4147-A177-3AD203B41FA5}">
                      <a16:colId xmlns:a16="http://schemas.microsoft.com/office/drawing/2014/main" val="20000"/>
                    </a:ext>
                  </a:extLst>
                </a:gridCol>
                <a:gridCol w="4361357">
                  <a:extLst>
                    <a:ext uri="{9D8B030D-6E8A-4147-A177-3AD203B41FA5}">
                      <a16:colId xmlns:a16="http://schemas.microsoft.com/office/drawing/2014/main" val="20001"/>
                    </a:ext>
                  </a:extLst>
                </a:gridCol>
              </a:tblGrid>
              <a:tr h="685735">
                <a:tc>
                  <a:txBody>
                    <a:bodyPr/>
                    <a:lstStyle/>
                    <a:p>
                      <a:pPr>
                        <a:spcAft>
                          <a:spcPts val="0"/>
                        </a:spcAft>
                      </a:pPr>
                      <a:r>
                        <a:rPr lang="de-DE" sz="1400" b="1" dirty="0" err="1">
                          <a:solidFill>
                            <a:schemeClr val="tx1"/>
                          </a:solidFill>
                          <a:effectLst/>
                        </a:rPr>
                        <a:t>Do´s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tc>
                  <a:txBody>
                    <a:bodyPr/>
                    <a:lstStyle/>
                    <a:p>
                      <a:pPr>
                        <a:spcAft>
                          <a:spcPts val="0"/>
                        </a:spcAft>
                      </a:pPr>
                      <a:r>
                        <a:rPr lang="de-DE" sz="1400" b="1" dirty="0" err="1">
                          <a:solidFill>
                            <a:schemeClr val="tx1"/>
                          </a:solidFill>
                          <a:effectLst/>
                        </a:rPr>
                        <a:t>Dont´s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extLst>
                  <a:ext uri="{0D108BD9-81ED-4DB2-BD59-A6C34878D82A}">
                    <a16:rowId xmlns:a16="http://schemas.microsoft.com/office/drawing/2014/main" val="10000"/>
                  </a:ext>
                </a:extLst>
              </a:tr>
              <a:tr h="685735">
                <a:tc gridSpan="2">
                  <a:txBody>
                    <a:bodyPr/>
                    <a:lstStyle/>
                    <a:p>
                      <a:pPr algn="ctr">
                        <a:spcAft>
                          <a:spcPts val="0"/>
                        </a:spcAft>
                      </a:pPr>
                      <a:endParaRPr lang="de-DE" sz="1400" b="0" dirty="0">
                        <a:solidFill>
                          <a:schemeClr val="tx1"/>
                        </a:solidFill>
                        <a:effectLst/>
                      </a:endParaRPr>
                    </a:p>
                  </a:txBody>
                  <a:tcPr marL="17815" marR="17815" marT="0" marB="0" anchor="ctr">
                    <a:solidFill>
                      <a:schemeClr val="accent1">
                        <a:lumMod val="40000"/>
                        <a:lumOff val="60000"/>
                      </a:schemeClr>
                    </a:solidFill>
                  </a:tcPr>
                </a:tc>
                <a:tc hMerge="1">
                  <a:txBody>
                    <a:bodyPr/>
                    <a:lstStyle/>
                    <a:p>
                      <a:pPr>
                        <a:spcAft>
                          <a:spcPts val="0"/>
                        </a:spcAft>
                      </a:pPr>
                      <a:endParaRPr lang="de-DE" sz="1400" dirty="0">
                        <a:effectLst/>
                        <a:latin typeface="Times New Roman"/>
                        <a:ea typeface="Times New Roman"/>
                      </a:endParaRPr>
                    </a:p>
                  </a:txBody>
                  <a:tcPr marL="17813" marR="17813" marT="0" marB="0"/>
                </a:tc>
                <a:extLst>
                  <a:ext uri="{0D108BD9-81ED-4DB2-BD59-A6C34878D82A}">
                    <a16:rowId xmlns:a16="http://schemas.microsoft.com/office/drawing/2014/main" val="10001"/>
                  </a:ext>
                </a:extLst>
              </a:tr>
              <a:tr h="3813305">
                <a:tc>
                  <a:txBody>
                    <a:bodyPr/>
                    <a:lstStyle/>
                    <a:p>
                      <a:pPr>
                        <a:spcAft>
                          <a:spcPts val="0"/>
                        </a:spcAft>
                      </a:pPr>
                      <a:endParaRPr lang="de-DE" sz="1400" b="0" dirty="0">
                        <a:solidFill>
                          <a:schemeClr val="tx1"/>
                        </a:solidFill>
                        <a:effectLst/>
                      </a:endParaRPr>
                    </a:p>
                    <a:p>
                      <a:pPr>
                        <a:spcAft>
                          <a:spcPts val="0"/>
                        </a:spcAft>
                      </a:pPr>
                      <a:r>
                        <a:rPr lang="de-DE" sz="1400" b="0" dirty="0">
                          <a:solidFill>
                            <a:schemeClr val="tx1"/>
                          </a:solidFill>
                          <a:effectLst/>
                        </a:rPr>
                        <a:t> </a:t>
                      </a:r>
                    </a:p>
                    <a:p>
                      <a:pPr>
                        <a:spcAft>
                          <a:spcPts val="0"/>
                        </a:spcAft>
                      </a:pPr>
                      <a:endParaRPr lang="de-DE" sz="1400" b="0" dirty="0">
                        <a:solidFill>
                          <a:schemeClr val="tx1"/>
                        </a:solidFill>
                        <a:effectLst/>
                      </a:endParaRPr>
                    </a:p>
                  </a:txBody>
                  <a:tcPr marL="17815" marR="17815" marT="0" marB="0" anchor="ctr">
                    <a:solidFill>
                      <a:schemeClr val="accent1">
                        <a:lumMod val="40000"/>
                        <a:lumOff val="60000"/>
                      </a:schemeClr>
                    </a:solidFill>
                  </a:tcPr>
                </a:tc>
                <a:tc>
                  <a:txBody>
                    <a:bodyPr/>
                    <a:lstStyle/>
                    <a:p>
                      <a:pPr>
                        <a:spcAft>
                          <a:spcPts val="0"/>
                        </a:spcAft>
                      </a:pPr>
                      <a:r>
                        <a:rPr lang="de-DE" sz="1400" b="0" dirty="0">
                          <a:solidFill>
                            <a:schemeClr val="tx1"/>
                          </a:solidFill>
                          <a:effectLst/>
                        </a:rPr>
                        <a:t> </a:t>
                      </a:r>
                      <a:endParaRPr lang="de-DE" sz="1400" b="0" dirty="0">
                        <a:solidFill>
                          <a:schemeClr val="tx1"/>
                        </a:solidFill>
                        <a:effectLst/>
                        <a:latin typeface="Times New Roman"/>
                        <a:ea typeface="Times New Roman"/>
                      </a:endParaRPr>
                    </a:p>
                  </a:txBody>
                  <a:tcPr marL="17815" marR="17815"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3085478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err="1"/>
              <a:t>Do´s</a:t>
            </a:r>
            <a:r>
              <a:rPr lang="de-DE" altLang="de-DE" dirty="0"/>
              <a:t> </a:t>
            </a:r>
            <a:r>
              <a:rPr lang="de-DE" altLang="de-DE" dirty="0" err="1"/>
              <a:t>and</a:t>
            </a:r>
            <a:r>
              <a:rPr lang="de-DE" altLang="de-DE" dirty="0"/>
              <a:t> </a:t>
            </a:r>
            <a:r>
              <a:rPr lang="de-DE" altLang="de-DE" dirty="0" err="1"/>
              <a:t>Dont´s</a:t>
            </a:r>
            <a:endParaRPr lang="de-DE" alt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2799195555"/>
              </p:ext>
            </p:extLst>
          </p:nvPr>
        </p:nvGraphicFramePr>
        <p:xfrm>
          <a:off x="863600" y="1052514"/>
          <a:ext cx="10668000" cy="4770170"/>
        </p:xfrm>
        <a:graphic>
          <a:graphicData uri="http://schemas.openxmlformats.org/drawingml/2006/table">
            <a:tbl>
              <a:tblPr firstRow="1" firstCol="1" bandRow="1" bandCol="1">
                <a:tableStyleId>{5C22544A-7EE6-4342-B048-85BDC9FD1C3A}</a:tableStyleId>
              </a:tblPr>
              <a:tblGrid>
                <a:gridCol w="5385628">
                  <a:extLst>
                    <a:ext uri="{9D8B030D-6E8A-4147-A177-3AD203B41FA5}">
                      <a16:colId xmlns:a16="http://schemas.microsoft.com/office/drawing/2014/main" val="20000"/>
                    </a:ext>
                  </a:extLst>
                </a:gridCol>
                <a:gridCol w="5282372">
                  <a:extLst>
                    <a:ext uri="{9D8B030D-6E8A-4147-A177-3AD203B41FA5}">
                      <a16:colId xmlns:a16="http://schemas.microsoft.com/office/drawing/2014/main" val="20001"/>
                    </a:ext>
                  </a:extLst>
                </a:gridCol>
              </a:tblGrid>
              <a:tr h="320090">
                <a:tc>
                  <a:txBody>
                    <a:bodyPr/>
                    <a:lstStyle/>
                    <a:p>
                      <a:pPr>
                        <a:spcAft>
                          <a:spcPts val="0"/>
                        </a:spcAft>
                      </a:pPr>
                      <a:r>
                        <a:rPr lang="de-DE" sz="1400" b="1" dirty="0" err="1">
                          <a:solidFill>
                            <a:schemeClr val="tx1"/>
                          </a:solidFill>
                          <a:effectLst/>
                        </a:rPr>
                        <a:t>Do´s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tc>
                  <a:txBody>
                    <a:bodyPr/>
                    <a:lstStyle/>
                    <a:p>
                      <a:pPr>
                        <a:spcAft>
                          <a:spcPts val="0"/>
                        </a:spcAft>
                      </a:pPr>
                      <a:r>
                        <a:rPr lang="de-DE" sz="1400" b="1" dirty="0" err="1">
                          <a:solidFill>
                            <a:schemeClr val="tx1"/>
                          </a:solidFill>
                          <a:effectLst/>
                        </a:rPr>
                        <a:t>Dont´s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extLst>
                  <a:ext uri="{0D108BD9-81ED-4DB2-BD59-A6C34878D82A}">
                    <a16:rowId xmlns:a16="http://schemas.microsoft.com/office/drawing/2014/main" val="10000"/>
                  </a:ext>
                </a:extLst>
              </a:tr>
              <a:tr h="32009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200" b="0" u="sng" dirty="0">
                          <a:solidFill>
                            <a:schemeClr val="tx1"/>
                          </a:solidFill>
                          <a:effectLst/>
                        </a:rPr>
                        <a:t>Haltung der </a:t>
                      </a:r>
                      <a:r>
                        <a:rPr lang="de-DE" sz="2200" b="0" u="sng" dirty="0" err="1" smtClean="0">
                          <a:solidFill>
                            <a:schemeClr val="tx1"/>
                          </a:solidFill>
                          <a:effectLst/>
                        </a:rPr>
                        <a:t>Peerberater:innen</a:t>
                      </a:r>
                      <a:endParaRPr lang="de-DE" sz="2200" b="0" u="sng" dirty="0">
                        <a:solidFill>
                          <a:schemeClr val="tx1"/>
                        </a:solidFill>
                        <a:effectLst/>
                      </a:endParaRPr>
                    </a:p>
                  </a:txBody>
                  <a:tcPr marL="17815" marR="17815" marT="0" marB="0" anchor="ctr">
                    <a:solidFill>
                      <a:schemeClr val="accent1">
                        <a:lumMod val="40000"/>
                        <a:lumOff val="60000"/>
                      </a:schemeClr>
                    </a:solidFill>
                  </a:tcPr>
                </a:tc>
                <a:tc hMerge="1">
                  <a:txBody>
                    <a:bodyPr/>
                    <a:lstStyle/>
                    <a:p>
                      <a:pPr>
                        <a:spcAft>
                          <a:spcPts val="0"/>
                        </a:spcAft>
                      </a:pPr>
                      <a:endParaRPr lang="de-DE" sz="1400" dirty="0">
                        <a:effectLst/>
                        <a:latin typeface="Times New Roman"/>
                        <a:ea typeface="Times New Roman"/>
                      </a:endParaRPr>
                    </a:p>
                  </a:txBody>
                  <a:tcPr marL="17813" marR="17813" marT="0" marB="0"/>
                </a:tc>
                <a:extLst>
                  <a:ext uri="{0D108BD9-81ED-4DB2-BD59-A6C34878D82A}">
                    <a16:rowId xmlns:a16="http://schemas.microsoft.com/office/drawing/2014/main" val="10001"/>
                  </a:ext>
                </a:extLst>
              </a:tr>
              <a:tr h="3414295">
                <a:tc>
                  <a:txBody>
                    <a:bodyPr/>
                    <a:lstStyle/>
                    <a:p>
                      <a:pPr>
                        <a:spcAft>
                          <a:spcPts val="0"/>
                        </a:spcAft>
                      </a:pPr>
                      <a:r>
                        <a:rPr lang="de-DE" sz="1800" b="0" dirty="0" smtClean="0">
                          <a:solidFill>
                            <a:schemeClr val="tx1"/>
                          </a:solidFill>
                          <a:effectLst/>
                        </a:rPr>
                        <a:t/>
                      </a:r>
                      <a:br>
                        <a:rPr lang="de-DE" sz="1800" b="0" dirty="0" smtClean="0">
                          <a:solidFill>
                            <a:schemeClr val="tx1"/>
                          </a:solidFill>
                          <a:effectLst/>
                        </a:rPr>
                      </a:br>
                      <a:r>
                        <a:rPr lang="de-DE" sz="1800" b="0" dirty="0" smtClean="0">
                          <a:solidFill>
                            <a:schemeClr val="tx1"/>
                          </a:solidFill>
                          <a:effectLst/>
                        </a:rPr>
                        <a:t>Die </a:t>
                      </a:r>
                      <a:r>
                        <a:rPr lang="de-DE" sz="1800" b="0" dirty="0" err="1" smtClean="0">
                          <a:solidFill>
                            <a:schemeClr val="tx1"/>
                          </a:solidFill>
                          <a:effectLst/>
                        </a:rPr>
                        <a:t>Peerberater:innen</a:t>
                      </a:r>
                      <a:r>
                        <a:rPr lang="de-DE" sz="1800" b="0" dirty="0" smtClean="0">
                          <a:solidFill>
                            <a:schemeClr val="tx1"/>
                          </a:solidFill>
                          <a:effectLst/>
                        </a:rPr>
                        <a:t> </a:t>
                      </a:r>
                      <a:r>
                        <a:rPr lang="de-DE" sz="1800" b="0" dirty="0">
                          <a:solidFill>
                            <a:schemeClr val="tx1"/>
                          </a:solidFill>
                          <a:effectLst/>
                        </a:rPr>
                        <a:t>müssen dem Thema Alkoholkonsum und Alkoholprävention unter Studierenden mit Ernsthaftigkeit begegnen, da diese als Vorbilder im Peeransatz fungieren. </a:t>
                      </a:r>
                    </a:p>
                    <a:p>
                      <a:pPr>
                        <a:spcAft>
                          <a:spcPts val="0"/>
                        </a:spcAft>
                      </a:pPr>
                      <a:endParaRPr lang="de-DE" sz="1800" b="0" dirty="0">
                        <a:solidFill>
                          <a:schemeClr val="tx1"/>
                        </a:solidFill>
                        <a:effectLst/>
                      </a:endParaRPr>
                    </a:p>
                    <a:p>
                      <a:pPr>
                        <a:spcAft>
                          <a:spcPts val="0"/>
                        </a:spcAft>
                      </a:pPr>
                      <a:r>
                        <a:rPr lang="de-DE" sz="1800" b="0" dirty="0">
                          <a:solidFill>
                            <a:schemeClr val="tx1"/>
                          </a:solidFill>
                          <a:effectLst/>
                        </a:rPr>
                        <a:t>Vorausgesetzt wird eine Auseinandersetzung und Reflexion der eigenen Konsummotiven und Konsumpraktiken.</a:t>
                      </a:r>
                      <a:r>
                        <a:rPr lang="de-DE" sz="1800" b="0" baseline="0" dirty="0">
                          <a:solidFill>
                            <a:schemeClr val="tx1"/>
                          </a:solidFill>
                          <a:effectLst/>
                        </a:rPr>
                        <a:t> D</a:t>
                      </a:r>
                      <a:r>
                        <a:rPr lang="de-DE" sz="1800" b="0" dirty="0">
                          <a:solidFill>
                            <a:schemeClr val="tx1"/>
                          </a:solidFill>
                          <a:effectLst/>
                        </a:rPr>
                        <a:t>er eigene Standpunkt sollte gefunden sein und nach Außen getragen werden.</a:t>
                      </a:r>
                    </a:p>
                    <a:p>
                      <a:pPr>
                        <a:spcAft>
                          <a:spcPts val="0"/>
                        </a:spcAft>
                      </a:pPr>
                      <a:r>
                        <a:rPr lang="de-DE" sz="1800" b="0" dirty="0">
                          <a:solidFill>
                            <a:schemeClr val="tx1"/>
                          </a:solidFill>
                          <a:effectLst/>
                        </a:rPr>
                        <a:t> </a:t>
                      </a:r>
                    </a:p>
                    <a:p>
                      <a:pPr>
                        <a:spcAft>
                          <a:spcPts val="0"/>
                        </a:spcAft>
                      </a:pPr>
                      <a:r>
                        <a:rPr lang="de-DE" sz="1800" b="0" dirty="0">
                          <a:solidFill>
                            <a:schemeClr val="tx1"/>
                          </a:solidFill>
                          <a:effectLst/>
                        </a:rPr>
                        <a:t>Um die Partizipation der Studierenden zu fördern, ist es notwendig, den Teilnehmenden Raum für eigene Erfahrungen und unterschiedlichen möglicherweise auch ambivalenten Meinungen </a:t>
                      </a:r>
                      <a:r>
                        <a:rPr lang="de-DE" sz="1800" b="0" dirty="0" smtClean="0">
                          <a:solidFill>
                            <a:schemeClr val="tx1"/>
                          </a:solidFill>
                          <a:effectLst/>
                        </a:rPr>
                        <a:t>zuzugestehen.</a:t>
                      </a:r>
                      <a:endParaRPr lang="de-DE" sz="1800" b="0"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tc>
                  <a:txBody>
                    <a:bodyPr/>
                    <a:lstStyle/>
                    <a:p>
                      <a:pPr>
                        <a:spcAft>
                          <a:spcPts val="0"/>
                        </a:spcAft>
                      </a:pPr>
                      <a:r>
                        <a:rPr lang="de-DE" sz="1800" b="0" dirty="0">
                          <a:solidFill>
                            <a:schemeClr val="tx1"/>
                          </a:solidFill>
                          <a:effectLst/>
                        </a:rPr>
                        <a:t>Demgegenüber steht, das Thema nicht ausreichend ernst zu nehmen und die Problematik ins Lächerliche zu ziehen (bspw. durch Witze oder Prahlen des letzten Vollrauschs).</a:t>
                      </a:r>
                    </a:p>
                    <a:p>
                      <a:pPr>
                        <a:spcAft>
                          <a:spcPts val="0"/>
                        </a:spcAft>
                      </a:pPr>
                      <a:r>
                        <a:rPr lang="de-DE" sz="1800" b="0" dirty="0">
                          <a:solidFill>
                            <a:schemeClr val="tx1"/>
                          </a:solidFill>
                          <a:effectLst/>
                        </a:rPr>
                        <a:t> </a:t>
                      </a:r>
                    </a:p>
                    <a:p>
                      <a:pPr>
                        <a:spcAft>
                          <a:spcPts val="0"/>
                        </a:spcAft>
                      </a:pPr>
                      <a:endParaRPr lang="de-DE" sz="1800" b="0" dirty="0">
                        <a:solidFill>
                          <a:schemeClr val="tx1"/>
                        </a:solidFill>
                        <a:effectLst/>
                      </a:endParaRPr>
                    </a:p>
                    <a:p>
                      <a:pPr>
                        <a:spcAft>
                          <a:spcPts val="0"/>
                        </a:spcAft>
                      </a:pPr>
                      <a:r>
                        <a:rPr lang="de-DE" sz="1800" b="0" dirty="0">
                          <a:solidFill>
                            <a:schemeClr val="tx1"/>
                          </a:solidFill>
                          <a:effectLst/>
                        </a:rPr>
                        <a:t>Die </a:t>
                      </a:r>
                      <a:r>
                        <a:rPr lang="de-DE" sz="1800" b="0" dirty="0" err="1" smtClean="0">
                          <a:solidFill>
                            <a:schemeClr val="tx1"/>
                          </a:solidFill>
                          <a:effectLst/>
                        </a:rPr>
                        <a:t>Peerberater:innen</a:t>
                      </a:r>
                      <a:r>
                        <a:rPr lang="de-DE" sz="1800" b="0" dirty="0" smtClean="0">
                          <a:solidFill>
                            <a:schemeClr val="tx1"/>
                          </a:solidFill>
                          <a:effectLst/>
                        </a:rPr>
                        <a:t> </a:t>
                      </a:r>
                      <a:r>
                        <a:rPr lang="de-DE" sz="1800" b="0" dirty="0">
                          <a:solidFill>
                            <a:schemeClr val="tx1"/>
                          </a:solidFill>
                          <a:effectLst/>
                        </a:rPr>
                        <a:t>haben zwar vertieftes Wissen, sind allerdings keine allwissenden </a:t>
                      </a:r>
                      <a:r>
                        <a:rPr lang="de-DE" sz="1800" b="0" dirty="0" err="1" smtClean="0">
                          <a:solidFill>
                            <a:schemeClr val="tx1"/>
                          </a:solidFill>
                          <a:effectLst/>
                        </a:rPr>
                        <a:t>Expert:innen</a:t>
                      </a:r>
                      <a:r>
                        <a:rPr lang="de-DE" sz="1800" b="0" dirty="0" smtClean="0">
                          <a:solidFill>
                            <a:schemeClr val="tx1"/>
                          </a:solidFill>
                          <a:effectLst/>
                        </a:rPr>
                        <a:t> </a:t>
                      </a:r>
                      <a:r>
                        <a:rPr lang="de-DE" sz="1800" b="0" dirty="0">
                          <a:solidFill>
                            <a:schemeClr val="tx1"/>
                          </a:solidFill>
                          <a:effectLst/>
                        </a:rPr>
                        <a:t>der Thematik. </a:t>
                      </a:r>
                      <a:r>
                        <a:rPr lang="de-DE" sz="1800" b="0" dirty="0" err="1" smtClean="0">
                          <a:solidFill>
                            <a:schemeClr val="tx1"/>
                          </a:solidFill>
                          <a:effectLst/>
                        </a:rPr>
                        <a:t>Expert:innenwissen</a:t>
                      </a:r>
                      <a:r>
                        <a:rPr lang="de-DE" sz="1800" b="0" dirty="0" smtClean="0">
                          <a:solidFill>
                            <a:schemeClr val="tx1"/>
                          </a:solidFill>
                          <a:effectLst/>
                        </a:rPr>
                        <a:t> </a:t>
                      </a:r>
                      <a:r>
                        <a:rPr lang="de-DE" sz="1800" b="0" dirty="0">
                          <a:solidFill>
                            <a:schemeClr val="tx1"/>
                          </a:solidFill>
                          <a:effectLst/>
                        </a:rPr>
                        <a:t>sollte gleichrangig mit Erfahrungswissen der Studierenden wertgeschätzt werden.</a:t>
                      </a:r>
                    </a:p>
                    <a:p>
                      <a:pPr>
                        <a:spcAft>
                          <a:spcPts val="0"/>
                        </a:spcAft>
                      </a:pPr>
                      <a:r>
                        <a:rPr lang="de-DE" sz="1400" b="0" dirty="0">
                          <a:solidFill>
                            <a:schemeClr val="tx1"/>
                          </a:solidFill>
                          <a:effectLst/>
                        </a:rPr>
                        <a:t> </a:t>
                      </a:r>
                    </a:p>
                    <a:p>
                      <a:pPr>
                        <a:spcAft>
                          <a:spcPts val="0"/>
                        </a:spcAft>
                      </a:pPr>
                      <a:r>
                        <a:rPr lang="de-DE" sz="1400" b="0" dirty="0">
                          <a:solidFill>
                            <a:schemeClr val="tx1"/>
                          </a:solidFill>
                          <a:effectLst/>
                        </a:rPr>
                        <a:t> </a:t>
                      </a:r>
                      <a:endParaRPr lang="de-DE" sz="1400" b="0" dirty="0">
                        <a:solidFill>
                          <a:schemeClr val="tx1"/>
                        </a:solidFill>
                        <a:effectLst/>
                        <a:latin typeface="Times New Roman"/>
                        <a:ea typeface="Times New Roman"/>
                      </a:endParaRPr>
                    </a:p>
                  </a:txBody>
                  <a:tcPr marL="17815" marR="17815"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41000606"/>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altLang="de-DE"/>
              <a:t>Do´s and Dont´s</a:t>
            </a:r>
          </a:p>
        </p:txBody>
      </p:sp>
      <p:graphicFrame>
        <p:nvGraphicFramePr>
          <p:cNvPr id="5" name="Inhaltsplatzhalter 4"/>
          <p:cNvGraphicFramePr>
            <a:graphicFrameLocks noGrp="1"/>
          </p:cNvGraphicFramePr>
          <p:nvPr>
            <p:ph idx="1"/>
          </p:nvPr>
        </p:nvGraphicFramePr>
        <p:xfrm>
          <a:off x="876300" y="1052513"/>
          <a:ext cx="10668000" cy="5257658"/>
        </p:xfrm>
        <a:graphic>
          <a:graphicData uri="http://schemas.openxmlformats.org/drawingml/2006/table">
            <a:tbl>
              <a:tblPr firstRow="1" firstCol="1" bandRow="1" bandCol="1">
                <a:tableStyleId>{5C22544A-7EE6-4342-B048-85BDC9FD1C3A}</a:tableStyleId>
              </a:tblPr>
              <a:tblGrid>
                <a:gridCol w="5328536">
                  <a:extLst>
                    <a:ext uri="{9D8B030D-6E8A-4147-A177-3AD203B41FA5}">
                      <a16:colId xmlns:a16="http://schemas.microsoft.com/office/drawing/2014/main" val="20000"/>
                    </a:ext>
                  </a:extLst>
                </a:gridCol>
                <a:gridCol w="5339464">
                  <a:extLst>
                    <a:ext uri="{9D8B030D-6E8A-4147-A177-3AD203B41FA5}">
                      <a16:colId xmlns:a16="http://schemas.microsoft.com/office/drawing/2014/main" val="20001"/>
                    </a:ext>
                  </a:extLst>
                </a:gridCol>
              </a:tblGrid>
              <a:tr h="319898">
                <a:tc>
                  <a:txBody>
                    <a:bodyPr/>
                    <a:lstStyle/>
                    <a:p>
                      <a:pPr>
                        <a:spcAft>
                          <a:spcPts val="0"/>
                        </a:spcAft>
                      </a:pPr>
                      <a:r>
                        <a:rPr lang="de-DE" sz="1400" b="1" dirty="0" err="1">
                          <a:solidFill>
                            <a:schemeClr val="tx1"/>
                          </a:solidFill>
                          <a:effectLst/>
                        </a:rPr>
                        <a:t>Do´s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tc>
                  <a:txBody>
                    <a:bodyPr/>
                    <a:lstStyle/>
                    <a:p>
                      <a:pPr>
                        <a:spcAft>
                          <a:spcPts val="0"/>
                        </a:spcAft>
                      </a:pPr>
                      <a:r>
                        <a:rPr lang="de-DE" sz="1400" b="1" dirty="0" err="1">
                          <a:solidFill>
                            <a:schemeClr val="tx1"/>
                          </a:solidFill>
                          <a:effectLst/>
                        </a:rPr>
                        <a:t>Dont´s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extLst>
                  <a:ext uri="{0D108BD9-81ED-4DB2-BD59-A6C34878D82A}">
                    <a16:rowId xmlns:a16="http://schemas.microsoft.com/office/drawing/2014/main" val="10000"/>
                  </a:ext>
                </a:extLst>
              </a:tr>
              <a:tr h="319898">
                <a:tc gridSpan="2">
                  <a:txBody>
                    <a:bodyPr/>
                    <a:lstStyle/>
                    <a:p>
                      <a:pPr algn="ctr">
                        <a:spcAft>
                          <a:spcPts val="0"/>
                        </a:spcAft>
                      </a:pPr>
                      <a:r>
                        <a:rPr lang="de-DE" sz="2200" b="0" u="sng" dirty="0">
                          <a:solidFill>
                            <a:schemeClr val="tx1"/>
                          </a:solidFill>
                          <a:effectLst/>
                        </a:rPr>
                        <a:t>Hinweise zur Durchführung</a:t>
                      </a:r>
                    </a:p>
                  </a:txBody>
                  <a:tcPr marL="17815" marR="17815" marT="0" marB="0" anchor="ctr">
                    <a:solidFill>
                      <a:schemeClr val="accent1">
                        <a:lumMod val="40000"/>
                        <a:lumOff val="60000"/>
                      </a:schemeClr>
                    </a:solidFill>
                  </a:tcPr>
                </a:tc>
                <a:tc hMerge="1">
                  <a:txBody>
                    <a:bodyPr/>
                    <a:lstStyle/>
                    <a:p>
                      <a:pPr>
                        <a:spcAft>
                          <a:spcPts val="0"/>
                        </a:spcAft>
                      </a:pPr>
                      <a:endParaRPr lang="de-DE" sz="1400" dirty="0">
                        <a:effectLst/>
                        <a:latin typeface="Times New Roman"/>
                        <a:ea typeface="Times New Roman"/>
                      </a:endParaRPr>
                    </a:p>
                  </a:txBody>
                  <a:tcPr marL="17813" marR="17813" marT="0" marB="0"/>
                </a:tc>
                <a:extLst>
                  <a:ext uri="{0D108BD9-81ED-4DB2-BD59-A6C34878D82A}">
                    <a16:rowId xmlns:a16="http://schemas.microsoft.com/office/drawing/2014/main" val="10001"/>
                  </a:ext>
                </a:extLst>
              </a:tr>
              <a:tr h="4267167">
                <a:tc>
                  <a:txBody>
                    <a:bodyPr/>
                    <a:lstStyle/>
                    <a:p>
                      <a:pPr>
                        <a:spcAft>
                          <a:spcPts val="0"/>
                        </a:spcAft>
                      </a:pPr>
                      <a:r>
                        <a:rPr lang="de-DE" sz="1800" b="0" dirty="0">
                          <a:solidFill>
                            <a:schemeClr val="tx1"/>
                          </a:solidFill>
                          <a:effectLst/>
                        </a:rPr>
                        <a:t>Da</a:t>
                      </a:r>
                      <a:r>
                        <a:rPr lang="de-DE" sz="1800" b="0" baseline="0" dirty="0">
                          <a:solidFill>
                            <a:schemeClr val="tx1"/>
                          </a:solidFill>
                          <a:effectLst/>
                        </a:rPr>
                        <a:t> die </a:t>
                      </a:r>
                      <a:r>
                        <a:rPr lang="de-DE" sz="1800" b="0" baseline="0" dirty="0" err="1">
                          <a:solidFill>
                            <a:schemeClr val="tx1"/>
                          </a:solidFill>
                          <a:effectLst/>
                        </a:rPr>
                        <a:t>Outreachs</a:t>
                      </a:r>
                      <a:r>
                        <a:rPr lang="de-DE" sz="1800" b="0" baseline="0" dirty="0">
                          <a:solidFill>
                            <a:schemeClr val="tx1"/>
                          </a:solidFill>
                          <a:effectLst/>
                        </a:rPr>
                        <a:t> </a:t>
                      </a:r>
                      <a:r>
                        <a:rPr lang="de-DE" sz="1800" b="0" dirty="0">
                          <a:solidFill>
                            <a:schemeClr val="tx1"/>
                          </a:solidFill>
                          <a:effectLst/>
                        </a:rPr>
                        <a:t>fakultätsübergreifend angeboten werden</a:t>
                      </a:r>
                      <a:r>
                        <a:rPr lang="de-DE" sz="1800" b="0" baseline="0" dirty="0">
                          <a:solidFill>
                            <a:schemeClr val="tx1"/>
                          </a:solidFill>
                          <a:effectLst/>
                        </a:rPr>
                        <a:t> </a:t>
                      </a:r>
                      <a:r>
                        <a:rPr lang="de-DE" sz="1800" b="0" dirty="0">
                          <a:solidFill>
                            <a:schemeClr val="tx1"/>
                          </a:solidFill>
                          <a:effectLst/>
                        </a:rPr>
                        <a:t>sollte</a:t>
                      </a:r>
                      <a:r>
                        <a:rPr lang="de-DE" sz="1800" b="0" baseline="0" dirty="0">
                          <a:solidFill>
                            <a:schemeClr val="tx1"/>
                          </a:solidFill>
                          <a:effectLst/>
                        </a:rPr>
                        <a:t> darauf geachtet werden, dass, </a:t>
                      </a:r>
                      <a:r>
                        <a:rPr lang="de-DE" sz="1800" b="0" dirty="0">
                          <a:solidFill>
                            <a:schemeClr val="tx1"/>
                          </a:solidFill>
                          <a:effectLst/>
                        </a:rPr>
                        <a:t>durch das Studium bedingt</a:t>
                      </a:r>
                      <a:r>
                        <a:rPr lang="de-DE" sz="1800" b="0" baseline="0" dirty="0">
                          <a:solidFill>
                            <a:schemeClr val="tx1"/>
                          </a:solidFill>
                          <a:effectLst/>
                        </a:rPr>
                        <a:t>, unterschiedliche</a:t>
                      </a:r>
                      <a:r>
                        <a:rPr lang="de-DE" sz="1800" b="0" dirty="0">
                          <a:solidFill>
                            <a:schemeClr val="tx1"/>
                          </a:solidFill>
                          <a:effectLst/>
                        </a:rPr>
                        <a:t> Vorkenntnissen bestehen. </a:t>
                      </a:r>
                    </a:p>
                    <a:p>
                      <a:pPr>
                        <a:spcAft>
                          <a:spcPts val="0"/>
                        </a:spcAft>
                      </a:pPr>
                      <a:r>
                        <a:rPr lang="de-DE" sz="1800" b="0" dirty="0">
                          <a:solidFill>
                            <a:schemeClr val="tx1"/>
                          </a:solidFill>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effectLst/>
                        </a:rPr>
                        <a:t>Da die angesprochenen Studierenden aus unterschiedlichen Studiengängen zusammenkommen, muss</a:t>
                      </a:r>
                      <a:r>
                        <a:rPr lang="de-DE" sz="1800" b="0" baseline="0" dirty="0">
                          <a:solidFill>
                            <a:schemeClr val="tx1"/>
                          </a:solidFill>
                          <a:effectLst/>
                        </a:rPr>
                        <a:t> </a:t>
                      </a:r>
                      <a:r>
                        <a:rPr lang="de-DE" sz="1800" b="0" dirty="0">
                          <a:solidFill>
                            <a:schemeClr val="tx1"/>
                          </a:solidFill>
                          <a:effectLst/>
                        </a:rPr>
                        <a:t>ein für alle verständlicher Wortschatz gebraucht</a:t>
                      </a:r>
                      <a:r>
                        <a:rPr lang="de-DE" sz="1800" b="0" baseline="0" dirty="0">
                          <a:solidFill>
                            <a:schemeClr val="tx1"/>
                          </a:solidFill>
                          <a:effectLst/>
                        </a:rPr>
                        <a:t> werden</a:t>
                      </a:r>
                      <a:r>
                        <a:rPr lang="de-DE" sz="1800" b="0" dirty="0">
                          <a:solidFill>
                            <a:schemeClr val="tx1"/>
                          </a:solidFill>
                          <a:effectLs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b="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effectLst/>
                        </a:rPr>
                        <a:t>Allen Studierenden soll das Verständnis der Thematik gleichermaßen ermöglicht werden, ohne sie dabei zu über- oder unterfordern.</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b="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effectLst/>
                        </a:rPr>
                        <a:t>Die Methoden sollten ansprechend</a:t>
                      </a:r>
                      <a:r>
                        <a:rPr lang="de-DE" sz="1800" b="0" baseline="0" dirty="0">
                          <a:solidFill>
                            <a:schemeClr val="tx1"/>
                          </a:solidFill>
                          <a:effectLst/>
                        </a:rPr>
                        <a:t> gestaltet sein, Neugierde wecken und Aufmerksamkeit erregen.</a:t>
                      </a:r>
                      <a:endParaRPr lang="de-DE" sz="1800" b="0" dirty="0">
                        <a:solidFill>
                          <a:schemeClr val="tx1"/>
                        </a:solidFill>
                        <a:effectLst/>
                      </a:endParaRPr>
                    </a:p>
                    <a:p>
                      <a:pPr>
                        <a:spcAft>
                          <a:spcPts val="0"/>
                        </a:spcAft>
                      </a:pPr>
                      <a:endParaRPr lang="de-DE" sz="1400" b="0" dirty="0">
                        <a:solidFill>
                          <a:schemeClr val="tx1"/>
                        </a:solidFill>
                        <a:effectLst/>
                      </a:endParaRPr>
                    </a:p>
                  </a:txBody>
                  <a:tcPr marL="17815" marR="17815" marT="0" marB="0" anchor="ctr">
                    <a:solidFill>
                      <a:schemeClr val="accent1">
                        <a:lumMod val="40000"/>
                        <a:lumOff val="60000"/>
                      </a:schemeClr>
                    </a:solidFill>
                  </a:tcPr>
                </a:tc>
                <a:tc>
                  <a:txBody>
                    <a:bodyPr/>
                    <a:lstStyle/>
                    <a:p>
                      <a:pPr>
                        <a:spcAft>
                          <a:spcPts val="0"/>
                        </a:spcAft>
                      </a:pPr>
                      <a:r>
                        <a:rPr lang="de-DE" sz="1800" b="0" dirty="0">
                          <a:solidFill>
                            <a:schemeClr val="tx1"/>
                          </a:solidFill>
                          <a:effectLst/>
                        </a:rPr>
                        <a:t>Fachausdrücke sollten so wenig wie möglich, jedoch nur so viel wie nötig angewandt und dabei jederzeit erklärt werden. Allen Studierenden soll das Verständnis der Thematik gleichermaßen ermöglicht werden, ohne sie dabei zu über- oder unterfordern.</a:t>
                      </a:r>
                    </a:p>
                    <a:p>
                      <a:pPr>
                        <a:spcAft>
                          <a:spcPts val="0"/>
                        </a:spcAft>
                      </a:pPr>
                      <a:r>
                        <a:rPr lang="de-DE" sz="1800" b="0" dirty="0">
                          <a:solidFill>
                            <a:schemeClr val="tx1"/>
                          </a:solidFill>
                          <a:effectLst/>
                        </a:rPr>
                        <a:t> </a:t>
                      </a:r>
                    </a:p>
                    <a:p>
                      <a:pPr>
                        <a:spcAft>
                          <a:spcPts val="0"/>
                        </a:spcAft>
                      </a:pPr>
                      <a:r>
                        <a:rPr lang="de-DE" sz="1800" b="0" dirty="0">
                          <a:solidFill>
                            <a:schemeClr val="tx1"/>
                          </a:solidFill>
                          <a:effectLst/>
                        </a:rPr>
                        <a:t> </a:t>
                      </a:r>
                    </a:p>
                    <a:p>
                      <a:pPr>
                        <a:spcAft>
                          <a:spcPts val="0"/>
                        </a:spcAft>
                      </a:pPr>
                      <a:r>
                        <a:rPr lang="de-DE" sz="1800" b="0" dirty="0">
                          <a:solidFill>
                            <a:schemeClr val="tx1"/>
                          </a:solidFill>
                          <a:effectLst/>
                        </a:rPr>
                        <a:t>Um die </a:t>
                      </a:r>
                      <a:r>
                        <a:rPr lang="de-DE" sz="1800" b="0" dirty="0" err="1">
                          <a:solidFill>
                            <a:schemeClr val="tx1"/>
                          </a:solidFill>
                          <a:effectLst/>
                        </a:rPr>
                        <a:t>Outreachs</a:t>
                      </a:r>
                      <a:r>
                        <a:rPr lang="de-DE" sz="1800" b="0" dirty="0">
                          <a:solidFill>
                            <a:schemeClr val="tx1"/>
                          </a:solidFill>
                          <a:effectLst/>
                        </a:rPr>
                        <a:t> effektiv zu gestalten sollten übermäßige</a:t>
                      </a:r>
                      <a:r>
                        <a:rPr lang="de-DE" sz="1800" b="0" baseline="0" dirty="0">
                          <a:solidFill>
                            <a:schemeClr val="tx1"/>
                          </a:solidFill>
                          <a:effectLst/>
                        </a:rPr>
                        <a:t> theoretische Inhalte</a:t>
                      </a:r>
                      <a:r>
                        <a:rPr lang="de-DE" sz="1800" b="0" dirty="0">
                          <a:solidFill>
                            <a:schemeClr val="tx1"/>
                          </a:solidFill>
                          <a:effectLst/>
                        </a:rPr>
                        <a:t>, die ermüdend wirken können, vermieden werden. </a:t>
                      </a:r>
                    </a:p>
                    <a:p>
                      <a:pPr>
                        <a:spcAft>
                          <a:spcPts val="0"/>
                        </a:spcAft>
                      </a:pPr>
                      <a:r>
                        <a:rPr lang="de-DE" sz="1400" b="0" dirty="0">
                          <a:solidFill>
                            <a:schemeClr val="tx1"/>
                          </a:solidFill>
                          <a:effectLst/>
                        </a:rPr>
                        <a:t> </a:t>
                      </a:r>
                      <a:endParaRPr lang="de-DE" sz="1400" b="0" dirty="0">
                        <a:solidFill>
                          <a:schemeClr val="tx1"/>
                        </a:solidFill>
                        <a:effectLst/>
                        <a:latin typeface="Times New Roman"/>
                        <a:ea typeface="Times New Roman"/>
                      </a:endParaRPr>
                    </a:p>
                  </a:txBody>
                  <a:tcPr marL="17815" marR="17815"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6727904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dirty="0"/>
              <a:t>Planung: Ort</a:t>
            </a:r>
            <a:endParaRPr lang="de-DE" dirty="0"/>
          </a:p>
        </p:txBody>
      </p:sp>
      <p:sp>
        <p:nvSpPr>
          <p:cNvPr id="2" name="Inhaltsplatzhalter 1"/>
          <p:cNvSpPr>
            <a:spLocks noGrp="1"/>
          </p:cNvSpPr>
          <p:nvPr>
            <p:ph idx="1"/>
          </p:nvPr>
        </p:nvSpPr>
        <p:spPr/>
        <p:txBody>
          <a:bodyPr/>
          <a:lstStyle/>
          <a:p>
            <a:pPr marL="342900" indent="-342900"/>
            <a:r>
              <a:rPr lang="de-DE" altLang="de-DE" dirty="0"/>
              <a:t>Wählen eines Standortes, an dem möglichst viele Studierende erreicht werden können. Am besten eignen sich daher die (Haupt-)Eingänge oder auch das </a:t>
            </a:r>
            <a:r>
              <a:rPr lang="de-DE" altLang="de-DE" dirty="0" smtClean="0"/>
              <a:t>Foyer</a:t>
            </a:r>
            <a:endParaRPr lang="de-DE" altLang="de-DE" dirty="0"/>
          </a:p>
          <a:p>
            <a:pPr marL="342900" indent="-342900"/>
            <a:endParaRPr lang="de-DE" altLang="de-DE" dirty="0"/>
          </a:p>
          <a:p>
            <a:pPr marL="342900" indent="-342900"/>
            <a:r>
              <a:rPr lang="de-DE" altLang="de-DE" dirty="0"/>
              <a:t>Ungünstig erscheint ein Stand vor/in der Mensa, da die Studierenden dort vor allem (unter Zeitdruck) ihren Hunger stillen </a:t>
            </a:r>
            <a:r>
              <a:rPr lang="de-DE" altLang="de-DE" dirty="0" smtClean="0"/>
              <a:t>möchten</a:t>
            </a:r>
            <a:endParaRPr lang="de-DE" altLang="de-DE" dirty="0"/>
          </a:p>
          <a:p>
            <a:pPr marL="342900" indent="-342900"/>
            <a:endParaRPr lang="de-DE" altLang="de-DE" dirty="0"/>
          </a:p>
          <a:p>
            <a:pPr marL="342900" indent="-342900"/>
            <a:r>
              <a:rPr lang="de-DE" altLang="de-DE" dirty="0" smtClean="0"/>
              <a:t>Unterschiedliche </a:t>
            </a:r>
            <a:r>
              <a:rPr lang="de-DE" altLang="de-DE" dirty="0"/>
              <a:t>Aktionen sollten an unterschiedlichen Orten </a:t>
            </a:r>
            <a:r>
              <a:rPr lang="de-DE" altLang="de-DE" dirty="0" smtClean="0"/>
              <a:t>stattfinden</a:t>
            </a:r>
            <a:endParaRPr lang="de-DE" altLang="de-DE" dirty="0"/>
          </a:p>
        </p:txBody>
      </p:sp>
    </p:spTree>
    <p:extLst>
      <p:ext uri="{BB962C8B-B14F-4D97-AF65-F5344CB8AC3E}">
        <p14:creationId xmlns:p14="http://schemas.microsoft.com/office/powerpoint/2010/main" val="305573295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Planung: Anzahl der Aktionen und Daten</a:t>
            </a:r>
            <a:endParaRPr lang="de-DE" b="1" dirty="0"/>
          </a:p>
        </p:txBody>
      </p:sp>
      <p:sp>
        <p:nvSpPr>
          <p:cNvPr id="2" name="Inhaltsplatzhalter 1"/>
          <p:cNvSpPr>
            <a:spLocks noGrp="1"/>
          </p:cNvSpPr>
          <p:nvPr>
            <p:ph idx="1"/>
          </p:nvPr>
        </p:nvSpPr>
        <p:spPr/>
        <p:txBody>
          <a:bodyPr/>
          <a:lstStyle/>
          <a:p>
            <a:r>
              <a:rPr lang="de-DE" dirty="0"/>
              <a:t>Es sollten mindestens drei </a:t>
            </a:r>
            <a:r>
              <a:rPr lang="de-DE" dirty="0" err="1"/>
              <a:t>Outreach</a:t>
            </a:r>
            <a:r>
              <a:rPr lang="de-DE" dirty="0"/>
              <a:t>-Aktionen durchgeführt werden. </a:t>
            </a:r>
            <a:r>
              <a:rPr lang="de-DE" dirty="0" err="1" smtClean="0"/>
              <a:t>Jede:r</a:t>
            </a:r>
            <a:r>
              <a:rPr lang="de-DE" dirty="0" smtClean="0"/>
              <a:t> </a:t>
            </a:r>
            <a:r>
              <a:rPr lang="de-DE" dirty="0"/>
              <a:t>muss an mindestens zwei Aktionen </a:t>
            </a:r>
            <a:r>
              <a:rPr lang="de-DE" dirty="0" smtClean="0"/>
              <a:t>teilnehmen.</a:t>
            </a:r>
          </a:p>
          <a:p>
            <a:endParaRPr lang="de-DE" dirty="0"/>
          </a:p>
          <a:p>
            <a:r>
              <a:rPr lang="de-DE" dirty="0" err="1"/>
              <a:t>Outreach</a:t>
            </a:r>
            <a:r>
              <a:rPr lang="de-DE" dirty="0"/>
              <a:t>-Aktionen sollten möglichst früh im Semester stattfinden, da die Studierenden hier noch nicht in der Prüfungsvorbereitung </a:t>
            </a:r>
            <a:r>
              <a:rPr lang="de-DE" dirty="0" smtClean="0"/>
              <a:t>sind.</a:t>
            </a:r>
            <a:endParaRPr lang="de-DE" dirty="0"/>
          </a:p>
          <a:p>
            <a:endParaRPr lang="de-DE" dirty="0"/>
          </a:p>
          <a:p>
            <a:r>
              <a:rPr lang="de-DE" dirty="0"/>
              <a:t>Bei der Dauer sollte darauf geachtet werden, dass die Aktion nicht nur über ein kurzes Zeitfenster geht. Es sollten mindestens 3 Stunden einplant </a:t>
            </a:r>
            <a:r>
              <a:rPr lang="de-DE" dirty="0" smtClean="0"/>
              <a:t>werden.</a:t>
            </a:r>
            <a:endParaRPr lang="de-DE" dirty="0"/>
          </a:p>
          <a:p>
            <a:endParaRPr lang="de-DE" dirty="0"/>
          </a:p>
        </p:txBody>
      </p:sp>
    </p:spTree>
    <p:extLst>
      <p:ext uri="{BB962C8B-B14F-4D97-AF65-F5344CB8AC3E}">
        <p14:creationId xmlns:p14="http://schemas.microsoft.com/office/powerpoint/2010/main" val="234316321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Planung: Uhrzeit</a:t>
            </a:r>
            <a:endParaRPr lang="de-DE" dirty="0"/>
          </a:p>
        </p:txBody>
      </p:sp>
      <p:sp>
        <p:nvSpPr>
          <p:cNvPr id="2" name="Inhaltsplatzhalter 1"/>
          <p:cNvSpPr>
            <a:spLocks noGrp="1"/>
          </p:cNvSpPr>
          <p:nvPr>
            <p:ph idx="1"/>
          </p:nvPr>
        </p:nvSpPr>
        <p:spPr/>
        <p:txBody>
          <a:bodyPr/>
          <a:lstStyle/>
          <a:p>
            <a:r>
              <a:rPr lang="de-DE" dirty="0"/>
              <a:t>Der Zeitpunkt einer </a:t>
            </a:r>
            <a:r>
              <a:rPr lang="de-DE" dirty="0" err="1"/>
              <a:t>Outreach</a:t>
            </a:r>
            <a:r>
              <a:rPr lang="de-DE" dirty="0"/>
              <a:t>-Aktion ist entscheidend dafür, wie viele Personen angesprochen werden können und wie gut die Gespräche </a:t>
            </a:r>
            <a:r>
              <a:rPr lang="de-DE" dirty="0" smtClean="0"/>
              <a:t>verlaufen.</a:t>
            </a:r>
            <a:endParaRPr lang="de-DE" dirty="0"/>
          </a:p>
          <a:p>
            <a:r>
              <a:rPr lang="de-DE" dirty="0" smtClean="0"/>
              <a:t> </a:t>
            </a:r>
            <a:r>
              <a:rPr lang="de-DE" dirty="0"/>
              <a:t>mögliche </a:t>
            </a:r>
            <a:r>
              <a:rPr lang="de-DE" dirty="0" smtClean="0"/>
              <a:t>Zeiträume -  anzupassen auf die Pausenzeiten an der jeweiligen Hochschule:</a:t>
            </a:r>
            <a:endParaRPr lang="de-DE" dirty="0"/>
          </a:p>
          <a:p>
            <a:pPr lvl="1"/>
            <a:r>
              <a:rPr lang="de-DE" dirty="0" smtClean="0"/>
              <a:t>Beginn</a:t>
            </a:r>
            <a:r>
              <a:rPr lang="de-DE" dirty="0"/>
              <a:t>: 10:00 Uhr (Aufbau: 09:30 Uhr)</a:t>
            </a:r>
          </a:p>
          <a:p>
            <a:pPr lvl="1"/>
            <a:r>
              <a:rPr lang="de-DE" dirty="0"/>
              <a:t>Ende: 14:00 Uhr (Abbau bis 14:30 Uhr</a:t>
            </a:r>
            <a:r>
              <a:rPr lang="de-DE" dirty="0" smtClean="0"/>
              <a:t>)</a:t>
            </a:r>
          </a:p>
          <a:p>
            <a:pPr lvl="2">
              <a:buFont typeface="Wingdings" panose="05000000000000000000" pitchFamily="2" charset="2"/>
              <a:buChar char="à"/>
            </a:pPr>
            <a:r>
              <a:rPr lang="de-DE" dirty="0" smtClean="0">
                <a:sym typeface="Wingdings" panose="05000000000000000000" pitchFamily="2" charset="2"/>
              </a:rPr>
              <a:t>Da hier die Mittagszeit und die erste Pause am Vormittag abgedeckt wird, ist dies erfahrungsgemäß die beste Option</a:t>
            </a:r>
          </a:p>
          <a:p>
            <a:pPr lvl="1"/>
            <a:r>
              <a:rPr lang="de-DE" dirty="0" smtClean="0"/>
              <a:t>Beginn</a:t>
            </a:r>
            <a:r>
              <a:rPr lang="de-DE" dirty="0"/>
              <a:t>: </a:t>
            </a:r>
            <a:r>
              <a:rPr lang="de-DE" dirty="0" smtClean="0"/>
              <a:t>11:30 </a:t>
            </a:r>
            <a:r>
              <a:rPr lang="de-DE" dirty="0"/>
              <a:t>Uhr (Aufbau: </a:t>
            </a:r>
            <a:r>
              <a:rPr lang="de-DE" dirty="0" smtClean="0"/>
              <a:t>11:00 </a:t>
            </a:r>
            <a:r>
              <a:rPr lang="de-DE" dirty="0"/>
              <a:t>Uhr)</a:t>
            </a:r>
          </a:p>
          <a:p>
            <a:pPr lvl="1"/>
            <a:r>
              <a:rPr lang="de-DE" dirty="0"/>
              <a:t>Ende: </a:t>
            </a:r>
            <a:r>
              <a:rPr lang="de-DE" dirty="0" smtClean="0"/>
              <a:t>15:00 </a:t>
            </a:r>
            <a:r>
              <a:rPr lang="de-DE" dirty="0"/>
              <a:t>Uhr (Abbau bis </a:t>
            </a:r>
            <a:r>
              <a:rPr lang="de-DE" dirty="0" smtClean="0"/>
              <a:t>15:30 </a:t>
            </a:r>
            <a:r>
              <a:rPr lang="de-DE" dirty="0"/>
              <a:t>Uhr</a:t>
            </a:r>
            <a:r>
              <a:rPr lang="de-DE" dirty="0" smtClean="0"/>
              <a:t>)</a:t>
            </a:r>
          </a:p>
          <a:p>
            <a:pPr marL="533400" lvl="2" indent="0">
              <a:buNone/>
            </a:pPr>
            <a:r>
              <a:rPr lang="de-DE" dirty="0" smtClean="0">
                <a:sym typeface="Wingdings" panose="05000000000000000000" pitchFamily="2" charset="2"/>
              </a:rPr>
              <a:t> Fokus auf die Mittagszeit, erfahrungsgemäß flacht das Interesse gegen Ende ab.</a:t>
            </a:r>
            <a:endParaRPr lang="de-DE" dirty="0"/>
          </a:p>
          <a:p>
            <a:pPr lvl="1"/>
            <a:r>
              <a:rPr lang="de-DE" dirty="0"/>
              <a:t>Beginn: </a:t>
            </a:r>
            <a:r>
              <a:rPr lang="de-DE" dirty="0" smtClean="0"/>
              <a:t>09:00 </a:t>
            </a:r>
            <a:r>
              <a:rPr lang="de-DE" dirty="0"/>
              <a:t>Uhr (Aufbau: </a:t>
            </a:r>
            <a:r>
              <a:rPr lang="de-DE" dirty="0" smtClean="0"/>
              <a:t>08:30 </a:t>
            </a:r>
            <a:r>
              <a:rPr lang="de-DE" dirty="0"/>
              <a:t>Uhr)</a:t>
            </a:r>
          </a:p>
          <a:p>
            <a:pPr lvl="1"/>
            <a:r>
              <a:rPr lang="de-DE" dirty="0"/>
              <a:t>Ende: </a:t>
            </a:r>
            <a:r>
              <a:rPr lang="de-DE" dirty="0" smtClean="0"/>
              <a:t>16:00 </a:t>
            </a:r>
            <a:r>
              <a:rPr lang="de-DE" dirty="0"/>
              <a:t>Uhr (Abbau bis </a:t>
            </a:r>
            <a:r>
              <a:rPr lang="de-DE" dirty="0" smtClean="0"/>
              <a:t>16:30 </a:t>
            </a:r>
            <a:r>
              <a:rPr lang="de-DE" dirty="0"/>
              <a:t>Uhr</a:t>
            </a:r>
            <a:r>
              <a:rPr lang="de-DE" dirty="0" smtClean="0"/>
              <a:t>)</a:t>
            </a:r>
          </a:p>
          <a:p>
            <a:pPr lvl="2">
              <a:buFont typeface="Wingdings" panose="05000000000000000000" pitchFamily="2" charset="2"/>
              <a:buChar char="à"/>
            </a:pPr>
            <a:r>
              <a:rPr lang="de-DE" dirty="0" smtClean="0">
                <a:sym typeface="Wingdings" panose="05000000000000000000" pitchFamily="2" charset="2"/>
              </a:rPr>
              <a:t>„Ganztages-Aktion“, erfahrungsgemäß ist das Interesse hier zu Beginn und am Ende geringer. Vorteil: Durch die lange Präsenz können Studierende den Stand flexibel aufsuchen.</a:t>
            </a:r>
            <a:endParaRPr lang="de-DE" dirty="0"/>
          </a:p>
          <a:p>
            <a:pPr lvl="1"/>
            <a:endParaRPr lang="de-DE" dirty="0"/>
          </a:p>
          <a:p>
            <a:pPr lvl="1"/>
            <a:endParaRPr lang="de-DE" dirty="0" smtClean="0"/>
          </a:p>
          <a:p>
            <a:pPr lvl="1"/>
            <a:endParaRPr lang="de-DE" dirty="0"/>
          </a:p>
          <a:p>
            <a:endParaRPr lang="de-DE" dirty="0" smtClean="0"/>
          </a:p>
          <a:p>
            <a:pPr lvl="1"/>
            <a:endParaRPr lang="de-DE" dirty="0"/>
          </a:p>
          <a:p>
            <a:endParaRPr lang="de-DE" dirty="0"/>
          </a:p>
          <a:p>
            <a:endParaRPr lang="de-DE" dirty="0"/>
          </a:p>
        </p:txBody>
      </p:sp>
    </p:spTree>
    <p:extLst>
      <p:ext uri="{BB962C8B-B14F-4D97-AF65-F5344CB8AC3E}">
        <p14:creationId xmlns:p14="http://schemas.microsoft.com/office/powerpoint/2010/main" val="1508650626"/>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Terminfindung</a:t>
            </a:r>
            <a:endParaRPr lang="de-DE" dirty="0"/>
          </a:p>
        </p:txBody>
      </p:sp>
      <p:graphicFrame>
        <p:nvGraphicFramePr>
          <p:cNvPr id="4" name="Inhaltsplatzhalter 3"/>
          <p:cNvGraphicFramePr>
            <a:graphicFrameLocks noGrp="1"/>
          </p:cNvGraphicFramePr>
          <p:nvPr>
            <p:ph idx="1"/>
            <p:extLst/>
          </p:nvPr>
        </p:nvGraphicFramePr>
        <p:xfrm>
          <a:off x="431800" y="1511300"/>
          <a:ext cx="11328402" cy="4572000"/>
        </p:xfrm>
        <a:graphic>
          <a:graphicData uri="http://schemas.openxmlformats.org/drawingml/2006/table">
            <a:tbl>
              <a:tblPr firstRow="1" bandRow="1">
                <a:tableStyleId>{21E4AEA4-8DFA-4A89-87EB-49C32662AFE0}</a:tableStyleId>
              </a:tblPr>
              <a:tblGrid>
                <a:gridCol w="1888067">
                  <a:extLst>
                    <a:ext uri="{9D8B030D-6E8A-4147-A177-3AD203B41FA5}">
                      <a16:colId xmlns:a16="http://schemas.microsoft.com/office/drawing/2014/main" val="1441559313"/>
                    </a:ext>
                  </a:extLst>
                </a:gridCol>
                <a:gridCol w="1534378">
                  <a:extLst>
                    <a:ext uri="{9D8B030D-6E8A-4147-A177-3AD203B41FA5}">
                      <a16:colId xmlns:a16="http://schemas.microsoft.com/office/drawing/2014/main" val="74037739"/>
                    </a:ext>
                  </a:extLst>
                </a:gridCol>
                <a:gridCol w="2241756">
                  <a:extLst>
                    <a:ext uri="{9D8B030D-6E8A-4147-A177-3AD203B41FA5}">
                      <a16:colId xmlns:a16="http://schemas.microsoft.com/office/drawing/2014/main" val="4235264263"/>
                    </a:ext>
                  </a:extLst>
                </a:gridCol>
                <a:gridCol w="1888067">
                  <a:extLst>
                    <a:ext uri="{9D8B030D-6E8A-4147-A177-3AD203B41FA5}">
                      <a16:colId xmlns:a16="http://schemas.microsoft.com/office/drawing/2014/main" val="3616597743"/>
                    </a:ext>
                  </a:extLst>
                </a:gridCol>
                <a:gridCol w="1888067">
                  <a:extLst>
                    <a:ext uri="{9D8B030D-6E8A-4147-A177-3AD203B41FA5}">
                      <a16:colId xmlns:a16="http://schemas.microsoft.com/office/drawing/2014/main" val="2336330026"/>
                    </a:ext>
                  </a:extLst>
                </a:gridCol>
                <a:gridCol w="1888067">
                  <a:extLst>
                    <a:ext uri="{9D8B030D-6E8A-4147-A177-3AD203B41FA5}">
                      <a16:colId xmlns:a16="http://schemas.microsoft.com/office/drawing/2014/main" val="454864065"/>
                    </a:ext>
                  </a:extLst>
                </a:gridCol>
              </a:tblGrid>
              <a:tr h="370840">
                <a:tc>
                  <a:txBody>
                    <a:bodyPr/>
                    <a:lstStyle/>
                    <a:p>
                      <a:r>
                        <a:rPr lang="de-DE" dirty="0"/>
                        <a:t>Datum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Uhrzeit</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err="1" smtClean="0"/>
                        <a:t>Haupt-verantwortliche:r</a:t>
                      </a:r>
                      <a:r>
                        <a:rPr lang="de-DE" sz="1800" dirty="0"/>
                        <a:t>)</a:t>
                      </a:r>
                      <a:endParaRPr lang="de-DE" dirty="0"/>
                    </a:p>
                  </a:txBody>
                  <a:tcPr/>
                </a:tc>
                <a:tc>
                  <a:txBody>
                    <a:bodyPr/>
                    <a:lstStyle/>
                    <a:p>
                      <a:r>
                        <a:rPr lang="de-DE" sz="1800" dirty="0"/>
                        <a:t>Schicht 1</a:t>
                      </a:r>
                    </a:p>
                    <a:p>
                      <a:r>
                        <a:rPr lang="de-DE" sz="1800" dirty="0"/>
                        <a:t>von      Uhr </a:t>
                      </a:r>
                    </a:p>
                    <a:p>
                      <a:r>
                        <a:rPr lang="de-DE" sz="1800" dirty="0"/>
                        <a:t>bis       Uhr</a:t>
                      </a:r>
                      <a:endParaRPr lang="de-DE" dirty="0"/>
                    </a:p>
                  </a:txBody>
                  <a:tcPr/>
                </a:tc>
                <a:tc>
                  <a:txBody>
                    <a:bodyPr/>
                    <a:lstStyle/>
                    <a:p>
                      <a:r>
                        <a:rPr lang="de-DE" sz="1800" dirty="0"/>
                        <a:t>Schicht 2</a:t>
                      </a:r>
                    </a:p>
                    <a:p>
                      <a:r>
                        <a:rPr lang="de-DE" sz="1800" dirty="0"/>
                        <a:t>von      Uhr </a:t>
                      </a:r>
                    </a:p>
                    <a:p>
                      <a:r>
                        <a:rPr lang="de-DE" sz="1800" dirty="0"/>
                        <a:t>bis       Uhr</a:t>
                      </a:r>
                      <a:endParaRPr lang="de-DE" dirty="0"/>
                    </a:p>
                  </a:txBody>
                  <a:tcPr/>
                </a:tc>
                <a:tc>
                  <a:txBody>
                    <a:bodyPr/>
                    <a:lstStyle/>
                    <a:p>
                      <a:r>
                        <a:rPr lang="de-DE" sz="1800" dirty="0"/>
                        <a:t>Schicht 3</a:t>
                      </a:r>
                    </a:p>
                    <a:p>
                      <a:r>
                        <a:rPr lang="de-DE" sz="1800" dirty="0"/>
                        <a:t>von      Uhr </a:t>
                      </a:r>
                    </a:p>
                    <a:p>
                      <a:r>
                        <a:rPr lang="de-DE" sz="1800" dirty="0"/>
                        <a:t>bis       Uhr</a:t>
                      </a:r>
                      <a:endParaRPr lang="de-DE" dirty="0"/>
                    </a:p>
                  </a:txBody>
                  <a:tcPr/>
                </a:tc>
                <a:extLst>
                  <a:ext uri="{0D108BD9-81ED-4DB2-BD59-A6C34878D82A}">
                    <a16:rowId xmlns:a16="http://schemas.microsoft.com/office/drawing/2014/main" val="3414732211"/>
                  </a:ext>
                </a:extLst>
              </a:tr>
              <a:tr h="370840">
                <a:tc>
                  <a:txBody>
                    <a:bodyPr/>
                    <a:lstStyle/>
                    <a:p>
                      <a:endParaRPr lang="de-DE" dirty="0"/>
                    </a:p>
                    <a:p>
                      <a:endParaRPr lang="de-DE" dirty="0"/>
                    </a:p>
                    <a:p>
                      <a:endParaRPr lang="de-DE" dirty="0"/>
                    </a:p>
                  </a:txBody>
                  <a:tcPr/>
                </a:tc>
                <a:tc>
                  <a:txBody>
                    <a:bodyPr/>
                    <a:lstStyle/>
                    <a:p>
                      <a:endParaRPr lang="de-DE"/>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407311902"/>
                  </a:ext>
                </a:extLst>
              </a:tr>
              <a:tr h="370840">
                <a:tc>
                  <a:txBody>
                    <a:bodyPr/>
                    <a:lstStyle/>
                    <a:p>
                      <a:endParaRPr lang="de-DE" dirty="0"/>
                    </a:p>
                    <a:p>
                      <a:endParaRPr lang="de-DE" dirty="0"/>
                    </a:p>
                    <a:p>
                      <a:endParaRPr lang="de-DE" dirty="0"/>
                    </a:p>
                  </a:txBody>
                  <a:tcPr/>
                </a:tc>
                <a:tc>
                  <a:txBody>
                    <a:bodyPr/>
                    <a:lstStyle/>
                    <a:p>
                      <a:endParaRPr lang="de-DE" dirty="0"/>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575119798"/>
                  </a:ext>
                </a:extLst>
              </a:tr>
              <a:tr h="370840">
                <a:tc>
                  <a:txBody>
                    <a:bodyPr/>
                    <a:lstStyle/>
                    <a:p>
                      <a:endParaRPr lang="de-DE" dirty="0"/>
                    </a:p>
                    <a:p>
                      <a:endParaRPr lang="de-DE" dirty="0"/>
                    </a:p>
                    <a:p>
                      <a:endParaRPr lang="de-DE" dirty="0"/>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347545291"/>
                  </a:ext>
                </a:extLst>
              </a:tr>
              <a:tr h="370840">
                <a:tc>
                  <a:txBody>
                    <a:bodyPr/>
                    <a:lstStyle/>
                    <a:p>
                      <a:endParaRPr lang="de-DE" dirty="0"/>
                    </a:p>
                    <a:p>
                      <a:endParaRPr lang="de-DE" dirty="0"/>
                    </a:p>
                    <a:p>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210920534"/>
                  </a:ext>
                </a:extLst>
              </a:tr>
            </a:tbl>
          </a:graphicData>
        </a:graphic>
      </p:graphicFrame>
    </p:spTree>
    <p:extLst>
      <p:ext uri="{BB962C8B-B14F-4D97-AF65-F5344CB8AC3E}">
        <p14:creationId xmlns:p14="http://schemas.microsoft.com/office/powerpoint/2010/main" val="4176439943"/>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Planung: </a:t>
            </a:r>
            <a:r>
              <a:rPr lang="de-DE" altLang="de-DE" b="1" dirty="0"/>
              <a:t>Schicht- und Aufgabeneinteilung </a:t>
            </a:r>
            <a:endParaRPr lang="de-DE" dirty="0"/>
          </a:p>
        </p:txBody>
      </p:sp>
      <p:sp>
        <p:nvSpPr>
          <p:cNvPr id="2" name="Inhaltsplatzhalter 1"/>
          <p:cNvSpPr>
            <a:spLocks noGrp="1"/>
          </p:cNvSpPr>
          <p:nvPr>
            <p:ph idx="1"/>
          </p:nvPr>
        </p:nvSpPr>
        <p:spPr/>
        <p:txBody>
          <a:bodyPr/>
          <a:lstStyle/>
          <a:p>
            <a:r>
              <a:rPr lang="de-DE" dirty="0"/>
              <a:t>Ab ca</a:t>
            </a:r>
            <a:r>
              <a:rPr lang="de-DE" dirty="0" smtClean="0"/>
              <a:t>. </a:t>
            </a:r>
            <a:r>
              <a:rPr lang="de-DE" dirty="0"/>
              <a:t>8 Peerberatenden ist es ratsam, die Gruppe in Schichten aufzuteilen, da sonst zu viele Peerberatende an </a:t>
            </a:r>
            <a:r>
              <a:rPr lang="de-DE" dirty="0" smtClean="0"/>
              <a:t>einem </a:t>
            </a:r>
            <a:r>
              <a:rPr lang="de-DE" dirty="0"/>
              <a:t>Stand stehen und dies eher abschreckend </a:t>
            </a:r>
            <a:r>
              <a:rPr lang="de-DE" dirty="0" smtClean="0"/>
              <a:t>wirkt.</a:t>
            </a:r>
            <a:endParaRPr lang="de-DE" dirty="0"/>
          </a:p>
          <a:p>
            <a:endParaRPr lang="de-DE" dirty="0"/>
          </a:p>
          <a:p>
            <a:r>
              <a:rPr lang="de-DE" dirty="0"/>
              <a:t>Mit der Schichteinteilung sollte eine Aufgabenverteilung vorgenommen </a:t>
            </a:r>
            <a:r>
              <a:rPr lang="de-DE" dirty="0" smtClean="0"/>
              <a:t>werden.</a:t>
            </a:r>
            <a:endParaRPr lang="de-DE" dirty="0"/>
          </a:p>
          <a:p>
            <a:endParaRPr lang="de-DE" dirty="0"/>
          </a:p>
          <a:p>
            <a:pPr marL="0" indent="0">
              <a:buNone/>
            </a:pPr>
            <a:r>
              <a:rPr lang="de-DE" dirty="0">
                <a:sym typeface="Wingdings" panose="05000000000000000000" pitchFamily="2" charset="2"/>
              </a:rPr>
              <a:t> </a:t>
            </a:r>
            <a:r>
              <a:rPr lang="de-DE" dirty="0"/>
              <a:t>Schichttabelle im </a:t>
            </a:r>
            <a:r>
              <a:rPr lang="de-DE" dirty="0" smtClean="0"/>
              <a:t>Handbuch</a:t>
            </a:r>
            <a:endParaRPr lang="de-DE" dirty="0"/>
          </a:p>
          <a:p>
            <a:endParaRPr lang="de-DE" dirty="0"/>
          </a:p>
        </p:txBody>
      </p:sp>
    </p:spTree>
    <p:extLst>
      <p:ext uri="{BB962C8B-B14F-4D97-AF65-F5344CB8AC3E}">
        <p14:creationId xmlns:p14="http://schemas.microsoft.com/office/powerpoint/2010/main" val="2625770514"/>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Planung: Genehmigungen</a:t>
            </a:r>
            <a:endParaRPr lang="de-DE" dirty="0"/>
          </a:p>
        </p:txBody>
      </p:sp>
      <p:sp>
        <p:nvSpPr>
          <p:cNvPr id="2" name="Inhaltsplatzhalter 1"/>
          <p:cNvSpPr>
            <a:spLocks noGrp="1"/>
          </p:cNvSpPr>
          <p:nvPr>
            <p:ph idx="1"/>
          </p:nvPr>
        </p:nvSpPr>
        <p:spPr/>
        <p:txBody>
          <a:bodyPr/>
          <a:lstStyle/>
          <a:p>
            <a:r>
              <a:rPr lang="de-DE" dirty="0"/>
              <a:t>Genehmigungen müssen rechtzeitig vor der </a:t>
            </a:r>
            <a:r>
              <a:rPr lang="de-DE" dirty="0" err="1"/>
              <a:t>Outreach</a:t>
            </a:r>
            <a:r>
              <a:rPr lang="de-DE" dirty="0"/>
              <a:t>-Aktion eingeholt </a:t>
            </a:r>
            <a:r>
              <a:rPr lang="de-DE" dirty="0" smtClean="0"/>
              <a:t>werden.</a:t>
            </a:r>
            <a:endParaRPr lang="de-DE" dirty="0"/>
          </a:p>
          <a:p>
            <a:endParaRPr lang="de-DE" dirty="0"/>
          </a:p>
          <a:p>
            <a:r>
              <a:rPr lang="de-DE" dirty="0"/>
              <a:t>Folgende Genehmigungen werden in der Regel benötigt: </a:t>
            </a:r>
          </a:p>
          <a:p>
            <a:pPr lvl="1"/>
            <a:r>
              <a:rPr lang="de-DE" dirty="0"/>
              <a:t>Genehmigung der Aktion </a:t>
            </a:r>
          </a:p>
          <a:p>
            <a:pPr lvl="1"/>
            <a:r>
              <a:rPr lang="de-DE" dirty="0"/>
              <a:t>Genehmigung des Zeitrahmens (Veranstaltungskalender beachten) </a:t>
            </a:r>
          </a:p>
          <a:p>
            <a:pPr lvl="1"/>
            <a:r>
              <a:rPr lang="de-DE" dirty="0"/>
              <a:t>Genehmigung des Standorts (Brandschutzvorschriften beachten) </a:t>
            </a:r>
          </a:p>
          <a:p>
            <a:pPr lvl="1"/>
            <a:endParaRPr lang="de-DE" dirty="0"/>
          </a:p>
          <a:p>
            <a:r>
              <a:rPr lang="de-DE" dirty="0"/>
              <a:t>Erfahrungsgemäß ist es sinnvoll, wenn </a:t>
            </a:r>
            <a:r>
              <a:rPr lang="de-DE" dirty="0" err="1" smtClean="0"/>
              <a:t>der:die</a:t>
            </a:r>
            <a:r>
              <a:rPr lang="de-DE" dirty="0" smtClean="0"/>
              <a:t> </a:t>
            </a:r>
            <a:r>
              <a:rPr lang="de-DE" dirty="0" err="1" smtClean="0"/>
              <a:t>Dozent:in</a:t>
            </a:r>
            <a:r>
              <a:rPr lang="de-DE" dirty="0" smtClean="0"/>
              <a:t> </a:t>
            </a:r>
            <a:r>
              <a:rPr lang="de-DE" dirty="0"/>
              <a:t>die Genehmigungen beantragt, da dies den Bürokratieablauf </a:t>
            </a:r>
            <a:r>
              <a:rPr lang="de-DE" dirty="0" smtClean="0"/>
              <a:t>vereinfacht.</a:t>
            </a:r>
            <a:endParaRPr lang="de-DE" dirty="0"/>
          </a:p>
          <a:p>
            <a:endParaRPr lang="de-DE" dirty="0"/>
          </a:p>
        </p:txBody>
      </p:sp>
    </p:spTree>
    <p:extLst>
      <p:ext uri="{BB962C8B-B14F-4D97-AF65-F5344CB8AC3E}">
        <p14:creationId xmlns:p14="http://schemas.microsoft.com/office/powerpoint/2010/main" val="258826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r>
              <a:rPr lang="de-DE" altLang="de-DE"/>
              <a:t>Werbeaufwendungen</a:t>
            </a:r>
          </a:p>
        </p:txBody>
      </p:sp>
      <p:sp>
        <p:nvSpPr>
          <p:cNvPr id="25603" name="Inhaltsplatzhalter 2"/>
          <p:cNvSpPr>
            <a:spLocks noGrp="1"/>
          </p:cNvSpPr>
          <p:nvPr>
            <p:ph idx="1"/>
          </p:nvPr>
        </p:nvSpPr>
        <p:spPr/>
        <p:txBody>
          <a:bodyPr/>
          <a:lstStyle/>
          <a:p>
            <a:pPr marL="0" indent="0">
              <a:buNone/>
            </a:pPr>
            <a:r>
              <a:rPr lang="de-DE" altLang="de-DE" sz="2400" b="1" dirty="0"/>
              <a:t>Wieviel Mio. € werden jährlich in Deutschland an Werbeaufwendungen ausgegeben?</a:t>
            </a:r>
            <a:endParaRPr lang="de-DE" altLang="de-DE" sz="2400" dirty="0"/>
          </a:p>
          <a:p>
            <a:pPr marL="0" indent="0">
              <a:buNone/>
            </a:pPr>
            <a:r>
              <a:rPr lang="de-DE" altLang="de-DE" sz="2200" dirty="0" smtClean="0">
                <a:ea typeface="Arial Unicode MS" pitchFamily="34" charset="-128"/>
                <a:cs typeface="Arial Unicode MS" pitchFamily="34" charset="-128"/>
              </a:rPr>
              <a:t>Ausgaben </a:t>
            </a:r>
            <a:r>
              <a:rPr lang="de-DE" altLang="de-DE" sz="2200" b="1" dirty="0">
                <a:ea typeface="Arial Unicode MS" pitchFamily="34" charset="-128"/>
                <a:cs typeface="Arial Unicode MS" pitchFamily="34" charset="-128"/>
              </a:rPr>
              <a:t>im Jahr </a:t>
            </a:r>
            <a:r>
              <a:rPr lang="de-DE" altLang="de-DE" sz="2200" b="1" dirty="0" smtClean="0">
                <a:ea typeface="Arial Unicode MS" pitchFamily="34" charset="-128"/>
                <a:cs typeface="Arial Unicode MS" pitchFamily="34" charset="-128"/>
              </a:rPr>
              <a:t>2019 </a:t>
            </a:r>
            <a:r>
              <a:rPr lang="de-DE" altLang="de-DE" sz="2200" dirty="0">
                <a:ea typeface="Arial Unicode MS" pitchFamily="34" charset="-128"/>
                <a:cs typeface="Arial Unicode MS" pitchFamily="34" charset="-128"/>
              </a:rPr>
              <a:t>für die Bewerbung alkoholischer Getränke</a:t>
            </a:r>
            <a:r>
              <a:rPr lang="de-DE" altLang="de-DE" dirty="0">
                <a:ea typeface="Arial Unicode MS" pitchFamily="34" charset="-128"/>
                <a:cs typeface="Arial Unicode MS" pitchFamily="34" charset="-128"/>
              </a:rPr>
              <a:t>: </a:t>
            </a:r>
            <a:r>
              <a:rPr lang="de-DE" altLang="de-DE" b="1" dirty="0" smtClean="0">
                <a:ea typeface="Arial Unicode MS" pitchFamily="34" charset="-128"/>
                <a:cs typeface="Arial Unicode MS" pitchFamily="34" charset="-128"/>
              </a:rPr>
              <a:t>626 </a:t>
            </a:r>
            <a:r>
              <a:rPr lang="de-DE" altLang="de-DE" b="1" dirty="0">
                <a:ea typeface="Arial Unicode MS" pitchFamily="34" charset="-128"/>
                <a:cs typeface="Arial Unicode MS" pitchFamily="34" charset="-128"/>
              </a:rPr>
              <a:t>Millionen </a:t>
            </a:r>
            <a:r>
              <a:rPr lang="de-DE" altLang="de-DE" b="1" dirty="0" smtClean="0">
                <a:ea typeface="Arial Unicode MS" pitchFamily="34" charset="-128"/>
                <a:cs typeface="Arial Unicode MS" pitchFamily="34" charset="-128"/>
              </a:rPr>
              <a:t>Euro</a:t>
            </a:r>
            <a:endParaRPr lang="de-DE" altLang="de-DE" sz="2200" b="1" dirty="0">
              <a:ea typeface="Arial Unicode MS" pitchFamily="34" charset="-128"/>
              <a:cs typeface="Arial Unicode MS" pitchFamily="34" charset="-128"/>
            </a:endParaRPr>
          </a:p>
          <a:p>
            <a:r>
              <a:rPr lang="de-DE" altLang="de-DE" sz="2200" dirty="0" smtClean="0">
                <a:ea typeface="Arial Unicode MS" pitchFamily="34" charset="-128"/>
                <a:cs typeface="Arial Unicode MS" pitchFamily="34" charset="-128"/>
              </a:rPr>
              <a:t>Für </a:t>
            </a:r>
            <a:r>
              <a:rPr lang="de-DE" altLang="de-DE" sz="2200" dirty="0">
                <a:ea typeface="Arial Unicode MS" pitchFamily="34" charset="-128"/>
                <a:cs typeface="Arial Unicode MS" pitchFamily="34" charset="-128"/>
              </a:rPr>
              <a:t>Spirituosen: </a:t>
            </a:r>
            <a:r>
              <a:rPr lang="de-DE" altLang="de-DE" dirty="0" smtClean="0">
                <a:ea typeface="Arial Unicode MS" pitchFamily="34" charset="-128"/>
                <a:cs typeface="Arial Unicode MS" pitchFamily="34" charset="-128"/>
              </a:rPr>
              <a:t>116</a:t>
            </a:r>
            <a:r>
              <a:rPr lang="de-DE" altLang="de-DE" sz="2200" dirty="0" smtClean="0">
                <a:ea typeface="Arial Unicode MS" pitchFamily="34" charset="-128"/>
                <a:cs typeface="Arial Unicode MS" pitchFamily="34" charset="-128"/>
              </a:rPr>
              <a:t>.000.000 </a:t>
            </a:r>
            <a:r>
              <a:rPr lang="de-DE" altLang="de-DE" sz="2200" dirty="0">
                <a:ea typeface="Arial Unicode MS" pitchFamily="34" charset="-128"/>
                <a:cs typeface="Arial Unicode MS" pitchFamily="34" charset="-128"/>
              </a:rPr>
              <a:t>€</a:t>
            </a:r>
          </a:p>
          <a:p>
            <a:r>
              <a:rPr lang="de-DE" altLang="de-DE" sz="2200" dirty="0">
                <a:ea typeface="Arial Unicode MS" pitchFamily="34" charset="-128"/>
                <a:cs typeface="Arial Unicode MS" pitchFamily="34" charset="-128"/>
              </a:rPr>
              <a:t>Für Bier: </a:t>
            </a:r>
            <a:r>
              <a:rPr lang="de-DE" altLang="de-DE" sz="2200" dirty="0" smtClean="0">
                <a:ea typeface="Arial Unicode MS" pitchFamily="34" charset="-128"/>
                <a:cs typeface="Arial Unicode MS" pitchFamily="34" charset="-128"/>
              </a:rPr>
              <a:t>406.000.000 </a:t>
            </a:r>
            <a:r>
              <a:rPr lang="de-DE" altLang="de-DE" sz="2200" dirty="0">
                <a:ea typeface="Arial Unicode MS" pitchFamily="34" charset="-128"/>
                <a:cs typeface="Arial Unicode MS" pitchFamily="34" charset="-128"/>
              </a:rPr>
              <a:t>€</a:t>
            </a:r>
          </a:p>
          <a:p>
            <a:r>
              <a:rPr lang="de-DE" altLang="de-DE" sz="2200" dirty="0">
                <a:ea typeface="Arial Unicode MS" pitchFamily="34" charset="-128"/>
                <a:cs typeface="Arial Unicode MS" pitchFamily="34" charset="-128"/>
              </a:rPr>
              <a:t>Für Wein: </a:t>
            </a:r>
            <a:r>
              <a:rPr lang="de-DE" altLang="de-DE" dirty="0" smtClean="0">
                <a:ea typeface="Arial Unicode MS" pitchFamily="34" charset="-128"/>
                <a:cs typeface="Arial Unicode MS" pitchFamily="34" charset="-128"/>
              </a:rPr>
              <a:t>27</a:t>
            </a:r>
            <a:r>
              <a:rPr lang="de-DE" altLang="de-DE" sz="2200" dirty="0" smtClean="0">
                <a:ea typeface="Arial Unicode MS" pitchFamily="34" charset="-128"/>
                <a:cs typeface="Arial Unicode MS" pitchFamily="34" charset="-128"/>
              </a:rPr>
              <a:t>.000.000 </a:t>
            </a:r>
            <a:r>
              <a:rPr lang="de-DE" altLang="de-DE" sz="2200" dirty="0">
                <a:ea typeface="Arial Unicode MS" pitchFamily="34" charset="-128"/>
                <a:cs typeface="Arial Unicode MS" pitchFamily="34" charset="-128"/>
              </a:rPr>
              <a:t>€</a:t>
            </a:r>
          </a:p>
          <a:p>
            <a:r>
              <a:rPr lang="de-DE" altLang="de-DE" sz="2200" dirty="0">
                <a:ea typeface="Arial Unicode MS" pitchFamily="34" charset="-128"/>
                <a:cs typeface="Arial Unicode MS" pitchFamily="34" charset="-128"/>
              </a:rPr>
              <a:t>Für Sekt: </a:t>
            </a:r>
            <a:r>
              <a:rPr lang="de-DE" altLang="de-DE" dirty="0" smtClean="0">
                <a:ea typeface="Arial Unicode MS" pitchFamily="34" charset="-128"/>
                <a:cs typeface="Arial Unicode MS" pitchFamily="34" charset="-128"/>
              </a:rPr>
              <a:t>77</a:t>
            </a:r>
            <a:r>
              <a:rPr lang="de-DE" altLang="de-DE" sz="2200" dirty="0" smtClean="0">
                <a:ea typeface="Arial Unicode MS" pitchFamily="34" charset="-128"/>
                <a:cs typeface="Arial Unicode MS" pitchFamily="34" charset="-128"/>
              </a:rPr>
              <a:t>.000.000 </a:t>
            </a:r>
            <a:r>
              <a:rPr lang="de-DE" altLang="de-DE" sz="2200" dirty="0">
                <a:ea typeface="Arial Unicode MS" pitchFamily="34" charset="-128"/>
                <a:cs typeface="Arial Unicode MS" pitchFamily="34" charset="-128"/>
              </a:rPr>
              <a:t>€</a:t>
            </a:r>
          </a:p>
          <a:p>
            <a:pPr marL="0" indent="0">
              <a:buNone/>
            </a:pPr>
            <a:r>
              <a:rPr lang="de-DE" altLang="de-DE" sz="2400" dirty="0">
                <a:ea typeface="Arial Unicode MS" pitchFamily="34" charset="-128"/>
                <a:cs typeface="Arial Unicode MS" pitchFamily="34" charset="-128"/>
              </a:rPr>
              <a:t>Ausgaben </a:t>
            </a:r>
            <a:r>
              <a:rPr lang="de-DE" altLang="de-DE" sz="2400" b="1" dirty="0">
                <a:ea typeface="Arial Unicode MS" pitchFamily="34" charset="-128"/>
                <a:cs typeface="Arial Unicode MS" pitchFamily="34" charset="-128"/>
              </a:rPr>
              <a:t>im Jahr </a:t>
            </a:r>
            <a:r>
              <a:rPr lang="de-DE" altLang="de-DE" sz="2400" b="1" dirty="0" smtClean="0">
                <a:ea typeface="Arial Unicode MS" pitchFamily="34" charset="-128"/>
                <a:cs typeface="Arial Unicode MS" pitchFamily="34" charset="-128"/>
              </a:rPr>
              <a:t>2020 </a:t>
            </a:r>
            <a:r>
              <a:rPr lang="de-DE" altLang="de-DE" sz="2400" dirty="0">
                <a:ea typeface="Arial Unicode MS" pitchFamily="34" charset="-128"/>
                <a:cs typeface="Arial Unicode MS" pitchFamily="34" charset="-128"/>
              </a:rPr>
              <a:t>für die Bewerbung alkoholischer Getränke: </a:t>
            </a:r>
            <a:r>
              <a:rPr lang="de-DE" altLang="de-DE" sz="2400" b="1" dirty="0" smtClean="0">
                <a:ea typeface="Arial Unicode MS" pitchFamily="34" charset="-128"/>
                <a:cs typeface="Arial Unicode MS" pitchFamily="34" charset="-128"/>
              </a:rPr>
              <a:t>477 </a:t>
            </a:r>
            <a:r>
              <a:rPr lang="de-DE" altLang="de-DE" sz="2400" dirty="0">
                <a:ea typeface="Arial Unicode MS" pitchFamily="34" charset="-128"/>
                <a:cs typeface="Arial Unicode MS" pitchFamily="34" charset="-128"/>
              </a:rPr>
              <a:t>Millionen Euro</a:t>
            </a:r>
          </a:p>
          <a:p>
            <a:r>
              <a:rPr lang="de-DE" altLang="de-DE" sz="2400" dirty="0">
                <a:ea typeface="Arial Unicode MS" pitchFamily="34" charset="-128"/>
                <a:cs typeface="Arial Unicode MS" pitchFamily="34" charset="-128"/>
              </a:rPr>
              <a:t>Für Spirituosen: </a:t>
            </a:r>
            <a:r>
              <a:rPr lang="de-DE" altLang="de-DE" sz="2400" dirty="0" smtClean="0">
                <a:ea typeface="Arial Unicode MS" pitchFamily="34" charset="-128"/>
                <a:cs typeface="Arial Unicode MS" pitchFamily="34" charset="-128"/>
              </a:rPr>
              <a:t>93.000.000 </a:t>
            </a:r>
            <a:r>
              <a:rPr lang="de-DE" altLang="de-DE" sz="2400" dirty="0">
                <a:ea typeface="Arial Unicode MS" pitchFamily="34" charset="-128"/>
                <a:cs typeface="Arial Unicode MS" pitchFamily="34" charset="-128"/>
              </a:rPr>
              <a:t>€</a:t>
            </a:r>
          </a:p>
          <a:p>
            <a:r>
              <a:rPr lang="de-DE" altLang="de-DE" sz="2400" dirty="0">
                <a:ea typeface="Arial Unicode MS" pitchFamily="34" charset="-128"/>
                <a:cs typeface="Arial Unicode MS" pitchFamily="34" charset="-128"/>
              </a:rPr>
              <a:t>Für Bier: </a:t>
            </a:r>
            <a:r>
              <a:rPr lang="de-DE" altLang="de-DE" sz="2400" dirty="0" smtClean="0">
                <a:ea typeface="Arial Unicode MS" pitchFamily="34" charset="-128"/>
                <a:cs typeface="Arial Unicode MS" pitchFamily="34" charset="-128"/>
              </a:rPr>
              <a:t>296.000.000 </a:t>
            </a:r>
            <a:r>
              <a:rPr lang="de-DE" altLang="de-DE" sz="2400" dirty="0">
                <a:ea typeface="Arial Unicode MS" pitchFamily="34" charset="-128"/>
                <a:cs typeface="Arial Unicode MS" pitchFamily="34" charset="-128"/>
              </a:rPr>
              <a:t>€</a:t>
            </a:r>
          </a:p>
          <a:p>
            <a:r>
              <a:rPr lang="de-DE" altLang="de-DE" sz="2400" dirty="0">
                <a:ea typeface="Arial Unicode MS" pitchFamily="34" charset="-128"/>
                <a:cs typeface="Arial Unicode MS" pitchFamily="34" charset="-128"/>
              </a:rPr>
              <a:t>Für Wein: </a:t>
            </a:r>
            <a:r>
              <a:rPr lang="de-DE" altLang="de-DE" sz="2400" dirty="0" smtClean="0">
                <a:ea typeface="Arial Unicode MS" pitchFamily="34" charset="-128"/>
                <a:cs typeface="Arial Unicode MS" pitchFamily="34" charset="-128"/>
              </a:rPr>
              <a:t>35.000.000 </a:t>
            </a:r>
            <a:r>
              <a:rPr lang="de-DE" altLang="de-DE" sz="2400" dirty="0">
                <a:ea typeface="Arial Unicode MS" pitchFamily="34" charset="-128"/>
                <a:cs typeface="Arial Unicode MS" pitchFamily="34" charset="-128"/>
              </a:rPr>
              <a:t>€</a:t>
            </a:r>
          </a:p>
          <a:p>
            <a:r>
              <a:rPr lang="de-DE" altLang="de-DE" sz="2400" dirty="0">
                <a:ea typeface="Arial Unicode MS" pitchFamily="34" charset="-128"/>
                <a:cs typeface="Arial Unicode MS" pitchFamily="34" charset="-128"/>
              </a:rPr>
              <a:t>Für Sekt: </a:t>
            </a:r>
            <a:r>
              <a:rPr lang="de-DE" altLang="de-DE" sz="2400" dirty="0" smtClean="0">
                <a:ea typeface="Arial Unicode MS" pitchFamily="34" charset="-128"/>
                <a:cs typeface="Arial Unicode MS" pitchFamily="34" charset="-128"/>
              </a:rPr>
              <a:t>53.000.000 </a:t>
            </a:r>
            <a:r>
              <a:rPr lang="de-DE" altLang="de-DE" sz="2400" dirty="0">
                <a:ea typeface="Arial Unicode MS" pitchFamily="34" charset="-128"/>
                <a:cs typeface="Arial Unicode MS" pitchFamily="34" charset="-128"/>
              </a:rPr>
              <a:t>€</a:t>
            </a:r>
          </a:p>
          <a:p>
            <a:pPr marL="0" indent="0">
              <a:buNone/>
            </a:pPr>
            <a:endParaRPr lang="de-DE" altLang="de-DE" sz="2400" dirty="0">
              <a:ea typeface="Arial Unicode MS" pitchFamily="34" charset="-128"/>
              <a:cs typeface="Arial Unicode MS" pitchFamily="34" charset="-128"/>
            </a:endParaRPr>
          </a:p>
          <a:p>
            <a:pPr marL="0" indent="0">
              <a:buNone/>
            </a:pPr>
            <a:endParaRPr lang="de-DE" altLang="de-DE" sz="2400" dirty="0">
              <a:ea typeface="Arial Unicode MS" pitchFamily="34" charset="-128"/>
              <a:cs typeface="Arial Unicode MS" pitchFamily="34" charset="-128"/>
            </a:endParaRPr>
          </a:p>
          <a:p>
            <a:pPr marL="0" indent="0">
              <a:buNone/>
            </a:pPr>
            <a:r>
              <a:rPr lang="de-DE" altLang="de-DE" sz="2400" dirty="0">
                <a:ea typeface="Arial Unicode MS" pitchFamily="34" charset="-128"/>
                <a:cs typeface="Arial Unicode MS" pitchFamily="34" charset="-128"/>
              </a:rPr>
              <a:t>					</a:t>
            </a:r>
            <a:br>
              <a:rPr lang="de-DE" altLang="de-DE" sz="2400" dirty="0">
                <a:ea typeface="Arial Unicode MS" pitchFamily="34" charset="-128"/>
                <a:cs typeface="Arial Unicode MS" pitchFamily="34" charset="-128"/>
              </a:rPr>
            </a:br>
            <a:endParaRPr lang="de-DE" altLang="de-DE" dirty="0"/>
          </a:p>
        </p:txBody>
      </p:sp>
      <p:sp>
        <p:nvSpPr>
          <p:cNvPr id="25604" name="Fußzeilenplatzhalter 3"/>
          <p:cNvSpPr>
            <a:spLocks noGrp="1"/>
          </p:cNvSpPr>
          <p:nvPr>
            <p:ph type="ftr" sz="quarter" idx="4294967295"/>
          </p:nvPr>
        </p:nvSpPr>
        <p:spPr>
          <a:xfrm>
            <a:off x="143934" y="6392863"/>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
        <p:nvSpPr>
          <p:cNvPr id="25605" name="Rechteck 115"/>
          <p:cNvSpPr>
            <a:spLocks noChangeArrowheads="1"/>
          </p:cNvSpPr>
          <p:nvPr/>
        </p:nvSpPr>
        <p:spPr bwMode="auto">
          <a:xfrm>
            <a:off x="425451" y="5808664"/>
            <a:ext cx="1142364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lgn="r">
              <a:spcBef>
                <a:spcPct val="0"/>
              </a:spcBef>
              <a:buClrTx/>
              <a:buFontTx/>
              <a:buNone/>
            </a:pPr>
            <a:r>
              <a:rPr lang="de-DE" altLang="de-DE" sz="1200" dirty="0" smtClean="0">
                <a:ea typeface="Arial Unicode MS" pitchFamily="34" charset="-128"/>
                <a:cs typeface="Arial Unicode MS" pitchFamily="34" charset="-128"/>
              </a:rPr>
              <a:t>Deutscher Spirituosenverband (2021)</a:t>
            </a:r>
            <a:endParaRPr lang="de-DE" altLang="de-DE" sz="1200" dirty="0">
              <a:ea typeface="Arial Unicode MS" pitchFamily="34" charset="-128"/>
              <a:cs typeface="Arial Unicode MS" pitchFamily="34" charset="-128"/>
            </a:endParaRPr>
          </a:p>
        </p:txBody>
      </p:sp>
    </p:spTree>
    <p:extLst>
      <p:ext uri="{BB962C8B-B14F-4D97-AF65-F5344CB8AC3E}">
        <p14:creationId xmlns:p14="http://schemas.microsoft.com/office/powerpoint/2010/main" val="2771241420"/>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r>
              <a:rPr lang="de-DE" altLang="de-DE" kern="0" dirty="0" err="1" smtClean="0"/>
              <a:t>Outreach</a:t>
            </a:r>
            <a:r>
              <a:rPr lang="de-DE" altLang="de-DE" kern="0" dirty="0" smtClean="0"/>
              <a:t>-Aktionen</a:t>
            </a:r>
            <a:endParaRPr lang="de-DE" altLang="de-DE" dirty="0"/>
          </a:p>
        </p:txBody>
      </p:sp>
      <p:sp>
        <p:nvSpPr>
          <p:cNvPr id="2" name="Textplatzhalter 1"/>
          <p:cNvSpPr>
            <a:spLocks noGrp="1"/>
          </p:cNvSpPr>
          <p:nvPr>
            <p:ph type="body" sz="quarter" idx="32"/>
          </p:nvPr>
        </p:nvSpPr>
        <p:spPr/>
        <p:txBody>
          <a:bodyPr/>
          <a:lstStyle/>
          <a:p>
            <a:r>
              <a:rPr lang="de-DE" altLang="de-DE" b="1" dirty="0"/>
              <a:t>Planung</a:t>
            </a:r>
            <a:r>
              <a:rPr lang="de-DE" altLang="de-DE" dirty="0"/>
              <a:t>: </a:t>
            </a:r>
            <a:r>
              <a:rPr lang="de-DE" altLang="de-DE" b="1" dirty="0"/>
              <a:t>Standaufbau und Materialien </a:t>
            </a:r>
            <a:endParaRPr lang="de-DE" dirty="0"/>
          </a:p>
        </p:txBody>
      </p:sp>
      <p:sp>
        <p:nvSpPr>
          <p:cNvPr id="26627" name="Inhaltsplatzhalter 2"/>
          <p:cNvSpPr>
            <a:spLocks noGrp="1"/>
          </p:cNvSpPr>
          <p:nvPr>
            <p:ph idx="1"/>
          </p:nvPr>
        </p:nvSpPr>
        <p:spPr/>
        <p:txBody>
          <a:bodyPr/>
          <a:lstStyle/>
          <a:p>
            <a:pPr marL="342900" indent="-342900"/>
            <a:r>
              <a:rPr lang="de-DE" altLang="de-DE" dirty="0"/>
              <a:t>Der Stand sollte möglichst ansprechend gestaltet </a:t>
            </a:r>
            <a:r>
              <a:rPr lang="de-DE" altLang="de-DE" dirty="0" smtClean="0"/>
              <a:t>werden. Hierfür </a:t>
            </a:r>
            <a:r>
              <a:rPr lang="de-DE" altLang="de-DE" dirty="0"/>
              <a:t>eigenen sich Plakate und Stellwände. Auch </a:t>
            </a:r>
            <a:r>
              <a:rPr lang="de-DE" altLang="de-DE" dirty="0" smtClean="0"/>
              <a:t>Dekoration</a:t>
            </a:r>
            <a:r>
              <a:rPr lang="de-DE" altLang="de-DE" dirty="0"/>
              <a:t>, wie </a:t>
            </a:r>
            <a:r>
              <a:rPr lang="de-DE" altLang="de-DE" dirty="0" smtClean="0"/>
              <a:t>z. B.  </a:t>
            </a:r>
            <a:r>
              <a:rPr lang="de-DE" altLang="de-DE" dirty="0"/>
              <a:t>Topfpflanzen oder Luftballons, </a:t>
            </a:r>
            <a:r>
              <a:rPr lang="de-DE" altLang="de-DE" dirty="0" smtClean="0"/>
              <a:t>machen </a:t>
            </a:r>
            <a:r>
              <a:rPr lang="de-DE" altLang="de-DE" dirty="0"/>
              <a:t>den Stand </a:t>
            </a:r>
            <a:r>
              <a:rPr lang="de-DE" altLang="de-DE" dirty="0" smtClean="0"/>
              <a:t>attraktiver.</a:t>
            </a:r>
            <a:endParaRPr lang="de-DE" altLang="de-DE" dirty="0"/>
          </a:p>
          <a:p>
            <a:pPr marL="342900" indent="-342900"/>
            <a:r>
              <a:rPr lang="de-DE" altLang="de-DE" dirty="0"/>
              <a:t>Falls alkoholfreie Getränke verteilt werden sollen, müssen die notwendigen Zutaten und Becher besorgt werden. Es ist sinnvoll, darauf zu achten, dass die jeweiligen Getränke zur Jahreszeit </a:t>
            </a:r>
            <a:r>
              <a:rPr lang="de-DE" altLang="de-DE" dirty="0" smtClean="0"/>
              <a:t>passen.</a:t>
            </a:r>
            <a:endParaRPr lang="de-DE" altLang="de-DE" dirty="0"/>
          </a:p>
          <a:p>
            <a:pPr marL="342900" indent="-342900"/>
            <a:r>
              <a:rPr lang="de-DE" altLang="de-DE" dirty="0"/>
              <a:t>Zusätzlich sind Küchenutensilien und weitere Materialien für die Zubereitung </a:t>
            </a:r>
            <a:r>
              <a:rPr lang="de-DE" altLang="de-DE" dirty="0" smtClean="0"/>
              <a:t>nötig.</a:t>
            </a:r>
            <a:endParaRPr lang="de-DE" altLang="de-DE" dirty="0"/>
          </a:p>
          <a:p>
            <a:pPr marL="0" indent="0">
              <a:buNone/>
            </a:pPr>
            <a:endParaRPr lang="de-DE" altLang="de-DE" dirty="0" smtClean="0">
              <a:sym typeface="Wingdings" panose="05000000000000000000" pitchFamily="2" charset="2"/>
            </a:endParaRPr>
          </a:p>
          <a:p>
            <a:pPr marL="0" indent="0">
              <a:buNone/>
            </a:pPr>
            <a:r>
              <a:rPr lang="de-DE" altLang="de-DE" dirty="0" smtClean="0">
                <a:sym typeface="Wingdings" panose="05000000000000000000" pitchFamily="2" charset="2"/>
              </a:rPr>
              <a:t> </a:t>
            </a:r>
            <a:r>
              <a:rPr lang="de-DE" altLang="de-DE" dirty="0"/>
              <a:t>Checkliste im Handbuch</a:t>
            </a:r>
          </a:p>
        </p:txBody>
      </p:sp>
    </p:spTree>
    <p:extLst>
      <p:ext uri="{BB962C8B-B14F-4D97-AF65-F5344CB8AC3E}">
        <p14:creationId xmlns:p14="http://schemas.microsoft.com/office/powerpoint/2010/main" val="775795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a:t>Logo / Button</a:t>
            </a:r>
          </a:p>
        </p:txBody>
      </p:sp>
      <p:pic>
        <p:nvPicPr>
          <p:cNvPr id="9220" name="Grafik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4581525"/>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Grafik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3264" y="1252538"/>
            <a:ext cx="31654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040033"/>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e-DE" altLang="de-DE"/>
              <a:t>Flyer</a:t>
            </a:r>
          </a:p>
        </p:txBody>
      </p:sp>
      <p:pic>
        <p:nvPicPr>
          <p:cNvPr id="10244" name="Grafik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0726" y="974725"/>
            <a:ext cx="3852863" cy="5397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Grafik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1" y="979489"/>
            <a:ext cx="38512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428025"/>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de-DE" altLang="de-DE"/>
              <a:t>Stellwand</a:t>
            </a:r>
          </a:p>
        </p:txBody>
      </p:sp>
      <p:pic>
        <p:nvPicPr>
          <p:cNvPr id="11268" name="Grafik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1675" y="0"/>
            <a:ext cx="3081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33151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de-DE" altLang="de-DE" dirty="0"/>
              <a:t>Zusätzliche Option: Aktionswoche </a:t>
            </a:r>
            <a:r>
              <a:rPr lang="de-DE" altLang="de-DE" dirty="0" smtClean="0"/>
              <a:t>Alkohol</a:t>
            </a:r>
            <a:endParaRPr lang="de-DE" altLang="de-DE" dirty="0"/>
          </a:p>
        </p:txBody>
      </p:sp>
      <p:sp>
        <p:nvSpPr>
          <p:cNvPr id="22531" name="Inhaltsplatzhalter 2"/>
          <p:cNvSpPr>
            <a:spLocks noGrp="1"/>
          </p:cNvSpPr>
          <p:nvPr>
            <p:ph idx="1"/>
          </p:nvPr>
        </p:nvSpPr>
        <p:spPr/>
        <p:txBody>
          <a:bodyPr/>
          <a:lstStyle/>
          <a:p>
            <a:endParaRPr lang="de-DE" altLang="de-DE">
              <a:hlinkClick r:id="" action="ppaction://noaction"/>
            </a:endParaRPr>
          </a:p>
          <a:p>
            <a:endParaRPr lang="de-DE" altLang="de-DE">
              <a:hlinkClick r:id="" action="ppaction://noaction"/>
            </a:endParaRPr>
          </a:p>
          <a:p>
            <a:endParaRPr lang="de-DE" altLang="de-DE">
              <a:hlinkClick r:id="" action="ppaction://noaction"/>
            </a:endParaRPr>
          </a:p>
          <a:p>
            <a:endParaRPr lang="de-DE" altLang="de-DE">
              <a:hlinkClick r:id="" action="ppaction://noaction"/>
            </a:endParaRPr>
          </a:p>
          <a:p>
            <a:r>
              <a:rPr lang="de-DE" altLang="de-DE">
                <a:hlinkClick r:id="" action="ppaction://noaction"/>
              </a:rPr>
              <a:t>http://www.aktionswoche-alkohol.de/die-aktionswoche/</a:t>
            </a:r>
            <a:r>
              <a:rPr lang="de-DE" altLang="de-DE"/>
              <a:t> </a:t>
            </a:r>
          </a:p>
          <a:p>
            <a:endParaRPr lang="de-DE" altLang="de-DE"/>
          </a:p>
          <a:p>
            <a:endParaRPr lang="de-DE" altLang="de-DE"/>
          </a:p>
        </p:txBody>
      </p:sp>
    </p:spTree>
    <p:extLst>
      <p:ext uri="{BB962C8B-B14F-4D97-AF65-F5344CB8AC3E}">
        <p14:creationId xmlns:p14="http://schemas.microsoft.com/office/powerpoint/2010/main" val="95729822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de-DE" altLang="de-DE" dirty="0"/>
              <a:t>Berichte von </a:t>
            </a:r>
            <a:r>
              <a:rPr lang="de-DE" altLang="de-DE" dirty="0" err="1" smtClean="0"/>
              <a:t>Peer-Berater:Innen</a:t>
            </a:r>
            <a:r>
              <a:rPr lang="de-DE" altLang="de-DE" dirty="0"/>
              <a:t> </a:t>
            </a:r>
            <a:r>
              <a:rPr lang="de-DE" altLang="de-DE" dirty="0" smtClean="0"/>
              <a:t>(1):</a:t>
            </a:r>
            <a:endParaRPr lang="de-DE" altLang="de-DE" dirty="0"/>
          </a:p>
        </p:txBody>
      </p:sp>
      <p:sp>
        <p:nvSpPr>
          <p:cNvPr id="16387" name="Inhaltsplatzhalter 2"/>
          <p:cNvSpPr>
            <a:spLocks noGrp="1"/>
          </p:cNvSpPr>
          <p:nvPr>
            <p:ph idx="1"/>
          </p:nvPr>
        </p:nvSpPr>
        <p:spPr/>
        <p:txBody>
          <a:bodyPr/>
          <a:lstStyle/>
          <a:p>
            <a:endParaRPr lang="de-DE" altLang="de-DE"/>
          </a:p>
        </p:txBody>
      </p:sp>
      <p:pic>
        <p:nvPicPr>
          <p:cNvPr id="1638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000" y="2416175"/>
            <a:ext cx="9575800" cy="377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2000" y="864000"/>
            <a:ext cx="8978900" cy="166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03311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DE" altLang="de-DE" dirty="0"/>
              <a:t>Berichte von </a:t>
            </a:r>
            <a:r>
              <a:rPr lang="de-DE" altLang="de-DE" dirty="0" err="1" smtClean="0"/>
              <a:t>Peer-Berater:Innen</a:t>
            </a:r>
            <a:r>
              <a:rPr lang="de-DE" altLang="de-DE" dirty="0" smtClean="0"/>
              <a:t> (2):</a:t>
            </a:r>
            <a:endParaRPr lang="de-DE" altLang="de-DE" dirty="0"/>
          </a:p>
        </p:txBody>
      </p:sp>
      <p:sp>
        <p:nvSpPr>
          <p:cNvPr id="17411" name="Inhaltsplatzhalter 2"/>
          <p:cNvSpPr>
            <a:spLocks noGrp="1"/>
          </p:cNvSpPr>
          <p:nvPr>
            <p:ph idx="1"/>
          </p:nvPr>
        </p:nvSpPr>
        <p:spPr/>
        <p:txBody>
          <a:bodyPr/>
          <a:lstStyle/>
          <a:p>
            <a:endParaRPr lang="de-DE" altLang="de-DE"/>
          </a:p>
        </p:txBody>
      </p:sp>
      <p:pic>
        <p:nvPicPr>
          <p:cNvPr id="174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000" y="2479212"/>
            <a:ext cx="9144000" cy="385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2000" y="864000"/>
            <a:ext cx="8978900" cy="166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542987"/>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DE" altLang="de-DE" dirty="0"/>
              <a:t>Berichte von </a:t>
            </a:r>
            <a:r>
              <a:rPr lang="de-DE" altLang="de-DE" dirty="0" err="1" smtClean="0"/>
              <a:t>Peer-Berater:Innen</a:t>
            </a:r>
            <a:r>
              <a:rPr lang="de-DE" altLang="de-DE" dirty="0" smtClean="0"/>
              <a:t> (3): </a:t>
            </a:r>
            <a:endParaRPr lang="de-DE" altLang="de-DE" dirty="0"/>
          </a:p>
        </p:txBody>
      </p:sp>
      <p:sp>
        <p:nvSpPr>
          <p:cNvPr id="18435" name="Inhaltsplatzhalter 2"/>
          <p:cNvSpPr>
            <a:spLocks noGrp="1"/>
          </p:cNvSpPr>
          <p:nvPr>
            <p:ph idx="1"/>
          </p:nvPr>
        </p:nvSpPr>
        <p:spPr/>
        <p:txBody>
          <a:bodyPr/>
          <a:lstStyle/>
          <a:p>
            <a:endParaRPr lang="de-DE" altLang="de-DE"/>
          </a:p>
        </p:txBody>
      </p:sp>
      <p:pic>
        <p:nvPicPr>
          <p:cNvPr id="1843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000" y="832613"/>
            <a:ext cx="8978900" cy="166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2000" y="2317750"/>
            <a:ext cx="9251950" cy="387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764770"/>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074" name="Titel 1"/>
          <p:cNvSpPr>
            <a:spLocks noGrp="1"/>
          </p:cNvSpPr>
          <p:nvPr>
            <p:ph type="ctrTitle"/>
          </p:nvPr>
        </p:nvSpPr>
        <p:spPr/>
        <p:txBody>
          <a:bodyPr anchor="ctr"/>
          <a:lstStyle/>
          <a:p>
            <a:pPr algn="l"/>
            <a:r>
              <a:rPr lang="de-DE" altLang="de-DE" dirty="0"/>
              <a:t>Beratungsangebote an der Hochschule </a:t>
            </a:r>
            <a:r>
              <a:rPr lang="de-DE" altLang="de-DE" dirty="0" smtClean="0"/>
              <a:t>und </a:t>
            </a:r>
            <a:r>
              <a:rPr lang="de-DE" altLang="de-DE" dirty="0"/>
              <a:t>im Umkreis</a:t>
            </a:r>
          </a:p>
        </p:txBody>
      </p:sp>
      <p:sp>
        <p:nvSpPr>
          <p:cNvPr id="3" name="Textplatzhalter 2"/>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409671649"/>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Beratungsangebote an </a:t>
            </a:r>
            <a:r>
              <a:rPr lang="de-DE" altLang="de-DE" dirty="0" smtClean="0"/>
              <a:t>unserer Hochschule und </a:t>
            </a:r>
            <a:r>
              <a:rPr lang="de-DE" altLang="de-DE" dirty="0"/>
              <a:t>im Umkreis</a:t>
            </a:r>
            <a:endParaRPr lang="de-DE" dirty="0"/>
          </a:p>
        </p:txBody>
      </p:sp>
      <p:sp>
        <p:nvSpPr>
          <p:cNvPr id="4099" name="Inhaltsplatzhalter 2"/>
          <p:cNvSpPr>
            <a:spLocks noGrp="1"/>
          </p:cNvSpPr>
          <p:nvPr>
            <p:ph idx="1"/>
          </p:nvPr>
        </p:nvSpPr>
        <p:spPr/>
        <p:txBody>
          <a:bodyPr/>
          <a:lstStyle/>
          <a:p>
            <a:endParaRPr lang="de-DE" altLang="de-DE" dirty="0" smtClean="0"/>
          </a:p>
          <a:p>
            <a:r>
              <a:rPr lang="de-DE" altLang="de-DE" dirty="0" smtClean="0"/>
              <a:t>Welche </a:t>
            </a:r>
            <a:r>
              <a:rPr lang="de-DE" altLang="de-DE" dirty="0"/>
              <a:t>Beratungsangebote zum Thema Alkohol gibt es für Studierende der Hochschule Esslingen (sowohl hochschuleigene als auch externe Angebote)?</a:t>
            </a:r>
          </a:p>
          <a:p>
            <a:endParaRPr lang="de-DE" altLang="de-DE" dirty="0"/>
          </a:p>
          <a:p>
            <a:r>
              <a:rPr lang="de-DE" altLang="de-DE" dirty="0"/>
              <a:t>Welche Angebote sprechen Sie mehr, welche sprechen Sie weniger an? Warum?</a:t>
            </a:r>
          </a:p>
          <a:p>
            <a:endParaRPr lang="de-DE" altLang="de-DE" dirty="0"/>
          </a:p>
          <a:p>
            <a:r>
              <a:rPr lang="de-DE" altLang="de-DE" dirty="0"/>
              <a:t>Welche Angebote würden Sie Studierenden der Hochschule Esslingen, die Ihnen von einen problematischen Alkoholkonsum berichten, empfehlen?</a:t>
            </a:r>
          </a:p>
          <a:p>
            <a:endParaRPr lang="de-DE" altLang="de-DE" dirty="0"/>
          </a:p>
          <a:p>
            <a:endParaRPr lang="de-DE" altLang="de-DE" dirty="0"/>
          </a:p>
          <a:p>
            <a:endParaRPr lang="de-DE" altLang="de-DE" dirty="0"/>
          </a:p>
        </p:txBody>
      </p:sp>
      <p:sp>
        <p:nvSpPr>
          <p:cNvPr id="3" name="Textplatzhalter 2"/>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199089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r>
              <a:rPr lang="de-DE" altLang="de-DE" dirty="0" smtClean="0"/>
              <a:t>Selbstreflexion &amp; Diskussion</a:t>
            </a:r>
            <a:endParaRPr lang="de-DE" altLang="de-DE" dirty="0"/>
          </a:p>
        </p:txBody>
      </p:sp>
      <p:sp>
        <p:nvSpPr>
          <p:cNvPr id="27651" name="Inhaltsplatzhalter 2"/>
          <p:cNvSpPr>
            <a:spLocks noGrp="1"/>
          </p:cNvSpPr>
          <p:nvPr>
            <p:ph idx="1"/>
          </p:nvPr>
        </p:nvSpPr>
        <p:spPr/>
        <p:txBody>
          <a:bodyPr/>
          <a:lstStyle/>
          <a:p>
            <a:pPr algn="ctr">
              <a:spcBef>
                <a:spcPct val="50000"/>
              </a:spcBef>
              <a:buFontTx/>
              <a:buNone/>
            </a:pPr>
            <a:endParaRPr lang="de-DE" altLang="de-DE" sz="2400" b="1" dirty="0">
              <a:cs typeface="Arial" charset="0"/>
            </a:endParaRPr>
          </a:p>
          <a:p>
            <a:pPr algn="ctr">
              <a:spcBef>
                <a:spcPct val="50000"/>
              </a:spcBef>
              <a:buFontTx/>
              <a:buNone/>
            </a:pPr>
            <a:endParaRPr lang="de-DE" altLang="de-DE" sz="2200" b="1" dirty="0" smtClean="0">
              <a:cs typeface="Arial" charset="0"/>
            </a:endParaRPr>
          </a:p>
          <a:p>
            <a:pPr algn="ctr">
              <a:spcBef>
                <a:spcPct val="50000"/>
              </a:spcBef>
              <a:buFontTx/>
              <a:buNone/>
            </a:pPr>
            <a:endParaRPr lang="de-DE" altLang="de-DE" b="1" dirty="0">
              <a:cs typeface="Arial" charset="0"/>
            </a:endParaRPr>
          </a:p>
          <a:p>
            <a:pPr algn="ctr">
              <a:spcBef>
                <a:spcPct val="50000"/>
              </a:spcBef>
              <a:buFontTx/>
              <a:buNone/>
            </a:pPr>
            <a:r>
              <a:rPr lang="de-DE" altLang="de-DE" sz="2200" b="1" dirty="0" smtClean="0">
                <a:cs typeface="Arial" charset="0"/>
              </a:rPr>
              <a:t>Wann &amp; Warum trinke </a:t>
            </a:r>
            <a:r>
              <a:rPr lang="de-DE" altLang="de-DE" sz="2200" b="1" dirty="0">
                <a:cs typeface="Arial" charset="0"/>
              </a:rPr>
              <a:t>ich </a:t>
            </a:r>
            <a:r>
              <a:rPr lang="de-DE" altLang="de-DE" sz="2200" b="1" dirty="0" smtClean="0">
                <a:cs typeface="Arial" charset="0"/>
              </a:rPr>
              <a:t>„normalerweise“ Alkohol? Wie sieht das derzeit aus?</a:t>
            </a:r>
          </a:p>
          <a:p>
            <a:pPr algn="ctr">
              <a:spcBef>
                <a:spcPct val="50000"/>
              </a:spcBef>
              <a:buFontTx/>
              <a:buNone/>
            </a:pPr>
            <a:endParaRPr lang="de-DE" altLang="de-DE" b="1" dirty="0">
              <a:cs typeface="Arial" charset="0"/>
            </a:endParaRPr>
          </a:p>
          <a:p>
            <a:pPr algn="ctr">
              <a:spcBef>
                <a:spcPct val="50000"/>
              </a:spcBef>
              <a:buNone/>
            </a:pPr>
            <a:r>
              <a:rPr lang="de-DE" altLang="de-DE" b="1" dirty="0" smtClean="0">
                <a:cs typeface="Arial" charset="0"/>
              </a:rPr>
              <a:t>Wann &amp; Warum trinken andere </a:t>
            </a:r>
            <a:r>
              <a:rPr lang="de-DE" altLang="de-DE" sz="2200" b="1" dirty="0">
                <a:cs typeface="Arial" charset="0"/>
              </a:rPr>
              <a:t>Studierende </a:t>
            </a:r>
            <a:r>
              <a:rPr lang="de-DE" altLang="de-DE" b="1" dirty="0">
                <a:cs typeface="Arial" charset="0"/>
              </a:rPr>
              <a:t>„normalerweise“ Alkohol? Wie sieht das derzeit aus</a:t>
            </a:r>
            <a:r>
              <a:rPr lang="de-DE" altLang="de-DE" b="1" dirty="0" smtClean="0">
                <a:cs typeface="Arial" charset="0"/>
              </a:rPr>
              <a:t>?</a:t>
            </a:r>
          </a:p>
          <a:p>
            <a:pPr algn="ctr">
              <a:spcBef>
                <a:spcPct val="50000"/>
              </a:spcBef>
              <a:buNone/>
            </a:pPr>
            <a:endParaRPr lang="de-DE" altLang="de-DE" b="1" dirty="0">
              <a:cs typeface="Arial" charset="0"/>
            </a:endParaRPr>
          </a:p>
          <a:p>
            <a:pPr algn="ctr">
              <a:spcBef>
                <a:spcPct val="50000"/>
              </a:spcBef>
              <a:buNone/>
            </a:pPr>
            <a:endParaRPr lang="de-DE" altLang="de-DE" b="1" dirty="0">
              <a:cs typeface="Arial" charset="0"/>
            </a:endParaRPr>
          </a:p>
          <a:p>
            <a:pPr algn="ctr">
              <a:spcBef>
                <a:spcPct val="50000"/>
              </a:spcBef>
              <a:buFontTx/>
              <a:buNone/>
            </a:pPr>
            <a:endParaRPr lang="de-DE" altLang="de-DE" sz="2200" b="1" dirty="0">
              <a:cs typeface="Arial" charset="0"/>
            </a:endParaRPr>
          </a:p>
          <a:p>
            <a:pPr marL="0" indent="0" algn="ctr">
              <a:buNone/>
            </a:pPr>
            <a:endParaRPr lang="de-DE" altLang="de-DE" dirty="0"/>
          </a:p>
        </p:txBody>
      </p:sp>
      <p:sp>
        <p:nvSpPr>
          <p:cNvPr id="27652" name="Fußzeilenplatzhalter 3"/>
          <p:cNvSpPr>
            <a:spLocks noGrp="1"/>
          </p:cNvSpPr>
          <p:nvPr>
            <p:ph type="ftr" sz="quarter" idx="4294967295"/>
          </p:nvPr>
        </p:nvSpPr>
        <p:spPr>
          <a:xfrm>
            <a:off x="334434" y="6438900"/>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Tree>
    <p:extLst>
      <p:ext uri="{BB962C8B-B14F-4D97-AF65-F5344CB8AC3E}">
        <p14:creationId xmlns:p14="http://schemas.microsoft.com/office/powerpoint/2010/main" val="402298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r>
              <a:rPr lang="de-DE" altLang="de-DE" dirty="0"/>
              <a:t>Beratungsangebote an </a:t>
            </a:r>
            <a:r>
              <a:rPr lang="de-DE" altLang="de-DE" dirty="0" smtClean="0"/>
              <a:t>unserer Hochschule und </a:t>
            </a:r>
            <a:r>
              <a:rPr lang="de-DE" altLang="de-DE" dirty="0"/>
              <a:t>im Umkreis</a:t>
            </a:r>
          </a:p>
        </p:txBody>
      </p:sp>
      <p:sp>
        <p:nvSpPr>
          <p:cNvPr id="3" name="Inhaltsplatzhalter 2"/>
          <p:cNvSpPr>
            <a:spLocks noGrp="1"/>
          </p:cNvSpPr>
          <p:nvPr>
            <p:ph idx="1"/>
          </p:nvPr>
        </p:nvSpPr>
        <p:spPr/>
        <p:txBody>
          <a:bodyPr/>
          <a:lstStyle/>
          <a:p>
            <a:pPr marL="0" indent="0">
              <a:spcAft>
                <a:spcPts val="1200"/>
              </a:spcAft>
              <a:buNone/>
              <a:defRPr/>
            </a:pPr>
            <a:endParaRPr lang="de-DE" dirty="0" smtClean="0"/>
          </a:p>
          <a:p>
            <a:pPr marL="342900" indent="-342900">
              <a:buFontTx/>
              <a:buChar char="-"/>
              <a:defRPr/>
            </a:pPr>
            <a:endParaRPr lang="de-DE" dirty="0"/>
          </a:p>
          <a:p>
            <a:pPr>
              <a:defRPr/>
            </a:pPr>
            <a:endParaRPr lang="de-DE" dirty="0"/>
          </a:p>
        </p:txBody>
      </p:sp>
    </p:spTree>
    <p:extLst>
      <p:ext uri="{BB962C8B-B14F-4D97-AF65-F5344CB8AC3E}">
        <p14:creationId xmlns:p14="http://schemas.microsoft.com/office/powerpoint/2010/main" val="617349039"/>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074" name="Rectangle 4"/>
          <p:cNvSpPr>
            <a:spLocks noGrp="1" noChangeArrowheads="1"/>
          </p:cNvSpPr>
          <p:nvPr>
            <p:ph type="title"/>
          </p:nvPr>
        </p:nvSpPr>
        <p:spPr/>
        <p:txBody>
          <a:bodyPr/>
          <a:lstStyle/>
          <a:p>
            <a:pPr algn="ctr"/>
            <a:r>
              <a:rPr lang="de-DE" altLang="de-DE" dirty="0" smtClean="0"/>
              <a:t>Abschlussveranstaltung</a:t>
            </a:r>
            <a:endParaRPr lang="de-DE" altLang="de-DE" dirty="0"/>
          </a:p>
        </p:txBody>
      </p:sp>
      <p:sp>
        <p:nvSpPr>
          <p:cNvPr id="6" name="Textplatzhalter 5"/>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025336775"/>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altLang="de-DE" dirty="0"/>
              <a:t>Welche Ziele hatten Sie und was haben Sie erreicht?</a:t>
            </a:r>
          </a:p>
        </p:txBody>
      </p:sp>
      <p:graphicFrame>
        <p:nvGraphicFramePr>
          <p:cNvPr id="5" name="Inhaltsplatzhalter 4"/>
          <p:cNvGraphicFramePr>
            <a:graphicFrameLocks noGrp="1"/>
          </p:cNvGraphicFramePr>
          <p:nvPr>
            <p:ph idx="1"/>
            <p:extLst/>
          </p:nvPr>
        </p:nvGraphicFramePr>
        <p:xfrm>
          <a:off x="1774826" y="1125539"/>
          <a:ext cx="8569325"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4251456"/>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endParaRPr lang="de-DE" altLang="de-DE"/>
          </a:p>
        </p:txBody>
      </p:sp>
      <p:sp>
        <p:nvSpPr>
          <p:cNvPr id="7171" name="Inhaltsplatzhalter 2"/>
          <p:cNvSpPr>
            <a:spLocks noGrp="1"/>
          </p:cNvSpPr>
          <p:nvPr>
            <p:ph idx="1"/>
          </p:nvPr>
        </p:nvSpPr>
        <p:spPr/>
        <p:txBody>
          <a:bodyPr/>
          <a:lstStyle/>
          <a:p>
            <a:pPr algn="ctr"/>
            <a:endParaRPr lang="de-DE" altLang="de-DE" dirty="0"/>
          </a:p>
          <a:p>
            <a:pPr algn="ctr"/>
            <a:endParaRPr lang="de-DE" altLang="de-DE" dirty="0"/>
          </a:p>
          <a:p>
            <a:pPr algn="ctr"/>
            <a:endParaRPr lang="de-DE" altLang="de-DE" dirty="0"/>
          </a:p>
          <a:p>
            <a:pPr algn="ctr"/>
            <a:r>
              <a:rPr lang="de-DE" altLang="de-DE" dirty="0"/>
              <a:t>Welche Ziele würden Sie das nächste Mal anders angehen?</a:t>
            </a:r>
          </a:p>
          <a:p>
            <a:pPr algn="ctr"/>
            <a:endParaRPr lang="de-DE" altLang="de-DE" dirty="0"/>
          </a:p>
          <a:p>
            <a:pPr algn="ctr"/>
            <a:endParaRPr lang="de-DE" altLang="de-DE" dirty="0"/>
          </a:p>
          <a:p>
            <a:pPr algn="ctr"/>
            <a:r>
              <a:rPr lang="de-DE" altLang="de-DE" dirty="0"/>
              <a:t>Wenn Sie nun noch einmal Ihre Ziele formulieren würden: </a:t>
            </a:r>
            <a:r>
              <a:rPr lang="de-DE" altLang="de-DE" dirty="0" smtClean="0"/>
              <a:t>Wie </a:t>
            </a:r>
            <a:r>
              <a:rPr lang="de-DE" altLang="de-DE" dirty="0"/>
              <a:t>würden diese lauten?</a:t>
            </a:r>
          </a:p>
          <a:p>
            <a:endParaRPr lang="de-DE" altLang="de-DE" dirty="0"/>
          </a:p>
        </p:txBody>
      </p:sp>
    </p:spTree>
    <p:extLst>
      <p:ext uri="{BB962C8B-B14F-4D97-AF65-F5344CB8AC3E}">
        <p14:creationId xmlns:p14="http://schemas.microsoft.com/office/powerpoint/2010/main" val="85864062"/>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e-DE" altLang="de-DE"/>
              <a:t>Evaluation des Seminars</a:t>
            </a:r>
          </a:p>
        </p:txBody>
      </p:sp>
      <p:sp>
        <p:nvSpPr>
          <p:cNvPr id="10243" name="Inhaltsplatzhalter 2"/>
          <p:cNvSpPr>
            <a:spLocks noGrp="1"/>
          </p:cNvSpPr>
          <p:nvPr>
            <p:ph idx="1"/>
          </p:nvPr>
        </p:nvSpPr>
        <p:spPr/>
        <p:txBody>
          <a:bodyPr/>
          <a:lstStyle/>
          <a:p>
            <a:pPr marL="0" indent="0" algn="ctr">
              <a:buNone/>
            </a:pPr>
            <a:endParaRPr lang="de-DE" altLang="de-DE" dirty="0" smtClean="0"/>
          </a:p>
          <a:p>
            <a:pPr marL="0" indent="0" algn="ctr">
              <a:buNone/>
            </a:pPr>
            <a:endParaRPr lang="de-DE" altLang="de-DE" dirty="0"/>
          </a:p>
          <a:p>
            <a:pPr marL="0" indent="0" algn="ctr">
              <a:buNone/>
            </a:pPr>
            <a:endParaRPr lang="de-DE" altLang="de-DE" dirty="0" smtClean="0"/>
          </a:p>
          <a:p>
            <a:pPr marL="0" indent="0" algn="ctr">
              <a:buNone/>
            </a:pPr>
            <a:r>
              <a:rPr lang="de-DE" altLang="de-DE" dirty="0" smtClean="0"/>
              <a:t>Positives? </a:t>
            </a:r>
          </a:p>
          <a:p>
            <a:pPr marL="0" indent="0" algn="ctr">
              <a:buNone/>
            </a:pPr>
            <a:endParaRPr lang="de-DE" altLang="de-DE" dirty="0"/>
          </a:p>
          <a:p>
            <a:pPr marL="0" indent="0" algn="ctr">
              <a:buNone/>
            </a:pPr>
            <a:r>
              <a:rPr lang="de-DE" altLang="de-DE" dirty="0" smtClean="0"/>
              <a:t>Negatives? </a:t>
            </a:r>
          </a:p>
          <a:p>
            <a:pPr marL="0" indent="0" algn="ctr">
              <a:buNone/>
            </a:pPr>
            <a:endParaRPr lang="de-DE" altLang="de-DE" dirty="0" smtClean="0"/>
          </a:p>
          <a:p>
            <a:pPr marL="0" indent="0" algn="ctr">
              <a:buNone/>
            </a:pPr>
            <a:r>
              <a:rPr lang="de-DE" altLang="de-DE" dirty="0" smtClean="0"/>
              <a:t>In Bezug auf die digitale Lehre: Wie könnte das Seminar noch besser gestaltet werden?</a:t>
            </a:r>
            <a:endParaRPr lang="de-DE" altLang="de-DE" dirty="0"/>
          </a:p>
        </p:txBody>
      </p:sp>
    </p:spTree>
    <p:extLst>
      <p:ext uri="{BB962C8B-B14F-4D97-AF65-F5344CB8AC3E}">
        <p14:creationId xmlns:p14="http://schemas.microsoft.com/office/powerpoint/2010/main" val="212330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de-DE" altLang="de-DE" dirty="0"/>
              <a:t>"Volksdroge Alkohol - Der legale Rausch" </a:t>
            </a:r>
            <a:r>
              <a:rPr lang="de-DE" altLang="de-DE" dirty="0" smtClean="0"/>
              <a:t>&amp; </a:t>
            </a:r>
            <a:r>
              <a:rPr lang="de-DE" dirty="0"/>
              <a:t>Wie die Alkoholindustrie uns dazu bringt, immer weiter zu </a:t>
            </a:r>
            <a:r>
              <a:rPr lang="de-DE" dirty="0" smtClean="0"/>
              <a:t>trinken</a:t>
            </a:r>
            <a:endParaRPr lang="de-DE" altLang="de-DE" dirty="0"/>
          </a:p>
        </p:txBody>
      </p:sp>
      <p:sp>
        <p:nvSpPr>
          <p:cNvPr id="2" name="Textplatzhalter 1"/>
          <p:cNvSpPr>
            <a:spLocks noGrp="1"/>
          </p:cNvSpPr>
          <p:nvPr>
            <p:ph type="body" sz="quarter" idx="32"/>
          </p:nvPr>
        </p:nvSpPr>
        <p:spPr/>
        <p:txBody>
          <a:bodyPr/>
          <a:lstStyle/>
          <a:p>
            <a:endParaRPr lang="de-DE" dirty="0"/>
          </a:p>
        </p:txBody>
      </p:sp>
      <p:sp>
        <p:nvSpPr>
          <p:cNvPr id="3" name="Inhaltsplatzhalter 2"/>
          <p:cNvSpPr>
            <a:spLocks noGrp="1"/>
          </p:cNvSpPr>
          <p:nvPr>
            <p:ph idx="1"/>
          </p:nvPr>
        </p:nvSpPr>
        <p:spPr/>
        <p:txBody>
          <a:bodyPr/>
          <a:lstStyle/>
          <a:p>
            <a:pPr marL="0" indent="0">
              <a:buNone/>
              <a:defRPr/>
            </a:pPr>
            <a:r>
              <a:rPr lang="de-DE" dirty="0" smtClean="0"/>
              <a:t>Diskussion zur</a:t>
            </a:r>
            <a:r>
              <a:rPr lang="de-DE" sz="2200" dirty="0" smtClean="0"/>
              <a:t> </a:t>
            </a:r>
            <a:r>
              <a:rPr lang="de-DE" sz="2200" dirty="0"/>
              <a:t>Recherche von correctiv.org und </a:t>
            </a:r>
            <a:r>
              <a:rPr lang="de-DE" sz="2200" dirty="0" err="1" smtClean="0"/>
              <a:t>ZDFZoom</a:t>
            </a:r>
            <a:r>
              <a:rPr lang="de-DE" sz="2200" dirty="0" smtClean="0"/>
              <a:t> (Links auf </a:t>
            </a:r>
            <a:r>
              <a:rPr lang="de-DE" sz="2200" dirty="0" err="1" smtClean="0"/>
              <a:t>Moodle</a:t>
            </a:r>
            <a:r>
              <a:rPr lang="de-DE" sz="2200" dirty="0" smtClean="0"/>
              <a:t>): </a:t>
            </a:r>
          </a:p>
          <a:p>
            <a:pPr marL="0" indent="0">
              <a:buNone/>
              <a:defRPr/>
            </a:pPr>
            <a:r>
              <a:rPr lang="de-DE" dirty="0" smtClean="0"/>
              <a:t>Wie </a:t>
            </a:r>
            <a:r>
              <a:rPr lang="de-DE" dirty="0"/>
              <a:t>wird in Deutschland mit Alkohol </a:t>
            </a:r>
            <a:r>
              <a:rPr lang="de-DE" dirty="0" smtClean="0"/>
              <a:t>und Alkoholprävention umgegangen</a:t>
            </a:r>
            <a:r>
              <a:rPr lang="de-DE" dirty="0"/>
              <a:t>? </a:t>
            </a:r>
            <a:endParaRPr lang="de-DE" dirty="0" smtClean="0"/>
          </a:p>
          <a:p>
            <a:pPr marL="0" indent="0">
              <a:buNone/>
              <a:defRPr/>
            </a:pPr>
            <a:endParaRPr lang="de-DE" dirty="0"/>
          </a:p>
          <a:p>
            <a:pPr marL="0" indent="0">
              <a:buNone/>
            </a:pPr>
            <a:r>
              <a:rPr lang="de-DE" dirty="0" smtClean="0"/>
              <a:t>Setzen Sie sich mit folgenden Fragen auseinander:</a:t>
            </a:r>
          </a:p>
          <a:p>
            <a:pPr marL="0" indent="0">
              <a:buNone/>
            </a:pPr>
            <a:endParaRPr lang="de-DE" dirty="0" smtClean="0"/>
          </a:p>
          <a:p>
            <a:r>
              <a:rPr lang="de-DE" dirty="0" smtClean="0"/>
              <a:t>Enthielt </a:t>
            </a:r>
            <a:r>
              <a:rPr lang="de-DE" dirty="0"/>
              <a:t>die </a:t>
            </a:r>
            <a:r>
              <a:rPr lang="de-DE" dirty="0" smtClean="0"/>
              <a:t>Recherche und der Filmbeitrag </a:t>
            </a:r>
            <a:r>
              <a:rPr lang="de-DE" dirty="0"/>
              <a:t>etwas, was Sie so nicht erwartet hätten? (Falls ja: Was?)</a:t>
            </a:r>
          </a:p>
          <a:p>
            <a:endParaRPr lang="de-DE" dirty="0" smtClean="0"/>
          </a:p>
          <a:p>
            <a:r>
              <a:rPr lang="de-DE" dirty="0" smtClean="0"/>
              <a:t>Was </a:t>
            </a:r>
            <a:r>
              <a:rPr lang="de-DE" dirty="0"/>
              <a:t>wäre nötig, um bei der Politik und in der Gesellschaft ein Umdenken hinsichtlich des riskanten Alkoholkonsums zu bewirken?</a:t>
            </a:r>
          </a:p>
          <a:p>
            <a:pPr marL="0" indent="0">
              <a:buNone/>
              <a:defRPr/>
            </a:pPr>
            <a:r>
              <a:rPr lang="de-DE" dirty="0" smtClean="0"/>
              <a:t>+ </a:t>
            </a:r>
            <a:r>
              <a:rPr lang="de-DE" sz="2200" dirty="0" smtClean="0"/>
              <a:t>Zusätzlicher, freiwilliger </a:t>
            </a:r>
            <a:r>
              <a:rPr lang="de-DE" dirty="0" smtClean="0"/>
              <a:t>Filmtipp</a:t>
            </a:r>
            <a:r>
              <a:rPr lang="de-DE" dirty="0"/>
              <a:t>: „Alkohol - Der globale Rausch“: </a:t>
            </a:r>
            <a:r>
              <a:rPr lang="de-DE" dirty="0">
                <a:hlinkClick r:id="rId3"/>
              </a:rPr>
              <a:t>https://www.3sat.de/gesellschaft/politik-und-gesellschaft/alkohol-der-globale-rausch-104.html</a:t>
            </a:r>
            <a:r>
              <a:rPr lang="de-DE" dirty="0"/>
              <a:t> </a:t>
            </a:r>
          </a:p>
          <a:p>
            <a:pPr marL="0" indent="0">
              <a:buNone/>
              <a:defRPr/>
            </a:pPr>
            <a:endParaRPr lang="de-DE" sz="2200" dirty="0" smtClean="0"/>
          </a:p>
          <a:p>
            <a:pPr marL="342900" indent="-342900">
              <a:buFont typeface="Arial" panose="020B0604020202020204" pitchFamily="34" charset="0"/>
              <a:buChar char="•"/>
              <a:defRPr/>
            </a:pPr>
            <a:endParaRPr lang="de-DE" sz="2200" dirty="0"/>
          </a:p>
        </p:txBody>
      </p:sp>
    </p:spTree>
    <p:extLst>
      <p:ext uri="{BB962C8B-B14F-4D97-AF65-F5344CB8AC3E}">
        <p14:creationId xmlns:p14="http://schemas.microsoft.com/office/powerpoint/2010/main" val="30125705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Literatur</a:t>
            </a:r>
            <a:endParaRPr lang="de-DE" dirty="0"/>
          </a:p>
        </p:txBody>
      </p:sp>
      <p:sp>
        <p:nvSpPr>
          <p:cNvPr id="8" name="Inhaltsplatzhalter 7"/>
          <p:cNvSpPr>
            <a:spLocks noGrp="1"/>
          </p:cNvSpPr>
          <p:nvPr>
            <p:ph idx="1"/>
          </p:nvPr>
        </p:nvSpPr>
        <p:spPr/>
        <p:txBody>
          <a:bodyPr/>
          <a:lstStyle/>
          <a:p>
            <a:pPr>
              <a:spcBef>
                <a:spcPts val="0"/>
              </a:spcBef>
            </a:pPr>
            <a:r>
              <a:rPr lang="de-DE" sz="1800" dirty="0" err="1">
                <a:solidFill>
                  <a:schemeClr val="accent3"/>
                </a:solidFill>
              </a:rPr>
              <a:t>Akmatov</a:t>
            </a:r>
            <a:r>
              <a:rPr lang="de-DE" sz="1800" dirty="0">
                <a:solidFill>
                  <a:schemeClr val="accent3"/>
                </a:solidFill>
              </a:rPr>
              <a:t>, M. K., </a:t>
            </a:r>
            <a:r>
              <a:rPr lang="de-DE" sz="1800" dirty="0" err="1">
                <a:solidFill>
                  <a:schemeClr val="accent3"/>
                </a:solidFill>
              </a:rPr>
              <a:t>Mikolajczyk</a:t>
            </a:r>
            <a:r>
              <a:rPr lang="de-DE" sz="1800" dirty="0">
                <a:solidFill>
                  <a:schemeClr val="accent3"/>
                </a:solidFill>
              </a:rPr>
              <a:t>, R. T., Meier, S., &amp; Krämer, A. (2011). </a:t>
            </a:r>
            <a:r>
              <a:rPr lang="de-DE" sz="1800" dirty="0" err="1">
                <a:solidFill>
                  <a:schemeClr val="accent3"/>
                </a:solidFill>
              </a:rPr>
              <a:t>Alcohol</a:t>
            </a:r>
            <a:r>
              <a:rPr lang="de-DE" sz="1800" dirty="0">
                <a:solidFill>
                  <a:schemeClr val="accent3"/>
                </a:solidFill>
              </a:rPr>
              <a:t> </a:t>
            </a:r>
            <a:r>
              <a:rPr lang="de-DE" sz="1800" dirty="0" err="1">
                <a:solidFill>
                  <a:schemeClr val="accent3"/>
                </a:solidFill>
              </a:rPr>
              <a:t>Consumption</a:t>
            </a:r>
            <a:r>
              <a:rPr lang="de-DE" sz="1800" dirty="0">
                <a:solidFill>
                  <a:schemeClr val="accent3"/>
                </a:solidFill>
              </a:rPr>
              <a:t> </a:t>
            </a:r>
            <a:r>
              <a:rPr lang="de-DE" sz="1800" dirty="0" err="1">
                <a:solidFill>
                  <a:schemeClr val="accent3"/>
                </a:solidFill>
              </a:rPr>
              <a:t>Among</a:t>
            </a:r>
            <a:r>
              <a:rPr lang="de-DE" sz="1800" dirty="0">
                <a:solidFill>
                  <a:schemeClr val="accent3"/>
                </a:solidFill>
              </a:rPr>
              <a:t> University </a:t>
            </a:r>
            <a:r>
              <a:rPr lang="de-DE" sz="1800" dirty="0" err="1">
                <a:solidFill>
                  <a:schemeClr val="accent3"/>
                </a:solidFill>
              </a:rPr>
              <a:t>Students</a:t>
            </a:r>
            <a:r>
              <a:rPr lang="de-DE" sz="1800" dirty="0">
                <a:solidFill>
                  <a:schemeClr val="accent3"/>
                </a:solidFill>
              </a:rPr>
              <a:t> in North Rhine–</a:t>
            </a:r>
            <a:r>
              <a:rPr lang="de-DE" sz="1800" dirty="0" err="1">
                <a:solidFill>
                  <a:schemeClr val="accent3"/>
                </a:solidFill>
              </a:rPr>
              <a:t>Westphalia</a:t>
            </a:r>
            <a:r>
              <a:rPr lang="de-DE" sz="1800" dirty="0">
                <a:solidFill>
                  <a:schemeClr val="accent3"/>
                </a:solidFill>
              </a:rPr>
              <a:t>, Germany - </a:t>
            </a:r>
            <a:r>
              <a:rPr lang="de-DE" sz="1800" dirty="0" err="1">
                <a:solidFill>
                  <a:schemeClr val="accent3"/>
                </a:solidFill>
              </a:rPr>
              <a:t>Results</a:t>
            </a:r>
            <a:r>
              <a:rPr lang="de-DE" sz="1800" dirty="0">
                <a:solidFill>
                  <a:schemeClr val="accent3"/>
                </a:solidFill>
              </a:rPr>
              <a:t> </a:t>
            </a:r>
            <a:r>
              <a:rPr lang="de-DE" sz="1800" dirty="0" err="1">
                <a:solidFill>
                  <a:schemeClr val="accent3"/>
                </a:solidFill>
              </a:rPr>
              <a:t>From</a:t>
            </a:r>
            <a:r>
              <a:rPr lang="de-DE" sz="1800" dirty="0">
                <a:solidFill>
                  <a:schemeClr val="accent3"/>
                </a:solidFill>
              </a:rPr>
              <a:t> a Multicenter Cross-</a:t>
            </a:r>
            <a:r>
              <a:rPr lang="de-DE" sz="1800" dirty="0" err="1">
                <a:solidFill>
                  <a:schemeClr val="accent3"/>
                </a:solidFill>
              </a:rPr>
              <a:t>sectional</a:t>
            </a:r>
            <a:r>
              <a:rPr lang="de-DE" sz="1800" dirty="0">
                <a:solidFill>
                  <a:schemeClr val="accent3"/>
                </a:solidFill>
              </a:rPr>
              <a:t> Study. Journal of American College </a:t>
            </a:r>
            <a:r>
              <a:rPr lang="de-DE" sz="1800" dirty="0" err="1">
                <a:solidFill>
                  <a:schemeClr val="accent3"/>
                </a:solidFill>
              </a:rPr>
              <a:t>Health</a:t>
            </a:r>
            <a:r>
              <a:rPr lang="de-DE" sz="1800" dirty="0">
                <a:solidFill>
                  <a:schemeClr val="accent3"/>
                </a:solidFill>
              </a:rPr>
              <a:t>, 59(7), 620–626</a:t>
            </a:r>
            <a:r>
              <a:rPr lang="de-DE" sz="1800" dirty="0" smtClean="0">
                <a:solidFill>
                  <a:schemeClr val="accent3"/>
                </a:solidFill>
              </a:rPr>
              <a:t>.</a:t>
            </a:r>
            <a:endParaRPr lang="de-DE" altLang="de-DE" sz="1800" dirty="0" smtClean="0">
              <a:solidFill>
                <a:schemeClr val="accent3"/>
              </a:solidFill>
            </a:endParaRPr>
          </a:p>
          <a:p>
            <a:pPr>
              <a:spcBef>
                <a:spcPts val="0"/>
              </a:spcBef>
            </a:pPr>
            <a:r>
              <a:rPr lang="de-DE" sz="1800" dirty="0" smtClean="0">
                <a:solidFill>
                  <a:schemeClr val="accent3"/>
                </a:solidFill>
              </a:rPr>
              <a:t>Deutscher Spirituosenverband (</a:t>
            </a:r>
            <a:r>
              <a:rPr lang="de-DE" sz="1800" dirty="0">
                <a:solidFill>
                  <a:schemeClr val="accent3"/>
                </a:solidFill>
              </a:rPr>
              <a:t>2021). Daten aus der</a:t>
            </a:r>
          </a:p>
          <a:p>
            <a:pPr>
              <a:spcBef>
                <a:spcPts val="0"/>
              </a:spcBef>
            </a:pPr>
            <a:r>
              <a:rPr lang="de-DE" sz="1800" dirty="0">
                <a:solidFill>
                  <a:schemeClr val="accent3"/>
                </a:solidFill>
              </a:rPr>
              <a:t>Alkoholwirtschaft </a:t>
            </a:r>
            <a:r>
              <a:rPr lang="de-DE" sz="1800" dirty="0" smtClean="0">
                <a:solidFill>
                  <a:schemeClr val="accent3"/>
                </a:solidFill>
              </a:rPr>
              <a:t>2021. Mit </a:t>
            </a:r>
            <a:r>
              <a:rPr lang="de-DE" sz="1800" dirty="0">
                <a:solidFill>
                  <a:schemeClr val="accent3"/>
                </a:solidFill>
              </a:rPr>
              <a:t>Sonderteil </a:t>
            </a:r>
            <a:r>
              <a:rPr lang="de-DE" sz="1800" dirty="0" smtClean="0">
                <a:solidFill>
                  <a:schemeClr val="accent3"/>
                </a:solidFill>
              </a:rPr>
              <a:t>Europa. Online Verfügbar unter</a:t>
            </a:r>
            <a:r>
              <a:rPr lang="de-DE" sz="1800" dirty="0">
                <a:solidFill>
                  <a:schemeClr val="accent3"/>
                </a:solidFill>
              </a:rPr>
              <a:t>: </a:t>
            </a:r>
            <a:r>
              <a:rPr lang="de-DE" sz="1800" dirty="0">
                <a:solidFill>
                  <a:schemeClr val="accent3"/>
                </a:solidFill>
                <a:hlinkClick r:id="rId3"/>
              </a:rPr>
              <a:t>https://</a:t>
            </a:r>
            <a:r>
              <a:rPr lang="de-DE" sz="1800" dirty="0" smtClean="0">
                <a:solidFill>
                  <a:schemeClr val="accent3"/>
                </a:solidFill>
                <a:hlinkClick r:id="rId3"/>
              </a:rPr>
              <a:t>www.spirituosen-verband.de/fileadmin/introduction/downloads/BSI-Datenbroschuere_2021.pdf</a:t>
            </a:r>
            <a:r>
              <a:rPr lang="de-DE" sz="1800" dirty="0" smtClean="0">
                <a:solidFill>
                  <a:schemeClr val="accent3"/>
                </a:solidFill>
              </a:rPr>
              <a:t> </a:t>
            </a:r>
          </a:p>
          <a:p>
            <a:pPr>
              <a:spcBef>
                <a:spcPts val="0"/>
              </a:spcBef>
            </a:pPr>
            <a:r>
              <a:rPr lang="de-DE" sz="1800" dirty="0" smtClean="0">
                <a:solidFill>
                  <a:schemeClr val="accent3"/>
                </a:solidFill>
              </a:rPr>
              <a:t>Dietz</a:t>
            </a:r>
            <a:r>
              <a:rPr lang="de-DE" sz="1800" dirty="0">
                <a:solidFill>
                  <a:schemeClr val="accent3"/>
                </a:solidFill>
              </a:rPr>
              <a:t>, P. et al. (2021). Zehn Thesen zur Situation von Studierenden in Deutschland während der ­SARS-CoV-2-Pandemie. Arbeitsmedizin Sozialmedizin Umweltmedizin, 56 (3), 149-153.</a:t>
            </a:r>
          </a:p>
          <a:p>
            <a:pPr>
              <a:spcBef>
                <a:spcPts val="0"/>
              </a:spcBef>
            </a:pPr>
            <a:r>
              <a:rPr lang="de-DE" altLang="de-DE" sz="1800" dirty="0" smtClean="0">
                <a:solidFill>
                  <a:schemeClr val="accent3"/>
                </a:solidFill>
              </a:rPr>
              <a:t>DHS </a:t>
            </a:r>
            <a:r>
              <a:rPr lang="de-DE" altLang="de-DE" sz="1800" dirty="0">
                <a:solidFill>
                  <a:schemeClr val="accent3"/>
                </a:solidFill>
              </a:rPr>
              <a:t>(Hrsg.) (2019): Jahrbuch Sucht 2019. </a:t>
            </a:r>
            <a:r>
              <a:rPr lang="de-DE" altLang="de-DE" sz="1800" dirty="0" err="1">
                <a:solidFill>
                  <a:schemeClr val="accent3"/>
                </a:solidFill>
              </a:rPr>
              <a:t>Pabst</a:t>
            </a:r>
            <a:r>
              <a:rPr lang="de-DE" altLang="de-DE" sz="1800" dirty="0">
                <a:solidFill>
                  <a:schemeClr val="accent3"/>
                </a:solidFill>
              </a:rPr>
              <a:t> Science Publishers, </a:t>
            </a:r>
            <a:r>
              <a:rPr lang="de-DE" altLang="de-DE" sz="1800" dirty="0" smtClean="0">
                <a:solidFill>
                  <a:schemeClr val="accent3"/>
                </a:solidFill>
              </a:rPr>
              <a:t>Lengerich.</a:t>
            </a:r>
          </a:p>
          <a:p>
            <a:pPr>
              <a:spcBef>
                <a:spcPts val="0"/>
              </a:spcBef>
            </a:pPr>
            <a:r>
              <a:rPr lang="de-DE" altLang="de-DE" sz="1800" dirty="0" smtClean="0">
                <a:solidFill>
                  <a:schemeClr val="accent3"/>
                </a:solidFill>
              </a:rPr>
              <a:t>DHS (</a:t>
            </a:r>
            <a:r>
              <a:rPr lang="de-DE" altLang="de-DE" sz="1800" dirty="0">
                <a:solidFill>
                  <a:schemeClr val="accent3"/>
                </a:solidFill>
              </a:rPr>
              <a:t>2021): Alkohol </a:t>
            </a:r>
            <a:r>
              <a:rPr lang="de-DE" altLang="de-DE" sz="1800" dirty="0" smtClean="0">
                <a:solidFill>
                  <a:schemeClr val="accent3"/>
                </a:solidFill>
              </a:rPr>
              <a:t>– Geschichte. Online verfügbar unter: </a:t>
            </a:r>
            <a:r>
              <a:rPr lang="de-DE" sz="1800" dirty="0" smtClean="0"/>
              <a:t>https://www.dhs.de/suechte/alkohol/geschichte </a:t>
            </a:r>
            <a:endParaRPr lang="de-DE" altLang="de-DE" sz="1800" dirty="0" smtClean="0">
              <a:solidFill>
                <a:schemeClr val="accent3"/>
              </a:solidFill>
            </a:endParaRPr>
          </a:p>
          <a:p>
            <a:pPr>
              <a:spcBef>
                <a:spcPts val="0"/>
              </a:spcBef>
            </a:pPr>
            <a:r>
              <a:rPr lang="de-DE" sz="1800" dirty="0" err="1"/>
              <a:t>Effertz</a:t>
            </a:r>
            <a:r>
              <a:rPr lang="de-DE" sz="1800" dirty="0"/>
              <a:t>, T. (2020): Die volkswirtschaftlichen Kosten von Alkohol- und Tabakkonsum in Deutschland. In: Deutsche Hauptstelle für Suchtfragen (Hrsg.): DHS Jahrbuch Sucht 2020. Lengerich: </a:t>
            </a:r>
            <a:r>
              <a:rPr lang="de-DE" sz="1800" dirty="0" err="1" smtClean="0"/>
              <a:t>Pabst</a:t>
            </a:r>
            <a:endParaRPr lang="de-DE" sz="1800" dirty="0" smtClean="0">
              <a:solidFill>
                <a:schemeClr val="accent3"/>
              </a:solidFill>
            </a:endParaRPr>
          </a:p>
          <a:p>
            <a:pPr>
              <a:spcBef>
                <a:spcPts val="0"/>
              </a:spcBef>
            </a:pPr>
            <a:r>
              <a:rPr lang="de-DE" sz="1800" dirty="0" smtClean="0">
                <a:solidFill>
                  <a:schemeClr val="accent3"/>
                </a:solidFill>
              </a:rPr>
              <a:t>Ganz </a:t>
            </a:r>
            <a:r>
              <a:rPr lang="de-DE" sz="1800" dirty="0">
                <a:solidFill>
                  <a:schemeClr val="accent3"/>
                </a:solidFill>
              </a:rPr>
              <a:t>(2018). Screening und webbasierte Kurzintervention: Studierende als Zielgruppe selektiver Prävention riskanten Substanzkonsums. Inaugural-Dissertation. Universität Witten/Herdecke</a:t>
            </a:r>
            <a:r>
              <a:rPr lang="de-DE" sz="1800" dirty="0" smtClean="0">
                <a:solidFill>
                  <a:schemeClr val="accent3"/>
                </a:solidFill>
              </a:rPr>
              <a:t>.</a:t>
            </a:r>
            <a:endParaRPr lang="de-DE" altLang="de-DE" sz="1800" dirty="0" smtClean="0">
              <a:solidFill>
                <a:schemeClr val="accent3"/>
              </a:solidFill>
            </a:endParaRPr>
          </a:p>
          <a:p>
            <a:pPr>
              <a:spcBef>
                <a:spcPts val="0"/>
              </a:spcBef>
            </a:pPr>
            <a:r>
              <a:rPr lang="de-DE" sz="1800" i="1" dirty="0">
                <a:solidFill>
                  <a:schemeClr val="accent3"/>
                </a:solidFill>
              </a:rPr>
              <a:t>GDS COVID-19 Special Edition Key </a:t>
            </a:r>
            <a:r>
              <a:rPr lang="de-DE" sz="1800" i="1" dirty="0" err="1">
                <a:solidFill>
                  <a:schemeClr val="accent3"/>
                </a:solidFill>
              </a:rPr>
              <a:t>Findings</a:t>
            </a:r>
            <a:r>
              <a:rPr lang="de-DE" sz="1800" i="1" dirty="0">
                <a:solidFill>
                  <a:schemeClr val="accent3"/>
                </a:solidFill>
              </a:rPr>
              <a:t> Report. (2020). </a:t>
            </a:r>
            <a:r>
              <a:rPr lang="de-DE" sz="1800" i="1" dirty="0" err="1">
                <a:solidFill>
                  <a:schemeClr val="accent3"/>
                </a:solidFill>
              </a:rPr>
              <a:t>Winstock</a:t>
            </a:r>
            <a:r>
              <a:rPr lang="de-DE" sz="1800" i="1" dirty="0">
                <a:solidFill>
                  <a:schemeClr val="accent3"/>
                </a:solidFill>
              </a:rPr>
              <a:t> AR, </a:t>
            </a:r>
            <a:r>
              <a:rPr lang="de-DE" sz="1800" i="1" dirty="0" err="1">
                <a:solidFill>
                  <a:schemeClr val="accent3"/>
                </a:solidFill>
              </a:rPr>
              <a:t>Zhuparris</a:t>
            </a:r>
            <a:r>
              <a:rPr lang="de-DE" sz="1800" i="1" dirty="0">
                <a:solidFill>
                  <a:schemeClr val="accent3"/>
                </a:solidFill>
              </a:rPr>
              <a:t> A, </a:t>
            </a:r>
            <a:r>
              <a:rPr lang="de-DE" sz="1800" i="1" dirty="0" err="1">
                <a:solidFill>
                  <a:schemeClr val="accent3"/>
                </a:solidFill>
              </a:rPr>
              <a:t>Gilchrist</a:t>
            </a:r>
            <a:r>
              <a:rPr lang="de-DE" sz="1800" i="1" dirty="0">
                <a:solidFill>
                  <a:schemeClr val="accent3"/>
                </a:solidFill>
              </a:rPr>
              <a:t> G, Davies EL, </a:t>
            </a:r>
            <a:r>
              <a:rPr lang="de-DE" sz="1800" i="1" dirty="0" err="1">
                <a:solidFill>
                  <a:schemeClr val="accent3"/>
                </a:solidFill>
              </a:rPr>
              <a:t>Puljević</a:t>
            </a:r>
            <a:r>
              <a:rPr lang="de-DE" sz="1800" i="1" dirty="0">
                <a:solidFill>
                  <a:schemeClr val="accent3"/>
                </a:solidFill>
              </a:rPr>
              <a:t> </a:t>
            </a:r>
            <a:r>
              <a:rPr lang="de-DE" sz="1800" i="1" dirty="0" smtClean="0">
                <a:solidFill>
                  <a:schemeClr val="accent3"/>
                </a:solidFill>
              </a:rPr>
              <a:t>C, </a:t>
            </a:r>
            <a:r>
              <a:rPr lang="sv-SE" sz="1800" i="1" dirty="0" smtClean="0">
                <a:solidFill>
                  <a:schemeClr val="accent3"/>
                </a:solidFill>
              </a:rPr>
              <a:t>Potts </a:t>
            </a:r>
            <a:r>
              <a:rPr lang="sv-SE" sz="1800" i="1" dirty="0">
                <a:solidFill>
                  <a:schemeClr val="accent3"/>
                </a:solidFill>
              </a:rPr>
              <a:t>L, Maier LJ, Ferris JA &amp; Barratt MJ</a:t>
            </a:r>
            <a:r>
              <a:rPr lang="sv-SE" sz="1800" i="1" dirty="0" smtClean="0">
                <a:solidFill>
                  <a:schemeClr val="accent3"/>
                </a:solidFill>
              </a:rPr>
              <a:t>. </a:t>
            </a:r>
            <a:r>
              <a:rPr lang="sv-SE" sz="1800" i="1" dirty="0">
                <a:solidFill>
                  <a:schemeClr val="accent3"/>
                </a:solidFill>
              </a:rPr>
              <a:t>Online verfügbar unter: </a:t>
            </a:r>
            <a:r>
              <a:rPr lang="sv-SE" sz="1800" i="1" dirty="0">
                <a:solidFill>
                  <a:schemeClr val="accent3"/>
                </a:solidFill>
                <a:hlinkClick r:id="rId4"/>
              </a:rPr>
              <a:t>https://www.globaldrugsurvey.com/gds-covid-19-special-edition-key-findings-report</a:t>
            </a:r>
            <a:r>
              <a:rPr lang="sv-SE" sz="1800" i="1" dirty="0" smtClean="0">
                <a:solidFill>
                  <a:schemeClr val="accent3"/>
                </a:solidFill>
                <a:hlinkClick r:id="rId4"/>
              </a:rPr>
              <a:t>/</a:t>
            </a:r>
            <a:r>
              <a:rPr lang="sv-SE" sz="1800" i="1" dirty="0" smtClean="0">
                <a:solidFill>
                  <a:schemeClr val="accent3"/>
                </a:solidFill>
              </a:rPr>
              <a:t> </a:t>
            </a:r>
            <a:endParaRPr lang="de-DE" altLang="de-DE" sz="1800" dirty="0" smtClean="0">
              <a:solidFill>
                <a:schemeClr val="accent3"/>
              </a:solidFill>
            </a:endParaRPr>
          </a:p>
          <a:p>
            <a:pPr>
              <a:spcBef>
                <a:spcPts val="0"/>
              </a:spcBef>
            </a:pPr>
            <a:endParaRPr lang="en-US" sz="1400" dirty="0">
              <a:solidFill>
                <a:schemeClr val="accent3"/>
              </a:solidFill>
            </a:endParaRPr>
          </a:p>
          <a:p>
            <a:pPr>
              <a:spcBef>
                <a:spcPts val="0"/>
              </a:spcBef>
            </a:pPr>
            <a:endParaRPr lang="de-DE" sz="1400" dirty="0">
              <a:solidFill>
                <a:schemeClr val="accent3"/>
              </a:solidFill>
            </a:endParaRPr>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29</a:t>
            </a:fld>
            <a:endParaRPr lang="en-US" noProof="0" dirty="0"/>
          </a:p>
        </p:txBody>
      </p:sp>
    </p:spTree>
    <p:extLst>
      <p:ext uri="{BB962C8B-B14F-4D97-AF65-F5344CB8AC3E}">
        <p14:creationId xmlns:p14="http://schemas.microsoft.com/office/powerpoint/2010/main" val="3892409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Erwartungen </a:t>
            </a:r>
            <a:r>
              <a:rPr lang="de-DE" dirty="0"/>
              <a:t>und Befürchtungen</a:t>
            </a:r>
          </a:p>
        </p:txBody>
      </p:sp>
      <p:sp>
        <p:nvSpPr>
          <p:cNvPr id="7" name="Textplatzhalter 6"/>
          <p:cNvSpPr>
            <a:spLocks noGrp="1"/>
          </p:cNvSpPr>
          <p:nvPr>
            <p:ph type="body" sz="quarter" idx="32"/>
          </p:nvPr>
        </p:nvSpPr>
        <p:spPr/>
        <p:txBody>
          <a:bodyPr/>
          <a:lstStyle/>
          <a:p>
            <a:endParaRPr lang="de-DE" altLang="de-DE" dirty="0"/>
          </a:p>
          <a:p>
            <a:endParaRPr lang="de-DE" dirty="0"/>
          </a:p>
        </p:txBody>
      </p:sp>
      <p:sp>
        <p:nvSpPr>
          <p:cNvPr id="3" name="Inhaltsplatzhalter 2"/>
          <p:cNvSpPr>
            <a:spLocks noGrp="1"/>
          </p:cNvSpPr>
          <p:nvPr>
            <p:ph idx="1"/>
          </p:nvPr>
        </p:nvSpPr>
        <p:spPr/>
        <p:txBody>
          <a:bodyPr/>
          <a:lstStyle/>
          <a:p>
            <a:pPr marL="0" indent="0">
              <a:buNone/>
            </a:pPr>
            <a:endParaRPr lang="de-DE" altLang="de-DE" dirty="0">
              <a:hlinkClick r:id="rId3"/>
            </a:endParaRPr>
          </a:p>
          <a:p>
            <a:pPr marL="0" indent="0">
              <a:buNone/>
            </a:pPr>
            <a:endParaRPr lang="de-DE" altLang="de-DE" dirty="0">
              <a:hlinkClick r:id="rId3"/>
            </a:endParaRPr>
          </a:p>
          <a:p>
            <a:pPr marL="0" indent="0">
              <a:buNone/>
            </a:pPr>
            <a:endParaRPr lang="de-DE" altLang="de-DE" dirty="0">
              <a:hlinkClick r:id="rId3"/>
            </a:endParaRPr>
          </a:p>
          <a:p>
            <a:pPr marL="0" indent="0" algn="ctr">
              <a:buNone/>
            </a:pPr>
            <a:r>
              <a:rPr lang="de-DE" dirty="0"/>
              <a:t>Weshalb haben Sie sich zu </a:t>
            </a:r>
            <a:r>
              <a:rPr lang="de-DE" dirty="0" smtClean="0"/>
              <a:t>dieser Qualifizierung angemeldet</a:t>
            </a:r>
            <a:r>
              <a:rPr lang="de-DE" dirty="0"/>
              <a:t>?</a:t>
            </a:r>
          </a:p>
          <a:p>
            <a:pPr marL="0" indent="0" algn="ctr">
              <a:buNone/>
            </a:pPr>
            <a:r>
              <a:rPr lang="de-DE" dirty="0"/>
              <a:t>Welche Erwartungen </a:t>
            </a:r>
            <a:r>
              <a:rPr lang="de-DE" dirty="0" smtClean="0"/>
              <a:t>haben Sie an diese Qualifizierung? </a:t>
            </a:r>
            <a:endParaRPr lang="de-DE" dirty="0"/>
          </a:p>
          <a:p>
            <a:pPr marL="0" indent="0" algn="ctr">
              <a:buNone/>
            </a:pPr>
            <a:r>
              <a:rPr lang="de-DE" dirty="0"/>
              <a:t>Haben Sie Befürchtungen?</a:t>
            </a:r>
          </a:p>
          <a:p>
            <a:pPr marL="0" indent="0">
              <a:buNone/>
            </a:pPr>
            <a:endParaRPr lang="de-DE" dirty="0"/>
          </a:p>
        </p:txBody>
      </p:sp>
      <p:sp>
        <p:nvSpPr>
          <p:cNvPr id="4" name="Fußzeilenplatzhalter 3"/>
          <p:cNvSpPr>
            <a:spLocks noGrp="1"/>
          </p:cNvSpPr>
          <p:nvPr>
            <p:ph type="ftr" sz="quarter" idx="12"/>
          </p:nvPr>
        </p:nvSpPr>
        <p:spPr/>
        <p:txBody>
          <a:bodyPr/>
          <a:lstStyle/>
          <a:p>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3</a:t>
            </a:fld>
            <a:endParaRPr lang="en-US" noProof="0" dirty="0"/>
          </a:p>
        </p:txBody>
      </p:sp>
    </p:spTree>
    <p:extLst>
      <p:ext uri="{BB962C8B-B14F-4D97-AF65-F5344CB8AC3E}">
        <p14:creationId xmlns:p14="http://schemas.microsoft.com/office/powerpoint/2010/main" val="221974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Literatur</a:t>
            </a:r>
            <a:endParaRPr lang="de-DE" dirty="0"/>
          </a:p>
        </p:txBody>
      </p:sp>
      <p:sp>
        <p:nvSpPr>
          <p:cNvPr id="8" name="Inhaltsplatzhalter 7"/>
          <p:cNvSpPr>
            <a:spLocks noGrp="1"/>
          </p:cNvSpPr>
          <p:nvPr>
            <p:ph idx="1"/>
          </p:nvPr>
        </p:nvSpPr>
        <p:spPr/>
        <p:txBody>
          <a:bodyPr/>
          <a:lstStyle/>
          <a:p>
            <a:pPr>
              <a:spcBef>
                <a:spcPts val="0"/>
              </a:spcBef>
            </a:pPr>
            <a:r>
              <a:rPr lang="de-DE" altLang="de-DE" sz="1800" dirty="0">
                <a:solidFill>
                  <a:schemeClr val="accent3"/>
                </a:solidFill>
              </a:rPr>
              <a:t>Orth, B. (2017). Der Alkoholkonsum Jugendlicher und junger Erwachsener in Deutschland. Ergebnisse des Alkoholsurveys 2016 und Trends. </a:t>
            </a:r>
            <a:r>
              <a:rPr lang="de-DE" altLang="de-DE" sz="1800" dirty="0" err="1">
                <a:solidFill>
                  <a:schemeClr val="accent3"/>
                </a:solidFill>
              </a:rPr>
              <a:t>BZgA</a:t>
            </a:r>
            <a:r>
              <a:rPr lang="de-DE" altLang="de-DE" sz="1800" dirty="0">
                <a:solidFill>
                  <a:schemeClr val="accent3"/>
                </a:solidFill>
              </a:rPr>
              <a:t>-Forschungsbericht. Köln: Bundeszentrale für gesundheitliche Aufklärung. </a:t>
            </a:r>
          </a:p>
          <a:p>
            <a:pPr>
              <a:spcBef>
                <a:spcPts val="0"/>
              </a:spcBef>
            </a:pPr>
            <a:r>
              <a:rPr lang="de-DE" sz="1800" dirty="0"/>
              <a:t>Jackson, K. M., Merrill, J. E., Stevens, A. K., Hayes &amp; White, H. R. (2021). </a:t>
            </a:r>
            <a:r>
              <a:rPr lang="de-DE" sz="1800" dirty="0" err="1"/>
              <a:t>Changes</a:t>
            </a:r>
            <a:r>
              <a:rPr lang="de-DE" sz="1800" dirty="0"/>
              <a:t> in </a:t>
            </a:r>
            <a:r>
              <a:rPr lang="de-DE" sz="1800" dirty="0" err="1"/>
              <a:t>Alcohol</a:t>
            </a:r>
            <a:r>
              <a:rPr lang="de-DE" sz="1800" dirty="0"/>
              <a:t> </a:t>
            </a:r>
            <a:r>
              <a:rPr lang="de-DE" sz="1800" dirty="0" err="1"/>
              <a:t>Use</a:t>
            </a:r>
            <a:r>
              <a:rPr lang="de-DE" sz="1800" dirty="0"/>
              <a:t> </a:t>
            </a:r>
            <a:r>
              <a:rPr lang="de-DE" sz="1800" dirty="0" err="1"/>
              <a:t>and</a:t>
            </a:r>
            <a:r>
              <a:rPr lang="de-DE" sz="1800" dirty="0"/>
              <a:t> </a:t>
            </a:r>
            <a:r>
              <a:rPr lang="de-DE" sz="1800" dirty="0" err="1"/>
              <a:t>Drinking</a:t>
            </a:r>
            <a:r>
              <a:rPr lang="de-DE" sz="1800" dirty="0"/>
              <a:t> </a:t>
            </a:r>
            <a:r>
              <a:rPr lang="de-DE" sz="1800" dirty="0" err="1"/>
              <a:t>Context</a:t>
            </a:r>
            <a:r>
              <a:rPr lang="de-DE" sz="1800" dirty="0"/>
              <a:t> due </a:t>
            </a:r>
            <a:r>
              <a:rPr lang="de-DE" sz="1800" dirty="0" err="1"/>
              <a:t>to</a:t>
            </a:r>
            <a:r>
              <a:rPr lang="de-DE" sz="1800" dirty="0"/>
              <a:t> </a:t>
            </a:r>
            <a:r>
              <a:rPr lang="de-DE" sz="1800" dirty="0" err="1"/>
              <a:t>the</a:t>
            </a:r>
            <a:r>
              <a:rPr lang="de-DE" sz="1800" dirty="0"/>
              <a:t> COVID-19 </a:t>
            </a:r>
            <a:r>
              <a:rPr lang="de-DE" sz="1800" dirty="0" err="1"/>
              <a:t>Pandemic</a:t>
            </a:r>
            <a:r>
              <a:rPr lang="de-DE" sz="1800" dirty="0"/>
              <a:t>: A </a:t>
            </a:r>
            <a:r>
              <a:rPr lang="de-DE" sz="1800" dirty="0" err="1"/>
              <a:t>Multimethod</a:t>
            </a:r>
            <a:r>
              <a:rPr lang="de-DE" sz="1800" dirty="0"/>
              <a:t> Study of College Student </a:t>
            </a:r>
            <a:r>
              <a:rPr lang="de-DE" sz="1800" dirty="0" err="1"/>
              <a:t>Drinkers</a:t>
            </a:r>
            <a:r>
              <a:rPr lang="de-DE" sz="1800" dirty="0"/>
              <a:t>. </a:t>
            </a:r>
            <a:r>
              <a:rPr lang="de-DE" sz="1800" dirty="0" err="1"/>
              <a:t>Alcohol</a:t>
            </a:r>
            <a:r>
              <a:rPr lang="de-DE" sz="1800" dirty="0"/>
              <a:t> </a:t>
            </a:r>
            <a:r>
              <a:rPr lang="de-DE" sz="1800" dirty="0" err="1"/>
              <a:t>Clin</a:t>
            </a:r>
            <a:r>
              <a:rPr lang="de-DE" sz="1800" dirty="0"/>
              <a:t> </a:t>
            </a:r>
            <a:r>
              <a:rPr lang="de-DE" sz="1800" dirty="0" err="1"/>
              <a:t>Exp</a:t>
            </a:r>
            <a:r>
              <a:rPr lang="de-DE" sz="1800" dirty="0"/>
              <a:t> Res, 45 (4) S.752-764.</a:t>
            </a:r>
            <a:endParaRPr lang="en-US" sz="1800" dirty="0">
              <a:solidFill>
                <a:schemeClr val="accent3"/>
              </a:solidFill>
            </a:endParaRPr>
          </a:p>
          <a:p>
            <a:pPr>
              <a:spcBef>
                <a:spcPts val="0"/>
              </a:spcBef>
            </a:pPr>
            <a:r>
              <a:rPr lang="en-US" sz="1800" dirty="0">
                <a:solidFill>
                  <a:schemeClr val="accent3"/>
                </a:solidFill>
              </a:rPr>
              <a:t>John, U., &amp; </a:t>
            </a:r>
            <a:r>
              <a:rPr lang="en-US" sz="1800" dirty="0" err="1">
                <a:solidFill>
                  <a:schemeClr val="accent3"/>
                </a:solidFill>
              </a:rPr>
              <a:t>Hanke</a:t>
            </a:r>
            <a:r>
              <a:rPr lang="en-US" sz="1800" dirty="0">
                <a:solidFill>
                  <a:schemeClr val="accent3"/>
                </a:solidFill>
              </a:rPr>
              <a:t>, M. (2002). Alcohol-attributable mortality in a high per capita consumption country: Germany. </a:t>
            </a:r>
            <a:r>
              <a:rPr lang="en-US" sz="1800" i="1" dirty="0">
                <a:solidFill>
                  <a:schemeClr val="accent3"/>
                </a:solidFill>
              </a:rPr>
              <a:t>Alcohol and Alcoholism (Oxford, </a:t>
            </a:r>
            <a:r>
              <a:rPr lang="en-US" sz="1800" i="1" dirty="0" err="1">
                <a:solidFill>
                  <a:schemeClr val="accent3"/>
                </a:solidFill>
              </a:rPr>
              <a:t>Oxfordshire</a:t>
            </a:r>
            <a:r>
              <a:rPr lang="en-US" sz="1800" i="1" dirty="0">
                <a:solidFill>
                  <a:schemeClr val="accent3"/>
                </a:solidFill>
              </a:rPr>
              <a:t>)</a:t>
            </a:r>
            <a:r>
              <a:rPr lang="en-US" sz="1800" dirty="0">
                <a:solidFill>
                  <a:schemeClr val="accent3"/>
                </a:solidFill>
              </a:rPr>
              <a:t>, </a:t>
            </a:r>
            <a:r>
              <a:rPr lang="en-US" sz="1800" i="1" dirty="0">
                <a:solidFill>
                  <a:schemeClr val="accent3"/>
                </a:solidFill>
              </a:rPr>
              <a:t>37</a:t>
            </a:r>
            <a:r>
              <a:rPr lang="en-US" sz="1800" dirty="0">
                <a:solidFill>
                  <a:schemeClr val="accent3"/>
                </a:solidFill>
              </a:rPr>
              <a:t>(6), 581–585.</a:t>
            </a:r>
          </a:p>
          <a:p>
            <a:pPr>
              <a:spcBef>
                <a:spcPts val="0"/>
              </a:spcBef>
            </a:pPr>
            <a:r>
              <a:rPr lang="de-DE" sz="1800" dirty="0" err="1">
                <a:solidFill>
                  <a:schemeClr val="accent3"/>
                </a:solidFill>
              </a:rPr>
              <a:t>Middendorff</a:t>
            </a:r>
            <a:r>
              <a:rPr lang="de-DE" sz="1800" dirty="0">
                <a:solidFill>
                  <a:schemeClr val="accent3"/>
                </a:solidFill>
              </a:rPr>
              <a:t>, E., </a:t>
            </a:r>
            <a:r>
              <a:rPr lang="de-DE" sz="1800" dirty="0" err="1">
                <a:solidFill>
                  <a:schemeClr val="accent3"/>
                </a:solidFill>
              </a:rPr>
              <a:t>Poskowsky</a:t>
            </a:r>
            <a:r>
              <a:rPr lang="de-DE" sz="1800" dirty="0">
                <a:solidFill>
                  <a:schemeClr val="accent3"/>
                </a:solidFill>
              </a:rPr>
              <a:t> J. &amp; Becker, K. (2015). Formen der Stresskompensation und Leistungssteigerung bei Studierenden. Wiederholungsbefragung des HISBUS-Panels zu Verbreitung und Mustern studienbezogenen. Hannover: Deutsches Zentrum für Hochschul- und Wissenschaftsforschung (DZHW).</a:t>
            </a:r>
            <a:endParaRPr lang="en-US" sz="1800" dirty="0">
              <a:solidFill>
                <a:schemeClr val="accent3"/>
              </a:solidFill>
            </a:endParaRPr>
          </a:p>
          <a:p>
            <a:pPr>
              <a:spcBef>
                <a:spcPts val="0"/>
              </a:spcBef>
            </a:pPr>
            <a:r>
              <a:rPr lang="de-DE" sz="1800" dirty="0">
                <a:solidFill>
                  <a:schemeClr val="accent3"/>
                </a:solidFill>
              </a:rPr>
              <a:t>Robert Koch-Institut (2014). Alkoholkonsum. Faktenblatt zu GEDA 2012: Ergebnisse der Studie »Gesundheit in Deutschland aktuell 2012«. Verfügbar unter </a:t>
            </a:r>
            <a:r>
              <a:rPr lang="de-DE" sz="1800" dirty="0">
                <a:solidFill>
                  <a:schemeClr val="accent3"/>
                </a:solidFill>
                <a:hlinkClick r:id="rId3"/>
              </a:rPr>
              <a:t>http://www.rki.de/DE/Content/</a:t>
            </a:r>
            <a:r>
              <a:rPr lang="de-DE" sz="1800" dirty="0" err="1">
                <a:solidFill>
                  <a:schemeClr val="accent3"/>
                </a:solidFill>
                <a:hlinkClick r:id="rId3"/>
              </a:rPr>
              <a:t>Gesundheitsmonitoring</a:t>
            </a:r>
            <a:r>
              <a:rPr lang="de-DE" sz="1800" dirty="0">
                <a:solidFill>
                  <a:schemeClr val="accent3"/>
                </a:solidFill>
                <a:hlinkClick r:id="rId3"/>
              </a:rPr>
              <a:t>­­/Gesundheitsberichterstattung­/</a:t>
            </a:r>
            <a:r>
              <a:rPr lang="de-DE" sz="1800" dirty="0" err="1">
                <a:solidFill>
                  <a:schemeClr val="accent3"/>
                </a:solidFill>
                <a:hlinkClick r:id="rId3"/>
              </a:rPr>
              <a:t>GBEDownloadsF</a:t>
            </a:r>
            <a:r>
              <a:rPr lang="de-DE" sz="1800" dirty="0">
                <a:solidFill>
                  <a:schemeClr val="accent3"/>
                </a:solidFill>
                <a:hlinkClick r:id="rId3"/>
              </a:rPr>
              <a:t>/Geda2012/Alkoholkonsum.pdf</a:t>
            </a:r>
            <a:endParaRPr lang="de-DE" sz="1800" dirty="0">
              <a:solidFill>
                <a:schemeClr val="accent3"/>
              </a:solidFill>
            </a:endParaRPr>
          </a:p>
          <a:p>
            <a:pPr>
              <a:spcBef>
                <a:spcPts val="0"/>
              </a:spcBef>
            </a:pPr>
            <a:r>
              <a:rPr lang="en-US" sz="1800" dirty="0">
                <a:solidFill>
                  <a:schemeClr val="accent3"/>
                </a:solidFill>
              </a:rPr>
              <a:t>Statista. </a:t>
            </a:r>
            <a:r>
              <a:rPr lang="de-DE" sz="1800" dirty="0"/>
              <a:t>Pro-Kopf-Verbrauch von Bier, Wein, Schaumwein und Spirituosen in Deutschland in den Jahren 2008 bis 2020. Online Verfügbar unter: </a:t>
            </a:r>
            <a:r>
              <a:rPr lang="en-US" sz="1800" dirty="0">
                <a:solidFill>
                  <a:schemeClr val="accent3"/>
                </a:solidFill>
                <a:hlinkClick r:id="rId4"/>
              </a:rPr>
              <a:t>https://de.statista.com/statistik/daten/studie/5384/umfrage/verbrauch-je-einwohner-an-alkohol-in-deutschland-seit-1990</a:t>
            </a:r>
            <a:r>
              <a:rPr lang="en-US" sz="1800" dirty="0">
                <a:solidFill>
                  <a:schemeClr val="accent3"/>
                </a:solidFill>
              </a:rPr>
              <a:t> </a:t>
            </a:r>
          </a:p>
          <a:p>
            <a:pPr>
              <a:spcBef>
                <a:spcPts val="0"/>
              </a:spcBef>
            </a:pPr>
            <a:r>
              <a:rPr lang="en-US" sz="1800" dirty="0">
                <a:solidFill>
                  <a:schemeClr val="accent3"/>
                </a:solidFill>
              </a:rPr>
              <a:t>World health statistics 2021: monitoring health for the SDGs, sustainable development goals. Geneva: World Health Organization; 2021. Online </a:t>
            </a:r>
            <a:r>
              <a:rPr lang="en-US" sz="1800" dirty="0" err="1">
                <a:solidFill>
                  <a:schemeClr val="accent3"/>
                </a:solidFill>
              </a:rPr>
              <a:t>verfügbar</a:t>
            </a:r>
            <a:r>
              <a:rPr lang="en-US" sz="1800" dirty="0">
                <a:solidFill>
                  <a:schemeClr val="accent3"/>
                </a:solidFill>
              </a:rPr>
              <a:t> </a:t>
            </a:r>
            <a:r>
              <a:rPr lang="en-US" sz="1800" dirty="0" err="1">
                <a:solidFill>
                  <a:schemeClr val="accent3"/>
                </a:solidFill>
              </a:rPr>
              <a:t>unter</a:t>
            </a:r>
            <a:r>
              <a:rPr lang="en-US" sz="1800" dirty="0">
                <a:solidFill>
                  <a:schemeClr val="accent3"/>
                </a:solidFill>
              </a:rPr>
              <a:t>: </a:t>
            </a:r>
            <a:r>
              <a:rPr lang="de-DE" sz="1800" dirty="0">
                <a:solidFill>
                  <a:schemeClr val="accent3"/>
                </a:solidFill>
                <a:hlinkClick r:id="rId5"/>
              </a:rPr>
              <a:t>https://apps.who.int/iris/bitstream/handle/10665/342703/9789240027053-eng.pdf</a:t>
            </a:r>
            <a:r>
              <a:rPr lang="de-DE" sz="1800" dirty="0">
                <a:solidFill>
                  <a:schemeClr val="accent3"/>
                </a:solidFill>
              </a:rPr>
              <a:t> </a:t>
            </a:r>
            <a:endParaRPr lang="en-US" sz="1800" dirty="0">
              <a:solidFill>
                <a:schemeClr val="accent3"/>
              </a:solidFill>
            </a:endParaRPr>
          </a:p>
          <a:p>
            <a:pPr>
              <a:spcBef>
                <a:spcPts val="0"/>
              </a:spcBef>
            </a:pPr>
            <a:endParaRPr lang="de-DE" sz="1800" dirty="0">
              <a:solidFill>
                <a:schemeClr val="accent3"/>
              </a:solidFill>
            </a:endParaRPr>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30</a:t>
            </a:fld>
            <a:endParaRPr lang="en-US" noProof="0" dirty="0"/>
          </a:p>
        </p:txBody>
      </p:sp>
    </p:spTree>
    <p:extLst>
      <p:ext uri="{BB962C8B-B14F-4D97-AF65-F5344CB8AC3E}">
        <p14:creationId xmlns:p14="http://schemas.microsoft.com/office/powerpoint/2010/main" val="281115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xfrm>
            <a:off x="2411412" y="0"/>
            <a:ext cx="9780588" cy="6371351"/>
          </a:xfrm>
        </p:spPr>
      </p:pic>
      <p:sp>
        <p:nvSpPr>
          <p:cNvPr id="8" name="Titel 7"/>
          <p:cNvSpPr>
            <a:spLocks noGrp="1"/>
          </p:cNvSpPr>
          <p:nvPr>
            <p:ph type="title"/>
          </p:nvPr>
        </p:nvSpPr>
        <p:spPr>
          <a:xfrm>
            <a:off x="0" y="2622201"/>
            <a:ext cx="8058615" cy="1583473"/>
          </a:xfrm>
        </p:spPr>
        <p:txBody>
          <a:bodyPr/>
          <a:lstStyle/>
          <a:p>
            <a:r>
              <a:rPr lang="de-DE" altLang="de-DE" sz="3600" dirty="0" smtClean="0"/>
              <a:t>Möglichkeiten der Prävention </a:t>
            </a:r>
            <a:r>
              <a:rPr lang="de-DE" altLang="de-DE" sz="3600" dirty="0"/>
              <a:t>des riskanten Alkoholkonsums bei Studierenden </a:t>
            </a:r>
            <a:r>
              <a:rPr lang="de-DE" altLang="de-DE" sz="3600" dirty="0" smtClean="0"/>
              <a:t> – </a:t>
            </a:r>
            <a:r>
              <a:rPr lang="de-DE" altLang="de-DE" sz="3600" dirty="0"/>
              <a:t/>
            </a:r>
            <a:br>
              <a:rPr lang="de-DE" altLang="de-DE" sz="3600" dirty="0"/>
            </a:br>
            <a:r>
              <a:rPr lang="de-DE" altLang="de-DE" sz="3600" dirty="0"/>
              <a:t>Gesundheitsförderung im Setting Hochschule</a:t>
            </a:r>
          </a:p>
        </p:txBody>
      </p:sp>
      <p:sp>
        <p:nvSpPr>
          <p:cNvPr id="10" name="Textplatzhalter 9"/>
          <p:cNvSpPr>
            <a:spLocks noGrp="1"/>
          </p:cNvSpPr>
          <p:nvPr>
            <p:ph type="body" sz="quarter" idx="13"/>
          </p:nvPr>
        </p:nvSpPr>
        <p:spPr>
          <a:xfrm>
            <a:off x="1701" y="4205674"/>
            <a:ext cx="8056914" cy="996165"/>
          </a:xfrm>
        </p:spPr>
        <p:txBody>
          <a:bodyPr/>
          <a:lstStyle/>
          <a:p>
            <a:r>
              <a:rPr lang="de-DE" dirty="0"/>
              <a:t>Wie kann </a:t>
            </a:r>
            <a:r>
              <a:rPr lang="de-DE" dirty="0" smtClean="0"/>
              <a:t>Alkoholprävention im Setting Hochschule </a:t>
            </a:r>
            <a:r>
              <a:rPr lang="de-DE" dirty="0"/>
              <a:t>verankert werden?</a:t>
            </a:r>
          </a:p>
        </p:txBody>
      </p:sp>
      <p:sp>
        <p:nvSpPr>
          <p:cNvPr id="7" name="Foliennummernplatzhalter 6"/>
          <p:cNvSpPr>
            <a:spLocks noGrp="1"/>
          </p:cNvSpPr>
          <p:nvPr>
            <p:ph type="sldNum" sz="quarter" idx="4"/>
          </p:nvPr>
        </p:nvSpPr>
        <p:spPr/>
        <p:txBody>
          <a:bodyPr/>
          <a:lstStyle/>
          <a:p>
            <a:fld id="{19B51A1E-902D-48AF-9020-955120F399B6}" type="slidenum">
              <a:rPr lang="en-US" noProof="0" smtClean="0"/>
              <a:pPr/>
              <a:t>31</a:t>
            </a:fld>
            <a:endParaRPr lang="en-US" noProof="0" dirty="0"/>
          </a:p>
        </p:txBody>
      </p:sp>
    </p:spTree>
    <p:extLst>
      <p:ext uri="{BB962C8B-B14F-4D97-AF65-F5344CB8AC3E}">
        <p14:creationId xmlns:p14="http://schemas.microsoft.com/office/powerpoint/2010/main" val="14972495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Gesundheitsförderung im Setting Hochschule</a:t>
            </a:r>
            <a:endParaRPr lang="de-DE" dirty="0"/>
          </a:p>
        </p:txBody>
      </p:sp>
      <p:sp>
        <p:nvSpPr>
          <p:cNvPr id="4" name="Inhaltsplatzhalter 3"/>
          <p:cNvSpPr>
            <a:spLocks noGrp="1"/>
          </p:cNvSpPr>
          <p:nvPr>
            <p:ph idx="1"/>
          </p:nvPr>
        </p:nvSpPr>
        <p:spPr/>
        <p:txBody>
          <a:bodyPr/>
          <a:lstStyle/>
          <a:p>
            <a:pPr marL="0" indent="0">
              <a:buNone/>
            </a:pPr>
            <a:r>
              <a:rPr lang="de-DE" sz="2000" b="1" dirty="0" smtClean="0"/>
              <a:t>1. Gesundheitsförderung und Prävention</a:t>
            </a:r>
          </a:p>
          <a:p>
            <a:pPr lvl="1"/>
            <a:r>
              <a:rPr lang="de-DE" sz="1800" dirty="0" smtClean="0"/>
              <a:t>Gemeinsames Ziel: Gesundheitsgewinn</a:t>
            </a:r>
          </a:p>
          <a:p>
            <a:pPr lvl="1"/>
            <a:r>
              <a:rPr lang="de-DE" sz="1800" dirty="0" smtClean="0"/>
              <a:t>Unterschiede </a:t>
            </a:r>
            <a:endParaRPr lang="de-DE" sz="1800" dirty="0"/>
          </a:p>
          <a:p>
            <a:pPr marL="0" indent="0">
              <a:buNone/>
            </a:pPr>
            <a:r>
              <a:rPr lang="de-DE" sz="2000" b="1" dirty="0" smtClean="0"/>
              <a:t>1.1 Präventionsansätze</a:t>
            </a:r>
          </a:p>
          <a:p>
            <a:pPr lvl="1"/>
            <a:r>
              <a:rPr lang="de-DE" sz="1800" dirty="0" smtClean="0"/>
              <a:t>Zielstellung – primär, sekundär, tertiär</a:t>
            </a:r>
            <a:endParaRPr lang="de-DE" sz="1800" dirty="0"/>
          </a:p>
          <a:p>
            <a:pPr lvl="1"/>
            <a:r>
              <a:rPr lang="de-DE" sz="1800" dirty="0" smtClean="0"/>
              <a:t>Zielgruppe </a:t>
            </a:r>
            <a:r>
              <a:rPr lang="de-DE" sz="1800" dirty="0"/>
              <a:t>– u</a:t>
            </a:r>
            <a:r>
              <a:rPr lang="de-DE" sz="1800" dirty="0" smtClean="0"/>
              <a:t>niversell, selektiv, indiziert</a:t>
            </a:r>
            <a:endParaRPr lang="de-DE" sz="1800" dirty="0"/>
          </a:p>
          <a:p>
            <a:pPr lvl="1"/>
            <a:r>
              <a:rPr lang="de-DE" sz="1800" dirty="0" smtClean="0"/>
              <a:t>Primäre Strategie – Verhaltens- und Verhältnisprävention</a:t>
            </a:r>
            <a:endParaRPr lang="de-DE" sz="1800" b="1" dirty="0" smtClean="0"/>
          </a:p>
          <a:p>
            <a:pPr marL="0" indent="0">
              <a:buNone/>
            </a:pPr>
            <a:r>
              <a:rPr lang="de-DE" sz="2000" b="1" dirty="0" smtClean="0"/>
              <a:t>1.2 Setting-Ansatz der Gesundheitsförderung</a:t>
            </a:r>
          </a:p>
          <a:p>
            <a:pPr marL="0" indent="0">
              <a:buNone/>
            </a:pPr>
            <a:r>
              <a:rPr lang="de-DE" sz="2000" b="1" dirty="0" smtClean="0"/>
              <a:t>2. Gesundheitsförderung </a:t>
            </a:r>
            <a:r>
              <a:rPr lang="de-DE" sz="2000" b="1" dirty="0"/>
              <a:t>und Prävention im Setting </a:t>
            </a:r>
            <a:r>
              <a:rPr lang="de-DE" sz="2000" b="1" dirty="0" smtClean="0"/>
              <a:t>Hochschule</a:t>
            </a:r>
            <a:endParaRPr lang="de-DE" b="1" dirty="0"/>
          </a:p>
          <a:p>
            <a:pPr marL="0" indent="0">
              <a:buNone/>
            </a:pPr>
            <a:r>
              <a:rPr lang="de-DE" sz="2000" b="1" dirty="0" smtClean="0"/>
              <a:t>3. Alkoholprävention </a:t>
            </a:r>
            <a:r>
              <a:rPr lang="de-DE" sz="2000" b="1" dirty="0"/>
              <a:t>im Setting Hochschule</a:t>
            </a:r>
          </a:p>
          <a:p>
            <a:pPr lvl="2"/>
            <a:endParaRPr lang="de-DE" dirty="0" smtClean="0"/>
          </a:p>
          <a:p>
            <a:pPr lvl="2"/>
            <a:endParaRPr lang="de-DE" dirty="0"/>
          </a:p>
          <a:p>
            <a:endParaRPr lang="de-DE" dirty="0" smtClean="0"/>
          </a:p>
          <a:p>
            <a:pPr marL="266700" lvl="1" indent="0">
              <a:buNone/>
            </a:pP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32</a:t>
            </a:fld>
            <a:endParaRPr lang="en-US" noProof="0" dirty="0"/>
          </a:p>
        </p:txBody>
      </p:sp>
      <p:sp>
        <p:nvSpPr>
          <p:cNvPr id="5" name="Textplatzhalter 4"/>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36108327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Gesundheitsförderung und Prävention</a:t>
            </a:r>
          </a:p>
        </p:txBody>
      </p:sp>
      <p:sp>
        <p:nvSpPr>
          <p:cNvPr id="3" name="Textplatzhalter 2"/>
          <p:cNvSpPr>
            <a:spLocks noGrp="1"/>
          </p:cNvSpPr>
          <p:nvPr>
            <p:ph type="body" sz="quarter" idx="32"/>
          </p:nvPr>
        </p:nvSpPr>
        <p:spPr/>
        <p:txBody>
          <a:bodyPr/>
          <a:lstStyle/>
          <a:p>
            <a:r>
              <a:rPr lang="de-DE" b="1" dirty="0"/>
              <a:t>Gemeinsames Ziel: Gesundheitsgewinn</a:t>
            </a:r>
            <a:endParaRPr lang="de-DE" sz="1000" dirty="0"/>
          </a:p>
          <a:p>
            <a:endParaRPr lang="de-DE" dirty="0"/>
          </a:p>
        </p:txBody>
      </p:sp>
      <p:sp>
        <p:nvSpPr>
          <p:cNvPr id="4" name="Inhaltsplatzhalter 3"/>
          <p:cNvSpPr>
            <a:spLocks noGrp="1"/>
          </p:cNvSpPr>
          <p:nvPr>
            <p:ph idx="1"/>
          </p:nvPr>
        </p:nvSpPr>
        <p:spPr/>
        <p:txBody>
          <a:bodyPr/>
          <a:lstStyle/>
          <a:p>
            <a:pPr marL="0" indent="0">
              <a:buNone/>
            </a:pPr>
            <a:r>
              <a:rPr lang="de-DE" dirty="0"/>
              <a:t>Gesundheitsförderung und Prävention…</a:t>
            </a:r>
          </a:p>
          <a:p>
            <a:pPr marL="0" indent="0">
              <a:buNone/>
            </a:pPr>
            <a:endParaRPr lang="de-DE" dirty="0"/>
          </a:p>
          <a:p>
            <a:pPr marL="0" indent="0">
              <a:buNone/>
            </a:pPr>
            <a:r>
              <a:rPr lang="de-DE" dirty="0"/>
              <a:t>…zielen auf individuellen und kollektiven Gesundheitsgewinn durch:</a:t>
            </a:r>
          </a:p>
          <a:p>
            <a:pPr marL="723900" lvl="1" indent="-457200">
              <a:buAutoNum type="arabicPeriod"/>
            </a:pPr>
            <a:r>
              <a:rPr lang="de-DE" dirty="0"/>
              <a:t>Zurückdrängen von Risiken für Krankheiten (Prävention)</a:t>
            </a:r>
          </a:p>
          <a:p>
            <a:pPr marL="723900" lvl="1" indent="-457200">
              <a:buAutoNum type="arabicPeriod"/>
            </a:pPr>
            <a:r>
              <a:rPr lang="de-DE" dirty="0"/>
              <a:t>Förderung von gesundheitsrelevanten Lebensbedingungen (Gesundheitsförderung)</a:t>
            </a:r>
          </a:p>
          <a:p>
            <a:pPr marL="723900" lvl="1" indent="-457200">
              <a:buAutoNum type="arabicPeriod"/>
            </a:pPr>
            <a:endParaRPr lang="de-DE" dirty="0"/>
          </a:p>
          <a:p>
            <a:pPr marL="0" indent="0">
              <a:buNone/>
            </a:pPr>
            <a:r>
              <a:rPr lang="de-DE" dirty="0"/>
              <a:t>…ergänzen sich gegenseitig </a:t>
            </a:r>
            <a:r>
              <a:rPr lang="de-DE" sz="2000" dirty="0"/>
              <a:t>d. h. je nach Ausgangslage ist einmal Gesundheitsförderung und einmal Prävention die angemessene und erfolgsversprechende Interventionsform </a:t>
            </a:r>
          </a:p>
          <a:p>
            <a:pPr marL="0" indent="0">
              <a:buNone/>
            </a:pPr>
            <a:endParaRPr lang="de-DE" sz="2000" dirty="0"/>
          </a:p>
          <a:p>
            <a:pPr marL="0" indent="0">
              <a:buNone/>
            </a:pPr>
            <a:r>
              <a:rPr lang="de-DE" dirty="0"/>
              <a:t>…sind ein integraler Bestandteil eines modernen Gesundheits- und Versorgungssystems. Das Präventionsgesetz, dass 2016 in Kraft trat, legte einen ersten Schritt in diese Richtung fest. </a:t>
            </a:r>
          </a:p>
          <a:p>
            <a:pPr marL="0" indent="0">
              <a:buNone/>
            </a:pP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33</a:t>
            </a:fld>
            <a:endParaRPr lang="en-US" noProof="0" dirty="0"/>
          </a:p>
        </p:txBody>
      </p:sp>
      <p:sp>
        <p:nvSpPr>
          <p:cNvPr id="7" name="Textplatzhalter 6"/>
          <p:cNvSpPr>
            <a:spLocks noGrp="1"/>
          </p:cNvSpPr>
          <p:nvPr>
            <p:ph type="body" sz="quarter" idx="33"/>
          </p:nvPr>
        </p:nvSpPr>
        <p:spPr>
          <a:xfrm>
            <a:off x="7912100" y="5988326"/>
            <a:ext cx="3859213" cy="202924"/>
          </a:xfrm>
        </p:spPr>
        <p:txBody>
          <a:bodyPr/>
          <a:lstStyle/>
          <a:p>
            <a:r>
              <a:rPr lang="de-DE" dirty="0" smtClean="0"/>
              <a:t>Hurrelmann, Richter, Klotz &amp; Stock, 2018 </a:t>
            </a:r>
            <a:endParaRPr lang="de-DE" dirty="0"/>
          </a:p>
        </p:txBody>
      </p:sp>
    </p:spTree>
    <p:extLst>
      <p:ext uri="{BB962C8B-B14F-4D97-AF65-F5344CB8AC3E}">
        <p14:creationId xmlns:p14="http://schemas.microsoft.com/office/powerpoint/2010/main" val="18473535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Gesundheitsförderung und Prävention</a:t>
            </a:r>
          </a:p>
        </p:txBody>
      </p:sp>
      <p:sp>
        <p:nvSpPr>
          <p:cNvPr id="3" name="Textplatzhalter 2"/>
          <p:cNvSpPr>
            <a:spLocks noGrp="1"/>
          </p:cNvSpPr>
          <p:nvPr>
            <p:ph type="body" sz="quarter" idx="32"/>
          </p:nvPr>
        </p:nvSpPr>
        <p:spPr/>
        <p:txBody>
          <a:bodyPr/>
          <a:lstStyle/>
          <a:p>
            <a:r>
              <a:rPr lang="de-DE" dirty="0"/>
              <a:t>Unterschiede</a:t>
            </a:r>
          </a:p>
          <a:p>
            <a:endParaRPr lang="de-DE" dirty="0"/>
          </a:p>
        </p:txBody>
      </p:sp>
      <p:sp>
        <p:nvSpPr>
          <p:cNvPr id="4" name="Textplatzhalter 3"/>
          <p:cNvSpPr>
            <a:spLocks noGrp="1"/>
          </p:cNvSpPr>
          <p:nvPr>
            <p:ph type="body" idx="1"/>
          </p:nvPr>
        </p:nvSpPr>
        <p:spPr/>
        <p:txBody>
          <a:bodyPr/>
          <a:lstStyle/>
          <a:p>
            <a:r>
              <a:rPr lang="de-DE" dirty="0"/>
              <a:t>Gesundheitsförderung</a:t>
            </a:r>
          </a:p>
          <a:p>
            <a:endParaRPr lang="de-DE" dirty="0"/>
          </a:p>
        </p:txBody>
      </p:sp>
      <p:sp>
        <p:nvSpPr>
          <p:cNvPr id="5" name="Inhaltsplatzhalter 4"/>
          <p:cNvSpPr>
            <a:spLocks noGrp="1"/>
          </p:cNvSpPr>
          <p:nvPr>
            <p:ph sz="half" idx="2"/>
          </p:nvPr>
        </p:nvSpPr>
        <p:spPr/>
        <p:txBody>
          <a:bodyPr/>
          <a:lstStyle/>
          <a:p>
            <a:pPr marL="0" indent="0">
              <a:lnSpc>
                <a:spcPct val="100000"/>
              </a:lnSpc>
              <a:buNone/>
            </a:pPr>
            <a:r>
              <a:rPr lang="de-DE" dirty="0"/>
              <a:t>Mögliche Definitionen:</a:t>
            </a:r>
          </a:p>
          <a:p>
            <a:pPr>
              <a:lnSpc>
                <a:spcPct val="100000"/>
              </a:lnSpc>
            </a:pPr>
            <a:r>
              <a:rPr lang="de-DE" sz="1600" dirty="0"/>
              <a:t>„</a:t>
            </a:r>
            <a:r>
              <a:rPr lang="de-DE" sz="1600" i="1" dirty="0"/>
              <a:t>Gesundheitsförderung</a:t>
            </a:r>
            <a:r>
              <a:rPr lang="de-DE" sz="1600" dirty="0"/>
              <a:t>: Ist eine Reihe von Aktivitäten und Maßnahmen, um Menschen ein höheres Maß an Selbstbestimmung über ihre Gesundheit zu ermöglichen. Diese Aktivitäten und Maßnahmen können sich an einzelne Personen, Familien, soziale Gruppen oder ganze Bevölkerungsgruppen richten.“ (Naidoo &amp; Wills, 2019, S. 121)</a:t>
            </a:r>
          </a:p>
          <a:p>
            <a:pPr>
              <a:lnSpc>
                <a:spcPct val="100000"/>
              </a:lnSpc>
            </a:pPr>
            <a:r>
              <a:rPr lang="de-DE" sz="1600" dirty="0"/>
              <a:t>„Gesundheitsförderung bezeichnet alle Interventionen, die der Verbesserung der gesundheitsrelevanten Lebensbedingungen der Bevölkerung dienen.“ </a:t>
            </a:r>
            <a:r>
              <a:rPr lang="de-DE" sz="1600" dirty="0" smtClean="0"/>
              <a:t>(</a:t>
            </a:r>
            <a:r>
              <a:rPr lang="de-DE" sz="1600" dirty="0"/>
              <a:t>Hurrelmann et al., 2018, S. 24)</a:t>
            </a:r>
          </a:p>
          <a:p>
            <a:pPr marL="0" indent="0">
              <a:buNone/>
            </a:pPr>
            <a:r>
              <a:rPr lang="de-DE" sz="1600" dirty="0"/>
              <a:t>Ursprünge: Ottawa-Charta zur Gesundheitsförderung der Weltgesundheitsorganisation (WHO), 1986</a:t>
            </a:r>
          </a:p>
          <a:p>
            <a:endParaRPr lang="de-DE" dirty="0"/>
          </a:p>
        </p:txBody>
      </p:sp>
      <p:sp>
        <p:nvSpPr>
          <p:cNvPr id="6" name="Textplatzhalter 5"/>
          <p:cNvSpPr>
            <a:spLocks noGrp="1"/>
          </p:cNvSpPr>
          <p:nvPr>
            <p:ph type="body" sz="quarter" idx="13"/>
          </p:nvPr>
        </p:nvSpPr>
        <p:spPr/>
        <p:txBody>
          <a:bodyPr/>
          <a:lstStyle/>
          <a:p>
            <a:r>
              <a:rPr lang="de-DE" dirty="0"/>
              <a:t>Prävention</a:t>
            </a:r>
          </a:p>
          <a:p>
            <a:endParaRPr lang="de-DE" dirty="0"/>
          </a:p>
        </p:txBody>
      </p:sp>
      <p:sp>
        <p:nvSpPr>
          <p:cNvPr id="7" name="Textplatzhalter 6"/>
          <p:cNvSpPr>
            <a:spLocks noGrp="1"/>
          </p:cNvSpPr>
          <p:nvPr>
            <p:ph type="body" sz="quarter" idx="12"/>
          </p:nvPr>
        </p:nvSpPr>
        <p:spPr/>
        <p:txBody>
          <a:bodyPr/>
          <a:lstStyle/>
          <a:p>
            <a:pPr marL="0" indent="0">
              <a:spcAft>
                <a:spcPts val="600"/>
              </a:spcAft>
              <a:buNone/>
            </a:pPr>
            <a:r>
              <a:rPr lang="de-DE" dirty="0"/>
              <a:t>Mögliche Definitionen:</a:t>
            </a:r>
          </a:p>
          <a:p>
            <a:pPr>
              <a:spcAft>
                <a:spcPts val="600"/>
              </a:spcAft>
            </a:pPr>
            <a:r>
              <a:rPr lang="de-DE" sz="1600" dirty="0"/>
              <a:t>„</a:t>
            </a:r>
            <a:r>
              <a:rPr lang="de-DE" sz="1600" i="1" dirty="0"/>
              <a:t>Prävention</a:t>
            </a:r>
            <a:r>
              <a:rPr lang="de-DE" sz="1600" dirty="0"/>
              <a:t>: Umfasst Aktivitäten auf der primären, sekundären und tertiären Ebene zur Vermeidung einer Krankheit oder zur Reduzierung oder Linderung seiner negativen Folgen.“ (Naidoo &amp; Wills, 2019, S. 121)</a:t>
            </a:r>
          </a:p>
          <a:p>
            <a:pPr>
              <a:spcAft>
                <a:spcPts val="600"/>
              </a:spcAft>
            </a:pPr>
            <a:r>
              <a:rPr lang="de-DE" sz="1600" dirty="0"/>
              <a:t>„Krankheitsprävention (oft verkürzt auch nur „Prävention“ genannt) bezeichnet alle Interventionen, die dem Vermeiden des Eintretens oder des Ausbreitens einer Krankheit dienen.“ (Hurrelmann et al., 2018, S.24)</a:t>
            </a:r>
          </a:p>
          <a:p>
            <a:endParaRPr lang="de-DE" dirty="0"/>
          </a:p>
        </p:txBody>
      </p:sp>
      <p:sp>
        <p:nvSpPr>
          <p:cNvPr id="8" name="Fußzeilenplatzhalter 7"/>
          <p:cNvSpPr>
            <a:spLocks noGrp="1"/>
          </p:cNvSpPr>
          <p:nvPr>
            <p:ph type="ftr" sz="quarter" idx="14"/>
          </p:nvPr>
        </p:nvSpPr>
        <p:spPr/>
        <p:txBody>
          <a:bodyPr/>
          <a:lstStyle/>
          <a:p>
            <a:r>
              <a:rPr lang="de-DE" smtClean="0"/>
              <a:t>eCHECKUP - Prävention des riskanten Alkoholkonsums bei Studierenden</a:t>
            </a:r>
            <a:endParaRPr lang="de-DE" dirty="0"/>
          </a:p>
        </p:txBody>
      </p:sp>
      <p:sp>
        <p:nvSpPr>
          <p:cNvPr id="9" name="Foliennummernplatzhalter 8"/>
          <p:cNvSpPr>
            <a:spLocks noGrp="1"/>
          </p:cNvSpPr>
          <p:nvPr>
            <p:ph type="sldNum" sz="quarter" idx="4"/>
          </p:nvPr>
        </p:nvSpPr>
        <p:spPr/>
        <p:txBody>
          <a:bodyPr/>
          <a:lstStyle/>
          <a:p>
            <a:fld id="{19B51A1E-902D-48AF-9020-955120F399B6}" type="slidenum">
              <a:rPr lang="en-US" noProof="0" smtClean="0"/>
              <a:pPr/>
              <a:t>34</a:t>
            </a:fld>
            <a:endParaRPr lang="en-US" noProof="0" dirty="0"/>
          </a:p>
        </p:txBody>
      </p:sp>
      <p:sp>
        <p:nvSpPr>
          <p:cNvPr id="10" name="Textplatzhalter 9"/>
          <p:cNvSpPr>
            <a:spLocks noGrp="1"/>
          </p:cNvSpPr>
          <p:nvPr>
            <p:ph type="body" sz="quarter" idx="33"/>
          </p:nvPr>
        </p:nvSpPr>
        <p:spPr/>
        <p:txBody>
          <a:bodyPr/>
          <a:lstStyle/>
          <a:p>
            <a:endParaRPr lang="de-DE"/>
          </a:p>
        </p:txBody>
      </p:sp>
      <p:sp>
        <p:nvSpPr>
          <p:cNvPr id="11" name="Textplatzhalter 10"/>
          <p:cNvSpPr>
            <a:spLocks noGrp="1"/>
          </p:cNvSpPr>
          <p:nvPr>
            <p:ph type="body" sz="quarter" idx="34"/>
          </p:nvPr>
        </p:nvSpPr>
        <p:spPr/>
        <p:txBody>
          <a:bodyPr/>
          <a:lstStyle/>
          <a:p>
            <a:endParaRPr lang="de-DE"/>
          </a:p>
        </p:txBody>
      </p:sp>
    </p:spTree>
    <p:extLst>
      <p:ext uri="{BB962C8B-B14F-4D97-AF65-F5344CB8AC3E}">
        <p14:creationId xmlns:p14="http://schemas.microsoft.com/office/powerpoint/2010/main" val="35588625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Gesundheitsförderung und Prävention</a:t>
            </a:r>
          </a:p>
        </p:txBody>
      </p:sp>
      <p:sp>
        <p:nvSpPr>
          <p:cNvPr id="3" name="Textplatzhalter 2"/>
          <p:cNvSpPr>
            <a:spLocks noGrp="1"/>
          </p:cNvSpPr>
          <p:nvPr>
            <p:ph type="body" sz="quarter" idx="32"/>
          </p:nvPr>
        </p:nvSpPr>
        <p:spPr/>
        <p:txBody>
          <a:bodyPr/>
          <a:lstStyle/>
          <a:p>
            <a:r>
              <a:rPr lang="de-DE" dirty="0"/>
              <a:t>Unterschiede </a:t>
            </a:r>
          </a:p>
          <a:p>
            <a:endParaRPr lang="de-DE" dirty="0"/>
          </a:p>
        </p:txBody>
      </p:sp>
      <p:sp>
        <p:nvSpPr>
          <p:cNvPr id="4" name="Textplatzhalter 3"/>
          <p:cNvSpPr>
            <a:spLocks noGrp="1"/>
          </p:cNvSpPr>
          <p:nvPr>
            <p:ph type="body" idx="1"/>
          </p:nvPr>
        </p:nvSpPr>
        <p:spPr/>
        <p:txBody>
          <a:bodyPr/>
          <a:lstStyle/>
          <a:p>
            <a:r>
              <a:rPr lang="de-DE" dirty="0"/>
              <a:t>Gesundheitsförderung</a:t>
            </a:r>
          </a:p>
          <a:p>
            <a:endParaRPr lang="de-DE" dirty="0"/>
          </a:p>
        </p:txBody>
      </p:sp>
      <p:sp>
        <p:nvSpPr>
          <p:cNvPr id="5" name="Inhaltsplatzhalter 4"/>
          <p:cNvSpPr>
            <a:spLocks noGrp="1"/>
          </p:cNvSpPr>
          <p:nvPr>
            <p:ph sz="half" idx="2"/>
          </p:nvPr>
        </p:nvSpPr>
        <p:spPr/>
        <p:txBody>
          <a:bodyPr/>
          <a:lstStyle/>
          <a:p>
            <a:pPr>
              <a:lnSpc>
                <a:spcPct val="100000"/>
              </a:lnSpc>
              <a:spcBef>
                <a:spcPts val="0"/>
              </a:spcBef>
            </a:pPr>
            <a:r>
              <a:rPr lang="de-DE" dirty="0" err="1">
                <a:sym typeface="Wingdings" panose="05000000000000000000" pitchFamily="2" charset="2"/>
              </a:rPr>
              <a:t>Salutogenetischer</a:t>
            </a:r>
            <a:r>
              <a:rPr lang="de-DE" dirty="0">
                <a:sym typeface="Wingdings" panose="05000000000000000000" pitchFamily="2" charset="2"/>
              </a:rPr>
              <a:t> </a:t>
            </a:r>
            <a:r>
              <a:rPr lang="de-DE" dirty="0" smtClean="0">
                <a:sym typeface="Wingdings" panose="05000000000000000000" pitchFamily="2" charset="2"/>
              </a:rPr>
              <a:t>Ansatz</a:t>
            </a:r>
            <a:r>
              <a:rPr lang="de-DE" baseline="30000" dirty="0" smtClean="0">
                <a:sym typeface="Wingdings" panose="05000000000000000000" pitchFamily="2" charset="2"/>
              </a:rPr>
              <a:t>1</a:t>
            </a:r>
            <a:endParaRPr lang="de-DE" sz="1000" dirty="0">
              <a:sym typeface="Wingdings" panose="05000000000000000000" pitchFamily="2" charset="2"/>
            </a:endParaRPr>
          </a:p>
          <a:p>
            <a:pPr>
              <a:lnSpc>
                <a:spcPct val="100000"/>
              </a:lnSpc>
              <a:spcBef>
                <a:spcPts val="0"/>
              </a:spcBef>
            </a:pPr>
            <a:r>
              <a:rPr lang="de-DE" dirty="0" smtClean="0"/>
              <a:t>Fokus</a:t>
            </a:r>
            <a:r>
              <a:rPr lang="de-DE" dirty="0"/>
              <a:t>: Förderung von Gesundheitsressourcen und Schutzfaktoren </a:t>
            </a:r>
          </a:p>
          <a:p>
            <a:pPr>
              <a:lnSpc>
                <a:spcPct val="100000"/>
              </a:lnSpc>
              <a:spcBef>
                <a:spcPts val="0"/>
              </a:spcBef>
            </a:pPr>
            <a:r>
              <a:rPr lang="de-DE" dirty="0"/>
              <a:t>komplexer, sozialer und gesundheitspolitischer Ansatz – bezieht u.a. Lebensbedingungen und Lebensweisen von Individuen und Gesellschaft </a:t>
            </a:r>
            <a:r>
              <a:rPr lang="de-DE" dirty="0" smtClean="0"/>
              <a:t>ein</a:t>
            </a:r>
            <a:r>
              <a:rPr lang="de-DE" baseline="30000" dirty="0" smtClean="0"/>
              <a:t>2</a:t>
            </a:r>
            <a:endParaRPr lang="de-DE" sz="1000" dirty="0"/>
          </a:p>
          <a:p>
            <a:endParaRPr lang="de-DE" dirty="0"/>
          </a:p>
        </p:txBody>
      </p:sp>
      <p:sp>
        <p:nvSpPr>
          <p:cNvPr id="6" name="Textplatzhalter 5"/>
          <p:cNvSpPr>
            <a:spLocks noGrp="1"/>
          </p:cNvSpPr>
          <p:nvPr>
            <p:ph type="body" sz="quarter" idx="13"/>
          </p:nvPr>
        </p:nvSpPr>
        <p:spPr/>
        <p:txBody>
          <a:bodyPr/>
          <a:lstStyle/>
          <a:p>
            <a:r>
              <a:rPr lang="de-DE" dirty="0"/>
              <a:t>Prävention</a:t>
            </a:r>
          </a:p>
          <a:p>
            <a:endParaRPr lang="de-DE" dirty="0"/>
          </a:p>
        </p:txBody>
      </p:sp>
      <p:sp>
        <p:nvSpPr>
          <p:cNvPr id="7" name="Textplatzhalter 6"/>
          <p:cNvSpPr>
            <a:spLocks noGrp="1"/>
          </p:cNvSpPr>
          <p:nvPr>
            <p:ph type="body" sz="quarter" idx="12"/>
          </p:nvPr>
        </p:nvSpPr>
        <p:spPr/>
        <p:txBody>
          <a:bodyPr/>
          <a:lstStyle/>
          <a:p>
            <a:pPr>
              <a:lnSpc>
                <a:spcPct val="100000"/>
              </a:lnSpc>
              <a:spcBef>
                <a:spcPts val="0"/>
              </a:spcBef>
            </a:pPr>
            <a:r>
              <a:rPr lang="de-DE" dirty="0" err="1">
                <a:sym typeface="Wingdings" panose="05000000000000000000" pitchFamily="2" charset="2"/>
              </a:rPr>
              <a:t>Pathogenetischer</a:t>
            </a:r>
            <a:r>
              <a:rPr lang="de-DE" dirty="0">
                <a:sym typeface="Wingdings" panose="05000000000000000000" pitchFamily="2" charset="2"/>
              </a:rPr>
              <a:t> Ansatz </a:t>
            </a:r>
            <a:endParaRPr lang="de-DE" dirty="0"/>
          </a:p>
          <a:p>
            <a:pPr>
              <a:lnSpc>
                <a:spcPct val="100000"/>
              </a:lnSpc>
              <a:spcBef>
                <a:spcPts val="0"/>
              </a:spcBef>
            </a:pPr>
            <a:r>
              <a:rPr lang="de-DE" dirty="0"/>
              <a:t>Fokus: Minimierung von Gesundheitsrisiken und </a:t>
            </a:r>
            <a:r>
              <a:rPr lang="de-DE" dirty="0" smtClean="0"/>
              <a:t>Risikofaktoren</a:t>
            </a:r>
            <a:r>
              <a:rPr lang="de-DE" baseline="30000" dirty="0" smtClean="0"/>
              <a:t>2</a:t>
            </a:r>
            <a:r>
              <a:rPr lang="de-DE" dirty="0" smtClean="0">
                <a:sym typeface="Wingdings" panose="05000000000000000000" pitchFamily="2" charset="2"/>
              </a:rPr>
              <a:t> </a:t>
            </a:r>
            <a:endParaRPr lang="de-DE" dirty="0">
              <a:sym typeface="Wingdings" panose="05000000000000000000" pitchFamily="2" charset="2"/>
            </a:endParaRPr>
          </a:p>
          <a:p>
            <a:endParaRPr lang="de-DE" dirty="0"/>
          </a:p>
        </p:txBody>
      </p:sp>
      <p:sp>
        <p:nvSpPr>
          <p:cNvPr id="8" name="Fußzeilenplatzhalter 7"/>
          <p:cNvSpPr>
            <a:spLocks noGrp="1"/>
          </p:cNvSpPr>
          <p:nvPr>
            <p:ph type="ftr" sz="quarter" idx="14"/>
          </p:nvPr>
        </p:nvSpPr>
        <p:spPr/>
        <p:txBody>
          <a:bodyPr/>
          <a:lstStyle/>
          <a:p>
            <a:r>
              <a:rPr lang="de-DE" smtClean="0"/>
              <a:t>eCHECKUP - Prävention des riskanten Alkoholkonsums bei Studierenden</a:t>
            </a:r>
            <a:endParaRPr lang="de-DE" dirty="0"/>
          </a:p>
        </p:txBody>
      </p:sp>
      <p:sp>
        <p:nvSpPr>
          <p:cNvPr id="9" name="Foliennummernplatzhalter 8"/>
          <p:cNvSpPr>
            <a:spLocks noGrp="1"/>
          </p:cNvSpPr>
          <p:nvPr>
            <p:ph type="sldNum" sz="quarter" idx="4"/>
          </p:nvPr>
        </p:nvSpPr>
        <p:spPr/>
        <p:txBody>
          <a:bodyPr/>
          <a:lstStyle/>
          <a:p>
            <a:fld id="{19B51A1E-902D-48AF-9020-955120F399B6}" type="slidenum">
              <a:rPr lang="en-US" noProof="0" smtClean="0"/>
              <a:pPr/>
              <a:t>35</a:t>
            </a:fld>
            <a:endParaRPr lang="en-US" noProof="0" dirty="0"/>
          </a:p>
        </p:txBody>
      </p:sp>
      <p:sp>
        <p:nvSpPr>
          <p:cNvPr id="10" name="Textplatzhalter 9"/>
          <p:cNvSpPr>
            <a:spLocks noGrp="1"/>
          </p:cNvSpPr>
          <p:nvPr>
            <p:ph type="body" sz="quarter" idx="33"/>
          </p:nvPr>
        </p:nvSpPr>
        <p:spPr/>
        <p:txBody>
          <a:bodyPr/>
          <a:lstStyle/>
          <a:p>
            <a:r>
              <a:rPr lang="de-DE" baseline="30000" dirty="0"/>
              <a:t>1</a:t>
            </a:r>
            <a:r>
              <a:rPr lang="de-DE" dirty="0" smtClean="0"/>
              <a:t>Antonovsky (1997), </a:t>
            </a:r>
            <a:r>
              <a:rPr lang="de-DE" baseline="30000" dirty="0" smtClean="0"/>
              <a:t>2</a:t>
            </a:r>
            <a:r>
              <a:rPr lang="de-DE" dirty="0" smtClean="0"/>
              <a:t>Hurrelmann et al. (2018)</a:t>
            </a:r>
          </a:p>
        </p:txBody>
      </p:sp>
      <p:sp>
        <p:nvSpPr>
          <p:cNvPr id="11" name="Textplatzhalter 10"/>
          <p:cNvSpPr>
            <a:spLocks noGrp="1"/>
          </p:cNvSpPr>
          <p:nvPr>
            <p:ph type="body" sz="quarter" idx="34"/>
          </p:nvPr>
        </p:nvSpPr>
        <p:spPr/>
        <p:txBody>
          <a:bodyPr/>
          <a:lstStyle/>
          <a:p>
            <a:r>
              <a:rPr lang="de-DE" baseline="30000" dirty="0" smtClean="0"/>
              <a:t>2</a:t>
            </a:r>
            <a:r>
              <a:rPr lang="de-DE" dirty="0" smtClean="0"/>
              <a:t>Hurrelmann et al. (2018)</a:t>
            </a:r>
            <a:endParaRPr lang="de-DE" dirty="0"/>
          </a:p>
        </p:txBody>
      </p:sp>
    </p:spTree>
    <p:extLst>
      <p:ext uri="{BB962C8B-B14F-4D97-AF65-F5344CB8AC3E}">
        <p14:creationId xmlns:p14="http://schemas.microsoft.com/office/powerpoint/2010/main" val="12384130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Präventionsansätze</a:t>
            </a:r>
          </a:p>
        </p:txBody>
      </p:sp>
      <p:sp>
        <p:nvSpPr>
          <p:cNvPr id="3" name="Textplatzhalter 2"/>
          <p:cNvSpPr>
            <a:spLocks noGrp="1"/>
          </p:cNvSpPr>
          <p:nvPr>
            <p:ph type="body" sz="quarter" idx="32"/>
          </p:nvPr>
        </p:nvSpPr>
        <p:spPr/>
        <p:txBody>
          <a:bodyPr/>
          <a:lstStyle/>
          <a:p>
            <a:r>
              <a:rPr lang="de-DE" dirty="0"/>
              <a:t>Welche Ansätze der Prävention gibt es?</a:t>
            </a:r>
          </a:p>
          <a:p>
            <a:endParaRPr lang="de-DE" dirty="0"/>
          </a:p>
        </p:txBody>
      </p:sp>
      <p:sp>
        <p:nvSpPr>
          <p:cNvPr id="4" name="Inhaltsplatzhalter 3"/>
          <p:cNvSpPr>
            <a:spLocks noGrp="1"/>
          </p:cNvSpPr>
          <p:nvPr>
            <p:ph idx="1"/>
          </p:nvPr>
        </p:nvSpPr>
        <p:spPr/>
        <p:txBody>
          <a:bodyPr/>
          <a:lstStyle/>
          <a:p>
            <a:pPr marL="0" lvl="0" indent="0">
              <a:lnSpc>
                <a:spcPct val="100000"/>
              </a:lnSpc>
              <a:spcBef>
                <a:spcPts val="0"/>
              </a:spcBef>
              <a:buNone/>
            </a:pPr>
            <a:r>
              <a:rPr lang="de-DE" b="1" dirty="0"/>
              <a:t>Prävention kann hinsichtlich Zielstellung, Zielgruppe und primärer Strategie unterschieden werden, in:  </a:t>
            </a:r>
            <a:endParaRPr lang="de-DE" b="1" dirty="0" smtClean="0"/>
          </a:p>
          <a:p>
            <a:pPr marL="457200" indent="-457200">
              <a:buFont typeface="+mj-lt"/>
              <a:buAutoNum type="arabicParenR"/>
            </a:pPr>
            <a:r>
              <a:rPr lang="de-DE" dirty="0" smtClean="0"/>
              <a:t>Zielstellung </a:t>
            </a:r>
          </a:p>
          <a:p>
            <a:pPr marL="1000125" lvl="2" indent="-457200">
              <a:buFont typeface="+mj-lt"/>
              <a:buAutoNum type="alphaLcPeriod"/>
            </a:pPr>
            <a:r>
              <a:rPr lang="de-DE" sz="2000" dirty="0" smtClean="0"/>
              <a:t>Primär</a:t>
            </a:r>
            <a:endParaRPr lang="de-DE" sz="2000" dirty="0"/>
          </a:p>
          <a:p>
            <a:pPr marL="1000125" lvl="2" indent="-457200">
              <a:buFont typeface="+mj-lt"/>
              <a:buAutoNum type="alphaLcPeriod"/>
            </a:pPr>
            <a:r>
              <a:rPr lang="de-DE" sz="2000" dirty="0"/>
              <a:t>Sekundär</a:t>
            </a:r>
          </a:p>
          <a:p>
            <a:pPr marL="1000125" lvl="2" indent="-457200">
              <a:buFont typeface="+mj-lt"/>
              <a:buAutoNum type="alphaLcPeriod"/>
            </a:pPr>
            <a:r>
              <a:rPr lang="de-DE" sz="2000" dirty="0"/>
              <a:t>Tertiär</a:t>
            </a:r>
            <a:endParaRPr lang="de-DE" dirty="0"/>
          </a:p>
          <a:p>
            <a:pPr marL="457200" indent="-457200">
              <a:buFont typeface="+mj-lt"/>
              <a:buAutoNum type="arabicParenR"/>
            </a:pPr>
            <a:r>
              <a:rPr lang="de-DE" dirty="0"/>
              <a:t>Zielgruppe</a:t>
            </a:r>
          </a:p>
          <a:p>
            <a:pPr marL="1000125" lvl="2" indent="-457200">
              <a:buFont typeface="+mj-lt"/>
              <a:buAutoNum type="alphaLcPeriod"/>
            </a:pPr>
            <a:r>
              <a:rPr lang="de-DE" sz="2000" dirty="0"/>
              <a:t>Universell</a:t>
            </a:r>
          </a:p>
          <a:p>
            <a:pPr marL="1000125" lvl="2" indent="-457200">
              <a:buFont typeface="+mj-lt"/>
              <a:buAutoNum type="alphaLcPeriod"/>
            </a:pPr>
            <a:r>
              <a:rPr lang="de-DE" sz="2000" dirty="0"/>
              <a:t>Selektiv</a:t>
            </a:r>
          </a:p>
          <a:p>
            <a:pPr marL="1000125" lvl="2" indent="-457200">
              <a:buFont typeface="+mj-lt"/>
              <a:buAutoNum type="alphaLcPeriod"/>
            </a:pPr>
            <a:r>
              <a:rPr lang="de-DE" sz="2000" dirty="0"/>
              <a:t>Indiziert</a:t>
            </a:r>
            <a:endParaRPr lang="de-DE" dirty="0"/>
          </a:p>
          <a:p>
            <a:pPr marL="457200" indent="-457200">
              <a:buFont typeface="+mj-lt"/>
              <a:buAutoNum type="arabicParenR"/>
            </a:pPr>
            <a:r>
              <a:rPr lang="de-DE" dirty="0"/>
              <a:t>Primäre Strategie</a:t>
            </a:r>
          </a:p>
          <a:p>
            <a:pPr marL="1000125" lvl="2" indent="-457200">
              <a:buAutoNum type="alphaLcPeriod"/>
            </a:pPr>
            <a:r>
              <a:rPr lang="de-DE" sz="2000" dirty="0"/>
              <a:t>Verhaltensprävention</a:t>
            </a:r>
          </a:p>
          <a:p>
            <a:pPr marL="1000125" lvl="2" indent="-457200">
              <a:buAutoNum type="alphaLcPeriod"/>
            </a:pPr>
            <a:r>
              <a:rPr lang="de-DE" sz="2000" dirty="0"/>
              <a:t>Verhältnisprävention</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36</a:t>
            </a:fld>
            <a:endParaRPr lang="en-US" noProof="0" dirty="0"/>
          </a:p>
        </p:txBody>
      </p:sp>
      <p:sp>
        <p:nvSpPr>
          <p:cNvPr id="7" name="Textplatzhalter 6"/>
          <p:cNvSpPr>
            <a:spLocks noGrp="1"/>
          </p:cNvSpPr>
          <p:nvPr>
            <p:ph type="body" sz="quarter" idx="33"/>
          </p:nvPr>
        </p:nvSpPr>
        <p:spPr/>
        <p:txBody>
          <a:bodyPr/>
          <a:lstStyle/>
          <a:p>
            <a:r>
              <a:rPr lang="de-DE" dirty="0" smtClean="0"/>
              <a:t>Hurrelmann et al. (2018)</a:t>
            </a:r>
            <a:endParaRPr lang="de-DE" dirty="0"/>
          </a:p>
        </p:txBody>
      </p:sp>
    </p:spTree>
    <p:extLst>
      <p:ext uri="{BB962C8B-B14F-4D97-AF65-F5344CB8AC3E}">
        <p14:creationId xmlns:p14="http://schemas.microsoft.com/office/powerpoint/2010/main" val="1508346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Präventionsansätze</a:t>
            </a:r>
          </a:p>
        </p:txBody>
      </p:sp>
      <p:sp>
        <p:nvSpPr>
          <p:cNvPr id="3" name="Textplatzhalter 2"/>
          <p:cNvSpPr>
            <a:spLocks noGrp="1"/>
          </p:cNvSpPr>
          <p:nvPr>
            <p:ph type="body" sz="quarter" idx="32"/>
          </p:nvPr>
        </p:nvSpPr>
        <p:spPr/>
        <p:txBody>
          <a:bodyPr/>
          <a:lstStyle/>
          <a:p>
            <a:r>
              <a:rPr lang="de-DE" dirty="0" smtClean="0"/>
              <a:t>1) </a:t>
            </a:r>
            <a:r>
              <a:rPr lang="de-DE" dirty="0"/>
              <a:t>Unterscheidung nach Zielsetzung (primär, sekundär, tertiär)</a:t>
            </a:r>
          </a:p>
        </p:txBody>
      </p:sp>
      <p:sp>
        <p:nvSpPr>
          <p:cNvPr id="4" name="Textplatzhalter 3"/>
          <p:cNvSpPr>
            <a:spLocks noGrp="1"/>
          </p:cNvSpPr>
          <p:nvPr>
            <p:ph type="body" idx="1"/>
          </p:nvPr>
        </p:nvSpPr>
        <p:spPr/>
        <p:txBody>
          <a:bodyPr/>
          <a:lstStyle/>
          <a:p>
            <a:r>
              <a:rPr lang="de-DE" dirty="0"/>
              <a:t>a. Primärprävention</a:t>
            </a:r>
          </a:p>
          <a:p>
            <a:endParaRPr lang="de-DE" dirty="0"/>
          </a:p>
        </p:txBody>
      </p:sp>
      <p:sp>
        <p:nvSpPr>
          <p:cNvPr id="5" name="Inhaltsplatzhalter 4"/>
          <p:cNvSpPr>
            <a:spLocks noGrp="1"/>
          </p:cNvSpPr>
          <p:nvPr>
            <p:ph sz="half" idx="2"/>
          </p:nvPr>
        </p:nvSpPr>
        <p:spPr/>
        <p:txBody>
          <a:bodyPr/>
          <a:lstStyle/>
          <a:p>
            <a:pPr marL="0" indent="0">
              <a:buNone/>
            </a:pPr>
            <a:r>
              <a:rPr lang="de-DE" dirty="0"/>
              <a:t>= Krankheitsverhütung</a:t>
            </a:r>
          </a:p>
          <a:p>
            <a:pPr marL="0" indent="0">
              <a:buNone/>
            </a:pPr>
            <a:r>
              <a:rPr lang="de-DE" dirty="0"/>
              <a:t>Die Vermeidung der Entstehung einer Krankheit durch Risikoaufklärung.</a:t>
            </a:r>
          </a:p>
          <a:p>
            <a:pPr marL="0" indent="0">
              <a:buNone/>
            </a:pPr>
            <a:r>
              <a:rPr lang="de-DE" dirty="0"/>
              <a:t>Beispiele:</a:t>
            </a:r>
          </a:p>
          <a:p>
            <a:r>
              <a:rPr lang="de-DE" dirty="0"/>
              <a:t>Impfungen</a:t>
            </a:r>
          </a:p>
          <a:p>
            <a:r>
              <a:rPr lang="de-DE" dirty="0"/>
              <a:t>Förderung des Nichtrauchens</a:t>
            </a:r>
          </a:p>
          <a:p>
            <a:pPr marL="0" indent="0">
              <a:buNone/>
            </a:pPr>
            <a:endParaRPr lang="de-DE" dirty="0"/>
          </a:p>
        </p:txBody>
      </p:sp>
      <p:sp>
        <p:nvSpPr>
          <p:cNvPr id="6" name="Textplatzhalter 5"/>
          <p:cNvSpPr>
            <a:spLocks noGrp="1"/>
          </p:cNvSpPr>
          <p:nvPr>
            <p:ph type="body" sz="quarter" idx="13"/>
          </p:nvPr>
        </p:nvSpPr>
        <p:spPr/>
        <p:txBody>
          <a:bodyPr/>
          <a:lstStyle/>
          <a:p>
            <a:r>
              <a:rPr lang="de-DE" dirty="0"/>
              <a:t>b. Sekundärprävention</a:t>
            </a:r>
          </a:p>
          <a:p>
            <a:endParaRPr lang="de-DE" dirty="0"/>
          </a:p>
        </p:txBody>
      </p:sp>
      <p:sp>
        <p:nvSpPr>
          <p:cNvPr id="7" name="Textplatzhalter 6"/>
          <p:cNvSpPr>
            <a:spLocks noGrp="1"/>
          </p:cNvSpPr>
          <p:nvPr>
            <p:ph type="body" sz="quarter" idx="12"/>
          </p:nvPr>
        </p:nvSpPr>
        <p:spPr/>
        <p:txBody>
          <a:bodyPr/>
          <a:lstStyle/>
          <a:p>
            <a:pPr marL="0" indent="0">
              <a:buNone/>
            </a:pPr>
            <a:r>
              <a:rPr lang="de-DE" dirty="0"/>
              <a:t>= Krankheitsfrüherkennung</a:t>
            </a:r>
          </a:p>
          <a:p>
            <a:pPr marL="0" indent="0">
              <a:buNone/>
            </a:pPr>
            <a:r>
              <a:rPr lang="de-DE" dirty="0"/>
              <a:t>Die Entdeckung und Behandlung von Frühstadien einer Krankheit und Verhinderung deren Fortschreitens.</a:t>
            </a:r>
          </a:p>
          <a:p>
            <a:pPr marL="0" indent="0">
              <a:buNone/>
            </a:pPr>
            <a:r>
              <a:rPr lang="de-DE" dirty="0"/>
              <a:t>Beispiele: </a:t>
            </a:r>
          </a:p>
          <a:p>
            <a:r>
              <a:rPr lang="de-DE" dirty="0"/>
              <a:t>Vorsorgeuntersuchungen</a:t>
            </a:r>
          </a:p>
          <a:p>
            <a:r>
              <a:rPr lang="de-DE" dirty="0"/>
              <a:t>Andere Methoden der Frühdiagnose und Frühbehandlung z. B. Mammografie </a:t>
            </a:r>
          </a:p>
          <a:p>
            <a:pPr marL="0" indent="0">
              <a:buNone/>
            </a:pPr>
            <a:endParaRPr lang="de-DE" dirty="0"/>
          </a:p>
        </p:txBody>
      </p:sp>
      <p:sp>
        <p:nvSpPr>
          <p:cNvPr id="8" name="Fußzeilenplatzhalter 7"/>
          <p:cNvSpPr>
            <a:spLocks noGrp="1"/>
          </p:cNvSpPr>
          <p:nvPr>
            <p:ph type="ftr" sz="quarter" idx="14"/>
          </p:nvPr>
        </p:nvSpPr>
        <p:spPr/>
        <p:txBody>
          <a:bodyPr/>
          <a:lstStyle/>
          <a:p>
            <a:r>
              <a:rPr lang="de-DE" smtClean="0"/>
              <a:t>eCHECKUP - Prävention des riskanten Alkoholkonsums bei Studierenden</a:t>
            </a:r>
            <a:endParaRPr lang="de-DE" dirty="0"/>
          </a:p>
        </p:txBody>
      </p:sp>
      <p:sp>
        <p:nvSpPr>
          <p:cNvPr id="9" name="Foliennummernplatzhalter 8"/>
          <p:cNvSpPr>
            <a:spLocks noGrp="1"/>
          </p:cNvSpPr>
          <p:nvPr>
            <p:ph type="sldNum" sz="quarter" idx="4"/>
          </p:nvPr>
        </p:nvSpPr>
        <p:spPr/>
        <p:txBody>
          <a:bodyPr/>
          <a:lstStyle/>
          <a:p>
            <a:fld id="{19B51A1E-902D-48AF-9020-955120F399B6}" type="slidenum">
              <a:rPr lang="en-US" noProof="0" smtClean="0"/>
              <a:pPr/>
              <a:t>37</a:t>
            </a:fld>
            <a:endParaRPr lang="en-US" noProof="0" dirty="0"/>
          </a:p>
        </p:txBody>
      </p:sp>
      <p:sp>
        <p:nvSpPr>
          <p:cNvPr id="12" name="Textplatzhalter 11"/>
          <p:cNvSpPr>
            <a:spLocks noGrp="1"/>
          </p:cNvSpPr>
          <p:nvPr>
            <p:ph type="body" sz="quarter" idx="33"/>
          </p:nvPr>
        </p:nvSpPr>
        <p:spPr/>
        <p:txBody>
          <a:bodyPr/>
          <a:lstStyle/>
          <a:p>
            <a:endParaRPr lang="de-DE"/>
          </a:p>
        </p:txBody>
      </p:sp>
      <p:sp>
        <p:nvSpPr>
          <p:cNvPr id="11" name="Textplatzhalter 10"/>
          <p:cNvSpPr>
            <a:spLocks noGrp="1"/>
          </p:cNvSpPr>
          <p:nvPr>
            <p:ph type="body" sz="quarter" idx="34"/>
          </p:nvPr>
        </p:nvSpPr>
        <p:spPr>
          <a:xfrm>
            <a:off x="8470900" y="5988327"/>
            <a:ext cx="3452813" cy="383024"/>
          </a:xfrm>
        </p:spPr>
        <p:txBody>
          <a:bodyPr/>
          <a:lstStyle/>
          <a:p>
            <a:r>
              <a:rPr lang="de-DE" dirty="0" smtClean="0"/>
              <a:t>Naidoo &amp; Wills (2019), Hurrelmann et al. (2018)</a:t>
            </a:r>
            <a:endParaRPr lang="de-DE" dirty="0"/>
          </a:p>
        </p:txBody>
      </p:sp>
    </p:spTree>
    <p:extLst>
      <p:ext uri="{BB962C8B-B14F-4D97-AF65-F5344CB8AC3E}">
        <p14:creationId xmlns:p14="http://schemas.microsoft.com/office/powerpoint/2010/main" val="35218379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Präventionsansätze</a:t>
            </a:r>
          </a:p>
        </p:txBody>
      </p:sp>
      <p:sp>
        <p:nvSpPr>
          <p:cNvPr id="3" name="Textplatzhalter 2"/>
          <p:cNvSpPr>
            <a:spLocks noGrp="1"/>
          </p:cNvSpPr>
          <p:nvPr>
            <p:ph type="body" sz="quarter" idx="32"/>
          </p:nvPr>
        </p:nvSpPr>
        <p:spPr/>
        <p:txBody>
          <a:bodyPr/>
          <a:lstStyle/>
          <a:p>
            <a:r>
              <a:rPr lang="de-DE" dirty="0"/>
              <a:t>1) Unterscheidung nach Zielsetzung (primär, sekundär, tertiär)</a:t>
            </a:r>
          </a:p>
        </p:txBody>
      </p:sp>
      <p:sp>
        <p:nvSpPr>
          <p:cNvPr id="4" name="Textplatzhalter 3"/>
          <p:cNvSpPr>
            <a:spLocks noGrp="1"/>
          </p:cNvSpPr>
          <p:nvPr>
            <p:ph type="body" idx="1"/>
          </p:nvPr>
        </p:nvSpPr>
        <p:spPr/>
        <p:txBody>
          <a:bodyPr/>
          <a:lstStyle/>
          <a:p>
            <a:r>
              <a:rPr lang="de-DE" dirty="0"/>
              <a:t>c. Tertiärprävention</a:t>
            </a:r>
          </a:p>
          <a:p>
            <a:endParaRPr lang="de-DE" dirty="0"/>
          </a:p>
        </p:txBody>
      </p:sp>
      <p:sp>
        <p:nvSpPr>
          <p:cNvPr id="5" name="Inhaltsplatzhalter 4"/>
          <p:cNvSpPr>
            <a:spLocks noGrp="1"/>
          </p:cNvSpPr>
          <p:nvPr>
            <p:ph sz="half" idx="2"/>
          </p:nvPr>
        </p:nvSpPr>
        <p:spPr/>
        <p:txBody>
          <a:bodyPr/>
          <a:lstStyle/>
          <a:p>
            <a:pPr marL="0" indent="0">
              <a:buNone/>
            </a:pPr>
            <a:r>
              <a:rPr lang="de-DE" dirty="0"/>
              <a:t>= Behandlung zur Verhütung der Verschlimmerung einer Erkrankung</a:t>
            </a:r>
          </a:p>
          <a:p>
            <a:pPr marL="0" indent="0">
              <a:buNone/>
            </a:pPr>
            <a:r>
              <a:rPr lang="de-DE" dirty="0"/>
              <a:t>Die Vermeidung einer Verschlechterung der Gesundheit und des Leidens von bereits Erkrankten oder des erneuten Ausbruchs einer Krankheit.</a:t>
            </a:r>
          </a:p>
          <a:p>
            <a:pPr marL="0" indent="0">
              <a:buNone/>
            </a:pPr>
            <a:r>
              <a:rPr lang="de-DE" dirty="0"/>
              <a:t>Beispiele:</a:t>
            </a:r>
          </a:p>
          <a:p>
            <a:r>
              <a:rPr lang="de-DE" dirty="0"/>
              <a:t>Rehabilitation</a:t>
            </a:r>
          </a:p>
          <a:p>
            <a:r>
              <a:rPr lang="de-DE" dirty="0"/>
              <a:t>Palliativpflege</a:t>
            </a:r>
          </a:p>
          <a:p>
            <a:pPr marL="0" indent="0">
              <a:buNone/>
            </a:pPr>
            <a:endParaRPr lang="de-DE" dirty="0"/>
          </a:p>
        </p:txBody>
      </p:sp>
      <p:sp>
        <p:nvSpPr>
          <p:cNvPr id="7" name="Textplatzhalter 6"/>
          <p:cNvSpPr>
            <a:spLocks noGrp="1"/>
          </p:cNvSpPr>
          <p:nvPr>
            <p:ph type="body" sz="quarter" idx="12"/>
          </p:nvPr>
        </p:nvSpPr>
        <p:spPr/>
        <p:txBody>
          <a:bodyPr/>
          <a:lstStyle/>
          <a:p>
            <a:pPr marL="0" indent="0">
              <a:buNone/>
            </a:pPr>
            <a:endParaRPr lang="de-DE" dirty="0"/>
          </a:p>
        </p:txBody>
      </p:sp>
      <p:sp>
        <p:nvSpPr>
          <p:cNvPr id="8" name="Fußzeilenplatzhalter 7"/>
          <p:cNvSpPr>
            <a:spLocks noGrp="1"/>
          </p:cNvSpPr>
          <p:nvPr>
            <p:ph type="ftr" sz="quarter" idx="14"/>
          </p:nvPr>
        </p:nvSpPr>
        <p:spPr/>
        <p:txBody>
          <a:bodyPr/>
          <a:lstStyle/>
          <a:p>
            <a:r>
              <a:rPr lang="de-DE" smtClean="0"/>
              <a:t>eCHECKUP - Prävention des riskanten Alkoholkonsums bei Studierenden</a:t>
            </a:r>
            <a:endParaRPr lang="de-DE" dirty="0"/>
          </a:p>
        </p:txBody>
      </p:sp>
      <p:sp>
        <p:nvSpPr>
          <p:cNvPr id="9" name="Foliennummernplatzhalter 8"/>
          <p:cNvSpPr>
            <a:spLocks noGrp="1"/>
          </p:cNvSpPr>
          <p:nvPr>
            <p:ph type="sldNum" sz="quarter" idx="4"/>
          </p:nvPr>
        </p:nvSpPr>
        <p:spPr/>
        <p:txBody>
          <a:bodyPr/>
          <a:lstStyle/>
          <a:p>
            <a:fld id="{19B51A1E-902D-48AF-9020-955120F399B6}" type="slidenum">
              <a:rPr lang="en-US" noProof="0" smtClean="0"/>
              <a:pPr/>
              <a:t>38</a:t>
            </a:fld>
            <a:endParaRPr lang="en-US" noProof="0" dirty="0"/>
          </a:p>
        </p:txBody>
      </p:sp>
      <p:sp>
        <p:nvSpPr>
          <p:cNvPr id="10" name="Textplatzhalter 9"/>
          <p:cNvSpPr>
            <a:spLocks noGrp="1"/>
          </p:cNvSpPr>
          <p:nvPr>
            <p:ph type="body" sz="quarter" idx="33"/>
          </p:nvPr>
        </p:nvSpPr>
        <p:spPr/>
        <p:txBody>
          <a:bodyPr/>
          <a:lstStyle/>
          <a:p>
            <a:r>
              <a:rPr lang="de-DE" dirty="0" smtClean="0"/>
              <a:t>Naidoo &amp; Wills (2019), Hurrelmann et al. (2018)</a:t>
            </a:r>
            <a:endParaRPr lang="de-DE" dirty="0"/>
          </a:p>
        </p:txBody>
      </p:sp>
      <p:sp>
        <p:nvSpPr>
          <p:cNvPr id="11" name="Textplatzhalter 10"/>
          <p:cNvSpPr>
            <a:spLocks noGrp="1"/>
          </p:cNvSpPr>
          <p:nvPr>
            <p:ph type="body" sz="quarter" idx="34"/>
          </p:nvPr>
        </p:nvSpPr>
        <p:spPr/>
        <p:txBody>
          <a:bodyPr/>
          <a:lstStyle/>
          <a:p>
            <a:endParaRPr lang="de-DE"/>
          </a:p>
        </p:txBody>
      </p:sp>
      <p:sp>
        <p:nvSpPr>
          <p:cNvPr id="12" name="Textplatzhalter 11"/>
          <p:cNvSpPr>
            <a:spLocks noGrp="1"/>
          </p:cNvSpPr>
          <p:nvPr>
            <p:ph type="body" sz="quarter" idx="13"/>
          </p:nvPr>
        </p:nvSpPr>
        <p:spPr>
          <a:xfrm>
            <a:off x="6291216" y="1487027"/>
            <a:ext cx="5472000" cy="35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a:p>
        </p:txBody>
      </p:sp>
    </p:spTree>
    <p:extLst>
      <p:ext uri="{BB962C8B-B14F-4D97-AF65-F5344CB8AC3E}">
        <p14:creationId xmlns:p14="http://schemas.microsoft.com/office/powerpoint/2010/main" val="593292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Präventionsansätze</a:t>
            </a:r>
          </a:p>
        </p:txBody>
      </p:sp>
      <p:sp>
        <p:nvSpPr>
          <p:cNvPr id="6" name="Textplatzhalter 5"/>
          <p:cNvSpPr>
            <a:spLocks noGrp="1"/>
          </p:cNvSpPr>
          <p:nvPr>
            <p:ph type="body" sz="quarter" idx="32"/>
          </p:nvPr>
        </p:nvSpPr>
        <p:spPr/>
        <p:txBody>
          <a:bodyPr/>
          <a:lstStyle/>
          <a:p>
            <a:r>
              <a:rPr lang="de-DE" dirty="0"/>
              <a:t>2</a:t>
            </a:r>
            <a:r>
              <a:rPr lang="de-DE" dirty="0" smtClean="0"/>
              <a:t>) Unterscheidung </a:t>
            </a:r>
            <a:r>
              <a:rPr lang="de-DE" dirty="0"/>
              <a:t>nach </a:t>
            </a:r>
            <a:r>
              <a:rPr lang="de-DE" dirty="0" smtClean="0"/>
              <a:t>Zielgruppe </a:t>
            </a:r>
            <a:r>
              <a:rPr lang="de-DE" dirty="0"/>
              <a:t>(universell, selektiv, indiziert)</a:t>
            </a:r>
          </a:p>
          <a:p>
            <a:endParaRPr lang="de-DE" dirty="0"/>
          </a:p>
        </p:txBody>
      </p:sp>
      <p:sp>
        <p:nvSpPr>
          <p:cNvPr id="13" name="Textplatzhalter 12"/>
          <p:cNvSpPr>
            <a:spLocks noGrp="1"/>
          </p:cNvSpPr>
          <p:nvPr>
            <p:ph type="body" idx="1"/>
          </p:nvPr>
        </p:nvSpPr>
        <p:spPr/>
        <p:txBody>
          <a:bodyPr/>
          <a:lstStyle/>
          <a:p>
            <a:r>
              <a:rPr lang="de-DE" dirty="0" smtClean="0"/>
              <a:t>a. Universelle </a:t>
            </a:r>
            <a:r>
              <a:rPr lang="de-DE" dirty="0"/>
              <a:t>Prävention </a:t>
            </a:r>
          </a:p>
        </p:txBody>
      </p:sp>
      <p:sp>
        <p:nvSpPr>
          <p:cNvPr id="14" name="Inhaltsplatzhalter 13"/>
          <p:cNvSpPr>
            <a:spLocks noGrp="1"/>
          </p:cNvSpPr>
          <p:nvPr>
            <p:ph sz="half" idx="2"/>
          </p:nvPr>
        </p:nvSpPr>
        <p:spPr/>
        <p:txBody>
          <a:bodyPr/>
          <a:lstStyle/>
          <a:p>
            <a:pPr>
              <a:spcAft>
                <a:spcPts val="600"/>
              </a:spcAft>
            </a:pPr>
            <a:r>
              <a:rPr lang="de-DE" dirty="0"/>
              <a:t>spricht die Gesamtbevölkerung bzw. große Teilpopulationen </a:t>
            </a:r>
            <a:r>
              <a:rPr lang="de-DE" dirty="0" smtClean="0"/>
              <a:t>an</a:t>
            </a:r>
          </a:p>
          <a:p>
            <a:pPr>
              <a:spcAft>
                <a:spcPts val="600"/>
              </a:spcAft>
            </a:pPr>
            <a:r>
              <a:rPr lang="de-DE" dirty="0" smtClean="0"/>
              <a:t>Maßnahmen</a:t>
            </a:r>
            <a:r>
              <a:rPr lang="de-DE" dirty="0"/>
              <a:t>, die prinzipiell für jede und jeden nützlich oder notwendig sein </a:t>
            </a:r>
            <a:r>
              <a:rPr lang="de-DE" dirty="0" smtClean="0"/>
              <a:t>sollen</a:t>
            </a:r>
          </a:p>
          <a:p>
            <a:pPr marL="0" indent="0">
              <a:spcAft>
                <a:spcPts val="600"/>
              </a:spcAft>
              <a:buNone/>
            </a:pPr>
            <a:r>
              <a:rPr lang="de-DE" dirty="0" smtClean="0"/>
              <a:t>Beispiele:</a:t>
            </a:r>
            <a:endParaRPr lang="de-DE" dirty="0"/>
          </a:p>
          <a:p>
            <a:pPr lvl="1"/>
            <a:r>
              <a:rPr lang="de-DE" dirty="0"/>
              <a:t>Impfempfehlungen</a:t>
            </a:r>
          </a:p>
          <a:p>
            <a:pPr lvl="1"/>
            <a:r>
              <a:rPr lang="de-DE" dirty="0"/>
              <a:t>Sicherheitsgurtpflicht</a:t>
            </a:r>
          </a:p>
          <a:p>
            <a:pPr lvl="1"/>
            <a:r>
              <a:rPr lang="de-DE" dirty="0"/>
              <a:t>Drogenaufklärung in der Schule </a:t>
            </a:r>
          </a:p>
          <a:p>
            <a:pPr marL="0" indent="0">
              <a:buNone/>
            </a:pPr>
            <a:endParaRPr lang="de-DE" dirty="0"/>
          </a:p>
        </p:txBody>
      </p:sp>
      <p:sp>
        <p:nvSpPr>
          <p:cNvPr id="5" name="Textplatzhalter 4"/>
          <p:cNvSpPr>
            <a:spLocks noGrp="1"/>
          </p:cNvSpPr>
          <p:nvPr>
            <p:ph type="body" sz="quarter" idx="13"/>
          </p:nvPr>
        </p:nvSpPr>
        <p:spPr/>
        <p:txBody>
          <a:bodyPr/>
          <a:lstStyle/>
          <a:p>
            <a:r>
              <a:rPr lang="de-DE" dirty="0" smtClean="0"/>
              <a:t>b. Selektive </a:t>
            </a:r>
            <a:r>
              <a:rPr lang="de-DE" dirty="0"/>
              <a:t>Prävention </a:t>
            </a:r>
          </a:p>
          <a:p>
            <a:endParaRPr lang="de-DE" dirty="0"/>
          </a:p>
        </p:txBody>
      </p:sp>
      <p:sp>
        <p:nvSpPr>
          <p:cNvPr id="4" name="Textplatzhalter 3"/>
          <p:cNvSpPr>
            <a:spLocks noGrp="1"/>
          </p:cNvSpPr>
          <p:nvPr>
            <p:ph type="body" sz="quarter" idx="12"/>
          </p:nvPr>
        </p:nvSpPr>
        <p:spPr/>
        <p:txBody>
          <a:bodyPr/>
          <a:lstStyle/>
          <a:p>
            <a:pPr>
              <a:spcAft>
                <a:spcPts val="600"/>
              </a:spcAft>
            </a:pPr>
            <a:r>
              <a:rPr lang="de-DE" dirty="0" smtClean="0"/>
              <a:t>Richtet sich an Gruppen </a:t>
            </a:r>
            <a:r>
              <a:rPr lang="de-DE" dirty="0"/>
              <a:t>mit erhöhten, empirisch bestätigten </a:t>
            </a:r>
            <a:r>
              <a:rPr lang="de-DE" dirty="0" smtClean="0"/>
              <a:t>Risiken</a:t>
            </a:r>
          </a:p>
          <a:p>
            <a:pPr>
              <a:spcAft>
                <a:spcPts val="600"/>
              </a:spcAft>
            </a:pPr>
            <a:r>
              <a:rPr lang="de-DE" dirty="0"/>
              <a:t>spezifische Ansprache der Risikogruppen und zielgruppengerechte Umsetzung von </a:t>
            </a:r>
            <a:r>
              <a:rPr lang="de-DE" dirty="0" smtClean="0"/>
              <a:t>Maßnahmen</a:t>
            </a:r>
          </a:p>
          <a:p>
            <a:pPr marL="0" indent="0">
              <a:spcAft>
                <a:spcPts val="600"/>
              </a:spcAft>
              <a:buNone/>
            </a:pPr>
            <a:r>
              <a:rPr lang="de-DE" dirty="0" smtClean="0"/>
              <a:t>Beispiele: </a:t>
            </a:r>
          </a:p>
          <a:p>
            <a:pPr lvl="1">
              <a:spcAft>
                <a:spcPts val="600"/>
              </a:spcAft>
            </a:pPr>
            <a:r>
              <a:rPr lang="de-DE" dirty="0" smtClean="0"/>
              <a:t>Angebote für sozial </a:t>
            </a:r>
            <a:r>
              <a:rPr lang="de-DE" dirty="0"/>
              <a:t>benachteiligte </a:t>
            </a:r>
            <a:r>
              <a:rPr lang="de-DE" dirty="0" smtClean="0"/>
              <a:t>Menschen</a:t>
            </a:r>
          </a:p>
          <a:p>
            <a:pPr lvl="1">
              <a:spcAft>
                <a:spcPts val="600"/>
              </a:spcAft>
            </a:pPr>
            <a:r>
              <a:rPr lang="de-DE" dirty="0" smtClean="0"/>
              <a:t>Gespräche mit Kindern </a:t>
            </a:r>
            <a:r>
              <a:rPr lang="de-DE" dirty="0"/>
              <a:t>von alkoholkranken Eltern</a:t>
            </a:r>
          </a:p>
        </p:txBody>
      </p:sp>
      <p:sp>
        <p:nvSpPr>
          <p:cNvPr id="9" name="Foliennummernplatzhalter 8"/>
          <p:cNvSpPr>
            <a:spLocks noGrp="1"/>
          </p:cNvSpPr>
          <p:nvPr>
            <p:ph type="sldNum" sz="quarter" idx="4"/>
          </p:nvPr>
        </p:nvSpPr>
        <p:spPr/>
        <p:txBody>
          <a:bodyPr/>
          <a:lstStyle/>
          <a:p>
            <a:fld id="{19B51A1E-902D-48AF-9020-955120F399B6}" type="slidenum">
              <a:rPr lang="en-US" noProof="0" smtClean="0"/>
              <a:pPr/>
              <a:t>39</a:t>
            </a:fld>
            <a:endParaRPr lang="en-US" noProof="0" dirty="0"/>
          </a:p>
        </p:txBody>
      </p:sp>
      <p:sp>
        <p:nvSpPr>
          <p:cNvPr id="7" name="Textplatzhalter 6"/>
          <p:cNvSpPr>
            <a:spLocks noGrp="1"/>
          </p:cNvSpPr>
          <p:nvPr>
            <p:ph type="body" sz="quarter" idx="34"/>
          </p:nvPr>
        </p:nvSpPr>
        <p:spPr/>
        <p:txBody>
          <a:bodyPr/>
          <a:lstStyle/>
          <a:p>
            <a:r>
              <a:rPr lang="de-DE" dirty="0"/>
              <a:t>Hurrelmann et al. (2018)</a:t>
            </a:r>
          </a:p>
          <a:p>
            <a:endParaRPr lang="de-DE" dirty="0"/>
          </a:p>
        </p:txBody>
      </p:sp>
    </p:spTree>
    <p:extLst>
      <p:ext uri="{BB962C8B-B14F-4D97-AF65-F5344CB8AC3E}">
        <p14:creationId xmlns:p14="http://schemas.microsoft.com/office/powerpoint/2010/main" val="1499568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Inhalte der Ausbildung </a:t>
            </a:r>
            <a:r>
              <a:rPr lang="de-DE" dirty="0" err="1" smtClean="0"/>
              <a:t>zum:r</a:t>
            </a:r>
            <a:r>
              <a:rPr lang="de-DE" dirty="0" smtClean="0"/>
              <a:t> </a:t>
            </a:r>
            <a:r>
              <a:rPr lang="de-DE" dirty="0" err="1" smtClean="0"/>
              <a:t>Peer-Berater:in</a:t>
            </a:r>
            <a:endParaRPr lang="de-DE" dirty="0"/>
          </a:p>
        </p:txBody>
      </p:sp>
      <p:sp>
        <p:nvSpPr>
          <p:cNvPr id="5" name="Inhaltsplatzhalter 4"/>
          <p:cNvSpPr>
            <a:spLocks noGrp="1"/>
          </p:cNvSpPr>
          <p:nvPr>
            <p:ph idx="1"/>
          </p:nvPr>
        </p:nvSpPr>
        <p:spPr/>
        <p:txBody>
          <a:bodyPr/>
          <a:lstStyle/>
          <a:p>
            <a:pPr marL="342900" indent="-342900">
              <a:defRPr/>
            </a:pPr>
            <a:r>
              <a:rPr lang="de-DE" sz="2400" dirty="0" smtClean="0"/>
              <a:t>Informationen </a:t>
            </a:r>
            <a:r>
              <a:rPr lang="de-DE" sz="2400" dirty="0"/>
              <a:t>über </a:t>
            </a:r>
          </a:p>
          <a:p>
            <a:pPr marL="619125" lvl="1" indent="-342900">
              <a:defRPr/>
            </a:pPr>
            <a:r>
              <a:rPr lang="de-DE" dirty="0"/>
              <a:t>Riskanten Alkoholkonsum</a:t>
            </a:r>
          </a:p>
          <a:p>
            <a:pPr marL="619125" lvl="1" indent="-342900">
              <a:defRPr/>
            </a:pPr>
            <a:r>
              <a:rPr lang="de-DE" dirty="0"/>
              <a:t>Aktuelle Präventionsansätze </a:t>
            </a:r>
          </a:p>
          <a:p>
            <a:pPr marL="619125" lvl="1" indent="-342900">
              <a:defRPr/>
            </a:pPr>
            <a:r>
              <a:rPr lang="de-DE" dirty="0"/>
              <a:t>Gesundheitspsychologische Theorien</a:t>
            </a:r>
          </a:p>
          <a:p>
            <a:pPr marL="619125" lvl="1" indent="-342900">
              <a:defRPr/>
            </a:pPr>
            <a:r>
              <a:rPr lang="de-DE" dirty="0"/>
              <a:t>Peer-Education </a:t>
            </a:r>
            <a:r>
              <a:rPr lang="de-DE" dirty="0" smtClean="0"/>
              <a:t>Ansatz</a:t>
            </a:r>
          </a:p>
          <a:p>
            <a:pPr marL="342900" indent="-342900">
              <a:defRPr/>
            </a:pPr>
            <a:r>
              <a:rPr lang="de-DE" sz="2400" dirty="0"/>
              <a:t>Online-Präventionsprogramm eCHECKUP TO </a:t>
            </a:r>
            <a:r>
              <a:rPr lang="de-DE" sz="2400" dirty="0" smtClean="0"/>
              <a:t>GO-Alkohol</a:t>
            </a:r>
            <a:endParaRPr lang="de-DE" sz="2400" dirty="0"/>
          </a:p>
          <a:p>
            <a:pPr marL="342900" indent="-342900">
              <a:defRPr/>
            </a:pPr>
            <a:r>
              <a:rPr lang="de-DE" sz="2400" dirty="0"/>
              <a:t>Reflexion von Einstellungen und Verhaltensmustern in Bezug auf den eigenen </a:t>
            </a:r>
            <a:r>
              <a:rPr lang="de-DE" sz="2400" dirty="0" smtClean="0"/>
              <a:t>Alkoholkonsum</a:t>
            </a:r>
          </a:p>
          <a:p>
            <a:pPr marL="342900" indent="-342900">
              <a:defRPr/>
            </a:pPr>
            <a:r>
              <a:rPr lang="de-DE" sz="2400" dirty="0" smtClean="0"/>
              <a:t>Hinterfragen des gesellschaftlichen Trinkverhaltens </a:t>
            </a:r>
            <a:r>
              <a:rPr lang="de-DE" sz="2400" dirty="0"/>
              <a:t>sowie </a:t>
            </a:r>
            <a:r>
              <a:rPr lang="de-DE" sz="2400" dirty="0" smtClean="0"/>
              <a:t>der </a:t>
            </a:r>
            <a:r>
              <a:rPr lang="de-DE" sz="2400" dirty="0"/>
              <a:t>entsprechenden Trinkkulturen</a:t>
            </a:r>
          </a:p>
          <a:p>
            <a:pPr marL="342900" indent="-342900">
              <a:defRPr/>
            </a:pPr>
            <a:r>
              <a:rPr lang="de-DE" sz="2400" dirty="0" smtClean="0"/>
              <a:t>Coaching zu </a:t>
            </a:r>
            <a:r>
              <a:rPr lang="de-DE" sz="2400" dirty="0"/>
              <a:t>motivierender </a:t>
            </a:r>
            <a:r>
              <a:rPr lang="de-DE" sz="2400" dirty="0" smtClean="0"/>
              <a:t>Gesprächsführung</a:t>
            </a:r>
          </a:p>
          <a:p>
            <a:pPr marL="342900" indent="-342900">
              <a:defRPr/>
            </a:pPr>
            <a:r>
              <a:rPr lang="de-DE" sz="2400" dirty="0" smtClean="0"/>
              <a:t>Entwicklung, Planung und Umsetzung von eigenen Präventionsangeboten </a:t>
            </a:r>
            <a:r>
              <a:rPr lang="de-DE" sz="2400" dirty="0"/>
              <a:t>in Bezug auf riskanten </a:t>
            </a:r>
            <a:r>
              <a:rPr lang="de-DE" sz="2400" dirty="0" smtClean="0"/>
              <a:t>Alkoholkonsum auf dem Campus unserer Hochschule und/ oder im virtuellen Hochschulraum</a:t>
            </a:r>
            <a:endParaRPr lang="de-DE" sz="2400" dirty="0"/>
          </a:p>
        </p:txBody>
      </p:sp>
    </p:spTree>
    <p:extLst>
      <p:ext uri="{BB962C8B-B14F-4D97-AF65-F5344CB8AC3E}">
        <p14:creationId xmlns:p14="http://schemas.microsoft.com/office/powerpoint/2010/main" val="806691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Präventionsansätze</a:t>
            </a:r>
          </a:p>
        </p:txBody>
      </p:sp>
      <p:sp>
        <p:nvSpPr>
          <p:cNvPr id="6" name="Textplatzhalter 5"/>
          <p:cNvSpPr>
            <a:spLocks noGrp="1"/>
          </p:cNvSpPr>
          <p:nvPr>
            <p:ph type="body" sz="quarter" idx="32"/>
          </p:nvPr>
        </p:nvSpPr>
        <p:spPr/>
        <p:txBody>
          <a:bodyPr/>
          <a:lstStyle/>
          <a:p>
            <a:r>
              <a:rPr lang="de-DE" dirty="0" smtClean="0"/>
              <a:t>2) Unterscheidung nach Zielgruppe (universell, selektiv, indiziert)</a:t>
            </a:r>
          </a:p>
          <a:p>
            <a:endParaRPr lang="de-DE" dirty="0"/>
          </a:p>
        </p:txBody>
      </p:sp>
      <p:sp>
        <p:nvSpPr>
          <p:cNvPr id="13" name="Textplatzhalter 12"/>
          <p:cNvSpPr>
            <a:spLocks noGrp="1"/>
          </p:cNvSpPr>
          <p:nvPr>
            <p:ph type="body" idx="1"/>
          </p:nvPr>
        </p:nvSpPr>
        <p:spPr/>
        <p:txBody>
          <a:bodyPr/>
          <a:lstStyle/>
          <a:p>
            <a:r>
              <a:rPr lang="de-DE" dirty="0" smtClean="0"/>
              <a:t>c. Indizierte </a:t>
            </a:r>
            <a:r>
              <a:rPr lang="de-DE" dirty="0"/>
              <a:t>Prävention </a:t>
            </a:r>
          </a:p>
        </p:txBody>
      </p:sp>
      <p:sp>
        <p:nvSpPr>
          <p:cNvPr id="14" name="Inhaltsplatzhalter 13"/>
          <p:cNvSpPr>
            <a:spLocks noGrp="1"/>
          </p:cNvSpPr>
          <p:nvPr>
            <p:ph sz="half" idx="2"/>
          </p:nvPr>
        </p:nvSpPr>
        <p:spPr>
          <a:xfrm>
            <a:off x="432000" y="2310849"/>
            <a:ext cx="6846130" cy="3881152"/>
          </a:xfrm>
        </p:spPr>
        <p:txBody>
          <a:bodyPr/>
          <a:lstStyle/>
          <a:p>
            <a:pPr>
              <a:spcAft>
                <a:spcPts val="600"/>
              </a:spcAft>
            </a:pPr>
            <a:r>
              <a:rPr lang="de-DE" dirty="0"/>
              <a:t>zielt auf Personen und Gruppen mit gesicherten Risikofaktoren bzw. manifesten </a:t>
            </a:r>
            <a:r>
              <a:rPr lang="de-DE" dirty="0" smtClean="0"/>
              <a:t>Störungen</a:t>
            </a:r>
          </a:p>
          <a:p>
            <a:pPr>
              <a:spcAft>
                <a:spcPts val="600"/>
              </a:spcAft>
            </a:pPr>
            <a:r>
              <a:rPr lang="de-DE" dirty="0" smtClean="0"/>
              <a:t>Interventionen</a:t>
            </a:r>
            <a:r>
              <a:rPr lang="de-DE" dirty="0"/>
              <a:t>, die versuchen, auf spezifische Hochrisikopersonen vorsorgend, frühbehandelnd oder </a:t>
            </a:r>
            <a:r>
              <a:rPr lang="de-DE" dirty="0" smtClean="0"/>
              <a:t>schadensminimierend/ </a:t>
            </a:r>
            <a:r>
              <a:rPr lang="de-DE" dirty="0"/>
              <a:t>rückfallpräventiv </a:t>
            </a:r>
            <a:r>
              <a:rPr lang="de-DE" dirty="0" smtClean="0"/>
              <a:t>einzuwirken</a:t>
            </a:r>
          </a:p>
          <a:p>
            <a:pPr marL="0" indent="0">
              <a:spcAft>
                <a:spcPts val="600"/>
              </a:spcAft>
              <a:buNone/>
            </a:pPr>
            <a:r>
              <a:rPr lang="de-DE" dirty="0" smtClean="0"/>
              <a:t>Beispiele: </a:t>
            </a:r>
            <a:endParaRPr lang="de-DE" dirty="0"/>
          </a:p>
          <a:p>
            <a:pPr lvl="1"/>
            <a:r>
              <a:rPr lang="de-DE" dirty="0" err="1" smtClean="0"/>
              <a:t>Mentor:innenprogramme</a:t>
            </a:r>
            <a:r>
              <a:rPr lang="de-DE" dirty="0" smtClean="0"/>
              <a:t> </a:t>
            </a:r>
            <a:r>
              <a:rPr lang="de-DE" dirty="0"/>
              <a:t>für erstauffällige jugendliche </a:t>
            </a:r>
            <a:r>
              <a:rPr lang="de-DE" dirty="0" err="1" smtClean="0"/>
              <a:t>Drogenkonsument:innen</a:t>
            </a:r>
            <a:endParaRPr lang="de-DE" dirty="0"/>
          </a:p>
          <a:p>
            <a:pPr lvl="1"/>
            <a:r>
              <a:rPr lang="de-DE" dirty="0"/>
              <a:t>Förderung des Kondomgebrauchs bei sexuell aktiven HIV-Infizierten</a:t>
            </a:r>
          </a:p>
          <a:p>
            <a:pPr marL="0" indent="0">
              <a:buNone/>
            </a:pPr>
            <a:endParaRPr lang="de-DE" dirty="0"/>
          </a:p>
        </p:txBody>
      </p:sp>
      <p:sp>
        <p:nvSpPr>
          <p:cNvPr id="5" name="Textplatzhalter 4"/>
          <p:cNvSpPr>
            <a:spLocks noGrp="1"/>
          </p:cNvSpPr>
          <p:nvPr>
            <p:ph type="body" sz="quarter" idx="13"/>
          </p:nvPr>
        </p:nvSpPr>
        <p:spPr/>
        <p:txBody>
          <a:bodyPr/>
          <a:lstStyle/>
          <a:p>
            <a:endParaRPr lang="de-DE"/>
          </a:p>
        </p:txBody>
      </p:sp>
      <p:sp>
        <p:nvSpPr>
          <p:cNvPr id="9" name="Foliennummernplatzhalter 8"/>
          <p:cNvSpPr>
            <a:spLocks noGrp="1"/>
          </p:cNvSpPr>
          <p:nvPr>
            <p:ph type="sldNum" sz="quarter" idx="4"/>
          </p:nvPr>
        </p:nvSpPr>
        <p:spPr/>
        <p:txBody>
          <a:bodyPr/>
          <a:lstStyle/>
          <a:p>
            <a:fld id="{19B51A1E-902D-48AF-9020-955120F399B6}" type="slidenum">
              <a:rPr lang="en-US" noProof="0" smtClean="0"/>
              <a:pPr/>
              <a:t>40</a:t>
            </a:fld>
            <a:endParaRPr lang="en-US" noProof="0" dirty="0"/>
          </a:p>
        </p:txBody>
      </p:sp>
      <p:sp>
        <p:nvSpPr>
          <p:cNvPr id="8" name="Textplatzhalter 7"/>
          <p:cNvSpPr>
            <a:spLocks noGrp="1"/>
          </p:cNvSpPr>
          <p:nvPr>
            <p:ph type="body" sz="quarter" idx="33"/>
          </p:nvPr>
        </p:nvSpPr>
        <p:spPr/>
        <p:txBody>
          <a:bodyPr/>
          <a:lstStyle/>
          <a:p>
            <a:endParaRPr lang="de-DE"/>
          </a:p>
        </p:txBody>
      </p:sp>
      <p:sp>
        <p:nvSpPr>
          <p:cNvPr id="10" name="Textplatzhalter 9"/>
          <p:cNvSpPr>
            <a:spLocks noGrp="1"/>
          </p:cNvSpPr>
          <p:nvPr>
            <p:ph type="body" sz="quarter" idx="34"/>
          </p:nvPr>
        </p:nvSpPr>
        <p:spPr/>
        <p:txBody>
          <a:bodyPr/>
          <a:lstStyle/>
          <a:p>
            <a:r>
              <a:rPr lang="de-DE" dirty="0"/>
              <a:t>Hurrelmann et al. (2018)</a:t>
            </a:r>
          </a:p>
          <a:p>
            <a:endParaRPr lang="de-DE" dirty="0"/>
          </a:p>
        </p:txBody>
      </p:sp>
      <p:sp>
        <p:nvSpPr>
          <p:cNvPr id="7" name="Rechteck 6"/>
          <p:cNvSpPr/>
          <p:nvPr/>
        </p:nvSpPr>
        <p:spPr>
          <a:xfrm>
            <a:off x="6162249" y="1532487"/>
            <a:ext cx="2862146" cy="61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590204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Präventionsansätze</a:t>
            </a:r>
          </a:p>
        </p:txBody>
      </p:sp>
      <p:sp>
        <p:nvSpPr>
          <p:cNvPr id="3" name="Textplatzhalter 2"/>
          <p:cNvSpPr>
            <a:spLocks noGrp="1"/>
          </p:cNvSpPr>
          <p:nvPr>
            <p:ph type="body" sz="quarter" idx="32"/>
          </p:nvPr>
        </p:nvSpPr>
        <p:spPr/>
        <p:txBody>
          <a:bodyPr/>
          <a:lstStyle/>
          <a:p>
            <a:r>
              <a:rPr lang="de-DE" dirty="0"/>
              <a:t>3) Unterscheidung nach primärer Strategie</a:t>
            </a:r>
          </a:p>
        </p:txBody>
      </p:sp>
      <p:sp>
        <p:nvSpPr>
          <p:cNvPr id="4" name="Textplatzhalter 3"/>
          <p:cNvSpPr>
            <a:spLocks noGrp="1"/>
          </p:cNvSpPr>
          <p:nvPr>
            <p:ph type="body" idx="1"/>
          </p:nvPr>
        </p:nvSpPr>
        <p:spPr/>
        <p:txBody>
          <a:bodyPr/>
          <a:lstStyle/>
          <a:p>
            <a:r>
              <a:rPr lang="de-DE" dirty="0"/>
              <a:t>Verhältnisprävention</a:t>
            </a:r>
          </a:p>
          <a:p>
            <a:endParaRPr lang="de-DE" dirty="0"/>
          </a:p>
        </p:txBody>
      </p:sp>
      <p:sp>
        <p:nvSpPr>
          <p:cNvPr id="5" name="Inhaltsplatzhalter 4"/>
          <p:cNvSpPr>
            <a:spLocks noGrp="1"/>
          </p:cNvSpPr>
          <p:nvPr>
            <p:ph sz="half" idx="2"/>
          </p:nvPr>
        </p:nvSpPr>
        <p:spPr/>
        <p:txBody>
          <a:bodyPr/>
          <a:lstStyle/>
          <a:p>
            <a:pPr marL="0" indent="0">
              <a:spcBef>
                <a:spcPts val="0"/>
              </a:spcBef>
              <a:spcAft>
                <a:spcPts val="600"/>
              </a:spcAft>
              <a:buNone/>
            </a:pPr>
            <a:r>
              <a:rPr lang="de-DE" sz="1800" dirty="0"/>
              <a:t>= Einflussnahme auf Gesundheit/Krankheit durch Veränderung der Lebensbedingungen/ Umwelt von Personen.</a:t>
            </a:r>
          </a:p>
          <a:p>
            <a:pPr marL="0" indent="0">
              <a:spcBef>
                <a:spcPts val="0"/>
              </a:spcBef>
              <a:buNone/>
            </a:pPr>
            <a:r>
              <a:rPr lang="de-DE" sz="1800" dirty="0">
                <a:sym typeface="Wingdings" panose="05000000000000000000" pitchFamily="2" charset="2"/>
              </a:rPr>
              <a:t>Beispiele: v.a. Politisch-strukturelle Ansätze</a:t>
            </a:r>
          </a:p>
          <a:p>
            <a:r>
              <a:rPr lang="de-DE" sz="1800" dirty="0">
                <a:sym typeface="Wingdings" panose="05000000000000000000" pitchFamily="2" charset="2"/>
              </a:rPr>
              <a:t>Normativ-regulatorische Ansätze wie Gesetze und Vorschriften z. B. Rauchverbote in öffentlichen Gebäuden; Alkoholverbot für Kinder/ Jugendliche </a:t>
            </a:r>
          </a:p>
          <a:p>
            <a:r>
              <a:rPr lang="de-DE" sz="1800" dirty="0">
                <a:sym typeface="Wingdings" panose="05000000000000000000" pitchFamily="2" charset="2"/>
              </a:rPr>
              <a:t>Materiell-Strukturelle Umweltveränderungen: z. B. Schaffung von Radwegen, öffentlichen Sportanlagen, die ergonomische Gestaltung von Arbeitsplätzen</a:t>
            </a:r>
          </a:p>
          <a:p>
            <a:r>
              <a:rPr lang="de-DE" sz="1800" dirty="0">
                <a:sym typeface="Wingdings" panose="05000000000000000000" pitchFamily="2" charset="2"/>
              </a:rPr>
              <a:t>Ökonomische Anreiz- oder Sanktionssysteme z. B. Ermäßigung der Krankenkassengebühr bei Inanspruchnahme von Gesundheitsdienstleistungen (=Anreiz) oder Erhöhung der Tabaksteuer (=Sanktion</a:t>
            </a:r>
            <a:endParaRPr lang="de-DE" sz="1800" dirty="0"/>
          </a:p>
        </p:txBody>
      </p:sp>
      <p:sp>
        <p:nvSpPr>
          <p:cNvPr id="6" name="Textplatzhalter 5"/>
          <p:cNvSpPr>
            <a:spLocks noGrp="1"/>
          </p:cNvSpPr>
          <p:nvPr>
            <p:ph type="body" sz="quarter" idx="13"/>
          </p:nvPr>
        </p:nvSpPr>
        <p:spPr/>
        <p:txBody>
          <a:bodyPr/>
          <a:lstStyle/>
          <a:p>
            <a:r>
              <a:rPr lang="de-DE" dirty="0"/>
              <a:t>Verhaltensprävention</a:t>
            </a:r>
          </a:p>
          <a:p>
            <a:endParaRPr lang="de-DE" dirty="0"/>
          </a:p>
        </p:txBody>
      </p:sp>
      <p:sp>
        <p:nvSpPr>
          <p:cNvPr id="7" name="Textplatzhalter 6"/>
          <p:cNvSpPr>
            <a:spLocks noGrp="1"/>
          </p:cNvSpPr>
          <p:nvPr>
            <p:ph type="body" sz="quarter" idx="12"/>
          </p:nvPr>
        </p:nvSpPr>
        <p:spPr/>
        <p:txBody>
          <a:bodyPr/>
          <a:lstStyle/>
          <a:p>
            <a:pPr marL="0" indent="0">
              <a:buNone/>
            </a:pPr>
            <a:r>
              <a:rPr lang="de-DE" dirty="0"/>
              <a:t>= </a:t>
            </a:r>
            <a:r>
              <a:rPr lang="de-DE" sz="1800" dirty="0"/>
              <a:t>Einflussnahme auf den individuellen Gesundheitszustand oder auf individuelles Gesundheitsverhalten.</a:t>
            </a:r>
          </a:p>
          <a:p>
            <a:pPr marL="0" indent="0">
              <a:buNone/>
            </a:pPr>
            <a:r>
              <a:rPr lang="de-DE" sz="1800" dirty="0"/>
              <a:t>Beispiele: v.a. </a:t>
            </a:r>
            <a:r>
              <a:rPr lang="de-DE" sz="1800" dirty="0" err="1"/>
              <a:t>Psychoedukative</a:t>
            </a:r>
            <a:r>
              <a:rPr lang="de-DE" sz="1800" dirty="0"/>
              <a:t> Ansätze </a:t>
            </a:r>
          </a:p>
          <a:p>
            <a:r>
              <a:rPr lang="de-DE" sz="1800" dirty="0" smtClean="0"/>
              <a:t>individuelle Gesundheits- und Präventionsangebote wie Sport- und Ernährungskurse, Stressbewältigungsprogramme</a:t>
            </a:r>
          </a:p>
          <a:p>
            <a:r>
              <a:rPr lang="de-DE" sz="1800" dirty="0" smtClean="0"/>
              <a:t>Information, Aufklärung, Beratung z.B. zum Konsum von Tabak, Alkohol und illegalen Drogen</a:t>
            </a:r>
          </a:p>
          <a:p>
            <a:pPr marL="0" indent="0">
              <a:buNone/>
            </a:pPr>
            <a:endParaRPr lang="de-DE" dirty="0"/>
          </a:p>
        </p:txBody>
      </p:sp>
      <p:sp>
        <p:nvSpPr>
          <p:cNvPr id="8" name="Fußzeilenplatzhalter 7"/>
          <p:cNvSpPr>
            <a:spLocks noGrp="1"/>
          </p:cNvSpPr>
          <p:nvPr>
            <p:ph type="ftr" sz="quarter" idx="14"/>
          </p:nvPr>
        </p:nvSpPr>
        <p:spPr/>
        <p:txBody>
          <a:bodyPr/>
          <a:lstStyle/>
          <a:p>
            <a:r>
              <a:rPr lang="de-DE" smtClean="0"/>
              <a:t>eCHECKUP - Prävention des riskanten Alkoholkonsums bei Studierenden</a:t>
            </a:r>
            <a:endParaRPr lang="de-DE" dirty="0"/>
          </a:p>
        </p:txBody>
      </p:sp>
      <p:sp>
        <p:nvSpPr>
          <p:cNvPr id="9" name="Foliennummernplatzhalter 8"/>
          <p:cNvSpPr>
            <a:spLocks noGrp="1"/>
          </p:cNvSpPr>
          <p:nvPr>
            <p:ph type="sldNum" sz="quarter" idx="4"/>
          </p:nvPr>
        </p:nvSpPr>
        <p:spPr>
          <a:prstGeom prst="rect">
            <a:avLst/>
          </a:prstGeom>
        </p:spPr>
        <p:txBody>
          <a:bodyPr/>
          <a:lstStyle/>
          <a:p>
            <a:fld id="{19B51A1E-902D-48AF-9020-955120F399B6}" type="slidenum">
              <a:rPr lang="en-US" noProof="0" smtClean="0"/>
              <a:pPr/>
              <a:t>41</a:t>
            </a:fld>
            <a:endParaRPr lang="en-US" noProof="0" dirty="0"/>
          </a:p>
        </p:txBody>
      </p:sp>
      <p:sp>
        <p:nvSpPr>
          <p:cNvPr id="11" name="Textplatzhalter 10"/>
          <p:cNvSpPr>
            <a:spLocks noGrp="1"/>
          </p:cNvSpPr>
          <p:nvPr>
            <p:ph type="body" sz="quarter" idx="34"/>
          </p:nvPr>
        </p:nvSpPr>
        <p:spPr/>
        <p:txBody>
          <a:bodyPr/>
          <a:lstStyle/>
          <a:p>
            <a:r>
              <a:rPr lang="de-DE" dirty="0" smtClean="0"/>
              <a:t>Hurrelmann et al. (2018)</a:t>
            </a:r>
            <a:endParaRPr lang="de-DE" dirty="0"/>
          </a:p>
        </p:txBody>
      </p:sp>
    </p:spTree>
    <p:extLst>
      <p:ext uri="{BB962C8B-B14F-4D97-AF65-F5344CB8AC3E}">
        <p14:creationId xmlns:p14="http://schemas.microsoft.com/office/powerpoint/2010/main" val="31990984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CH" altLang="de-DE" b="1" dirty="0" smtClean="0"/>
              <a:t>Setting-Ansatz der Gesundheitsförderung</a:t>
            </a:r>
            <a:endParaRPr lang="de-DE" altLang="de-DE" dirty="0"/>
          </a:p>
        </p:txBody>
      </p:sp>
      <p:sp>
        <p:nvSpPr>
          <p:cNvPr id="5" name="Textplatzhalter 5"/>
          <p:cNvSpPr>
            <a:spLocks noGrp="1"/>
          </p:cNvSpPr>
          <p:nvPr>
            <p:ph type="body" sz="quarter" idx="32"/>
          </p:nvPr>
        </p:nvSpPr>
        <p:spPr>
          <a:prstGeom prst="rect">
            <a:avLst/>
          </a:prstGeom>
        </p:spPr>
        <p:txBody>
          <a:bodyPr/>
          <a:lstStyle/>
          <a:p>
            <a:pPr marL="0" indent="0">
              <a:buNone/>
            </a:pPr>
            <a:r>
              <a:rPr lang="de-DE" sz="2000" dirty="0"/>
              <a:t>Kernstrategie der </a:t>
            </a:r>
            <a:r>
              <a:rPr lang="de-DE" sz="2000" dirty="0" smtClean="0"/>
              <a:t>Gesundheitsförderung</a:t>
            </a:r>
            <a:endParaRPr lang="de-DE" sz="2000" dirty="0"/>
          </a:p>
        </p:txBody>
      </p:sp>
      <p:sp>
        <p:nvSpPr>
          <p:cNvPr id="3" name="Inhaltsplatzhalter 2"/>
          <p:cNvSpPr>
            <a:spLocks noGrp="1"/>
          </p:cNvSpPr>
          <p:nvPr>
            <p:ph idx="1"/>
          </p:nvPr>
        </p:nvSpPr>
        <p:spPr/>
        <p:txBody>
          <a:bodyPr/>
          <a:lstStyle/>
          <a:p>
            <a:pPr marL="0" indent="0">
              <a:buNone/>
              <a:defRPr/>
            </a:pPr>
            <a:r>
              <a:rPr lang="de-DE" b="1" dirty="0" smtClean="0"/>
              <a:t>Was steckt hinter dem Setting-Ansatz?</a:t>
            </a:r>
          </a:p>
          <a:p>
            <a:pPr marL="0" indent="0">
              <a:buNone/>
              <a:defRPr/>
            </a:pPr>
            <a:r>
              <a:rPr lang="de-DE" sz="2000" dirty="0" smtClean="0"/>
              <a:t>Gesundheit wird im Alltag hergestellt und aufrechterhalten. Gesundheitsförderung muss daher im Lebensalltag ansetzen. </a:t>
            </a:r>
          </a:p>
          <a:p>
            <a:pPr marL="0" indent="0">
              <a:buNone/>
              <a:defRPr/>
            </a:pPr>
            <a:r>
              <a:rPr lang="de-DE" sz="2000" dirty="0" smtClean="0"/>
              <a:t>Der </a:t>
            </a:r>
            <a:r>
              <a:rPr lang="de-DE" sz="2000" dirty="0" err="1" smtClean="0"/>
              <a:t>Settingansatz</a:t>
            </a:r>
            <a:r>
              <a:rPr lang="de-DE" sz="2000" dirty="0" smtClean="0"/>
              <a:t> bzw. Lebensweltansatz richtet Gesundheitsförderung daher auf Lebensbereiche, Systeme und Organisationen wie</a:t>
            </a:r>
          </a:p>
          <a:p>
            <a:pPr lvl="2">
              <a:defRPr/>
            </a:pPr>
            <a:r>
              <a:rPr lang="de-DE" sz="2000" dirty="0" smtClean="0"/>
              <a:t>Kommune, Stadt, Quartier</a:t>
            </a:r>
          </a:p>
          <a:p>
            <a:pPr lvl="2">
              <a:defRPr/>
            </a:pPr>
            <a:r>
              <a:rPr lang="de-DE" sz="2000" dirty="0" smtClean="0"/>
              <a:t>Kindertageseinrichtungen, Schulen, Hochschulen,</a:t>
            </a:r>
          </a:p>
          <a:p>
            <a:pPr lvl="2">
              <a:defRPr/>
            </a:pPr>
            <a:r>
              <a:rPr lang="de-DE" sz="2000" dirty="0" smtClean="0"/>
              <a:t>Betriebe etc.</a:t>
            </a:r>
          </a:p>
          <a:p>
            <a:pPr marL="0" indent="0">
              <a:buNone/>
              <a:defRPr/>
            </a:pPr>
            <a:r>
              <a:rPr lang="de-DE" sz="2000" dirty="0" smtClean="0"/>
              <a:t>aus, in denen Menschen einen großen Teil ihrer Lebenszeit verbringen und die mit ihrem sozialen Gefüge und mit ihrer Organisationsstruktur und -kultur die Gesundheit der Einzelnen beeinflussen.</a:t>
            </a:r>
            <a:endParaRPr lang="de-DE" sz="2000" dirty="0"/>
          </a:p>
          <a:p>
            <a:pPr marL="0" indent="0">
              <a:buNone/>
              <a:defRPr/>
            </a:pPr>
            <a:r>
              <a:rPr lang="de-DE" b="1" dirty="0" smtClean="0"/>
              <a:t>Der Ursprung</a:t>
            </a:r>
            <a:r>
              <a:rPr lang="de-DE" b="1" dirty="0"/>
              <a:t>: </a:t>
            </a:r>
          </a:p>
          <a:p>
            <a:pPr marL="0" indent="0">
              <a:buNone/>
              <a:defRPr/>
            </a:pPr>
            <a:r>
              <a:rPr lang="de-DE" sz="2000" dirty="0"/>
              <a:t>Ottawa-Charta zur Gesundheitsförderung der Weltgesundheitsorganisation (WHO), 1986</a:t>
            </a:r>
          </a:p>
          <a:p>
            <a:pPr marL="0" indent="0">
              <a:buNone/>
              <a:defRPr/>
            </a:pPr>
            <a:endParaRPr lang="de-DE" dirty="0" smtClean="0"/>
          </a:p>
          <a:p>
            <a:pPr>
              <a:defRPr/>
            </a:pPr>
            <a:endParaRPr lang="de-DE" sz="2400" dirty="0" smtClean="0"/>
          </a:p>
          <a:p>
            <a:pPr marL="0" indent="0">
              <a:buNone/>
              <a:defRPr/>
            </a:pPr>
            <a:endParaRPr lang="de-DE" sz="2400" dirty="0"/>
          </a:p>
        </p:txBody>
      </p:sp>
      <p:sp>
        <p:nvSpPr>
          <p:cNvPr id="2" name="Textplatzhalter 1"/>
          <p:cNvSpPr>
            <a:spLocks noGrp="1"/>
          </p:cNvSpPr>
          <p:nvPr>
            <p:ph type="body" sz="quarter" idx="33"/>
          </p:nvPr>
        </p:nvSpPr>
        <p:spPr/>
        <p:txBody>
          <a:bodyPr/>
          <a:lstStyle/>
          <a:p>
            <a:r>
              <a:rPr lang="de-DE" dirty="0" smtClean="0"/>
              <a:t>Naidoo &amp; Wills (2019)</a:t>
            </a:r>
            <a:endParaRPr lang="de-DE" dirty="0"/>
          </a:p>
        </p:txBody>
      </p:sp>
    </p:spTree>
    <p:extLst>
      <p:ext uri="{BB962C8B-B14F-4D97-AF65-F5344CB8AC3E}">
        <p14:creationId xmlns:p14="http://schemas.microsoft.com/office/powerpoint/2010/main" val="26482392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CH" altLang="de-DE" b="1" dirty="0" smtClean="0"/>
              <a:t>Setting-Ansatz der Gesundheitsförderung</a:t>
            </a:r>
            <a:endParaRPr lang="de-DE" altLang="de-DE" dirty="0"/>
          </a:p>
        </p:txBody>
      </p:sp>
      <p:sp>
        <p:nvSpPr>
          <p:cNvPr id="4" name="Textplatzhalter 5"/>
          <p:cNvSpPr>
            <a:spLocks noGrp="1"/>
          </p:cNvSpPr>
          <p:nvPr>
            <p:ph type="body" sz="quarter" idx="32"/>
          </p:nvPr>
        </p:nvSpPr>
        <p:spPr>
          <a:prstGeom prst="rect">
            <a:avLst/>
          </a:prstGeom>
        </p:spPr>
        <p:txBody>
          <a:bodyPr/>
          <a:lstStyle/>
          <a:p>
            <a:pPr marL="0" indent="0">
              <a:buNone/>
            </a:pPr>
            <a:r>
              <a:rPr lang="de-DE" sz="2000" dirty="0"/>
              <a:t>Kernstrategie der </a:t>
            </a:r>
            <a:r>
              <a:rPr lang="de-DE" sz="2000" dirty="0" smtClean="0"/>
              <a:t>Gesundheitsförderung</a:t>
            </a:r>
            <a:endParaRPr lang="de-DE" sz="2000" dirty="0"/>
          </a:p>
        </p:txBody>
      </p:sp>
      <p:sp>
        <p:nvSpPr>
          <p:cNvPr id="3" name="Inhaltsplatzhalter 2"/>
          <p:cNvSpPr>
            <a:spLocks noGrp="1"/>
          </p:cNvSpPr>
          <p:nvPr>
            <p:ph idx="1"/>
          </p:nvPr>
        </p:nvSpPr>
        <p:spPr/>
        <p:txBody>
          <a:bodyPr/>
          <a:lstStyle/>
          <a:p>
            <a:pPr marL="0" indent="0">
              <a:buNone/>
              <a:defRPr/>
            </a:pPr>
            <a:r>
              <a:rPr lang="de-DE" b="1" dirty="0" smtClean="0"/>
              <a:t>Der Setting-Ansatz</a:t>
            </a:r>
            <a:r>
              <a:rPr lang="de-DE" dirty="0" smtClean="0"/>
              <a:t>…</a:t>
            </a:r>
          </a:p>
          <a:p>
            <a:pPr marL="0" indent="0">
              <a:buNone/>
              <a:defRPr/>
            </a:pPr>
            <a:r>
              <a:rPr lang="de-CH" dirty="0" smtClean="0"/>
              <a:t>…</a:t>
            </a:r>
            <a:r>
              <a:rPr lang="de-CH" b="1" dirty="0" smtClean="0"/>
              <a:t>verknüpft Verhaltens- </a:t>
            </a:r>
            <a:r>
              <a:rPr lang="de-CH" b="1" dirty="0"/>
              <a:t>und Verhältnisprävention </a:t>
            </a:r>
            <a:endParaRPr lang="de-CH" b="1" dirty="0" smtClean="0"/>
          </a:p>
          <a:p>
            <a:pPr marL="0" indent="0">
              <a:buNone/>
              <a:defRPr/>
            </a:pPr>
            <a:r>
              <a:rPr lang="de-CH" dirty="0"/>
              <a:t>…nimmt die </a:t>
            </a:r>
            <a:r>
              <a:rPr lang="de-CH" b="1" dirty="0"/>
              <a:t>gesamte Lebenswelt </a:t>
            </a:r>
            <a:r>
              <a:rPr lang="de-CH" dirty="0"/>
              <a:t>in den Blick </a:t>
            </a:r>
            <a:endParaRPr lang="de-CH" b="1" dirty="0" smtClean="0"/>
          </a:p>
          <a:p>
            <a:pPr marL="0" indent="0">
              <a:buNone/>
              <a:defRPr/>
            </a:pPr>
            <a:r>
              <a:rPr lang="de-CH" dirty="0" smtClean="0"/>
              <a:t>…fördert die </a:t>
            </a:r>
            <a:r>
              <a:rPr lang="de-CH" b="1" dirty="0" smtClean="0"/>
              <a:t>Partizipation</a:t>
            </a:r>
            <a:r>
              <a:rPr lang="de-CH" dirty="0" smtClean="0"/>
              <a:t> </a:t>
            </a:r>
            <a:r>
              <a:rPr lang="de-CH" dirty="0"/>
              <a:t>der Betroffenen: bei Bestandsaufnahme, Problembestimmung, Maßnahmenentwicklung, Durchführung, Bewertung</a:t>
            </a:r>
            <a:endParaRPr lang="de-DE" dirty="0"/>
          </a:p>
          <a:p>
            <a:pPr marL="0" indent="0">
              <a:buNone/>
              <a:defRPr/>
            </a:pPr>
            <a:r>
              <a:rPr lang="de-CH" dirty="0" smtClean="0"/>
              <a:t>…befähigt Menschen dazu, ihre Gesundheit </a:t>
            </a:r>
            <a:r>
              <a:rPr lang="de-CH" dirty="0"/>
              <a:t>und Lebensbedingungen zu </a:t>
            </a:r>
            <a:r>
              <a:rPr lang="de-CH" dirty="0" smtClean="0"/>
              <a:t>verbessern (</a:t>
            </a:r>
            <a:r>
              <a:rPr lang="de-CH" b="1" dirty="0" err="1" smtClean="0"/>
              <a:t>Empowerment</a:t>
            </a:r>
            <a:r>
              <a:rPr lang="de-CH" dirty="0" smtClean="0"/>
              <a:t>)</a:t>
            </a:r>
            <a:endParaRPr lang="de-DE" dirty="0"/>
          </a:p>
          <a:p>
            <a:pPr marL="0" indent="0">
              <a:buNone/>
              <a:defRPr/>
            </a:pPr>
            <a:r>
              <a:rPr lang="de-CH" dirty="0" smtClean="0"/>
              <a:t>…fördert </a:t>
            </a:r>
            <a:r>
              <a:rPr lang="de-CH" b="1" dirty="0" smtClean="0"/>
              <a:t>Vernetzung</a:t>
            </a:r>
            <a:r>
              <a:rPr lang="de-CH" dirty="0"/>
              <a:t>: Erfahrungsaustausch und gegenseitige Unterstützung </a:t>
            </a:r>
            <a:r>
              <a:rPr lang="de-CH" dirty="0" smtClean="0"/>
              <a:t>für </a:t>
            </a:r>
            <a:r>
              <a:rPr lang="de-CH" dirty="0" err="1" smtClean="0"/>
              <a:t>Akteur:innen</a:t>
            </a:r>
            <a:r>
              <a:rPr lang="de-CH" dirty="0" smtClean="0"/>
              <a:t> der Gesundheitsförderung</a:t>
            </a:r>
          </a:p>
          <a:p>
            <a:pPr marL="0" indent="0">
              <a:buNone/>
              <a:defRPr/>
            </a:pPr>
            <a:r>
              <a:rPr lang="de-CH" dirty="0" smtClean="0"/>
              <a:t>…fördert </a:t>
            </a:r>
            <a:r>
              <a:rPr lang="de-CH" b="1" dirty="0"/>
              <a:t>Nachhaltigkeit</a:t>
            </a:r>
            <a:r>
              <a:rPr lang="de-CH" dirty="0"/>
              <a:t>: </a:t>
            </a:r>
            <a:r>
              <a:rPr lang="de-CH" dirty="0" smtClean="0"/>
              <a:t>Schaffung einer gesundheitsfördernden Gesamtpolitik/ Organisationsentwicklung </a:t>
            </a:r>
            <a:r>
              <a:rPr lang="de-CH" dirty="0"/>
              <a:t>in gesundheitsgerechten Strukturen und Prozessen verankern</a:t>
            </a:r>
            <a:endParaRPr lang="de-DE" dirty="0"/>
          </a:p>
          <a:p>
            <a:pPr marL="342900" indent="-342900">
              <a:defRPr/>
            </a:pPr>
            <a:endParaRPr lang="de-DE" dirty="0"/>
          </a:p>
          <a:p>
            <a:pPr marL="0" indent="0">
              <a:buNone/>
              <a:defRPr/>
            </a:pPr>
            <a:endParaRPr lang="de-DE" dirty="0"/>
          </a:p>
          <a:p>
            <a:pPr>
              <a:defRPr/>
            </a:pPr>
            <a:endParaRPr lang="de-DE" sz="2400" dirty="0" smtClean="0"/>
          </a:p>
          <a:p>
            <a:pPr marL="0" indent="0">
              <a:buNone/>
              <a:defRPr/>
            </a:pPr>
            <a:endParaRPr lang="de-DE" sz="2400" dirty="0"/>
          </a:p>
        </p:txBody>
      </p:sp>
      <p:sp>
        <p:nvSpPr>
          <p:cNvPr id="2" name="Textplatzhalter 1"/>
          <p:cNvSpPr>
            <a:spLocks noGrp="1"/>
          </p:cNvSpPr>
          <p:nvPr>
            <p:ph type="body" sz="quarter" idx="33"/>
          </p:nvPr>
        </p:nvSpPr>
        <p:spPr/>
        <p:txBody>
          <a:bodyPr/>
          <a:lstStyle/>
          <a:p>
            <a:r>
              <a:rPr lang="de-DE" dirty="0" smtClean="0"/>
              <a:t>Naidoo &amp; Wills (2019)</a:t>
            </a:r>
            <a:endParaRPr lang="de-DE" dirty="0"/>
          </a:p>
        </p:txBody>
      </p:sp>
    </p:spTree>
    <p:extLst>
      <p:ext uri="{BB962C8B-B14F-4D97-AF65-F5344CB8AC3E}">
        <p14:creationId xmlns:p14="http://schemas.microsoft.com/office/powerpoint/2010/main" val="8037438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CH" altLang="de-DE" dirty="0"/>
              <a:t>Setting-Ansatz der Gesundheitsförderung</a:t>
            </a:r>
            <a:endParaRPr lang="de-DE" altLang="de-DE" dirty="0"/>
          </a:p>
        </p:txBody>
      </p:sp>
      <p:sp>
        <p:nvSpPr>
          <p:cNvPr id="4" name="Textplatzhalter 5"/>
          <p:cNvSpPr>
            <a:spLocks noGrp="1"/>
          </p:cNvSpPr>
          <p:nvPr>
            <p:ph type="body" sz="quarter" idx="32"/>
          </p:nvPr>
        </p:nvSpPr>
        <p:spPr>
          <a:prstGeom prst="rect">
            <a:avLst/>
          </a:prstGeom>
        </p:spPr>
        <p:txBody>
          <a:bodyPr/>
          <a:lstStyle/>
          <a:p>
            <a:pPr marL="0" indent="0">
              <a:buNone/>
            </a:pPr>
            <a:r>
              <a:rPr lang="de-DE" sz="2000" dirty="0"/>
              <a:t>Kernstrategie der </a:t>
            </a:r>
            <a:r>
              <a:rPr lang="de-DE" sz="2000" dirty="0" smtClean="0"/>
              <a:t>Gesundheitsförderung</a:t>
            </a:r>
            <a:endParaRPr lang="de-DE" sz="2000" dirty="0"/>
          </a:p>
        </p:txBody>
      </p:sp>
      <p:sp>
        <p:nvSpPr>
          <p:cNvPr id="3" name="Inhaltsplatzhalter 2"/>
          <p:cNvSpPr>
            <a:spLocks noGrp="1"/>
          </p:cNvSpPr>
          <p:nvPr>
            <p:ph idx="1"/>
          </p:nvPr>
        </p:nvSpPr>
        <p:spPr/>
        <p:txBody>
          <a:bodyPr/>
          <a:lstStyle/>
          <a:p>
            <a:pPr marL="0" indent="0">
              <a:buNone/>
              <a:defRPr/>
            </a:pPr>
            <a:r>
              <a:rPr lang="de-CH" altLang="de-DE" b="1" dirty="0" smtClean="0"/>
              <a:t>Der Setting-Ansatz…</a:t>
            </a:r>
            <a:endParaRPr lang="de-CH" sz="2200" b="1" dirty="0" smtClean="0"/>
          </a:p>
          <a:p>
            <a:pPr marL="0" indent="0">
              <a:buNone/>
              <a:defRPr/>
            </a:pPr>
            <a:r>
              <a:rPr lang="de-CH" sz="2200" dirty="0" smtClean="0"/>
              <a:t>…beeinflusst den Lebensalltag und die Rahmenbedingungen von Menschen, dort wo Gesundheit/ Krankheit entsteht</a:t>
            </a:r>
          </a:p>
          <a:p>
            <a:pPr marL="0" indent="0">
              <a:buNone/>
              <a:defRPr/>
            </a:pPr>
            <a:r>
              <a:rPr lang="de-CH" sz="2200" dirty="0" smtClean="0"/>
              <a:t>…schafft Voraussetzungen, </a:t>
            </a:r>
            <a:r>
              <a:rPr lang="de-CH" sz="2200" dirty="0"/>
              <a:t>damit </a:t>
            </a:r>
            <a:r>
              <a:rPr lang="de-CH" sz="2200" dirty="0" smtClean="0"/>
              <a:t>Menschen ihre Gesundheit selbstbestimmt gestalten können</a:t>
            </a:r>
          </a:p>
          <a:p>
            <a:pPr marL="0" indent="0">
              <a:buNone/>
              <a:defRPr/>
            </a:pPr>
            <a:r>
              <a:rPr lang="de-CH" sz="2200" dirty="0" smtClean="0"/>
              <a:t>…ist niederschwellig</a:t>
            </a:r>
          </a:p>
          <a:p>
            <a:pPr marL="0" indent="0">
              <a:buNone/>
              <a:defRPr/>
            </a:pPr>
            <a:r>
              <a:rPr lang="de-CH" dirty="0" smtClean="0"/>
              <a:t>…</a:t>
            </a:r>
            <a:r>
              <a:rPr lang="de-CH" sz="2200" dirty="0" smtClean="0"/>
              <a:t>trägt zur gesundheitlichen Chancengleichheit bei und kann z.B. der ungleichen </a:t>
            </a:r>
            <a:r>
              <a:rPr lang="de-CH" sz="2200" dirty="0"/>
              <a:t>Inanspruchnahme </a:t>
            </a:r>
            <a:r>
              <a:rPr lang="de-CH" sz="2200" dirty="0" smtClean="0"/>
              <a:t>von Angeboten der Gesundheitsförderung und Prävention entgegenwirken</a:t>
            </a:r>
            <a:endParaRPr lang="de-CH" sz="2200" dirty="0"/>
          </a:p>
          <a:p>
            <a:pPr marL="0" indent="0">
              <a:buNone/>
              <a:defRPr/>
            </a:pPr>
            <a:r>
              <a:rPr lang="de-CH" dirty="0" smtClean="0">
                <a:sym typeface="Wingdings" panose="05000000000000000000" pitchFamily="2" charset="2"/>
              </a:rPr>
              <a:t> Auch der Leitfaden Prävention des GKV-Spitzenverbandes zur Umsetzung von Gesundheitsförderung und Prävention (§§ 20 und §20 a SGB V) bezieht sich ausdrücklich auf den Setting-Ansatz</a:t>
            </a:r>
            <a:endParaRPr lang="de-CH" sz="2200" dirty="0" smtClean="0"/>
          </a:p>
          <a:p>
            <a:pPr marL="0" indent="0">
              <a:buNone/>
              <a:defRPr/>
            </a:pPr>
            <a:endParaRPr lang="de-DE" sz="2400" dirty="0"/>
          </a:p>
        </p:txBody>
      </p:sp>
      <p:sp>
        <p:nvSpPr>
          <p:cNvPr id="5" name="Textplatzhalter 4"/>
          <p:cNvSpPr>
            <a:spLocks noGrp="1"/>
          </p:cNvSpPr>
          <p:nvPr>
            <p:ph type="body" sz="quarter" idx="33"/>
          </p:nvPr>
        </p:nvSpPr>
        <p:spPr/>
        <p:txBody>
          <a:bodyPr/>
          <a:lstStyle/>
          <a:p>
            <a:r>
              <a:rPr lang="de-DE" dirty="0" smtClean="0"/>
              <a:t>Naidoo &amp; Wills (2019)</a:t>
            </a:r>
            <a:endParaRPr lang="de-DE" dirty="0"/>
          </a:p>
        </p:txBody>
      </p:sp>
    </p:spTree>
    <p:extLst>
      <p:ext uri="{BB962C8B-B14F-4D97-AF65-F5344CB8AC3E}">
        <p14:creationId xmlns:p14="http://schemas.microsoft.com/office/powerpoint/2010/main" val="23871748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de-DE" dirty="0" smtClean="0"/>
              <a:t>Setting-Ansatz der Gesundheitsförderung</a:t>
            </a:r>
            <a:endParaRPr lang="de-DE" dirty="0"/>
          </a:p>
        </p:txBody>
      </p:sp>
      <p:sp>
        <p:nvSpPr>
          <p:cNvPr id="7" name="Textplatzhalter 6"/>
          <p:cNvSpPr>
            <a:spLocks noGrp="1"/>
          </p:cNvSpPr>
          <p:nvPr>
            <p:ph type="body" sz="quarter" idx="32"/>
          </p:nvPr>
        </p:nvSpPr>
        <p:spPr/>
        <p:txBody>
          <a:bodyPr/>
          <a:lstStyle/>
          <a:p>
            <a:r>
              <a:rPr lang="de-CH" b="1" dirty="0"/>
              <a:t>Gesundheitsförderung im Setting oder gesundheitsförderndes Setting?</a:t>
            </a:r>
            <a:endParaRPr lang="de-DE" b="1" dirty="0"/>
          </a:p>
        </p:txBody>
      </p:sp>
      <p:sp>
        <p:nvSpPr>
          <p:cNvPr id="2" name="Textplatzhalter 1"/>
          <p:cNvSpPr>
            <a:spLocks noGrp="1"/>
          </p:cNvSpPr>
          <p:nvPr>
            <p:ph type="body" idx="1"/>
          </p:nvPr>
        </p:nvSpPr>
        <p:spPr/>
        <p:txBody>
          <a:bodyPr/>
          <a:lstStyle/>
          <a:p>
            <a:r>
              <a:rPr lang="de-CH" sz="2200" dirty="0"/>
              <a:t>Gesundheitsförderung im Setting</a:t>
            </a:r>
            <a:endParaRPr lang="de-DE" sz="2200" dirty="0">
              <a:latin typeface="Arial"/>
              <a:ea typeface="Times New Roman"/>
              <a:cs typeface="Times New Roman"/>
            </a:endParaRPr>
          </a:p>
          <a:p>
            <a:endParaRPr lang="de-DE" dirty="0"/>
          </a:p>
        </p:txBody>
      </p:sp>
      <p:sp>
        <p:nvSpPr>
          <p:cNvPr id="3" name="Inhaltsplatzhalter 2"/>
          <p:cNvSpPr>
            <a:spLocks noGrp="1"/>
          </p:cNvSpPr>
          <p:nvPr>
            <p:ph sz="half" idx="2"/>
          </p:nvPr>
        </p:nvSpPr>
        <p:spPr/>
        <p:txBody>
          <a:bodyPr/>
          <a:lstStyle/>
          <a:p>
            <a:pPr marL="0" indent="0">
              <a:spcAft>
                <a:spcPts val="0"/>
              </a:spcAft>
              <a:buNone/>
            </a:pPr>
            <a:r>
              <a:rPr lang="de-CH" u="sng" dirty="0"/>
              <a:t>Beispiele:</a:t>
            </a:r>
            <a:endParaRPr lang="de-DE" sz="1600" dirty="0"/>
          </a:p>
          <a:p>
            <a:pPr marL="285750" indent="-285750"/>
            <a:r>
              <a:rPr lang="de-CH" dirty="0" smtClean="0"/>
              <a:t>Einzelne Bewegungsangebote z.B. Yoga</a:t>
            </a:r>
            <a:endParaRPr lang="de-DE" dirty="0"/>
          </a:p>
          <a:p>
            <a:pPr marL="285750" indent="-285750"/>
            <a:r>
              <a:rPr lang="de-CH" dirty="0"/>
              <a:t>Kurs zur </a:t>
            </a:r>
            <a:r>
              <a:rPr lang="de-CH" dirty="0" smtClean="0"/>
              <a:t>Burnout-Prävention, Nichtraucherkurse</a:t>
            </a:r>
          </a:p>
          <a:p>
            <a:pPr marL="285750" indent="-285750"/>
            <a:r>
              <a:rPr lang="de-CH" dirty="0"/>
              <a:t>Gesundheitstage</a:t>
            </a:r>
          </a:p>
          <a:p>
            <a:pPr marL="285750" indent="-285750"/>
            <a:endParaRPr lang="de-CH" dirty="0"/>
          </a:p>
          <a:p>
            <a:pPr marL="0" lvl="0" indent="0">
              <a:spcAft>
                <a:spcPts val="0"/>
              </a:spcAft>
              <a:buNone/>
              <a:tabLst>
                <a:tab pos="457200" algn="l"/>
              </a:tabLst>
            </a:pPr>
            <a:endParaRPr lang="de-DE" dirty="0"/>
          </a:p>
          <a:p>
            <a:pPr lvl="0">
              <a:spcAft>
                <a:spcPts val="0"/>
              </a:spcAft>
              <a:buFont typeface="Wingdings" panose="05000000000000000000" pitchFamily="2" charset="2"/>
              <a:buChar char="à"/>
              <a:tabLst>
                <a:tab pos="457200" algn="l"/>
              </a:tabLst>
            </a:pPr>
            <a:r>
              <a:rPr lang="de-CH" dirty="0" smtClean="0"/>
              <a:t> Klassische Präventionsstrategien</a:t>
            </a:r>
            <a:endParaRPr lang="de-DE" dirty="0"/>
          </a:p>
          <a:p>
            <a:pPr lvl="0">
              <a:spcAft>
                <a:spcPts val="0"/>
              </a:spcAft>
              <a:buFont typeface="Wingdings" panose="05000000000000000000" pitchFamily="2" charset="2"/>
              <a:buChar char="à"/>
              <a:tabLst>
                <a:tab pos="457200" algn="l"/>
              </a:tabLst>
            </a:pPr>
            <a:r>
              <a:rPr lang="de-CH" dirty="0" smtClean="0"/>
              <a:t> Verhaltensprävention</a:t>
            </a:r>
            <a:endParaRPr lang="de-DE" dirty="0"/>
          </a:p>
          <a:p>
            <a:endParaRPr lang="de-DE" dirty="0"/>
          </a:p>
        </p:txBody>
      </p:sp>
      <p:sp>
        <p:nvSpPr>
          <p:cNvPr id="6" name="Textplatzhalter 5"/>
          <p:cNvSpPr>
            <a:spLocks noGrp="1"/>
          </p:cNvSpPr>
          <p:nvPr>
            <p:ph type="body" sz="quarter" idx="13"/>
          </p:nvPr>
        </p:nvSpPr>
        <p:spPr/>
        <p:txBody>
          <a:bodyPr/>
          <a:lstStyle/>
          <a:p>
            <a:r>
              <a:rPr lang="de-CH" sz="2200" dirty="0"/>
              <a:t>Gesundheitsförderndes Setting</a:t>
            </a:r>
            <a:endParaRPr lang="de-DE" sz="2200" dirty="0">
              <a:latin typeface="Arial"/>
              <a:ea typeface="Times New Roman"/>
              <a:cs typeface="Times New Roman"/>
            </a:endParaRPr>
          </a:p>
          <a:p>
            <a:endParaRPr lang="de-DE" dirty="0"/>
          </a:p>
        </p:txBody>
      </p:sp>
      <p:sp>
        <p:nvSpPr>
          <p:cNvPr id="4" name="Textplatzhalter 3"/>
          <p:cNvSpPr>
            <a:spLocks noGrp="1"/>
          </p:cNvSpPr>
          <p:nvPr>
            <p:ph type="body" sz="quarter" idx="12"/>
          </p:nvPr>
        </p:nvSpPr>
        <p:spPr/>
        <p:txBody>
          <a:bodyPr/>
          <a:lstStyle/>
          <a:p>
            <a:pPr marL="0" indent="0">
              <a:spcAft>
                <a:spcPts val="0"/>
              </a:spcAft>
              <a:buNone/>
            </a:pPr>
            <a:r>
              <a:rPr lang="de-CH" u="sng" dirty="0"/>
              <a:t>Beispiele:</a:t>
            </a:r>
            <a:endParaRPr lang="de-DE" sz="1600" dirty="0"/>
          </a:p>
          <a:p>
            <a:pPr marL="285750" indent="-285750"/>
            <a:r>
              <a:rPr lang="de-CH" dirty="0" smtClean="0"/>
              <a:t>Betriebliches/ studentisches Gesundheitsmanagement</a:t>
            </a:r>
            <a:endParaRPr lang="de-DE" sz="1600" dirty="0"/>
          </a:p>
          <a:p>
            <a:pPr marL="285750" indent="-285750"/>
            <a:r>
              <a:rPr lang="de-CH" dirty="0" smtClean="0"/>
              <a:t>Verbesserung </a:t>
            </a:r>
            <a:r>
              <a:rPr lang="de-CH" dirty="0"/>
              <a:t>der </a:t>
            </a:r>
            <a:r>
              <a:rPr lang="de-CH" dirty="0" smtClean="0"/>
              <a:t>Rahmenbedingungen (z.B. Studien- und Arbeitsbedingungen)</a:t>
            </a:r>
            <a:endParaRPr lang="de-DE" sz="1600" dirty="0"/>
          </a:p>
          <a:p>
            <a:pPr marL="285750" indent="-285750"/>
            <a:r>
              <a:rPr lang="de-CH" dirty="0"/>
              <a:t>Verankerung </a:t>
            </a:r>
            <a:r>
              <a:rPr lang="de-CH" dirty="0" smtClean="0"/>
              <a:t>von Gesundheitsförderung auf </a:t>
            </a:r>
            <a:r>
              <a:rPr lang="de-CH" dirty="0"/>
              <a:t>der </a:t>
            </a:r>
            <a:r>
              <a:rPr lang="de-CH" dirty="0" smtClean="0"/>
              <a:t>Führungsebene</a:t>
            </a:r>
          </a:p>
          <a:p>
            <a:pPr marL="285750" indent="-285750"/>
            <a:endParaRPr lang="de-DE" sz="1600" dirty="0"/>
          </a:p>
          <a:p>
            <a:pPr marL="0" lvl="0" indent="0">
              <a:spcAft>
                <a:spcPts val="0"/>
              </a:spcAft>
              <a:buNone/>
              <a:tabLst>
                <a:tab pos="457200" algn="l"/>
              </a:tabLst>
            </a:pPr>
            <a:r>
              <a:rPr lang="de-CH" dirty="0" smtClean="0">
                <a:sym typeface="Wingdings" panose="05000000000000000000" pitchFamily="2" charset="2"/>
              </a:rPr>
              <a:t> </a:t>
            </a:r>
            <a:r>
              <a:rPr lang="de-CH" dirty="0" smtClean="0"/>
              <a:t>Gesundheitsförderungsstrategien</a:t>
            </a:r>
            <a:endParaRPr lang="de-DE" sz="1600" dirty="0"/>
          </a:p>
          <a:p>
            <a:pPr marL="0" lvl="0" indent="0">
              <a:spcAft>
                <a:spcPts val="0"/>
              </a:spcAft>
              <a:buNone/>
              <a:tabLst>
                <a:tab pos="457200" algn="l"/>
              </a:tabLst>
            </a:pPr>
            <a:r>
              <a:rPr lang="de-CH" dirty="0" smtClean="0">
                <a:sym typeface="Wingdings" panose="05000000000000000000" pitchFamily="2" charset="2"/>
              </a:rPr>
              <a:t> </a:t>
            </a:r>
            <a:r>
              <a:rPr lang="de-CH" dirty="0" smtClean="0"/>
              <a:t>Verhältnisprävention</a:t>
            </a:r>
            <a:endParaRPr lang="de-DE" sz="1600" dirty="0">
              <a:latin typeface="Arial"/>
              <a:ea typeface="Times New Roman"/>
              <a:cs typeface="Arial"/>
            </a:endParaRPr>
          </a:p>
          <a:p>
            <a:endParaRPr lang="de-DE" dirty="0"/>
          </a:p>
        </p:txBody>
      </p:sp>
      <p:sp>
        <p:nvSpPr>
          <p:cNvPr id="16388" name="Fußzeilenplatzhalter 3"/>
          <p:cNvSpPr>
            <a:spLocks noGrp="1"/>
          </p:cNvSpPr>
          <p:nvPr>
            <p:ph type="ftr" sz="quarter" idx="14"/>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
        <p:nvSpPr>
          <p:cNvPr id="5" name="Textplatzhalter 4"/>
          <p:cNvSpPr>
            <a:spLocks noGrp="1"/>
          </p:cNvSpPr>
          <p:nvPr>
            <p:ph type="body" sz="quarter" idx="33"/>
          </p:nvPr>
        </p:nvSpPr>
        <p:spPr/>
        <p:txBody>
          <a:bodyPr/>
          <a:lstStyle/>
          <a:p>
            <a:endParaRPr lang="de-DE"/>
          </a:p>
        </p:txBody>
      </p:sp>
      <p:sp>
        <p:nvSpPr>
          <p:cNvPr id="9" name="Textplatzhalter 8"/>
          <p:cNvSpPr>
            <a:spLocks noGrp="1"/>
          </p:cNvSpPr>
          <p:nvPr>
            <p:ph type="body" sz="quarter" idx="34"/>
          </p:nvPr>
        </p:nvSpPr>
        <p:spPr/>
        <p:txBody>
          <a:bodyPr/>
          <a:lstStyle/>
          <a:p>
            <a:r>
              <a:rPr lang="de-DE" dirty="0" smtClean="0"/>
              <a:t>Naidoo &amp; Wills (2019)</a:t>
            </a:r>
            <a:endParaRPr lang="de-DE" dirty="0"/>
          </a:p>
        </p:txBody>
      </p:sp>
    </p:spTree>
    <p:extLst>
      <p:ext uri="{BB962C8B-B14F-4D97-AF65-F5344CB8AC3E}">
        <p14:creationId xmlns:p14="http://schemas.microsoft.com/office/powerpoint/2010/main" val="14137447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Gesundheitsförderung und Prävention im Setting Hochschule </a:t>
            </a:r>
            <a:endParaRPr lang="de-DE" dirty="0"/>
          </a:p>
        </p:txBody>
      </p:sp>
      <p:sp>
        <p:nvSpPr>
          <p:cNvPr id="6" name="Textplatzhalter 5"/>
          <p:cNvSpPr>
            <a:spLocks noGrp="1"/>
          </p:cNvSpPr>
          <p:nvPr>
            <p:ph type="body" sz="quarter" idx="32"/>
          </p:nvPr>
        </p:nvSpPr>
        <p:spPr/>
        <p:txBody>
          <a:bodyPr/>
          <a:lstStyle/>
          <a:p>
            <a:r>
              <a:rPr lang="de-DE" b="1" dirty="0" smtClean="0"/>
              <a:t>Setting Hochschule</a:t>
            </a:r>
            <a:endParaRPr lang="de-DE" b="1" dirty="0"/>
          </a:p>
        </p:txBody>
      </p:sp>
      <p:sp>
        <p:nvSpPr>
          <p:cNvPr id="3" name="Inhaltsplatzhalter 2"/>
          <p:cNvSpPr>
            <a:spLocks noGrp="1"/>
          </p:cNvSpPr>
          <p:nvPr>
            <p:ph idx="1"/>
          </p:nvPr>
        </p:nvSpPr>
        <p:spPr/>
        <p:txBody>
          <a:bodyPr/>
          <a:lstStyle/>
          <a:p>
            <a:pPr marL="0" indent="0">
              <a:spcBef>
                <a:spcPts val="600"/>
              </a:spcBef>
              <a:buNone/>
            </a:pPr>
            <a:r>
              <a:rPr lang="de-DE" dirty="0" smtClean="0"/>
              <a:t>Wie </a:t>
            </a:r>
            <a:r>
              <a:rPr lang="de-DE" dirty="0"/>
              <a:t>gestaltet sich die Hochschullandschaft in Deutschland</a:t>
            </a:r>
            <a:r>
              <a:rPr lang="de-DE" dirty="0" smtClean="0"/>
              <a:t>?</a:t>
            </a:r>
          </a:p>
          <a:p>
            <a:pPr lvl="1">
              <a:spcBef>
                <a:spcPts val="600"/>
              </a:spcBef>
            </a:pPr>
            <a:r>
              <a:rPr lang="de-DE" dirty="0" smtClean="0"/>
              <a:t>ca. 420 Hochschulen in staatlicher, privater oder sonstiger Trägerschaft</a:t>
            </a:r>
          </a:p>
          <a:p>
            <a:pPr lvl="1"/>
            <a:r>
              <a:rPr lang="de-DE" dirty="0" smtClean="0"/>
              <a:t>wichtigste Hochschularten: Universitäten und Fachhochschulen</a:t>
            </a:r>
          </a:p>
          <a:p>
            <a:pPr lvl="1"/>
            <a:r>
              <a:rPr lang="de-DE" dirty="0" smtClean="0"/>
              <a:t>2,8 Millionen Studierende und 700.000 wissenschaftliche und nicht-wissenschaftliche Beschäftigte (Statistisches Bundesamt: Wintersemester 2017/2018)</a:t>
            </a:r>
          </a:p>
          <a:p>
            <a:pPr lvl="1"/>
            <a:r>
              <a:rPr lang="de-DE" dirty="0"/>
              <a:t>d</a:t>
            </a:r>
            <a:r>
              <a:rPr lang="de-DE" dirty="0" smtClean="0"/>
              <a:t>er Anteil der Studierenden im Setting Hochschule: ca. 80 % </a:t>
            </a:r>
          </a:p>
          <a:p>
            <a:pPr marL="0" indent="0">
              <a:buNone/>
            </a:pPr>
            <a:r>
              <a:rPr lang="de-DE" dirty="0" smtClean="0"/>
              <a:t>Studierende als Zielgruppe von Prävention und Gesundheitsförderung:</a:t>
            </a:r>
          </a:p>
          <a:p>
            <a:pPr lvl="1"/>
            <a:r>
              <a:rPr lang="de-DE" dirty="0" smtClean="0"/>
              <a:t>Studierende gelten im Allgemeinen als eher gesunde Zielgruppe</a:t>
            </a:r>
          </a:p>
          <a:p>
            <a:pPr lvl="1"/>
            <a:r>
              <a:rPr lang="de-DE" dirty="0" smtClean="0"/>
              <a:t>Einführung von neuen Studienstrukturen und deren Folgen führte zur Thematisierung von Gesundheit/ Gesundheitsförderung von Studierenden </a:t>
            </a:r>
          </a:p>
          <a:p>
            <a:pPr lvl="1"/>
            <a:r>
              <a:rPr lang="de-DE" dirty="0" smtClean="0"/>
              <a:t>Besondere Herausforderung bei der Gesundheitsförderung von Studierenden, z.B. hohe Fluktuation, spezieller Rhythmus von Präsenz, Mehrfachbeanspruchung durch Studium, Familie, Job etc.</a:t>
            </a:r>
          </a:p>
          <a:p>
            <a:pPr marL="0" indent="0">
              <a:buNone/>
            </a:pPr>
            <a:endParaRPr lang="de-DE" dirty="0"/>
          </a:p>
          <a:p>
            <a:pPr marL="0" indent="0">
              <a:buNone/>
            </a:pPr>
            <a:endParaRPr lang="de-DE" dirty="0" smtClean="0"/>
          </a:p>
          <a:p>
            <a:endParaRPr lang="de-DE" dirty="0" smtClean="0"/>
          </a:p>
          <a:p>
            <a:endParaRPr lang="de-DE" dirty="0" smtClean="0"/>
          </a:p>
          <a:p>
            <a:endParaRPr lang="de-DE" dirty="0" smtClean="0"/>
          </a:p>
          <a:p>
            <a:endParaRPr lang="de-DE" dirty="0" smtClean="0"/>
          </a:p>
          <a:p>
            <a:endParaRPr lang="de-DE" dirty="0"/>
          </a:p>
          <a:p>
            <a:pPr marL="0" indent="0" algn="r">
              <a:lnSpc>
                <a:spcPct val="100000"/>
              </a:lnSpc>
              <a:spcBef>
                <a:spcPts val="0"/>
              </a:spcBef>
              <a:buNone/>
            </a:pPr>
            <a:endParaRPr lang="en-US" sz="1400" baseline="30000" dirty="0" smtClean="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46</a:t>
            </a:fld>
            <a:endParaRPr lang="en-US" noProof="0" dirty="0"/>
          </a:p>
        </p:txBody>
      </p:sp>
      <p:sp>
        <p:nvSpPr>
          <p:cNvPr id="4" name="Textplatzhalter 3"/>
          <p:cNvSpPr>
            <a:spLocks noGrp="1"/>
          </p:cNvSpPr>
          <p:nvPr>
            <p:ph type="body" sz="quarter" idx="33"/>
          </p:nvPr>
        </p:nvSpPr>
        <p:spPr/>
        <p:txBody>
          <a:bodyPr/>
          <a:lstStyle/>
          <a:p>
            <a:r>
              <a:rPr lang="de-DE" dirty="0"/>
              <a:t>Hartmann, </a:t>
            </a:r>
            <a:r>
              <a:rPr lang="de-DE" dirty="0" smtClean="0"/>
              <a:t>Sonntag &amp; Schluck</a:t>
            </a:r>
            <a:r>
              <a:rPr lang="de-DE" dirty="0"/>
              <a:t> </a:t>
            </a:r>
            <a:r>
              <a:rPr lang="de-DE" dirty="0" smtClean="0"/>
              <a:t>(2018)</a:t>
            </a:r>
            <a:endParaRPr lang="de-DE" dirty="0"/>
          </a:p>
          <a:p>
            <a:endParaRPr lang="de-DE" dirty="0"/>
          </a:p>
        </p:txBody>
      </p:sp>
    </p:spTree>
    <p:extLst>
      <p:ext uri="{BB962C8B-B14F-4D97-AF65-F5344CB8AC3E}">
        <p14:creationId xmlns:p14="http://schemas.microsoft.com/office/powerpoint/2010/main" val="850010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Gesundheitsförderung und Prävention im Setting Hochschule </a:t>
            </a:r>
            <a:endParaRPr lang="de-DE" dirty="0"/>
          </a:p>
        </p:txBody>
      </p:sp>
      <p:sp>
        <p:nvSpPr>
          <p:cNvPr id="6" name="Textplatzhalter 5"/>
          <p:cNvSpPr>
            <a:spLocks noGrp="1"/>
          </p:cNvSpPr>
          <p:nvPr>
            <p:ph type="body" sz="quarter" idx="32"/>
          </p:nvPr>
        </p:nvSpPr>
        <p:spPr/>
        <p:txBody>
          <a:bodyPr/>
          <a:lstStyle/>
          <a:p>
            <a:r>
              <a:rPr lang="de-DE" b="1" dirty="0" err="1"/>
              <a:t>Health</a:t>
            </a:r>
            <a:r>
              <a:rPr lang="de-DE" b="1" dirty="0"/>
              <a:t> </a:t>
            </a:r>
            <a:r>
              <a:rPr lang="de-DE" b="1" dirty="0" err="1"/>
              <a:t>Promoting</a:t>
            </a:r>
            <a:r>
              <a:rPr lang="de-DE" b="1" dirty="0"/>
              <a:t> </a:t>
            </a:r>
            <a:r>
              <a:rPr lang="de-DE" b="1" dirty="0" err="1" smtClean="0"/>
              <a:t>Universities</a:t>
            </a:r>
            <a:r>
              <a:rPr lang="de-DE" b="1" dirty="0"/>
              <a:t> </a:t>
            </a:r>
            <a:r>
              <a:rPr lang="de-DE" dirty="0" smtClean="0"/>
              <a:t>(gesundheitsfördernde Hochschulen)</a:t>
            </a:r>
            <a:endParaRPr lang="de-DE" dirty="0"/>
          </a:p>
        </p:txBody>
      </p:sp>
      <p:sp>
        <p:nvSpPr>
          <p:cNvPr id="3" name="Inhaltsplatzhalter 2"/>
          <p:cNvSpPr>
            <a:spLocks noGrp="1"/>
          </p:cNvSpPr>
          <p:nvPr>
            <p:ph idx="1"/>
          </p:nvPr>
        </p:nvSpPr>
        <p:spPr/>
        <p:txBody>
          <a:bodyPr/>
          <a:lstStyle/>
          <a:p>
            <a:pPr marL="0" indent="0">
              <a:buNone/>
            </a:pPr>
            <a:r>
              <a:rPr lang="de-DE" b="1" dirty="0" smtClean="0"/>
              <a:t>International:</a:t>
            </a:r>
          </a:p>
          <a:p>
            <a:r>
              <a:rPr lang="de-DE" dirty="0" smtClean="0"/>
              <a:t>1996: 1. internationale Konferenz der </a:t>
            </a:r>
            <a:r>
              <a:rPr lang="de-DE" i="1" dirty="0" err="1" smtClean="0"/>
              <a:t>Health</a:t>
            </a:r>
            <a:r>
              <a:rPr lang="de-DE" i="1" dirty="0" smtClean="0"/>
              <a:t> </a:t>
            </a:r>
            <a:r>
              <a:rPr lang="de-DE" i="1" dirty="0" err="1" smtClean="0"/>
              <a:t>Promoting</a:t>
            </a:r>
            <a:r>
              <a:rPr lang="de-DE" i="1" dirty="0" smtClean="0"/>
              <a:t> </a:t>
            </a:r>
            <a:r>
              <a:rPr lang="de-DE" i="1" dirty="0" err="1" smtClean="0"/>
              <a:t>Universities</a:t>
            </a:r>
            <a:r>
              <a:rPr lang="de-DE" i="1" dirty="0" smtClean="0"/>
              <a:t> </a:t>
            </a:r>
            <a:r>
              <a:rPr lang="de-DE" dirty="0" smtClean="0"/>
              <a:t>in Lancaster, UK</a:t>
            </a:r>
            <a:r>
              <a:rPr lang="de-DE" baseline="30000" dirty="0"/>
              <a:t>1</a:t>
            </a:r>
            <a:r>
              <a:rPr lang="de-DE" dirty="0" smtClean="0"/>
              <a:t> </a:t>
            </a:r>
            <a:endParaRPr lang="de-DE" i="1" dirty="0" smtClean="0"/>
          </a:p>
          <a:p>
            <a:r>
              <a:rPr lang="de-DE" dirty="0" smtClean="0"/>
              <a:t>1997: WHO deklariert Hochschulen offiziell als Setting der Gesundheitsförderung</a:t>
            </a:r>
            <a:r>
              <a:rPr lang="de-DE" baseline="30000" dirty="0"/>
              <a:t>1</a:t>
            </a:r>
            <a:r>
              <a:rPr lang="de-DE" dirty="0" smtClean="0"/>
              <a:t> </a:t>
            </a:r>
          </a:p>
          <a:p>
            <a:pPr marL="0" indent="0">
              <a:buNone/>
            </a:pPr>
            <a:r>
              <a:rPr lang="de-DE" dirty="0"/>
              <a:t>Ein gesundheitsförderliches Hochschulsetting wird dabei über eine Checkliste mit acht Grundsätzen definiert, u. a. soll ein gesundheitsförderliches Arbeitsumfeld und Strukturen für ein gesundes soziales Miteinander im Hochschulkontext geschaffen werden</a:t>
            </a:r>
            <a:r>
              <a:rPr lang="de-DE" baseline="30000" dirty="0"/>
              <a:t>2</a:t>
            </a:r>
            <a:r>
              <a:rPr lang="de-DE" dirty="0" smtClean="0"/>
              <a:t>.</a:t>
            </a:r>
          </a:p>
          <a:p>
            <a:pPr marL="0" indent="0">
              <a:buNone/>
            </a:pPr>
            <a:r>
              <a:rPr lang="de-DE" dirty="0" smtClean="0">
                <a:sym typeface="Wingdings" panose="05000000000000000000" pitchFamily="2" charset="2"/>
              </a:rPr>
              <a:t>Ziele</a:t>
            </a:r>
            <a:r>
              <a:rPr lang="de-DE" baseline="30000" dirty="0" smtClean="0">
                <a:sym typeface="Wingdings" panose="05000000000000000000" pitchFamily="2" charset="2"/>
              </a:rPr>
              <a:t>3</a:t>
            </a:r>
            <a:r>
              <a:rPr lang="de-DE" dirty="0" smtClean="0">
                <a:sym typeface="Wingdings" panose="05000000000000000000" pitchFamily="2" charset="2"/>
              </a:rPr>
              <a:t>:</a:t>
            </a:r>
          </a:p>
          <a:p>
            <a:pPr lvl="1"/>
            <a:r>
              <a:rPr lang="de-DE" dirty="0" smtClean="0"/>
              <a:t>Präventions- und Gesundheitsförderungsprogramme wirkungsvoll in das Setting Hochschule integrieren</a:t>
            </a:r>
          </a:p>
          <a:p>
            <a:pPr lvl="1"/>
            <a:r>
              <a:rPr lang="de-DE" dirty="0" smtClean="0"/>
              <a:t>die </a:t>
            </a:r>
            <a:r>
              <a:rPr lang="de-DE" dirty="0"/>
              <a:t>Organisation Hochschule nachhaltig </a:t>
            </a:r>
            <a:r>
              <a:rPr lang="de-DE" dirty="0" smtClean="0"/>
              <a:t>verändern</a:t>
            </a:r>
          </a:p>
          <a:p>
            <a:pPr lvl="1"/>
            <a:r>
              <a:rPr lang="de-DE" dirty="0" smtClean="0"/>
              <a:t>langfristige </a:t>
            </a:r>
            <a:r>
              <a:rPr lang="de-DE" dirty="0"/>
              <a:t>Implementierung </a:t>
            </a:r>
            <a:r>
              <a:rPr lang="de-DE" dirty="0" smtClean="0"/>
              <a:t>von Präventions- und Gesundheitsförderungsprogrammen sicher stellen</a:t>
            </a:r>
          </a:p>
          <a:p>
            <a:pPr marL="0" indent="0">
              <a:buNone/>
            </a:pPr>
            <a:endParaRPr lang="de-DE" dirty="0" smtClean="0"/>
          </a:p>
          <a:p>
            <a:endParaRPr lang="de-DE" dirty="0" smtClean="0"/>
          </a:p>
          <a:p>
            <a:endParaRPr lang="de-DE" dirty="0" smtClean="0"/>
          </a:p>
          <a:p>
            <a:endParaRPr lang="de-DE" dirty="0"/>
          </a:p>
          <a:p>
            <a:pPr marL="0" indent="0" algn="r">
              <a:lnSpc>
                <a:spcPct val="100000"/>
              </a:lnSpc>
              <a:spcBef>
                <a:spcPts val="0"/>
              </a:spcBef>
              <a:buNone/>
            </a:pPr>
            <a:endParaRPr lang="en-US" sz="1400" baseline="30000" dirty="0" smtClean="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47</a:t>
            </a:fld>
            <a:endParaRPr lang="en-US" noProof="0" dirty="0"/>
          </a:p>
        </p:txBody>
      </p:sp>
      <p:sp>
        <p:nvSpPr>
          <p:cNvPr id="4" name="Textplatzhalter 3"/>
          <p:cNvSpPr>
            <a:spLocks noGrp="1"/>
          </p:cNvSpPr>
          <p:nvPr>
            <p:ph type="body" sz="quarter" idx="33"/>
          </p:nvPr>
        </p:nvSpPr>
        <p:spPr>
          <a:xfrm>
            <a:off x="3020992" y="5640081"/>
            <a:ext cx="8750321" cy="731270"/>
          </a:xfrm>
        </p:spPr>
        <p:txBody>
          <a:bodyPr/>
          <a:lstStyle/>
          <a:p>
            <a:pPr>
              <a:lnSpc>
                <a:spcPct val="100000"/>
              </a:lnSpc>
              <a:spcBef>
                <a:spcPts val="0"/>
              </a:spcBef>
            </a:pPr>
            <a:r>
              <a:rPr lang="en-US" baseline="30000" dirty="0" smtClean="0"/>
              <a:t>1 </a:t>
            </a:r>
            <a:r>
              <a:rPr lang="de-DE" dirty="0" smtClean="0"/>
              <a:t>Hartmann</a:t>
            </a:r>
            <a:r>
              <a:rPr lang="de-DE" dirty="0"/>
              <a:t> </a:t>
            </a:r>
            <a:r>
              <a:rPr lang="de-DE" dirty="0" smtClean="0"/>
              <a:t>et al. (2018)</a:t>
            </a:r>
            <a:endParaRPr lang="de-DE" dirty="0"/>
          </a:p>
          <a:p>
            <a:pPr>
              <a:lnSpc>
                <a:spcPct val="100000"/>
              </a:lnSpc>
              <a:spcBef>
                <a:spcPts val="0"/>
              </a:spcBef>
            </a:pPr>
            <a:r>
              <a:rPr lang="en-US" baseline="30000" dirty="0"/>
              <a:t>2</a:t>
            </a:r>
            <a:r>
              <a:rPr lang="de-DE" dirty="0" err="1"/>
              <a:t>Tsouros</a:t>
            </a:r>
            <a:r>
              <a:rPr lang="de-DE" dirty="0"/>
              <a:t> et </a:t>
            </a:r>
            <a:r>
              <a:rPr lang="de-DE" dirty="0" smtClean="0"/>
              <a:t>al. (1998) </a:t>
            </a:r>
            <a:r>
              <a:rPr lang="en-US" baseline="30000" dirty="0" smtClean="0"/>
              <a:t> </a:t>
            </a:r>
          </a:p>
          <a:p>
            <a:pPr>
              <a:lnSpc>
                <a:spcPct val="100000"/>
              </a:lnSpc>
              <a:spcBef>
                <a:spcPts val="0"/>
              </a:spcBef>
            </a:pPr>
            <a:r>
              <a:rPr lang="en-US" baseline="30000" dirty="0" smtClean="0"/>
              <a:t>3</a:t>
            </a:r>
            <a:r>
              <a:rPr lang="en-US" dirty="0" smtClean="0"/>
              <a:t>Gräser (2010); </a:t>
            </a:r>
            <a:r>
              <a:rPr lang="en-US" dirty="0"/>
              <a:t>Hildebrandt et </a:t>
            </a:r>
            <a:r>
              <a:rPr lang="en-US" dirty="0" smtClean="0"/>
              <a:t>al. (2007); </a:t>
            </a:r>
            <a:r>
              <a:rPr lang="en-US" dirty="0"/>
              <a:t>International Conference on Health Promoting Universities and </a:t>
            </a:r>
            <a:r>
              <a:rPr lang="en-US" dirty="0" smtClean="0"/>
              <a:t>Colleges (2015); </a:t>
            </a:r>
            <a:r>
              <a:rPr lang="en-US" dirty="0" err="1"/>
              <a:t>Krämer</a:t>
            </a:r>
            <a:r>
              <a:rPr lang="en-US" dirty="0"/>
              <a:t> et al</a:t>
            </a:r>
            <a:r>
              <a:rPr lang="en-US" dirty="0" smtClean="0"/>
              <a:t>. (2007)</a:t>
            </a:r>
            <a:endParaRPr lang="en-US" dirty="0"/>
          </a:p>
          <a:p>
            <a:endParaRPr lang="de-DE" dirty="0"/>
          </a:p>
        </p:txBody>
      </p:sp>
    </p:spTree>
    <p:extLst>
      <p:ext uri="{BB962C8B-B14F-4D97-AF65-F5344CB8AC3E}">
        <p14:creationId xmlns:p14="http://schemas.microsoft.com/office/powerpoint/2010/main" val="9699552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Gesundheitsförderung und Prävention im Setting Hochschule </a:t>
            </a:r>
            <a:endParaRPr lang="de-DE" dirty="0"/>
          </a:p>
        </p:txBody>
      </p:sp>
      <p:sp>
        <p:nvSpPr>
          <p:cNvPr id="6" name="Textplatzhalter 5"/>
          <p:cNvSpPr>
            <a:spLocks noGrp="1"/>
          </p:cNvSpPr>
          <p:nvPr>
            <p:ph type="body" sz="quarter" idx="32"/>
          </p:nvPr>
        </p:nvSpPr>
        <p:spPr/>
        <p:txBody>
          <a:bodyPr/>
          <a:lstStyle/>
          <a:p>
            <a:r>
              <a:rPr lang="de-DE" b="1" dirty="0" err="1"/>
              <a:t>Health</a:t>
            </a:r>
            <a:r>
              <a:rPr lang="de-DE" b="1" dirty="0"/>
              <a:t> </a:t>
            </a:r>
            <a:r>
              <a:rPr lang="de-DE" b="1" dirty="0" err="1"/>
              <a:t>Promoting</a:t>
            </a:r>
            <a:r>
              <a:rPr lang="de-DE" b="1" dirty="0"/>
              <a:t> </a:t>
            </a:r>
            <a:r>
              <a:rPr lang="de-DE" b="1" dirty="0" err="1" smtClean="0"/>
              <a:t>Universities</a:t>
            </a:r>
            <a:r>
              <a:rPr lang="de-DE" b="1" dirty="0"/>
              <a:t> </a:t>
            </a:r>
            <a:r>
              <a:rPr lang="de-DE" dirty="0" smtClean="0"/>
              <a:t>(gesundheitsfördernde Hochschulen)</a:t>
            </a:r>
            <a:endParaRPr lang="de-DE" dirty="0"/>
          </a:p>
        </p:txBody>
      </p:sp>
      <p:sp>
        <p:nvSpPr>
          <p:cNvPr id="3" name="Inhaltsplatzhalter 2"/>
          <p:cNvSpPr>
            <a:spLocks noGrp="1"/>
          </p:cNvSpPr>
          <p:nvPr>
            <p:ph idx="1"/>
          </p:nvPr>
        </p:nvSpPr>
        <p:spPr/>
        <p:txBody>
          <a:bodyPr/>
          <a:lstStyle/>
          <a:p>
            <a:pPr marL="0" indent="0">
              <a:buNone/>
            </a:pPr>
            <a:r>
              <a:rPr lang="de-DE" b="1" dirty="0" smtClean="0"/>
              <a:t>In </a:t>
            </a:r>
            <a:r>
              <a:rPr lang="de-DE" b="1" dirty="0"/>
              <a:t>Deutschland: </a:t>
            </a:r>
            <a:endParaRPr lang="de-DE" b="1" dirty="0" smtClean="0"/>
          </a:p>
          <a:p>
            <a:r>
              <a:rPr lang="de-DE" dirty="0"/>
              <a:t>1995: Gründung Arbeitskreis Gesundheitsfördernde Hochschulen (AGH)</a:t>
            </a:r>
            <a:r>
              <a:rPr lang="de-DE" baseline="30000" dirty="0"/>
              <a:t> </a:t>
            </a:r>
            <a:endParaRPr lang="de-DE" dirty="0" smtClean="0"/>
          </a:p>
          <a:p>
            <a:r>
              <a:rPr lang="de-DE" dirty="0" smtClean="0"/>
              <a:t>Ziele: </a:t>
            </a:r>
          </a:p>
          <a:p>
            <a:pPr lvl="1"/>
            <a:r>
              <a:rPr lang="de-DE" dirty="0" smtClean="0"/>
              <a:t>Vernetzung von gesundheitsfördernden Hochschulen (&gt;100 Hochschulen bundesweit) z.B. Arbeitstreffen, Fachtagungen</a:t>
            </a:r>
          </a:p>
          <a:p>
            <a:pPr lvl="1"/>
            <a:r>
              <a:rPr lang="de-DE" dirty="0"/>
              <a:t>Orientierungshilfe </a:t>
            </a:r>
            <a:r>
              <a:rPr lang="de-DE" dirty="0" smtClean="0"/>
              <a:t>und Unterstützung bei der Umsetzung von gesundheitsförderlichen Hochschulsettings durch zehn Gütekriterien</a:t>
            </a:r>
          </a:p>
          <a:p>
            <a:pPr lvl="1"/>
            <a:endParaRPr lang="de-DE" baseline="30000" dirty="0" smtClean="0"/>
          </a:p>
          <a:p>
            <a:endParaRPr lang="de-DE" baseline="30000" dirty="0" smtClean="0"/>
          </a:p>
          <a:p>
            <a:endParaRPr lang="de-DE" dirty="0"/>
          </a:p>
          <a:p>
            <a:endParaRPr lang="de-DE" dirty="0" smtClean="0"/>
          </a:p>
          <a:p>
            <a:endParaRPr lang="de-DE" dirty="0" smtClean="0"/>
          </a:p>
          <a:p>
            <a:endParaRPr lang="de-DE" dirty="0" smtClean="0"/>
          </a:p>
          <a:p>
            <a:endParaRPr lang="de-DE" dirty="0"/>
          </a:p>
          <a:p>
            <a:pPr marL="0" indent="0" algn="r">
              <a:lnSpc>
                <a:spcPct val="100000"/>
              </a:lnSpc>
              <a:spcBef>
                <a:spcPts val="0"/>
              </a:spcBef>
              <a:buNone/>
            </a:pPr>
            <a:endParaRPr lang="en-US" sz="1400" baseline="30000" dirty="0" smtClean="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48</a:t>
            </a:fld>
            <a:endParaRPr lang="en-US" noProof="0" dirty="0"/>
          </a:p>
        </p:txBody>
      </p:sp>
      <p:sp>
        <p:nvSpPr>
          <p:cNvPr id="7" name="Textplatzhalter 6"/>
          <p:cNvSpPr>
            <a:spLocks noGrp="1"/>
          </p:cNvSpPr>
          <p:nvPr>
            <p:ph type="body" sz="quarter" idx="33"/>
          </p:nvPr>
        </p:nvSpPr>
        <p:spPr/>
        <p:txBody>
          <a:bodyPr/>
          <a:lstStyle/>
          <a:p>
            <a:r>
              <a:rPr lang="de-DE" dirty="0" smtClean="0"/>
              <a:t>Hartmann, Sonntag &amp; Schluck, 2018</a:t>
            </a:r>
            <a:endParaRPr lang="de-DE" dirty="0"/>
          </a:p>
        </p:txBody>
      </p:sp>
    </p:spTree>
    <p:extLst>
      <p:ext uri="{BB962C8B-B14F-4D97-AF65-F5344CB8AC3E}">
        <p14:creationId xmlns:p14="http://schemas.microsoft.com/office/powerpoint/2010/main" val="12128390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p:txBody>
          <a:bodyPr/>
          <a:lstStyle/>
          <a:p>
            <a:r>
              <a:rPr lang="de-DE" sz="2800" dirty="0" smtClean="0"/>
              <a:t/>
            </a:r>
            <a:br>
              <a:rPr lang="de-DE" sz="2800" dirty="0" smtClean="0"/>
            </a:br>
            <a:endParaRPr lang="de-DE" sz="2800" dirty="0"/>
          </a:p>
        </p:txBody>
      </p:sp>
      <p:sp>
        <p:nvSpPr>
          <p:cNvPr id="19" name="Textplatzhalter 18"/>
          <p:cNvSpPr>
            <a:spLocks noGrp="1"/>
          </p:cNvSpPr>
          <p:nvPr>
            <p:ph type="body" sz="quarter" idx="32"/>
          </p:nvPr>
        </p:nvSpPr>
        <p:spPr/>
        <p:txBody>
          <a:bodyPr/>
          <a:lstStyle/>
          <a:p>
            <a:r>
              <a:rPr lang="de-DE" sz="2000" dirty="0" smtClean="0"/>
              <a:t>Ausgangslage: Inwiefern </a:t>
            </a:r>
            <a:r>
              <a:rPr lang="de-DE" sz="2000" dirty="0"/>
              <a:t>sind </a:t>
            </a:r>
            <a:r>
              <a:rPr lang="de-DE" sz="2000" dirty="0" smtClean="0"/>
              <a:t>Hochschulen </a:t>
            </a:r>
            <a:r>
              <a:rPr lang="de-DE" sz="2000" dirty="0"/>
              <a:t>in Deutschland gesundheitsfördernde Hochschulen?</a:t>
            </a:r>
          </a:p>
        </p:txBody>
      </p:sp>
      <p:sp>
        <p:nvSpPr>
          <p:cNvPr id="15" name="Textplatzhalter 14"/>
          <p:cNvSpPr>
            <a:spLocks noGrp="1"/>
          </p:cNvSpPr>
          <p:nvPr>
            <p:ph type="body" idx="1"/>
          </p:nvPr>
        </p:nvSpPr>
        <p:spPr/>
        <p:txBody>
          <a:bodyPr/>
          <a:lstStyle/>
          <a:p>
            <a:pPr>
              <a:spcBef>
                <a:spcPts val="0"/>
              </a:spcBef>
            </a:pPr>
            <a:r>
              <a:rPr lang="de-DE" sz="1800" dirty="0" smtClean="0"/>
              <a:t>„Gesundheitsförderung und Prävention </a:t>
            </a:r>
            <a:r>
              <a:rPr lang="de-DE" sz="1800" dirty="0"/>
              <a:t>im Setting</a:t>
            </a:r>
            <a:r>
              <a:rPr lang="de-DE" sz="1800" dirty="0" smtClean="0"/>
              <a:t>“</a:t>
            </a:r>
          </a:p>
          <a:p>
            <a:pPr>
              <a:spcBef>
                <a:spcPts val="0"/>
              </a:spcBef>
              <a:spcAft>
                <a:spcPts val="1200"/>
              </a:spcAft>
            </a:pPr>
            <a:r>
              <a:rPr lang="de-DE" sz="1800" dirty="0" smtClean="0"/>
              <a:t>Hochschulen </a:t>
            </a:r>
            <a:r>
              <a:rPr lang="de-DE" sz="1800" dirty="0"/>
              <a:t>mit Angeboten der </a:t>
            </a:r>
            <a:r>
              <a:rPr lang="de-DE" sz="1800" dirty="0" smtClean="0"/>
              <a:t>Gesundheitsförderung</a:t>
            </a:r>
            <a:endParaRPr lang="de-DE" sz="1800" dirty="0"/>
          </a:p>
          <a:p>
            <a:pPr>
              <a:spcBef>
                <a:spcPts val="0"/>
              </a:spcBef>
            </a:pPr>
            <a:r>
              <a:rPr lang="de-DE" sz="1800" dirty="0"/>
              <a:t>	</a:t>
            </a:r>
          </a:p>
        </p:txBody>
      </p:sp>
      <p:sp>
        <p:nvSpPr>
          <p:cNvPr id="16" name="Inhaltsplatzhalter 15"/>
          <p:cNvSpPr>
            <a:spLocks noGrp="1"/>
          </p:cNvSpPr>
          <p:nvPr>
            <p:ph sz="half" idx="2"/>
          </p:nvPr>
        </p:nvSpPr>
        <p:spPr/>
        <p:txBody>
          <a:bodyPr/>
          <a:lstStyle/>
          <a:p>
            <a:pPr marL="0" indent="0">
              <a:buNone/>
            </a:pPr>
            <a:r>
              <a:rPr lang="de-DE" sz="1800" dirty="0" smtClean="0"/>
              <a:t>In </a:t>
            </a:r>
            <a:r>
              <a:rPr lang="de-DE" sz="1800" dirty="0"/>
              <a:t>Bezug auf die </a:t>
            </a:r>
            <a:r>
              <a:rPr lang="de-DE" sz="1800" dirty="0" smtClean="0"/>
              <a:t>Zielgruppe </a:t>
            </a:r>
            <a:r>
              <a:rPr lang="de-DE" sz="1800" dirty="0"/>
              <a:t>der Studierenden:</a:t>
            </a:r>
          </a:p>
          <a:p>
            <a:r>
              <a:rPr lang="de-DE" sz="1800" dirty="0"/>
              <a:t>Einzelne bestehende (verhaltens- </a:t>
            </a:r>
            <a:r>
              <a:rPr lang="de-DE" sz="1800" dirty="0" smtClean="0"/>
              <a:t>oder/ </a:t>
            </a:r>
            <a:r>
              <a:rPr lang="de-DE" sz="1800" dirty="0"/>
              <a:t>und verhältnisorientierten) Angebote der Gesundheitsförderung </a:t>
            </a:r>
          </a:p>
          <a:p>
            <a:r>
              <a:rPr lang="de-DE" sz="1800" dirty="0"/>
              <a:t>Einzelne themenbezogene, bereits abgeschlossene Projekte im Sinne der Gesundheitsförderung</a:t>
            </a:r>
          </a:p>
          <a:p>
            <a:r>
              <a:rPr lang="de-DE" sz="1800" dirty="0"/>
              <a:t>Teils kaum bzw. keine aktuellen gesundheitsförderlichen Angebote</a:t>
            </a:r>
          </a:p>
          <a:p>
            <a:endParaRPr lang="de-DE" dirty="0"/>
          </a:p>
          <a:p>
            <a:endParaRPr lang="de-DE" dirty="0"/>
          </a:p>
          <a:p>
            <a:endParaRPr lang="de-DE" dirty="0"/>
          </a:p>
        </p:txBody>
      </p:sp>
      <p:sp>
        <p:nvSpPr>
          <p:cNvPr id="18" name="Textplatzhalter 17"/>
          <p:cNvSpPr>
            <a:spLocks noGrp="1"/>
          </p:cNvSpPr>
          <p:nvPr>
            <p:ph type="body" sz="quarter" idx="13"/>
          </p:nvPr>
        </p:nvSpPr>
        <p:spPr/>
        <p:txBody>
          <a:bodyPr/>
          <a:lstStyle/>
          <a:p>
            <a:r>
              <a:rPr lang="de-DE" sz="1800" dirty="0" smtClean="0"/>
              <a:t>„Gesundheitsförderliches </a:t>
            </a:r>
            <a:r>
              <a:rPr lang="de-DE" sz="1800" dirty="0"/>
              <a:t>Setting</a:t>
            </a:r>
            <a:r>
              <a:rPr lang="de-DE" sz="1800" dirty="0" smtClean="0"/>
              <a:t>“</a:t>
            </a:r>
            <a:endParaRPr lang="de-DE" sz="1800" dirty="0"/>
          </a:p>
          <a:p>
            <a:pPr>
              <a:spcBef>
                <a:spcPts val="0"/>
              </a:spcBef>
              <a:spcAft>
                <a:spcPts val="1200"/>
              </a:spcAft>
            </a:pPr>
            <a:r>
              <a:rPr lang="de-DE" sz="1800" dirty="0" smtClean="0"/>
              <a:t>Gesundheitsfördernde Hochschulen</a:t>
            </a:r>
            <a:endParaRPr lang="de-DE" sz="1800" dirty="0"/>
          </a:p>
        </p:txBody>
      </p:sp>
      <p:sp>
        <p:nvSpPr>
          <p:cNvPr id="17" name="Textplatzhalter 16"/>
          <p:cNvSpPr>
            <a:spLocks noGrp="1"/>
          </p:cNvSpPr>
          <p:nvPr>
            <p:ph type="body" sz="quarter" idx="12"/>
          </p:nvPr>
        </p:nvSpPr>
        <p:spPr/>
        <p:txBody>
          <a:bodyPr/>
          <a:lstStyle/>
          <a:p>
            <a:pPr marL="0" indent="0">
              <a:buNone/>
            </a:pPr>
            <a:r>
              <a:rPr lang="de-DE" sz="1800" dirty="0" smtClean="0"/>
              <a:t>In </a:t>
            </a:r>
            <a:r>
              <a:rPr lang="de-DE" sz="1800" dirty="0"/>
              <a:t>Bezug auf die </a:t>
            </a:r>
            <a:r>
              <a:rPr lang="de-DE" sz="1800" dirty="0" smtClean="0"/>
              <a:t>Zielgruppe </a:t>
            </a:r>
            <a:r>
              <a:rPr lang="de-DE" sz="1800" dirty="0"/>
              <a:t>der Studierenden:</a:t>
            </a:r>
          </a:p>
          <a:p>
            <a:r>
              <a:rPr lang="de-DE" sz="1800" dirty="0" smtClean="0"/>
              <a:t>Gesundheitsförderung ist </a:t>
            </a:r>
            <a:r>
              <a:rPr lang="de-DE" sz="1800" dirty="0"/>
              <a:t>in </a:t>
            </a:r>
            <a:r>
              <a:rPr lang="de-DE" sz="1800" dirty="0" smtClean="0"/>
              <a:t>der Hochschulpolitik verankert</a:t>
            </a:r>
            <a:endParaRPr lang="de-DE" sz="1800" dirty="0"/>
          </a:p>
          <a:p>
            <a:r>
              <a:rPr lang="de-DE" sz="1800" dirty="0"/>
              <a:t>Bestehende nachhaltige Angebote z. B. zu Bewegung, Stressregulation, Ernährung,  Sozialkompetenz oder zur Prävention des Substanzkonsums</a:t>
            </a:r>
          </a:p>
          <a:p>
            <a:r>
              <a:rPr lang="de-DE" sz="1800" dirty="0" smtClean="0"/>
              <a:t>Studentisches Gesundheitsmanagement</a:t>
            </a:r>
          </a:p>
          <a:p>
            <a:r>
              <a:rPr lang="de-DE" sz="1800" dirty="0" smtClean="0"/>
              <a:t>Partizipation </a:t>
            </a:r>
            <a:r>
              <a:rPr lang="de-DE" sz="1800" dirty="0"/>
              <a:t>der Studierenden </a:t>
            </a:r>
          </a:p>
          <a:p>
            <a:r>
              <a:rPr lang="de-DE" sz="1800" dirty="0"/>
              <a:t>Vorhandene, hochschulweite Strukturen (z. B. Steuerungsgruppe) </a:t>
            </a:r>
          </a:p>
          <a:p>
            <a:endParaRPr lang="de-DE" dirty="0"/>
          </a:p>
          <a:p>
            <a:endParaRPr lang="de-DE" dirty="0"/>
          </a:p>
          <a:p>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49</a:t>
            </a:fld>
            <a:endParaRPr lang="en-US" noProof="0" dirty="0"/>
          </a:p>
        </p:txBody>
      </p:sp>
      <p:sp>
        <p:nvSpPr>
          <p:cNvPr id="2" name="Textplatzhalter 1"/>
          <p:cNvSpPr>
            <a:spLocks noGrp="1"/>
          </p:cNvSpPr>
          <p:nvPr>
            <p:ph type="body" sz="quarter" idx="33"/>
          </p:nvPr>
        </p:nvSpPr>
        <p:spPr/>
        <p:txBody>
          <a:bodyPr/>
          <a:lstStyle/>
          <a:p>
            <a:endParaRPr lang="de-DE"/>
          </a:p>
        </p:txBody>
      </p:sp>
      <p:sp>
        <p:nvSpPr>
          <p:cNvPr id="3" name="Textplatzhalter 2"/>
          <p:cNvSpPr>
            <a:spLocks noGrp="1"/>
          </p:cNvSpPr>
          <p:nvPr>
            <p:ph type="body" sz="quarter" idx="34"/>
          </p:nvPr>
        </p:nvSpPr>
        <p:spPr/>
        <p:txBody>
          <a:bodyPr/>
          <a:lstStyle/>
          <a:p>
            <a:r>
              <a:rPr lang="de-DE" dirty="0" smtClean="0"/>
              <a:t>Naidoo &amp; Wills  (2019)</a:t>
            </a:r>
            <a:endParaRPr lang="de-DE" dirty="0"/>
          </a:p>
        </p:txBody>
      </p:sp>
      <p:sp>
        <p:nvSpPr>
          <p:cNvPr id="11" name="Titel 1"/>
          <p:cNvSpPr txBox="1">
            <a:spLocks/>
          </p:cNvSpPr>
          <p:nvPr/>
        </p:nvSpPr>
        <p:spPr>
          <a:xfrm>
            <a:off x="432000" y="432000"/>
            <a:ext cx="113280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baseline="0">
                <a:solidFill>
                  <a:schemeClr val="tx1">
                    <a:lumMod val="75000"/>
                    <a:lumOff val="25000"/>
                  </a:schemeClr>
                </a:solidFill>
                <a:latin typeface="+mj-lt"/>
                <a:ea typeface="+mj-ea"/>
                <a:cs typeface="+mj-cs"/>
              </a:defRPr>
            </a:lvl1pPr>
          </a:lstStyle>
          <a:p>
            <a:r>
              <a:rPr lang="de-DE" dirty="0" smtClean="0"/>
              <a:t>Gesundheitsförderung und Prävention im Setting Hochschule </a:t>
            </a:r>
            <a:endParaRPr lang="de-DE" dirty="0"/>
          </a:p>
        </p:txBody>
      </p:sp>
      <p:sp>
        <p:nvSpPr>
          <p:cNvPr id="12" name="Textplatzhalter 7"/>
          <p:cNvSpPr txBox="1">
            <a:spLocks/>
          </p:cNvSpPr>
          <p:nvPr/>
        </p:nvSpPr>
        <p:spPr>
          <a:xfrm>
            <a:off x="7434198" y="5912285"/>
            <a:ext cx="4489516" cy="431365"/>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Tree>
    <p:extLst>
      <p:ext uri="{BB962C8B-B14F-4D97-AF65-F5344CB8AC3E}">
        <p14:creationId xmlns:p14="http://schemas.microsoft.com/office/powerpoint/2010/main" val="4042142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ußzeilenplatzhalter 3"/>
          <p:cNvSpPr>
            <a:spLocks noGrp="1"/>
          </p:cNvSpPr>
          <p:nvPr>
            <p:ph type="ftr" sz="quarter" idx="4294967295"/>
          </p:nvPr>
        </p:nvSpPr>
        <p:spPr>
          <a:xfrm>
            <a:off x="334434" y="6438900"/>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
        <p:nvSpPr>
          <p:cNvPr id="2" name="Titel 1"/>
          <p:cNvSpPr>
            <a:spLocks noGrp="1"/>
          </p:cNvSpPr>
          <p:nvPr>
            <p:ph type="title"/>
          </p:nvPr>
        </p:nvSpPr>
        <p:spPr>
          <a:xfrm>
            <a:off x="466724" y="488538"/>
            <a:ext cx="11328000" cy="432000"/>
          </a:xfrm>
        </p:spPr>
        <p:txBody>
          <a:bodyPr/>
          <a:lstStyle/>
          <a:p>
            <a:r>
              <a:rPr lang="de-DE" dirty="0" smtClean="0"/>
              <a:t>Seminarplan</a:t>
            </a:r>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2455932520"/>
              </p:ext>
            </p:extLst>
          </p:nvPr>
        </p:nvGraphicFramePr>
        <p:xfrm>
          <a:off x="2748026" y="294290"/>
          <a:ext cx="9148318" cy="5701947"/>
        </p:xfrm>
        <a:graphic>
          <a:graphicData uri="http://schemas.openxmlformats.org/drawingml/2006/table">
            <a:tbl>
              <a:tblPr bandRow="1" bandCol="1">
                <a:tableStyleId>{18603FDC-E32A-4AB5-989C-0864C3EAD2B8}</a:tableStyleId>
              </a:tblPr>
              <a:tblGrid>
                <a:gridCol w="454999">
                  <a:extLst>
                    <a:ext uri="{9D8B030D-6E8A-4147-A177-3AD203B41FA5}">
                      <a16:colId xmlns:a16="http://schemas.microsoft.com/office/drawing/2014/main" val="2538135379"/>
                    </a:ext>
                  </a:extLst>
                </a:gridCol>
                <a:gridCol w="1542711">
                  <a:extLst>
                    <a:ext uri="{9D8B030D-6E8A-4147-A177-3AD203B41FA5}">
                      <a16:colId xmlns:a16="http://schemas.microsoft.com/office/drawing/2014/main" val="469062778"/>
                    </a:ext>
                  </a:extLst>
                </a:gridCol>
                <a:gridCol w="7150608">
                  <a:extLst>
                    <a:ext uri="{9D8B030D-6E8A-4147-A177-3AD203B41FA5}">
                      <a16:colId xmlns:a16="http://schemas.microsoft.com/office/drawing/2014/main" val="1256052300"/>
                    </a:ext>
                  </a:extLst>
                </a:gridCol>
              </a:tblGrid>
              <a:tr h="1200568">
                <a:tc>
                  <a:txBody>
                    <a:bodyPr/>
                    <a:lstStyle/>
                    <a:p>
                      <a:pPr>
                        <a:spcBef>
                          <a:spcPts val="240"/>
                        </a:spcBef>
                        <a:spcAft>
                          <a:spcPts val="240"/>
                        </a:spcAft>
                      </a:pPr>
                      <a:r>
                        <a:rPr lang="de-DE" sz="1400" dirty="0">
                          <a:effectLst/>
                          <a:latin typeface="+mn-lt"/>
                        </a:rPr>
                        <a:t>1</a:t>
                      </a:r>
                      <a:endParaRPr lang="de-DE" sz="1400" dirty="0">
                        <a:effectLst/>
                        <a:latin typeface="+mn-lt"/>
                        <a:ea typeface="Times New Roman" panose="02020603050405020304" pitchFamily="18" charset="0"/>
                      </a:endParaRPr>
                    </a:p>
                  </a:txBody>
                  <a:tcPr marL="42797" marR="42797" marT="22587" marB="22587" anchor="ctr"/>
                </a:tc>
                <a:tc>
                  <a:txBody>
                    <a:bodyPr/>
                    <a:lstStyle/>
                    <a:p>
                      <a:pPr>
                        <a:spcBef>
                          <a:spcPts val="240"/>
                        </a:spcBef>
                        <a:spcAft>
                          <a:spcPts val="240"/>
                        </a:spcAft>
                      </a:pPr>
                      <a:r>
                        <a:rPr lang="de-DE" sz="1400" kern="1200" dirty="0" smtClean="0">
                          <a:solidFill>
                            <a:schemeClr val="lt1"/>
                          </a:solidFill>
                          <a:effectLst/>
                          <a:latin typeface="+mn-lt"/>
                          <a:ea typeface="+mn-ea"/>
                          <a:cs typeface="+mn-cs"/>
                        </a:rPr>
                        <a:t>16.03.</a:t>
                      </a:r>
                    </a:p>
                  </a:txBody>
                  <a:tcPr marL="42797" marR="42797" marT="22587" marB="22587"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a:solidFill>
                            <a:schemeClr val="lt1"/>
                          </a:solidFill>
                          <a:effectLst/>
                          <a:latin typeface="+mn-lt"/>
                          <a:ea typeface="+mn-ea"/>
                          <a:cs typeface="+mn-cs"/>
                        </a:rPr>
                        <a:t>Einführung </a:t>
                      </a:r>
                      <a:r>
                        <a:rPr lang="de-DE" sz="1400" b="0" kern="1200" baseline="0" dirty="0" smtClean="0">
                          <a:solidFill>
                            <a:schemeClr val="lt1"/>
                          </a:solidFill>
                          <a:effectLst/>
                          <a:latin typeface="+mn-lt"/>
                          <a:ea typeface="+mn-ea"/>
                          <a:cs typeface="+mn-cs"/>
                        </a:rPr>
                        <a:t>Wünsche </a:t>
                      </a:r>
                      <a:r>
                        <a:rPr lang="de-DE" sz="1400" b="0" kern="1200" baseline="0" dirty="0">
                          <a:solidFill>
                            <a:schemeClr val="lt1"/>
                          </a:solidFill>
                          <a:effectLst/>
                          <a:latin typeface="+mn-lt"/>
                          <a:ea typeface="+mn-ea"/>
                          <a:cs typeface="+mn-cs"/>
                        </a:rPr>
                        <a:t>und </a:t>
                      </a:r>
                      <a:r>
                        <a:rPr lang="de-DE" sz="1400" b="0" kern="1200" baseline="0" dirty="0" smtClean="0">
                          <a:solidFill>
                            <a:schemeClr val="lt1"/>
                          </a:solidFill>
                          <a:effectLst/>
                          <a:latin typeface="+mn-lt"/>
                          <a:ea typeface="+mn-ea"/>
                          <a:cs typeface="+mn-cs"/>
                        </a:rPr>
                        <a:t>Befürchtungen: Vorstellung, Diskussion und ggf. Anpassung </a:t>
                      </a:r>
                      <a:r>
                        <a:rPr lang="de-DE" sz="1400" b="0" kern="1200" baseline="0" dirty="0">
                          <a:solidFill>
                            <a:schemeClr val="lt1"/>
                          </a:solidFill>
                          <a:effectLst/>
                          <a:latin typeface="+mn-lt"/>
                          <a:ea typeface="+mn-ea"/>
                          <a:cs typeface="+mn-cs"/>
                        </a:rPr>
                        <a:t>des Seminarplans, Organisatorisches </a:t>
                      </a:r>
                      <a:endParaRPr lang="de-DE" sz="1400" b="0" kern="1200" baseline="0" dirty="0" smtClean="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Zahlen</a:t>
                      </a:r>
                      <a:r>
                        <a:rPr lang="de-DE" sz="1400" b="0" kern="1200" baseline="0" dirty="0">
                          <a:solidFill>
                            <a:schemeClr val="lt1"/>
                          </a:solidFill>
                          <a:effectLst/>
                          <a:latin typeface="+mn-lt"/>
                          <a:ea typeface="+mn-ea"/>
                          <a:cs typeface="+mn-cs"/>
                        </a:rPr>
                        <a:t>, Daten &amp; Fakten zu Alkohol </a:t>
                      </a:r>
                      <a:endParaRPr lang="de-DE" sz="1400" b="0" kern="1200" baseline="0" dirty="0" smtClean="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(Online-)Präventionsansätze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Selbstreflexion </a:t>
                      </a:r>
                    </a:p>
                  </a:txBody>
                  <a:tcPr marL="42797" marR="42797" marT="22587" marB="22587"/>
                </a:tc>
                <a:extLst>
                  <a:ext uri="{0D108BD9-81ED-4DB2-BD59-A6C34878D82A}">
                    <a16:rowId xmlns:a16="http://schemas.microsoft.com/office/drawing/2014/main" val="3175019997"/>
                  </a:ext>
                </a:extLst>
              </a:tr>
              <a:tr h="739850">
                <a:tc>
                  <a:txBody>
                    <a:bodyPr/>
                    <a:lstStyle/>
                    <a:p>
                      <a:pPr>
                        <a:spcBef>
                          <a:spcPts val="240"/>
                        </a:spcBef>
                        <a:spcAft>
                          <a:spcPts val="240"/>
                        </a:spcAft>
                      </a:pPr>
                      <a:r>
                        <a:rPr lang="de-DE" sz="1400">
                          <a:effectLst/>
                          <a:latin typeface="+mn-lt"/>
                        </a:rPr>
                        <a:t>2</a:t>
                      </a:r>
                      <a:endParaRPr lang="de-DE" sz="1400">
                        <a:effectLst/>
                        <a:latin typeface="+mn-lt"/>
                        <a:ea typeface="Times New Roman" panose="02020603050405020304" pitchFamily="18" charset="0"/>
                      </a:endParaRPr>
                    </a:p>
                  </a:txBody>
                  <a:tcPr marL="42797" marR="42797" marT="22587" marB="22587" anchor="ctr">
                    <a:solidFill>
                      <a:schemeClr val="accent2"/>
                    </a:solidFill>
                  </a:tcPr>
                </a:tc>
                <a:tc>
                  <a:txBody>
                    <a:bodyPr/>
                    <a:lstStyle/>
                    <a:p>
                      <a:pPr marL="0" marR="0" lvl="0" indent="0" algn="l" defTabSz="914400" rtl="0" eaLnBrk="1" fontAlgn="auto" latinLnBrk="0" hangingPunct="1">
                        <a:lnSpc>
                          <a:spcPct val="100000"/>
                        </a:lnSpc>
                        <a:spcBef>
                          <a:spcPts val="240"/>
                        </a:spcBef>
                        <a:spcAft>
                          <a:spcPts val="240"/>
                        </a:spcAft>
                        <a:buClrTx/>
                        <a:buSzTx/>
                        <a:buFontTx/>
                        <a:buNone/>
                        <a:tabLst/>
                        <a:defRPr/>
                      </a:pPr>
                      <a:r>
                        <a:rPr lang="de-DE" sz="1400" kern="1200" dirty="0" smtClean="0">
                          <a:solidFill>
                            <a:schemeClr val="lt1"/>
                          </a:solidFill>
                          <a:effectLst/>
                          <a:latin typeface="+mn-lt"/>
                          <a:ea typeface="+mn-ea"/>
                          <a:cs typeface="+mn-cs"/>
                        </a:rPr>
                        <a:t>23.03.</a:t>
                      </a:r>
                    </a:p>
                  </a:txBody>
                  <a:tcPr marL="42797" marR="42797" marT="22587" marB="22587" anchor="ctr">
                    <a:solidFill>
                      <a:schemeClr val="accent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sz="1400" b="0" kern="1200" baseline="0" dirty="0" smtClean="0">
                          <a:solidFill>
                            <a:schemeClr val="lt1"/>
                          </a:solidFill>
                          <a:effectLst/>
                          <a:latin typeface="+mn-lt"/>
                          <a:ea typeface="+mn-ea"/>
                          <a:cs typeface="+mn-cs"/>
                        </a:rPr>
                        <a:t>Möglichkeiten der Prävention des riskanten Alkoholkonsums bei Studierenden  – </a:t>
                      </a:r>
                      <a:br>
                        <a:rPr lang="de-DE" altLang="de-DE" sz="1400" b="0" kern="1200" baseline="0" dirty="0" smtClean="0">
                          <a:solidFill>
                            <a:schemeClr val="lt1"/>
                          </a:solidFill>
                          <a:effectLst/>
                          <a:latin typeface="+mn-lt"/>
                          <a:ea typeface="+mn-ea"/>
                          <a:cs typeface="+mn-cs"/>
                        </a:rPr>
                      </a:br>
                      <a:r>
                        <a:rPr lang="de-DE" altLang="de-DE" sz="1400" b="0" kern="1200" baseline="0" dirty="0" smtClean="0">
                          <a:solidFill>
                            <a:schemeClr val="lt1"/>
                          </a:solidFill>
                          <a:effectLst/>
                          <a:latin typeface="+mn-lt"/>
                          <a:ea typeface="+mn-ea"/>
                          <a:cs typeface="+mn-cs"/>
                        </a:rPr>
                        <a:t>Gesundheitsförderung im Setting Hochschule</a:t>
                      </a:r>
                      <a:endParaRPr lang="de-DE" sz="1400" b="0" kern="1200" baseline="0" dirty="0" smtClean="0">
                        <a:solidFill>
                          <a:schemeClr val="lt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Riskanter Alkoholkonsum</a:t>
                      </a:r>
                      <a:endParaRPr lang="de-DE" sz="1400" b="0" kern="1200" baseline="0" dirty="0">
                        <a:solidFill>
                          <a:schemeClr val="lt1"/>
                        </a:solidFill>
                        <a:effectLst/>
                        <a:latin typeface="+mn-lt"/>
                        <a:ea typeface="+mn-ea"/>
                        <a:cs typeface="+mn-cs"/>
                      </a:endParaRPr>
                    </a:p>
                  </a:txBody>
                  <a:tcPr marL="42797" marR="42797" marT="22587" marB="22587">
                    <a:solidFill>
                      <a:schemeClr val="accent2"/>
                    </a:solidFill>
                  </a:tcPr>
                </a:tc>
                <a:extLst>
                  <a:ext uri="{0D108BD9-81ED-4DB2-BD59-A6C34878D82A}">
                    <a16:rowId xmlns:a16="http://schemas.microsoft.com/office/drawing/2014/main" val="2402158872"/>
                  </a:ext>
                </a:extLst>
              </a:tr>
              <a:tr h="279132">
                <a:tc>
                  <a:txBody>
                    <a:bodyPr/>
                    <a:lstStyle/>
                    <a:p>
                      <a:pPr>
                        <a:spcBef>
                          <a:spcPts val="240"/>
                        </a:spcBef>
                        <a:spcAft>
                          <a:spcPts val="240"/>
                        </a:spcAft>
                      </a:pPr>
                      <a:r>
                        <a:rPr lang="de-DE" sz="1400">
                          <a:effectLst/>
                          <a:latin typeface="+mn-lt"/>
                        </a:rPr>
                        <a:t>3</a:t>
                      </a:r>
                      <a:endParaRPr lang="de-DE" sz="1400">
                        <a:effectLst/>
                        <a:latin typeface="+mn-lt"/>
                        <a:ea typeface="Times New Roman" panose="02020603050405020304" pitchFamily="18" charset="0"/>
                      </a:endParaRPr>
                    </a:p>
                  </a:txBody>
                  <a:tcPr marL="42797" marR="42797" marT="22587" marB="22587" anchor="ctr"/>
                </a:tc>
                <a:tc>
                  <a:txBody>
                    <a:bodyPr/>
                    <a:lstStyle/>
                    <a:p>
                      <a:pPr marL="0" marR="0" lvl="0" indent="0" algn="l" defTabSz="914400" rtl="0" eaLnBrk="1" fontAlgn="auto" latinLnBrk="0" hangingPunct="1">
                        <a:lnSpc>
                          <a:spcPct val="100000"/>
                        </a:lnSpc>
                        <a:spcBef>
                          <a:spcPts val="240"/>
                        </a:spcBef>
                        <a:spcAft>
                          <a:spcPts val="240"/>
                        </a:spcAft>
                        <a:buClrTx/>
                        <a:buSzTx/>
                        <a:buFontTx/>
                        <a:buNone/>
                        <a:tabLst/>
                        <a:defRPr/>
                      </a:pPr>
                      <a:r>
                        <a:rPr lang="de-DE" sz="1400" kern="1200" dirty="0" smtClean="0">
                          <a:solidFill>
                            <a:schemeClr val="lt1"/>
                          </a:solidFill>
                          <a:effectLst/>
                          <a:latin typeface="+mn-lt"/>
                          <a:ea typeface="+mn-ea"/>
                          <a:cs typeface="+mn-cs"/>
                        </a:rPr>
                        <a:t>30.03.</a:t>
                      </a:r>
                    </a:p>
                  </a:txBody>
                  <a:tcPr marL="42797" marR="42797" marT="22587" marB="22587"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Das </a:t>
                      </a:r>
                      <a:r>
                        <a:rPr lang="de-DE" sz="1400" b="0" kern="1200" baseline="0" dirty="0" err="1" smtClean="0">
                          <a:solidFill>
                            <a:schemeClr val="lt1"/>
                          </a:solidFill>
                          <a:effectLst/>
                          <a:latin typeface="+mn-lt"/>
                          <a:ea typeface="+mn-ea"/>
                          <a:cs typeface="+mn-cs"/>
                        </a:rPr>
                        <a:t>eCHECKUP</a:t>
                      </a:r>
                      <a:r>
                        <a:rPr lang="de-DE" sz="1400" b="0" kern="1200" baseline="0" dirty="0" smtClean="0">
                          <a:solidFill>
                            <a:schemeClr val="lt1"/>
                          </a:solidFill>
                          <a:effectLst/>
                          <a:latin typeface="+mn-lt"/>
                          <a:ea typeface="+mn-ea"/>
                          <a:cs typeface="+mn-cs"/>
                        </a:rPr>
                        <a:t>-Präventionskonzept</a:t>
                      </a:r>
                    </a:p>
                  </a:txBody>
                  <a:tcPr marL="42797" marR="42797" marT="22587" marB="22587"/>
                </a:tc>
                <a:extLst>
                  <a:ext uri="{0D108BD9-81ED-4DB2-BD59-A6C34878D82A}">
                    <a16:rowId xmlns:a16="http://schemas.microsoft.com/office/drawing/2014/main" val="3996672098"/>
                  </a:ext>
                </a:extLst>
              </a:tr>
              <a:tr h="279132">
                <a:tc>
                  <a:txBody>
                    <a:bodyPr/>
                    <a:lstStyle/>
                    <a:p>
                      <a:pPr>
                        <a:spcBef>
                          <a:spcPts val="240"/>
                        </a:spcBef>
                        <a:spcAft>
                          <a:spcPts val="240"/>
                        </a:spcAft>
                      </a:pPr>
                      <a:r>
                        <a:rPr lang="de-DE" sz="1400">
                          <a:effectLst/>
                          <a:latin typeface="+mn-lt"/>
                        </a:rPr>
                        <a:t>4</a:t>
                      </a:r>
                      <a:endParaRPr lang="de-DE" sz="1400">
                        <a:effectLst/>
                        <a:latin typeface="+mn-lt"/>
                        <a:ea typeface="Times New Roman" panose="02020603050405020304" pitchFamily="18" charset="0"/>
                      </a:endParaRPr>
                    </a:p>
                  </a:txBody>
                  <a:tcPr marL="42797" marR="42797" marT="22587" marB="22587" anchor="ctr">
                    <a:solidFill>
                      <a:schemeClr val="accent2"/>
                    </a:solidFill>
                  </a:tcPr>
                </a:tc>
                <a:tc>
                  <a:txBody>
                    <a:bodyPr/>
                    <a:lstStyle/>
                    <a:p>
                      <a:pPr marL="0" marR="0" lvl="0" indent="0" algn="l" defTabSz="914400" rtl="0" eaLnBrk="1" fontAlgn="auto" latinLnBrk="0" hangingPunct="1">
                        <a:lnSpc>
                          <a:spcPct val="100000"/>
                        </a:lnSpc>
                        <a:spcBef>
                          <a:spcPts val="240"/>
                        </a:spcBef>
                        <a:spcAft>
                          <a:spcPts val="240"/>
                        </a:spcAft>
                        <a:buClrTx/>
                        <a:buSzTx/>
                        <a:buFontTx/>
                        <a:buNone/>
                        <a:tabLst/>
                        <a:defRPr/>
                      </a:pPr>
                      <a:r>
                        <a:rPr lang="de-DE" sz="1400" kern="1200" dirty="0" smtClean="0">
                          <a:solidFill>
                            <a:schemeClr val="lt1"/>
                          </a:solidFill>
                          <a:effectLst/>
                          <a:latin typeface="+mn-lt"/>
                          <a:ea typeface="+mn-ea"/>
                          <a:cs typeface="+mn-cs"/>
                        </a:rPr>
                        <a:t>06.04.</a:t>
                      </a:r>
                    </a:p>
                  </a:txBody>
                  <a:tcPr marL="42797" marR="42797" marT="22587" marB="22587" anchor="ctr">
                    <a:solidFill>
                      <a:schemeClr val="accent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sz="1400" b="0" kern="1200" baseline="0" dirty="0" smtClean="0">
                          <a:solidFill>
                            <a:schemeClr val="lt1"/>
                          </a:solidFill>
                          <a:effectLst/>
                          <a:latin typeface="+mn-lt"/>
                          <a:ea typeface="+mn-ea"/>
                          <a:cs typeface="+mn-cs"/>
                        </a:rPr>
                        <a:t>Psychosoziale &amp; physische Auswirkungen von Alkohol </a:t>
                      </a:r>
                      <a:endParaRPr lang="de-DE" sz="1400" b="0" kern="1200" baseline="0" dirty="0" smtClean="0">
                        <a:solidFill>
                          <a:schemeClr val="lt1"/>
                        </a:solidFill>
                        <a:effectLst/>
                        <a:latin typeface="+mn-lt"/>
                        <a:ea typeface="+mn-ea"/>
                        <a:cs typeface="+mn-cs"/>
                      </a:endParaRPr>
                    </a:p>
                  </a:txBody>
                  <a:tcPr marL="42797" marR="42797" marT="22587" marB="22587">
                    <a:solidFill>
                      <a:schemeClr val="accent2"/>
                    </a:solidFill>
                  </a:tcPr>
                </a:tc>
                <a:extLst>
                  <a:ext uri="{0D108BD9-81ED-4DB2-BD59-A6C34878D82A}">
                    <a16:rowId xmlns:a16="http://schemas.microsoft.com/office/drawing/2014/main" val="2825234119"/>
                  </a:ext>
                </a:extLst>
              </a:tr>
              <a:tr h="279132">
                <a:tc>
                  <a:txBody>
                    <a:bodyPr/>
                    <a:lstStyle/>
                    <a:p>
                      <a:pPr>
                        <a:spcBef>
                          <a:spcPts val="240"/>
                        </a:spcBef>
                        <a:spcAft>
                          <a:spcPts val="240"/>
                        </a:spcAft>
                      </a:pPr>
                      <a:r>
                        <a:rPr lang="de-DE" sz="1400">
                          <a:effectLst/>
                          <a:latin typeface="+mn-lt"/>
                        </a:rPr>
                        <a:t>5</a:t>
                      </a:r>
                      <a:endParaRPr lang="de-DE" sz="1400">
                        <a:effectLst/>
                        <a:latin typeface="+mn-lt"/>
                        <a:ea typeface="Times New Roman" panose="02020603050405020304" pitchFamily="18" charset="0"/>
                      </a:endParaRPr>
                    </a:p>
                  </a:txBody>
                  <a:tcPr marL="42797" marR="42797" marT="22587" marB="22587" anchor="ctr"/>
                </a:tc>
                <a:tc>
                  <a:txBody>
                    <a:bodyPr/>
                    <a:lstStyle/>
                    <a:p>
                      <a:pPr>
                        <a:spcBef>
                          <a:spcPts val="240"/>
                        </a:spcBef>
                        <a:spcAft>
                          <a:spcPts val="240"/>
                        </a:spcAft>
                      </a:pPr>
                      <a:r>
                        <a:rPr lang="de-DE" sz="1400" dirty="0" smtClean="0">
                          <a:effectLst/>
                          <a:latin typeface="+mn-lt"/>
                        </a:rPr>
                        <a:t>13.04</a:t>
                      </a:r>
                    </a:p>
                  </a:txBody>
                  <a:tcPr marL="42797" marR="42797" marT="22587" marB="22587"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Das transtheoretische Modell der Verhaltensänderung (TTM)</a:t>
                      </a:r>
                    </a:p>
                  </a:txBody>
                  <a:tcPr marL="42797" marR="42797" marT="22587" marB="22587"/>
                </a:tc>
                <a:extLst>
                  <a:ext uri="{0D108BD9-81ED-4DB2-BD59-A6C34878D82A}">
                    <a16:rowId xmlns:a16="http://schemas.microsoft.com/office/drawing/2014/main" val="60013314"/>
                  </a:ext>
                </a:extLst>
              </a:tr>
              <a:tr h="509491">
                <a:tc>
                  <a:txBody>
                    <a:bodyPr/>
                    <a:lstStyle/>
                    <a:p>
                      <a:pPr>
                        <a:spcBef>
                          <a:spcPts val="240"/>
                        </a:spcBef>
                        <a:spcAft>
                          <a:spcPts val="240"/>
                        </a:spcAft>
                      </a:pPr>
                      <a:r>
                        <a:rPr lang="de-DE" sz="1400">
                          <a:effectLst/>
                          <a:latin typeface="+mn-lt"/>
                        </a:rPr>
                        <a:t>6</a:t>
                      </a:r>
                      <a:endParaRPr lang="de-DE" sz="1400">
                        <a:effectLst/>
                        <a:latin typeface="+mn-lt"/>
                        <a:ea typeface="Times New Roman" panose="02020603050405020304" pitchFamily="18" charset="0"/>
                      </a:endParaRPr>
                    </a:p>
                  </a:txBody>
                  <a:tcPr marL="42797" marR="42797" marT="22587" marB="22587" anchor="ctr">
                    <a:solidFill>
                      <a:schemeClr val="accent2"/>
                    </a:solidFill>
                  </a:tcPr>
                </a:tc>
                <a:tc>
                  <a:txBody>
                    <a:bodyPr/>
                    <a:lstStyle/>
                    <a:p>
                      <a:pPr>
                        <a:spcBef>
                          <a:spcPts val="240"/>
                        </a:spcBef>
                        <a:spcAft>
                          <a:spcPts val="240"/>
                        </a:spcAft>
                      </a:pPr>
                      <a:r>
                        <a:rPr lang="de-DE" sz="1400" dirty="0" smtClean="0">
                          <a:effectLst/>
                          <a:latin typeface="+mn-lt"/>
                        </a:rPr>
                        <a:t>20.04.</a:t>
                      </a:r>
                    </a:p>
                  </a:txBody>
                  <a:tcPr marL="42797" marR="42797" marT="22587" marB="22587" anchor="ctr">
                    <a:solidFill>
                      <a:schemeClr val="accent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Das transtheoretische Modell der Verhaltensänderung (TTM)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motivierende Gesprächsführung (MI)</a:t>
                      </a:r>
                    </a:p>
                  </a:txBody>
                  <a:tcPr marL="42797" marR="42797" marT="22587" marB="22587">
                    <a:solidFill>
                      <a:schemeClr val="accent2"/>
                    </a:solidFill>
                  </a:tcPr>
                </a:tc>
                <a:extLst>
                  <a:ext uri="{0D108BD9-81ED-4DB2-BD59-A6C34878D82A}">
                    <a16:rowId xmlns:a16="http://schemas.microsoft.com/office/drawing/2014/main" val="1067718040"/>
                  </a:ext>
                </a:extLst>
              </a:tr>
              <a:tr h="279132">
                <a:tc>
                  <a:txBody>
                    <a:bodyPr/>
                    <a:lstStyle/>
                    <a:p>
                      <a:pPr>
                        <a:spcBef>
                          <a:spcPts val="240"/>
                        </a:spcBef>
                        <a:spcAft>
                          <a:spcPts val="240"/>
                        </a:spcAft>
                      </a:pPr>
                      <a:r>
                        <a:rPr lang="de-DE" sz="1400" dirty="0" smtClean="0">
                          <a:effectLst/>
                          <a:latin typeface="+mn-lt"/>
                        </a:rPr>
                        <a:t>7</a:t>
                      </a:r>
                      <a:endParaRPr lang="de-DE" sz="1400" dirty="0">
                        <a:effectLst/>
                        <a:latin typeface="+mn-lt"/>
                        <a:ea typeface="Times New Roman" panose="02020603050405020304" pitchFamily="18" charset="0"/>
                      </a:endParaRPr>
                    </a:p>
                  </a:txBody>
                  <a:tcPr marL="42797" marR="42797" marT="22587" marB="22587" anchor="ctr"/>
                </a:tc>
                <a:tc>
                  <a:txBody>
                    <a:bodyPr/>
                    <a:lstStyle/>
                    <a:p>
                      <a:pPr>
                        <a:spcBef>
                          <a:spcPts val="240"/>
                        </a:spcBef>
                        <a:spcAft>
                          <a:spcPts val="240"/>
                        </a:spcAft>
                      </a:pPr>
                      <a:r>
                        <a:rPr lang="de-DE" sz="1400" dirty="0" smtClean="0">
                          <a:effectLst/>
                          <a:latin typeface="+mn-lt"/>
                        </a:rPr>
                        <a:t>27.04.</a:t>
                      </a:r>
                    </a:p>
                  </a:txBody>
                  <a:tcPr marL="42797" marR="42797" marT="22587" marB="22587"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motivierende Gesprächsführung (MI)</a:t>
                      </a:r>
                    </a:p>
                  </a:txBody>
                  <a:tcPr marL="42797" marR="42797" marT="22587" marB="22587"/>
                </a:tc>
                <a:extLst>
                  <a:ext uri="{0D108BD9-81ED-4DB2-BD59-A6C34878D82A}">
                    <a16:rowId xmlns:a16="http://schemas.microsoft.com/office/drawing/2014/main" val="3552501508"/>
                  </a:ext>
                </a:extLst>
              </a:tr>
              <a:tr h="739850">
                <a:tc>
                  <a:txBody>
                    <a:bodyPr/>
                    <a:lstStyle/>
                    <a:p>
                      <a:pPr>
                        <a:spcBef>
                          <a:spcPts val="240"/>
                        </a:spcBef>
                        <a:spcAft>
                          <a:spcPts val="240"/>
                        </a:spcAft>
                      </a:pPr>
                      <a:r>
                        <a:rPr lang="de-DE" sz="1400" dirty="0">
                          <a:effectLst/>
                          <a:latin typeface="+mn-lt"/>
                          <a:ea typeface="+mn-ea"/>
                        </a:rPr>
                        <a:t>8</a:t>
                      </a:r>
                      <a:endParaRPr lang="de-DE" sz="1400" dirty="0">
                        <a:effectLst/>
                        <a:latin typeface="+mn-lt"/>
                        <a:ea typeface="Times New Roman" panose="02020603050405020304" pitchFamily="18" charset="0"/>
                      </a:endParaRPr>
                    </a:p>
                  </a:txBody>
                  <a:tcPr marL="42797" marR="42797" marT="22587" marB="22587" anchor="ctr">
                    <a:solidFill>
                      <a:schemeClr val="accent2"/>
                    </a:solidFill>
                  </a:tcPr>
                </a:tc>
                <a:tc>
                  <a:txBody>
                    <a:bodyPr/>
                    <a:lstStyle/>
                    <a:p>
                      <a:pPr>
                        <a:spcBef>
                          <a:spcPts val="240"/>
                        </a:spcBef>
                        <a:spcAft>
                          <a:spcPts val="240"/>
                        </a:spcAft>
                      </a:pPr>
                      <a:r>
                        <a:rPr lang="de-DE" sz="1400" dirty="0" smtClean="0">
                          <a:effectLst/>
                          <a:latin typeface="+mn-lt"/>
                        </a:rPr>
                        <a:t>04.05.</a:t>
                      </a:r>
                    </a:p>
                  </a:txBody>
                  <a:tcPr marL="42797" marR="42797" marT="22587" marB="22587" anchor="ctr">
                    <a:solidFill>
                      <a:schemeClr val="accent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Der Peer-Education-Ansatz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Beratungsangebote für Studierende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Coaching zur motivierenden Gesprächsführung</a:t>
                      </a:r>
                      <a:endParaRPr lang="de-DE" sz="1400" b="0" kern="1200" baseline="0" dirty="0">
                        <a:solidFill>
                          <a:schemeClr val="lt1"/>
                        </a:solidFill>
                        <a:effectLst/>
                        <a:latin typeface="+mn-lt"/>
                        <a:ea typeface="+mn-ea"/>
                        <a:cs typeface="+mn-cs"/>
                      </a:endParaRPr>
                    </a:p>
                  </a:txBody>
                  <a:tcPr marL="42797" marR="42797" marT="22587" marB="22587">
                    <a:solidFill>
                      <a:schemeClr val="accent2"/>
                    </a:solidFill>
                  </a:tcPr>
                </a:tc>
                <a:extLst>
                  <a:ext uri="{0D108BD9-81ED-4DB2-BD59-A6C34878D82A}">
                    <a16:rowId xmlns:a16="http://schemas.microsoft.com/office/drawing/2014/main" val="1554563743"/>
                  </a:ext>
                </a:extLst>
              </a:tr>
              <a:tr h="279132">
                <a:tc>
                  <a:txBody>
                    <a:bodyPr/>
                    <a:lstStyle/>
                    <a:p>
                      <a:pPr>
                        <a:spcBef>
                          <a:spcPts val="240"/>
                        </a:spcBef>
                        <a:spcAft>
                          <a:spcPts val="240"/>
                        </a:spcAft>
                      </a:pPr>
                      <a:r>
                        <a:rPr lang="de-DE" sz="1400" dirty="0" smtClean="0">
                          <a:effectLst/>
                          <a:latin typeface="+mn-lt"/>
                          <a:ea typeface="+mn-ea"/>
                        </a:rPr>
                        <a:t>9</a:t>
                      </a:r>
                      <a:endParaRPr lang="de-DE" sz="1400" dirty="0">
                        <a:effectLst/>
                        <a:latin typeface="+mn-lt"/>
                        <a:ea typeface="Times New Roman" panose="02020603050405020304" pitchFamily="18" charset="0"/>
                      </a:endParaRPr>
                    </a:p>
                  </a:txBody>
                  <a:tcPr marL="42797" marR="42797" marT="22587" marB="22587" anchor="ctr"/>
                </a:tc>
                <a:tc>
                  <a:txBody>
                    <a:bodyPr/>
                    <a:lstStyle/>
                    <a:p>
                      <a:pPr>
                        <a:spcBef>
                          <a:spcPts val="240"/>
                        </a:spcBef>
                        <a:spcAft>
                          <a:spcPts val="240"/>
                        </a:spcAft>
                      </a:pPr>
                      <a:r>
                        <a:rPr lang="de-DE" sz="1400" dirty="0" smtClean="0">
                          <a:effectLst/>
                          <a:latin typeface="+mn-lt"/>
                        </a:rPr>
                        <a:t>11.05.</a:t>
                      </a:r>
                    </a:p>
                  </a:txBody>
                  <a:tcPr marL="42797" marR="42797" marT="22587" marB="22587"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Peer-Aktionen – Möglichkeiten </a:t>
                      </a:r>
                    </a:p>
                  </a:txBody>
                  <a:tcPr marL="42797" marR="42797" marT="22587" marB="22587"/>
                </a:tc>
                <a:extLst>
                  <a:ext uri="{0D108BD9-81ED-4DB2-BD59-A6C34878D82A}">
                    <a16:rowId xmlns:a16="http://schemas.microsoft.com/office/drawing/2014/main" val="3114630441"/>
                  </a:ext>
                </a:extLst>
              </a:tr>
              <a:tr h="279132">
                <a:tc>
                  <a:txBody>
                    <a:bodyPr/>
                    <a:lstStyle/>
                    <a:p>
                      <a:pPr>
                        <a:spcBef>
                          <a:spcPts val="240"/>
                        </a:spcBef>
                        <a:spcAft>
                          <a:spcPts val="240"/>
                        </a:spcAft>
                      </a:pPr>
                      <a:r>
                        <a:rPr lang="de-DE" sz="1400" dirty="0" smtClean="0">
                          <a:effectLst/>
                          <a:latin typeface="+mn-lt"/>
                        </a:rPr>
                        <a:t>10</a:t>
                      </a:r>
                      <a:endParaRPr lang="de-DE" sz="1400" dirty="0">
                        <a:effectLst/>
                        <a:latin typeface="+mn-lt"/>
                        <a:ea typeface="Times New Roman" panose="02020603050405020304" pitchFamily="18" charset="0"/>
                      </a:endParaRPr>
                    </a:p>
                  </a:txBody>
                  <a:tcPr marL="42797" marR="42797" marT="22587" marB="22587" anchor="ctr">
                    <a:solidFill>
                      <a:schemeClr val="accent2"/>
                    </a:solidFill>
                  </a:tcPr>
                </a:tc>
                <a:tc>
                  <a:txBody>
                    <a:bodyPr/>
                    <a:lstStyle/>
                    <a:p>
                      <a:pPr>
                        <a:spcBef>
                          <a:spcPts val="240"/>
                        </a:spcBef>
                        <a:spcAft>
                          <a:spcPts val="240"/>
                        </a:spcAft>
                      </a:pPr>
                      <a:r>
                        <a:rPr lang="de-DE" sz="1400" dirty="0" smtClean="0">
                          <a:effectLst/>
                          <a:latin typeface="+mn-lt"/>
                        </a:rPr>
                        <a:t>18.05.</a:t>
                      </a:r>
                    </a:p>
                  </a:txBody>
                  <a:tcPr marL="42797" marR="42797" marT="22587" marB="22587" anchor="ctr">
                    <a:solidFill>
                      <a:schemeClr val="accent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Peer-Aktionen – Möglichkeiten &amp; Planung</a:t>
                      </a:r>
                    </a:p>
                  </a:txBody>
                  <a:tcPr marL="42797" marR="42797" marT="22587" marB="22587">
                    <a:solidFill>
                      <a:schemeClr val="accent2"/>
                    </a:solidFill>
                  </a:tcPr>
                </a:tc>
                <a:extLst>
                  <a:ext uri="{0D108BD9-81ED-4DB2-BD59-A6C34878D82A}">
                    <a16:rowId xmlns:a16="http://schemas.microsoft.com/office/drawing/2014/main" val="126135005"/>
                  </a:ext>
                </a:extLst>
              </a:tr>
              <a:tr h="279132">
                <a:tc>
                  <a:txBody>
                    <a:bodyPr/>
                    <a:lstStyle/>
                    <a:p>
                      <a:pPr>
                        <a:spcBef>
                          <a:spcPts val="240"/>
                        </a:spcBef>
                        <a:spcAft>
                          <a:spcPts val="240"/>
                        </a:spcAft>
                      </a:pPr>
                      <a:r>
                        <a:rPr lang="de-DE" sz="1400" dirty="0" smtClean="0">
                          <a:effectLst/>
                          <a:latin typeface="+mn-lt"/>
                        </a:rPr>
                        <a:t>11</a:t>
                      </a:r>
                      <a:endParaRPr lang="de-DE" sz="1400" dirty="0">
                        <a:effectLst/>
                        <a:latin typeface="+mn-lt"/>
                        <a:ea typeface="Times New Roman" panose="02020603050405020304" pitchFamily="18" charset="0"/>
                      </a:endParaRPr>
                    </a:p>
                  </a:txBody>
                  <a:tcPr marL="42797" marR="42797" marT="22587" marB="22587" anchor="ctr"/>
                </a:tc>
                <a:tc>
                  <a:txBody>
                    <a:bodyPr/>
                    <a:lstStyle/>
                    <a:p>
                      <a:pPr>
                        <a:spcBef>
                          <a:spcPts val="240"/>
                        </a:spcBef>
                        <a:spcAft>
                          <a:spcPts val="240"/>
                        </a:spcAft>
                      </a:pPr>
                      <a:r>
                        <a:rPr lang="de-DE" sz="1400" dirty="0" smtClean="0">
                          <a:effectLst/>
                          <a:latin typeface="+mn-lt"/>
                        </a:rPr>
                        <a:t>25.05.</a:t>
                      </a:r>
                    </a:p>
                  </a:txBody>
                  <a:tcPr marL="42797" marR="42797" marT="22587" marB="22587"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Peer-Aktionen – Planung</a:t>
                      </a:r>
                    </a:p>
                  </a:txBody>
                  <a:tcPr marL="42797" marR="42797" marT="22587" marB="22587"/>
                </a:tc>
                <a:extLst>
                  <a:ext uri="{0D108BD9-81ED-4DB2-BD59-A6C34878D82A}">
                    <a16:rowId xmlns:a16="http://schemas.microsoft.com/office/drawing/2014/main" val="1061508107"/>
                  </a:ext>
                </a:extLst>
              </a:tr>
              <a:tr h="279132">
                <a:tc>
                  <a:txBody>
                    <a:bodyPr/>
                    <a:lstStyle/>
                    <a:p>
                      <a:pPr>
                        <a:spcBef>
                          <a:spcPts val="240"/>
                        </a:spcBef>
                        <a:spcAft>
                          <a:spcPts val="240"/>
                        </a:spcAft>
                      </a:pPr>
                      <a:r>
                        <a:rPr lang="de-DE" sz="1400" dirty="0" smtClean="0">
                          <a:effectLst/>
                          <a:latin typeface="+mn-lt"/>
                        </a:rPr>
                        <a:t>12</a:t>
                      </a:r>
                      <a:endParaRPr lang="de-DE" sz="1400" dirty="0">
                        <a:effectLst/>
                        <a:latin typeface="+mn-lt"/>
                        <a:ea typeface="Times New Roman" panose="02020603050405020304" pitchFamily="18" charset="0"/>
                      </a:endParaRPr>
                    </a:p>
                  </a:txBody>
                  <a:tcPr marL="42797" marR="42797" marT="22587" marB="22587" anchor="ctr">
                    <a:solidFill>
                      <a:schemeClr val="accent2"/>
                    </a:solidFill>
                  </a:tcPr>
                </a:tc>
                <a:tc>
                  <a:txBody>
                    <a:bodyPr/>
                    <a:lstStyle/>
                    <a:p>
                      <a:pPr>
                        <a:spcBef>
                          <a:spcPts val="240"/>
                        </a:spcBef>
                        <a:spcAft>
                          <a:spcPts val="240"/>
                        </a:spcAft>
                      </a:pPr>
                      <a:r>
                        <a:rPr lang="de-DE" sz="1400" dirty="0" smtClean="0">
                          <a:effectLst/>
                          <a:latin typeface="+mn-lt"/>
                        </a:rPr>
                        <a:t>01.06.</a:t>
                      </a:r>
                    </a:p>
                  </a:txBody>
                  <a:tcPr marL="42797" marR="42797" marT="22587" marB="22587" anchor="ctr">
                    <a:solidFill>
                      <a:schemeClr val="accent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Peer-Aktionen – Durchführung</a:t>
                      </a:r>
                    </a:p>
                  </a:txBody>
                  <a:tcPr marL="42797" marR="42797" marT="22587" marB="22587">
                    <a:solidFill>
                      <a:schemeClr val="accent2"/>
                    </a:solidFill>
                  </a:tcPr>
                </a:tc>
                <a:extLst>
                  <a:ext uri="{0D108BD9-81ED-4DB2-BD59-A6C34878D82A}">
                    <a16:rowId xmlns:a16="http://schemas.microsoft.com/office/drawing/2014/main" val="3121726002"/>
                  </a:ext>
                </a:extLst>
              </a:tr>
              <a:tr h="279132">
                <a:tc>
                  <a:txBody>
                    <a:bodyPr/>
                    <a:lstStyle/>
                    <a:p>
                      <a:pPr>
                        <a:spcBef>
                          <a:spcPts val="240"/>
                        </a:spcBef>
                        <a:spcAft>
                          <a:spcPts val="240"/>
                        </a:spcAft>
                      </a:pPr>
                      <a:r>
                        <a:rPr lang="de-DE" sz="1400" dirty="0" smtClean="0">
                          <a:effectLst/>
                          <a:latin typeface="+mn-lt"/>
                        </a:rPr>
                        <a:t>13</a:t>
                      </a:r>
                      <a:endParaRPr lang="de-DE" sz="1400" dirty="0">
                        <a:effectLst/>
                        <a:latin typeface="+mn-lt"/>
                        <a:ea typeface="Times New Roman" panose="02020603050405020304" pitchFamily="18" charset="0"/>
                      </a:endParaRPr>
                    </a:p>
                  </a:txBody>
                  <a:tcPr marL="42797" marR="42797" marT="22587" marB="22587" anchor="ctr"/>
                </a:tc>
                <a:tc>
                  <a:txBody>
                    <a:bodyPr/>
                    <a:lstStyle/>
                    <a:p>
                      <a:pPr>
                        <a:spcBef>
                          <a:spcPts val="240"/>
                        </a:spcBef>
                        <a:spcAft>
                          <a:spcPts val="240"/>
                        </a:spcAft>
                      </a:pPr>
                      <a:r>
                        <a:rPr lang="de-DE" sz="1400" dirty="0" smtClean="0">
                          <a:effectLst/>
                          <a:latin typeface="+mn-lt"/>
                        </a:rPr>
                        <a:t>15.06.</a:t>
                      </a:r>
                    </a:p>
                  </a:txBody>
                  <a:tcPr marL="42797" marR="42797" marT="22587" marB="22587"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kern="1200" baseline="0" dirty="0" smtClean="0">
                          <a:solidFill>
                            <a:schemeClr val="lt1"/>
                          </a:solidFill>
                          <a:effectLst/>
                          <a:latin typeface="+mn-lt"/>
                          <a:ea typeface="+mn-ea"/>
                          <a:cs typeface="+mn-cs"/>
                        </a:rPr>
                        <a:t>Peer-Aktionen – Reflexion der durchgeführten Aktionen </a:t>
                      </a:r>
                      <a:r>
                        <a:rPr lang="de-DE" sz="1400" b="0" kern="1200" baseline="0" dirty="0">
                          <a:solidFill>
                            <a:schemeClr val="lt1"/>
                          </a:solidFill>
                          <a:effectLst/>
                          <a:latin typeface="+mn-lt"/>
                          <a:ea typeface="+mn-ea"/>
                          <a:cs typeface="+mn-cs"/>
                        </a:rPr>
                        <a:t>&amp; </a:t>
                      </a:r>
                      <a:r>
                        <a:rPr lang="de-DE" sz="1400" b="0" kern="1200" baseline="0" dirty="0" smtClean="0">
                          <a:solidFill>
                            <a:schemeClr val="lt1"/>
                          </a:solidFill>
                          <a:effectLst/>
                          <a:latin typeface="+mn-lt"/>
                          <a:ea typeface="+mn-ea"/>
                          <a:cs typeface="+mn-cs"/>
                        </a:rPr>
                        <a:t>Seminarabschluss</a:t>
                      </a:r>
                      <a:endParaRPr lang="de-DE" sz="1400" b="0" kern="1200" baseline="0" dirty="0">
                        <a:solidFill>
                          <a:schemeClr val="lt1"/>
                        </a:solidFill>
                        <a:effectLst/>
                        <a:latin typeface="+mn-lt"/>
                        <a:ea typeface="+mn-ea"/>
                        <a:cs typeface="+mn-cs"/>
                      </a:endParaRPr>
                    </a:p>
                  </a:txBody>
                  <a:tcPr marL="42797" marR="42797" marT="22587" marB="22587"/>
                </a:tc>
                <a:extLst>
                  <a:ext uri="{0D108BD9-81ED-4DB2-BD59-A6C34878D82A}">
                    <a16:rowId xmlns:a16="http://schemas.microsoft.com/office/drawing/2014/main" val="56763071"/>
                  </a:ext>
                </a:extLst>
              </a:tr>
            </a:tbl>
          </a:graphicData>
        </a:graphic>
      </p:graphicFrame>
    </p:spTree>
    <p:extLst>
      <p:ext uri="{BB962C8B-B14F-4D97-AF65-F5344CB8AC3E}">
        <p14:creationId xmlns:p14="http://schemas.microsoft.com/office/powerpoint/2010/main" val="28187502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Alkoholprävention im Setting Hochschule</a:t>
            </a:r>
          </a:p>
        </p:txBody>
      </p:sp>
      <p:sp>
        <p:nvSpPr>
          <p:cNvPr id="2" name="Textplatzhalter 1"/>
          <p:cNvSpPr>
            <a:spLocks noGrp="1"/>
          </p:cNvSpPr>
          <p:nvPr>
            <p:ph type="body" sz="quarter" idx="32"/>
          </p:nvPr>
        </p:nvSpPr>
        <p:spPr/>
        <p:txBody>
          <a:bodyPr/>
          <a:lstStyle/>
          <a:p>
            <a:r>
              <a:rPr lang="de-DE" sz="2000" dirty="0" smtClean="0"/>
              <a:t>Ausgangslage: </a:t>
            </a:r>
            <a:r>
              <a:rPr lang="de-DE" sz="2000" dirty="0"/>
              <a:t>Inwiefern sind Präventionsangebote bzgl. des </a:t>
            </a:r>
            <a:r>
              <a:rPr lang="de-DE" altLang="en-US" sz="2000" dirty="0"/>
              <a:t>riskanten Substanzkonsums an Hochschulen verankert?</a:t>
            </a:r>
          </a:p>
          <a:p>
            <a:endParaRPr lang="de-DE" dirty="0"/>
          </a:p>
        </p:txBody>
      </p:sp>
      <p:sp>
        <p:nvSpPr>
          <p:cNvPr id="3" name="Inhaltsplatzhalter 2"/>
          <p:cNvSpPr>
            <a:spLocks noGrp="1"/>
          </p:cNvSpPr>
          <p:nvPr>
            <p:ph idx="1"/>
          </p:nvPr>
        </p:nvSpPr>
        <p:spPr/>
        <p:txBody>
          <a:bodyPr/>
          <a:lstStyle/>
          <a:p>
            <a:pPr marL="342900" lvl="1" indent="-342900">
              <a:buClr>
                <a:schemeClr val="tx1">
                  <a:lumMod val="75000"/>
                  <a:lumOff val="25000"/>
                </a:schemeClr>
              </a:buClr>
              <a:buFont typeface="Arial" panose="020B0604020202020204" pitchFamily="34" charset="0"/>
              <a:buChar char="•"/>
              <a:defRPr/>
            </a:pPr>
            <a:r>
              <a:rPr lang="de-DE" sz="2200" dirty="0" smtClean="0"/>
              <a:t>Es </a:t>
            </a:r>
            <a:r>
              <a:rPr lang="de-DE" sz="2200" dirty="0"/>
              <a:t>gibt n</a:t>
            </a:r>
            <a:r>
              <a:rPr lang="de-DE" altLang="en-US" sz="2200" dirty="0"/>
              <a:t>ur wenige Präventionsprogramme in Deutschland, die nachweislich zur Verhinderung, Verzögerung oder Verringerung des riskanten Substanzkonsums in jungen Bevölkerungsgruppen </a:t>
            </a:r>
            <a:r>
              <a:rPr lang="de-DE" altLang="en-US" sz="2200" dirty="0" smtClean="0"/>
              <a:t>beitragen</a:t>
            </a:r>
            <a:r>
              <a:rPr lang="de-DE" altLang="en-US" sz="2200" baseline="30000" dirty="0" smtClean="0"/>
              <a:t>1</a:t>
            </a:r>
          </a:p>
          <a:p>
            <a:pPr marL="342900" lvl="1" indent="-342900">
              <a:buClr>
                <a:schemeClr val="tx1">
                  <a:lumMod val="75000"/>
                  <a:lumOff val="25000"/>
                </a:schemeClr>
              </a:buClr>
              <a:buFont typeface="Arial" panose="020B0604020202020204" pitchFamily="34" charset="0"/>
              <a:buChar char="•"/>
              <a:defRPr/>
            </a:pPr>
            <a:r>
              <a:rPr lang="de-DE" altLang="en-US" sz="2200" dirty="0" smtClean="0"/>
              <a:t>Kaum </a:t>
            </a:r>
            <a:r>
              <a:rPr lang="de-DE" altLang="en-US" sz="2200" dirty="0"/>
              <a:t>ganzheitliche Einbindung von Präventionsmaßnahmen und Interventionen in den </a:t>
            </a:r>
            <a:r>
              <a:rPr lang="de-DE" altLang="en-US" sz="2200" dirty="0" smtClean="0"/>
              <a:t>Hochschulkontext</a:t>
            </a:r>
            <a:r>
              <a:rPr lang="de-DE" altLang="en-US" sz="2200" baseline="30000" dirty="0" smtClean="0"/>
              <a:t>1</a:t>
            </a:r>
            <a:endParaRPr lang="de-DE" altLang="en-US" sz="2200" baseline="30000" dirty="0"/>
          </a:p>
          <a:p>
            <a:pPr marL="341313" lvl="1" indent="-342900">
              <a:buFont typeface="Arial" charset="0"/>
              <a:buChar char="•"/>
              <a:defRPr/>
            </a:pPr>
            <a:endParaRPr lang="de-DE" altLang="en-US" sz="2200" dirty="0"/>
          </a:p>
          <a:p>
            <a:pPr marL="0" lvl="1" indent="0">
              <a:buFont typeface="Verdana" pitchFamily="34" charset="0"/>
              <a:buNone/>
              <a:defRPr/>
            </a:pPr>
            <a:r>
              <a:rPr lang="de-DE" altLang="en-US" sz="2200" dirty="0">
                <a:sym typeface="Wingdings" panose="05000000000000000000" pitchFamily="2" charset="2"/>
              </a:rPr>
              <a:t> </a:t>
            </a:r>
            <a:r>
              <a:rPr lang="de-DE" altLang="en-US" sz="2200" dirty="0"/>
              <a:t>Förderlinie „Prävention von riskantem Substanzkonsum unter Studierenden“ des </a:t>
            </a:r>
            <a:r>
              <a:rPr lang="de-DE" altLang="en-US" sz="2200" dirty="0" smtClean="0"/>
              <a:t> </a:t>
            </a:r>
            <a:br>
              <a:rPr lang="de-DE" altLang="en-US" sz="2200" dirty="0" smtClean="0"/>
            </a:br>
            <a:r>
              <a:rPr lang="de-DE" altLang="en-US" sz="2200" dirty="0" smtClean="0"/>
              <a:t>     Bundesministeriums </a:t>
            </a:r>
            <a:r>
              <a:rPr lang="de-DE" altLang="en-US" sz="2200" dirty="0"/>
              <a:t>für Gesundheit 2013-2016</a:t>
            </a:r>
          </a:p>
          <a:p>
            <a:pPr marL="341313" lvl="1" indent="-342900">
              <a:buFont typeface="Arial" charset="0"/>
              <a:buChar char="•"/>
              <a:defRPr/>
            </a:pPr>
            <a:endParaRPr lang="de-DE" altLang="en-US" dirty="0"/>
          </a:p>
          <a:p>
            <a:pPr marL="341313" lvl="1" indent="-342900">
              <a:buFont typeface="Arial" charset="0"/>
              <a:buChar char="•"/>
              <a:defRPr/>
            </a:pPr>
            <a:endParaRPr lang="de-DE" altLang="en-US" dirty="0"/>
          </a:p>
          <a:p>
            <a:pPr marL="341313" lvl="1" indent="-342900">
              <a:buFont typeface="Arial" charset="0"/>
              <a:buChar char="•"/>
              <a:defRPr/>
            </a:pPr>
            <a:endParaRPr lang="de-DE" altLang="en-US" dirty="0"/>
          </a:p>
          <a:p>
            <a:pPr>
              <a:defRPr/>
            </a:pPr>
            <a:endParaRPr lang="de-DE" dirty="0"/>
          </a:p>
        </p:txBody>
      </p:sp>
      <p:sp>
        <p:nvSpPr>
          <p:cNvPr id="5" name="Textplatzhalter 4"/>
          <p:cNvSpPr>
            <a:spLocks noGrp="1"/>
          </p:cNvSpPr>
          <p:nvPr>
            <p:ph type="body" sz="quarter" idx="33"/>
          </p:nvPr>
        </p:nvSpPr>
        <p:spPr/>
        <p:txBody>
          <a:bodyPr/>
          <a:lstStyle/>
          <a:p>
            <a:r>
              <a:rPr lang="de-DE" baseline="30000" dirty="0" smtClean="0"/>
              <a:t>1</a:t>
            </a:r>
            <a:r>
              <a:rPr lang="de-DE" dirty="0" smtClean="0"/>
              <a:t>Bailer </a:t>
            </a:r>
            <a:r>
              <a:rPr lang="de-DE" dirty="0"/>
              <a:t>et </a:t>
            </a:r>
            <a:r>
              <a:rPr lang="de-DE" dirty="0" smtClean="0"/>
              <a:t>al. 2008, </a:t>
            </a:r>
            <a:endParaRPr lang="de-DE" dirty="0"/>
          </a:p>
        </p:txBody>
      </p:sp>
    </p:spTree>
    <p:extLst>
      <p:ext uri="{BB962C8B-B14F-4D97-AF65-F5344CB8AC3E}">
        <p14:creationId xmlns:p14="http://schemas.microsoft.com/office/powerpoint/2010/main" val="679687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32000" y="432000"/>
            <a:ext cx="4608351" cy="1411276"/>
          </a:xfrm>
        </p:spPr>
        <p:txBody>
          <a:bodyPr/>
          <a:lstStyle/>
          <a:p>
            <a:r>
              <a:rPr lang="de-DE" dirty="0" smtClean="0"/>
              <a:t>Alkoholprävention im Setting Hochschule</a:t>
            </a:r>
            <a:endParaRPr lang="de-DE" dirty="0"/>
          </a:p>
        </p:txBody>
      </p:sp>
      <p:graphicFrame>
        <p:nvGraphicFramePr>
          <p:cNvPr id="10" name="Inhaltsplatzhalter 9"/>
          <p:cNvGraphicFramePr>
            <a:graphicFrameLocks noGrp="1"/>
          </p:cNvGraphicFramePr>
          <p:nvPr>
            <p:ph idx="1"/>
            <p:extLst>
              <p:ext uri="{D42A27DB-BD31-4B8C-83A1-F6EECF244321}">
                <p14:modId xmlns:p14="http://schemas.microsoft.com/office/powerpoint/2010/main" val="4237490614"/>
              </p:ext>
            </p:extLst>
          </p:nvPr>
        </p:nvGraphicFramePr>
        <p:xfrm>
          <a:off x="4543425" y="1"/>
          <a:ext cx="7648575" cy="6257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platzhalter 8"/>
          <p:cNvSpPr>
            <a:spLocks noGrp="1"/>
          </p:cNvSpPr>
          <p:nvPr>
            <p:ph type="body" sz="half" idx="2"/>
          </p:nvPr>
        </p:nvSpPr>
        <p:spPr>
          <a:xfrm>
            <a:off x="432000" y="2155902"/>
            <a:ext cx="4111425" cy="3713086"/>
          </a:xfrm>
        </p:spPr>
        <p:txBody>
          <a:bodyPr/>
          <a:lstStyle/>
          <a:p>
            <a:r>
              <a:rPr lang="de-DE" sz="2000" dirty="0" smtClean="0"/>
              <a:t>Wo kann Alkoholprävention bei Studierenden im Setting Hochschule verankert werden?</a:t>
            </a:r>
            <a:endParaRPr lang="de-DE" sz="2000"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51</a:t>
            </a:fld>
            <a:endParaRPr lang="en-US" noProof="0" dirty="0"/>
          </a:p>
        </p:txBody>
      </p:sp>
    </p:spTree>
    <p:extLst>
      <p:ext uri="{BB962C8B-B14F-4D97-AF65-F5344CB8AC3E}">
        <p14:creationId xmlns:p14="http://schemas.microsoft.com/office/powerpoint/2010/main" val="17342435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de-DE" altLang="de-DE" dirty="0" smtClean="0"/>
              <a:t>Ausblick: webbasierte Präventionsprogramme</a:t>
            </a:r>
            <a:endParaRPr lang="de-DE" altLang="de-DE" dirty="0"/>
          </a:p>
        </p:txBody>
      </p:sp>
      <p:sp>
        <p:nvSpPr>
          <p:cNvPr id="3" name="Inhaltsplatzhalter 2"/>
          <p:cNvSpPr>
            <a:spLocks noGrp="1"/>
          </p:cNvSpPr>
          <p:nvPr>
            <p:ph idx="1"/>
          </p:nvPr>
        </p:nvSpPr>
        <p:spPr/>
        <p:txBody>
          <a:bodyPr/>
          <a:lstStyle/>
          <a:p>
            <a:pPr marL="0" lvl="1" indent="0">
              <a:buClr>
                <a:srgbClr val="D40032"/>
              </a:buClr>
              <a:buFont typeface="Verdana" pitchFamily="34" charset="0"/>
              <a:buNone/>
              <a:defRPr/>
            </a:pPr>
            <a:r>
              <a:rPr lang="de-DE" sz="2200" dirty="0" smtClean="0">
                <a:ea typeface="+mn-ea"/>
                <a:cs typeface="+mn-cs"/>
              </a:rPr>
              <a:t>Vorteile</a:t>
            </a:r>
            <a:r>
              <a:rPr lang="de-DE" sz="2200" baseline="30000" dirty="0" smtClean="0">
                <a:ea typeface="+mn-ea"/>
                <a:cs typeface="+mn-cs"/>
              </a:rPr>
              <a:t>1</a:t>
            </a:r>
            <a:r>
              <a:rPr lang="de-DE" sz="2200" dirty="0" smtClean="0">
                <a:ea typeface="+mn-ea"/>
                <a:cs typeface="+mn-cs"/>
              </a:rPr>
              <a:t>:</a:t>
            </a:r>
            <a:endParaRPr lang="de-DE" sz="2200" dirty="0">
              <a:ea typeface="+mn-ea"/>
              <a:cs typeface="+mn-cs"/>
            </a:endParaRPr>
          </a:p>
          <a:p>
            <a:pPr marL="342900" lvl="1" indent="-342900">
              <a:buClr>
                <a:schemeClr val="tx1">
                  <a:lumMod val="75000"/>
                  <a:lumOff val="25000"/>
                </a:schemeClr>
              </a:buClr>
              <a:defRPr/>
            </a:pPr>
            <a:r>
              <a:rPr lang="de-DE" dirty="0"/>
              <a:t>Hohe Reichweite</a:t>
            </a:r>
          </a:p>
          <a:p>
            <a:pPr marL="342900" lvl="1" indent="-342900">
              <a:buClr>
                <a:schemeClr val="tx1">
                  <a:lumMod val="75000"/>
                  <a:lumOff val="25000"/>
                </a:schemeClr>
              </a:buClr>
              <a:defRPr/>
            </a:pPr>
            <a:r>
              <a:rPr lang="de-DE" dirty="0"/>
              <a:t>Niedrigschwelliger Zugang: anonym, keine Stigmatisierung</a:t>
            </a:r>
          </a:p>
          <a:p>
            <a:pPr marL="342900" lvl="1" indent="-342900">
              <a:buClr>
                <a:schemeClr val="tx1">
                  <a:lumMod val="75000"/>
                  <a:lumOff val="25000"/>
                </a:schemeClr>
              </a:buClr>
              <a:defRPr/>
            </a:pPr>
            <a:r>
              <a:rPr lang="de-DE" dirty="0"/>
              <a:t>Möglichkeit einer individuellen Intervention über einen universellen Ansatz: Personalisierung der Maßnahmen</a:t>
            </a:r>
          </a:p>
          <a:p>
            <a:pPr marL="342900" lvl="1" indent="-342900">
              <a:buClr>
                <a:schemeClr val="tx1">
                  <a:lumMod val="75000"/>
                  <a:lumOff val="25000"/>
                </a:schemeClr>
              </a:buClr>
              <a:defRPr/>
            </a:pPr>
            <a:r>
              <a:rPr lang="de-DE" dirty="0"/>
              <a:t>Kosteneffektivität, sobald ein wirksames Programm entwickelt wurde</a:t>
            </a:r>
          </a:p>
          <a:p>
            <a:pPr marL="342900" lvl="1" indent="-342900">
              <a:buClr>
                <a:schemeClr val="tx1">
                  <a:lumMod val="75000"/>
                  <a:lumOff val="25000"/>
                </a:schemeClr>
              </a:buClr>
              <a:defRPr/>
            </a:pPr>
            <a:r>
              <a:rPr lang="de-DE" dirty="0"/>
              <a:t>Flexibilität der Maßnahme: Texte innerhalb eines Programmes können leicht verändert und ergänzt werden; falls nötig könnte eine Maßnahme vom Netz genommen werden</a:t>
            </a:r>
          </a:p>
          <a:p>
            <a:pPr marL="342900" lvl="1" indent="-342900">
              <a:buClr>
                <a:schemeClr val="tx1">
                  <a:lumMod val="75000"/>
                  <a:lumOff val="25000"/>
                </a:schemeClr>
              </a:buClr>
              <a:defRPr/>
            </a:pPr>
            <a:r>
              <a:rPr lang="de-DE" dirty="0"/>
              <a:t>Interaktivität </a:t>
            </a:r>
          </a:p>
          <a:p>
            <a:pPr marL="0" lvl="1" indent="0">
              <a:buClr>
                <a:schemeClr val="tx1">
                  <a:lumMod val="75000"/>
                  <a:lumOff val="25000"/>
                </a:schemeClr>
              </a:buClr>
              <a:buNone/>
              <a:defRPr/>
            </a:pPr>
            <a:endParaRPr lang="de-DE" sz="2200" dirty="0" smtClean="0">
              <a:ea typeface="+mn-ea"/>
              <a:cs typeface="+mn-cs"/>
            </a:endParaRPr>
          </a:p>
          <a:p>
            <a:pPr marL="285750" lvl="1" indent="-285750">
              <a:buClr>
                <a:schemeClr val="tx1">
                  <a:lumMod val="75000"/>
                  <a:lumOff val="25000"/>
                </a:schemeClr>
              </a:buClr>
              <a:defRPr/>
            </a:pPr>
            <a:r>
              <a:rPr lang="de-DE" altLang="en-US" dirty="0"/>
              <a:t>Webbasierte Präventionsprogramme können keine Therapien oder psychologische Beratungsstellen </a:t>
            </a:r>
            <a:r>
              <a:rPr lang="de-DE" altLang="en-US" dirty="0" smtClean="0"/>
              <a:t>ersetzen</a:t>
            </a:r>
            <a:r>
              <a:rPr lang="de-DE" altLang="en-US" baseline="30000" dirty="0" smtClean="0"/>
              <a:t>2</a:t>
            </a:r>
            <a:r>
              <a:rPr lang="de-DE" altLang="en-US" dirty="0" smtClean="0"/>
              <a:t>, aber</a:t>
            </a:r>
            <a:endParaRPr lang="de-DE" altLang="en-US" sz="2200" dirty="0">
              <a:sym typeface="Wingdings" panose="05000000000000000000" pitchFamily="2" charset="2"/>
            </a:endParaRPr>
          </a:p>
          <a:p>
            <a:pPr marL="552450" lvl="2" indent="-285750">
              <a:buClr>
                <a:schemeClr val="tx1">
                  <a:lumMod val="75000"/>
                  <a:lumOff val="25000"/>
                </a:schemeClr>
              </a:buClr>
              <a:defRPr/>
            </a:pPr>
            <a:r>
              <a:rPr lang="de-DE" altLang="en-US" sz="2000" dirty="0">
                <a:sym typeface="Wingdings" panose="05000000000000000000" pitchFamily="2" charset="2"/>
              </a:rPr>
              <a:t>Sie k</a:t>
            </a:r>
            <a:r>
              <a:rPr lang="de-DE" altLang="en-US" sz="2000" dirty="0"/>
              <a:t>önnen diese ergänzen, entlasten und auf sie verweisen</a:t>
            </a:r>
          </a:p>
          <a:p>
            <a:pPr marL="552450" lvl="2" indent="-285750">
              <a:buClr>
                <a:schemeClr val="tx1">
                  <a:lumMod val="75000"/>
                  <a:lumOff val="25000"/>
                </a:schemeClr>
              </a:buClr>
              <a:defRPr/>
            </a:pPr>
            <a:r>
              <a:rPr lang="de-DE" altLang="en-US" sz="2000" dirty="0"/>
              <a:t>Sie können über Screening-Komponenten Studierenden erstmalig den Hinweis geben, ein Beratungsangebot der Hochschule aufzusuchen</a:t>
            </a:r>
          </a:p>
          <a:p>
            <a:pPr marL="342900" lvl="1" indent="-342900">
              <a:buClr>
                <a:schemeClr val="tx1">
                  <a:lumMod val="75000"/>
                  <a:lumOff val="25000"/>
                </a:schemeClr>
              </a:buClr>
              <a:buFont typeface="Candara" panose="020E0502030303020204" pitchFamily="34" charset="0"/>
              <a:buChar char="•"/>
              <a:defRPr/>
            </a:pPr>
            <a:endParaRPr lang="de-DE" sz="2200" dirty="0">
              <a:ea typeface="+mn-ea"/>
              <a:cs typeface="+mn-cs"/>
            </a:endParaRPr>
          </a:p>
          <a:p>
            <a:pPr>
              <a:defRPr/>
            </a:pPr>
            <a:endParaRPr lang="de-DE" dirty="0"/>
          </a:p>
        </p:txBody>
      </p:sp>
      <p:sp>
        <p:nvSpPr>
          <p:cNvPr id="2" name="Textplatzhalter 1"/>
          <p:cNvSpPr>
            <a:spLocks noGrp="1"/>
          </p:cNvSpPr>
          <p:nvPr>
            <p:ph type="body" sz="quarter" idx="33"/>
          </p:nvPr>
        </p:nvSpPr>
        <p:spPr/>
        <p:txBody>
          <a:bodyPr/>
          <a:lstStyle/>
          <a:p>
            <a:r>
              <a:rPr lang="de-DE" baseline="30000" dirty="0" smtClean="0"/>
              <a:t>1</a:t>
            </a:r>
            <a:r>
              <a:rPr lang="de-DE" dirty="0" smtClean="0"/>
              <a:t>Laging et al. </a:t>
            </a:r>
            <a:r>
              <a:rPr lang="de-DE" dirty="0"/>
              <a:t>2012, </a:t>
            </a:r>
            <a:r>
              <a:rPr lang="de-DE" baseline="30000" dirty="0" smtClean="0"/>
              <a:t>2</a:t>
            </a:r>
            <a:r>
              <a:rPr lang="de-DE" dirty="0" smtClean="0"/>
              <a:t>Laging </a:t>
            </a:r>
            <a:r>
              <a:rPr lang="de-DE" dirty="0"/>
              <a:t>2012, </a:t>
            </a:r>
          </a:p>
        </p:txBody>
      </p:sp>
    </p:spTree>
    <p:extLst>
      <p:ext uri="{BB962C8B-B14F-4D97-AF65-F5344CB8AC3E}">
        <p14:creationId xmlns:p14="http://schemas.microsoft.com/office/powerpoint/2010/main" val="2340028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Theoretischer Exkurs: </a:t>
            </a:r>
            <a:r>
              <a:rPr lang="de-DE" altLang="de-DE" dirty="0" err="1"/>
              <a:t>Social</a:t>
            </a:r>
            <a:r>
              <a:rPr lang="de-DE" altLang="de-DE" dirty="0"/>
              <a:t> </a:t>
            </a:r>
            <a:r>
              <a:rPr lang="de-DE" altLang="de-DE" dirty="0" err="1" smtClean="0"/>
              <a:t>Norms</a:t>
            </a:r>
            <a:r>
              <a:rPr lang="de-DE" altLang="de-DE" dirty="0" smtClean="0"/>
              <a:t> </a:t>
            </a:r>
            <a:r>
              <a:rPr lang="de-DE" dirty="0" err="1"/>
              <a:t>Theory</a:t>
            </a:r>
            <a:r>
              <a:rPr lang="de-DE" dirty="0"/>
              <a:t> </a:t>
            </a:r>
            <a:endParaRPr lang="de-DE" altLang="de-DE" dirty="0"/>
          </a:p>
        </p:txBody>
      </p:sp>
      <p:sp>
        <p:nvSpPr>
          <p:cNvPr id="3" name="Textplatzhalter 2"/>
          <p:cNvSpPr>
            <a:spLocks noGrp="1"/>
          </p:cNvSpPr>
          <p:nvPr>
            <p:ph type="body" sz="quarter" idx="32"/>
          </p:nvPr>
        </p:nvSpPr>
        <p:spPr/>
        <p:txBody>
          <a:bodyPr/>
          <a:lstStyle/>
          <a:p>
            <a:pPr>
              <a:defRPr/>
            </a:pPr>
            <a:r>
              <a:rPr lang="de-DE" i="1" dirty="0"/>
              <a:t>Entspricht </a:t>
            </a:r>
            <a:r>
              <a:rPr lang="de-DE" b="1" i="1" dirty="0"/>
              <a:t>unsere Wahrnehmung </a:t>
            </a:r>
            <a:r>
              <a:rPr lang="de-DE" dirty="0"/>
              <a:t>der Sozialen Normen </a:t>
            </a:r>
            <a:r>
              <a:rPr lang="de-DE" i="1" dirty="0"/>
              <a:t>den </a:t>
            </a:r>
            <a:r>
              <a:rPr lang="de-DE" b="1" i="1" dirty="0" smtClean="0"/>
              <a:t>tatsächlich </a:t>
            </a:r>
            <a:r>
              <a:rPr lang="de-DE" b="1" i="1" dirty="0"/>
              <a:t>bestehenden </a:t>
            </a:r>
            <a:r>
              <a:rPr lang="de-DE" dirty="0"/>
              <a:t>Sozialen Normen?</a:t>
            </a:r>
            <a:endParaRPr lang="de-DE" altLang="de-DE" dirty="0"/>
          </a:p>
          <a:p>
            <a:endParaRPr lang="de-DE" dirty="0"/>
          </a:p>
        </p:txBody>
      </p:sp>
      <p:sp>
        <p:nvSpPr>
          <p:cNvPr id="34819" name="Inhaltsplatzhalter 2"/>
          <p:cNvSpPr>
            <a:spLocks noGrp="1"/>
          </p:cNvSpPr>
          <p:nvPr>
            <p:ph idx="1"/>
          </p:nvPr>
        </p:nvSpPr>
        <p:spPr/>
        <p:txBody>
          <a:bodyPr/>
          <a:lstStyle/>
          <a:p>
            <a:pPr marL="0" indent="0">
              <a:buNone/>
              <a:defRPr/>
            </a:pPr>
            <a:endParaRPr lang="de-DE" sz="2000" dirty="0"/>
          </a:p>
          <a:p>
            <a:pPr marL="0" indent="0">
              <a:buNone/>
              <a:defRPr/>
            </a:pPr>
            <a:r>
              <a:rPr lang="de-DE" sz="2000" dirty="0" smtClean="0"/>
              <a:t>Grundsätzliche Annahme:</a:t>
            </a:r>
            <a:endParaRPr lang="de-DE" sz="2000" dirty="0"/>
          </a:p>
          <a:p>
            <a:pPr>
              <a:defRPr/>
            </a:pPr>
            <a:r>
              <a:rPr lang="de-DE" sz="2000" dirty="0" smtClean="0"/>
              <a:t>Unser </a:t>
            </a:r>
            <a:r>
              <a:rPr lang="de-DE" sz="2000" dirty="0"/>
              <a:t>Verhalten ist beeinflusst von </a:t>
            </a:r>
            <a:r>
              <a:rPr lang="de-DE" sz="2000" b="1" dirty="0"/>
              <a:t>falschen</a:t>
            </a:r>
            <a:r>
              <a:rPr lang="de-DE" sz="2000" dirty="0"/>
              <a:t> Wahrnehmungen und Einschätzungen über das Handeln und Denken der anderen Mitglieder unserer sozialen Gruppe</a:t>
            </a:r>
            <a:r>
              <a:rPr lang="de-DE" sz="2000" dirty="0" smtClean="0"/>
              <a:t>. Dennoch passen wir uns diesen Normen an</a:t>
            </a:r>
            <a:r>
              <a:rPr lang="de-DE" sz="2000" baseline="30000" dirty="0" smtClean="0"/>
              <a:t>1</a:t>
            </a:r>
            <a:r>
              <a:rPr lang="de-DE" sz="2000" dirty="0" smtClean="0"/>
              <a:t>.</a:t>
            </a:r>
            <a:endParaRPr lang="de-DE" sz="2000" dirty="0"/>
          </a:p>
          <a:p>
            <a:pPr>
              <a:defRPr/>
            </a:pPr>
            <a:r>
              <a:rPr lang="de-DE" sz="2000" dirty="0" smtClean="0"/>
              <a:t>Werden diese </a:t>
            </a:r>
            <a:r>
              <a:rPr lang="de-DE" sz="2000" b="1" dirty="0"/>
              <a:t>falschen</a:t>
            </a:r>
            <a:r>
              <a:rPr lang="de-DE" sz="2000" dirty="0"/>
              <a:t> Wahrnehmungen und Einschätzungen über das Handeln und Denken der anderen </a:t>
            </a:r>
            <a:r>
              <a:rPr lang="de-DE" sz="2000" dirty="0" smtClean="0"/>
              <a:t>Mitglieder </a:t>
            </a:r>
            <a:r>
              <a:rPr lang="de-DE" sz="2000" dirty="0" smtClean="0">
                <a:solidFill>
                  <a:schemeClr val="accent3"/>
                </a:solidFill>
              </a:rPr>
              <a:t>korrigiert</a:t>
            </a:r>
            <a:r>
              <a:rPr lang="de-DE" sz="2000" dirty="0" smtClean="0"/>
              <a:t>, so </a:t>
            </a:r>
            <a:r>
              <a:rPr lang="de-DE" sz="2000" b="1" dirty="0" smtClean="0"/>
              <a:t>passen </a:t>
            </a:r>
            <a:r>
              <a:rPr lang="de-DE" sz="2000" dirty="0" smtClean="0"/>
              <a:t>wir uns stattdessen </a:t>
            </a:r>
            <a:r>
              <a:rPr lang="de-DE" sz="2000" b="1" dirty="0" smtClean="0"/>
              <a:t>den tatsächlichen/richtigen </a:t>
            </a:r>
            <a:r>
              <a:rPr lang="de-DE" sz="2000" b="1" dirty="0"/>
              <a:t>Wahrnehmungen und Einschätzungen </a:t>
            </a:r>
            <a:r>
              <a:rPr lang="de-DE" sz="2000" dirty="0"/>
              <a:t>über das Handeln und Denken der anderen Mitglieder unserer sozialen </a:t>
            </a:r>
            <a:r>
              <a:rPr lang="de-DE" sz="2000" dirty="0" smtClean="0"/>
              <a:t>Gruppe </a:t>
            </a:r>
            <a:r>
              <a:rPr lang="de-DE" sz="2000" b="1" dirty="0" smtClean="0"/>
              <a:t>an</a:t>
            </a:r>
            <a:r>
              <a:rPr lang="de-DE" sz="2000" dirty="0" smtClean="0"/>
              <a:t>  (</a:t>
            </a:r>
            <a:r>
              <a:rPr lang="de-DE" sz="2000" dirty="0" err="1" smtClean="0"/>
              <a:t>Social</a:t>
            </a:r>
            <a:r>
              <a:rPr lang="de-DE" sz="2000" dirty="0" smtClean="0"/>
              <a:t> </a:t>
            </a:r>
            <a:r>
              <a:rPr lang="de-DE" sz="2000" dirty="0" err="1" smtClean="0"/>
              <a:t>Norms</a:t>
            </a:r>
            <a:r>
              <a:rPr lang="de-DE" sz="2000" dirty="0" smtClean="0"/>
              <a:t> Approach)</a:t>
            </a:r>
            <a:r>
              <a:rPr lang="de-DE" sz="2000" baseline="30000" dirty="0" smtClean="0"/>
              <a:t>2</a:t>
            </a:r>
            <a:endParaRPr lang="de-DE" sz="2000" baseline="30000" dirty="0"/>
          </a:p>
          <a:p>
            <a:pPr marL="0" indent="0">
              <a:buNone/>
              <a:defRPr/>
            </a:pPr>
            <a:endParaRPr lang="de-DE" dirty="0"/>
          </a:p>
          <a:p>
            <a:pPr>
              <a:defRPr/>
            </a:pPr>
            <a:endParaRPr lang="de-DE" dirty="0"/>
          </a:p>
          <a:p>
            <a:pPr>
              <a:defRPr/>
            </a:pPr>
            <a:endParaRPr lang="de-DE" dirty="0"/>
          </a:p>
        </p:txBody>
      </p:sp>
      <p:sp>
        <p:nvSpPr>
          <p:cNvPr id="2" name="Textplatzhalter 1"/>
          <p:cNvSpPr>
            <a:spLocks noGrp="1"/>
          </p:cNvSpPr>
          <p:nvPr>
            <p:ph type="body" sz="quarter" idx="33"/>
          </p:nvPr>
        </p:nvSpPr>
        <p:spPr/>
        <p:txBody>
          <a:bodyPr/>
          <a:lstStyle/>
          <a:p>
            <a:r>
              <a:rPr lang="de-DE" dirty="0" smtClean="0"/>
              <a:t>Berkowitz</a:t>
            </a:r>
            <a:r>
              <a:rPr lang="de-DE" dirty="0"/>
              <a:t>, </a:t>
            </a:r>
            <a:r>
              <a:rPr lang="de-DE" dirty="0" smtClean="0"/>
              <a:t>2004</a:t>
            </a:r>
            <a:endParaRPr lang="de-DE" dirty="0"/>
          </a:p>
          <a:p>
            <a:endParaRPr lang="de-DE" dirty="0"/>
          </a:p>
        </p:txBody>
      </p:sp>
    </p:spTree>
    <p:extLst>
      <p:ext uri="{BB962C8B-B14F-4D97-AF65-F5344CB8AC3E}">
        <p14:creationId xmlns:p14="http://schemas.microsoft.com/office/powerpoint/2010/main" val="38907620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Theoretischer Exkurs: </a:t>
            </a:r>
            <a:r>
              <a:rPr lang="de-DE" altLang="de-DE" dirty="0" err="1"/>
              <a:t>Social</a:t>
            </a:r>
            <a:r>
              <a:rPr lang="de-DE" altLang="de-DE" dirty="0"/>
              <a:t> </a:t>
            </a:r>
            <a:r>
              <a:rPr lang="de-DE" altLang="de-DE" dirty="0" err="1"/>
              <a:t>Norms</a:t>
            </a:r>
            <a:endParaRPr lang="de-DE" altLang="de-DE" dirty="0"/>
          </a:p>
        </p:txBody>
      </p:sp>
      <p:sp>
        <p:nvSpPr>
          <p:cNvPr id="2" name="Textplatzhalter 1"/>
          <p:cNvSpPr>
            <a:spLocks noGrp="1"/>
          </p:cNvSpPr>
          <p:nvPr>
            <p:ph type="body" sz="quarter" idx="32"/>
          </p:nvPr>
        </p:nvSpPr>
        <p:spPr/>
        <p:txBody>
          <a:bodyPr/>
          <a:lstStyle/>
          <a:p>
            <a:r>
              <a:rPr lang="de-DE" dirty="0"/>
              <a:t>Welche Fehlwahrnehmungen können bestehen?</a:t>
            </a:r>
          </a:p>
          <a:p>
            <a:endParaRPr lang="de-DE" dirty="0"/>
          </a:p>
        </p:txBody>
      </p:sp>
      <p:sp>
        <p:nvSpPr>
          <p:cNvPr id="34819" name="Inhaltsplatzhalter 2"/>
          <p:cNvSpPr>
            <a:spLocks noGrp="1"/>
          </p:cNvSpPr>
          <p:nvPr>
            <p:ph idx="1"/>
          </p:nvPr>
        </p:nvSpPr>
        <p:spPr/>
        <p:txBody>
          <a:bodyPr/>
          <a:lstStyle/>
          <a:p>
            <a:pPr>
              <a:defRPr/>
            </a:pPr>
            <a:r>
              <a:rPr lang="de-DE" sz="2200" dirty="0" smtClean="0"/>
              <a:t>Kollektiver </a:t>
            </a:r>
            <a:r>
              <a:rPr lang="de-DE" sz="2200" dirty="0"/>
              <a:t>Fehlschluss (</a:t>
            </a:r>
            <a:r>
              <a:rPr lang="de-DE" sz="2200" dirty="0" err="1"/>
              <a:t>pluralistic</a:t>
            </a:r>
            <a:r>
              <a:rPr lang="de-DE" sz="2200" dirty="0"/>
              <a:t> </a:t>
            </a:r>
            <a:r>
              <a:rPr lang="de-DE" sz="2200" dirty="0" err="1"/>
              <a:t>ignorance</a:t>
            </a:r>
            <a:r>
              <a:rPr lang="de-DE" sz="2200" dirty="0"/>
              <a:t>)</a:t>
            </a:r>
          </a:p>
          <a:p>
            <a:pPr marL="266700" lvl="1" indent="0">
              <a:buNone/>
              <a:defRPr/>
            </a:pPr>
            <a:r>
              <a:rPr lang="de-DE" dirty="0" smtClean="0"/>
              <a:t>Studierende </a:t>
            </a:r>
            <a:r>
              <a:rPr lang="de-DE" dirty="0"/>
              <a:t>überschätzen den Alkoholkonsum anderer </a:t>
            </a:r>
            <a:r>
              <a:rPr lang="de-DE" dirty="0" smtClean="0"/>
              <a:t>Studierenden. </a:t>
            </a:r>
          </a:p>
          <a:p>
            <a:pPr marL="266700" lvl="1" indent="0">
              <a:buNone/>
              <a:defRPr/>
            </a:pPr>
            <a:r>
              <a:rPr lang="de-DE" dirty="0" smtClean="0">
                <a:sym typeface="Wingdings" panose="05000000000000000000" pitchFamily="2" charset="2"/>
              </a:rPr>
              <a:t> </a:t>
            </a:r>
            <a:r>
              <a:rPr lang="de-DE" dirty="0" err="1" smtClean="0"/>
              <a:t>Der:die</a:t>
            </a:r>
            <a:r>
              <a:rPr lang="de-DE" dirty="0" smtClean="0"/>
              <a:t> Einzelne </a:t>
            </a:r>
            <a:r>
              <a:rPr lang="de-DE" dirty="0"/>
              <a:t>denkt, dass </a:t>
            </a:r>
            <a:r>
              <a:rPr lang="de-DE" dirty="0" smtClean="0"/>
              <a:t>Andere </a:t>
            </a:r>
            <a:r>
              <a:rPr lang="de-DE" dirty="0"/>
              <a:t>Alkohol-Exzesse befürworten und trinkt deshalb ebenfalls viel. Infolgedessen gibt es häufige Exzesse, obwohl </a:t>
            </a:r>
            <a:r>
              <a:rPr lang="de-DE" dirty="0" smtClean="0"/>
              <a:t>keine </a:t>
            </a:r>
            <a:r>
              <a:rPr lang="de-DE" dirty="0"/>
              <a:t>private Konformität stattfindet.</a:t>
            </a:r>
          </a:p>
          <a:p>
            <a:pPr>
              <a:defRPr/>
            </a:pPr>
            <a:r>
              <a:rPr lang="de-DE" sz="2200" dirty="0" smtClean="0"/>
              <a:t>Falscher </a:t>
            </a:r>
            <a:r>
              <a:rPr lang="de-DE" sz="2200" dirty="0"/>
              <a:t>Konsens (</a:t>
            </a:r>
            <a:r>
              <a:rPr lang="de-DE" sz="2200" dirty="0" err="1"/>
              <a:t>false</a:t>
            </a:r>
            <a:r>
              <a:rPr lang="de-DE" sz="2200" dirty="0"/>
              <a:t> </a:t>
            </a:r>
            <a:r>
              <a:rPr lang="de-DE" sz="2200" dirty="0" err="1"/>
              <a:t>consensus</a:t>
            </a:r>
            <a:r>
              <a:rPr lang="de-DE" sz="2200" dirty="0"/>
              <a:t>)</a:t>
            </a:r>
          </a:p>
          <a:p>
            <a:pPr marL="266700" lvl="1" indent="0">
              <a:buNone/>
              <a:defRPr/>
            </a:pPr>
            <a:r>
              <a:rPr lang="de-DE" dirty="0" smtClean="0"/>
              <a:t>Studierende</a:t>
            </a:r>
            <a:r>
              <a:rPr lang="de-DE" dirty="0"/>
              <a:t>, die selbst viel Alkohol trinken, nehmen fälschlicherweise an, dass die meisten Studierenden starke </a:t>
            </a:r>
            <a:r>
              <a:rPr lang="de-DE" dirty="0" err="1" smtClean="0"/>
              <a:t>Trinker:innen</a:t>
            </a:r>
            <a:r>
              <a:rPr lang="de-DE" dirty="0" smtClean="0"/>
              <a:t> </a:t>
            </a:r>
            <a:r>
              <a:rPr lang="de-DE" dirty="0"/>
              <a:t>sind; bzw. dass sie selbst der Norm entsprechen. </a:t>
            </a:r>
            <a:endParaRPr lang="de-DE" dirty="0" smtClean="0"/>
          </a:p>
          <a:p>
            <a:pPr marL="266700" lvl="1" indent="0">
              <a:buNone/>
              <a:defRPr/>
            </a:pPr>
            <a:r>
              <a:rPr lang="de-DE" dirty="0" smtClean="0">
                <a:sym typeface="Wingdings" panose="05000000000000000000" pitchFamily="2" charset="2"/>
              </a:rPr>
              <a:t> </a:t>
            </a:r>
            <a:r>
              <a:rPr lang="de-DE" dirty="0" smtClean="0"/>
              <a:t>Problematisches </a:t>
            </a:r>
            <a:r>
              <a:rPr lang="de-DE" dirty="0"/>
              <a:t>Trinkverhalten wird als solches nicht wahrgenommen.</a:t>
            </a:r>
          </a:p>
          <a:p>
            <a:pPr>
              <a:defRPr/>
            </a:pPr>
            <a:r>
              <a:rPr lang="de-DE" sz="2200" dirty="0" smtClean="0"/>
              <a:t>Falsche </a:t>
            </a:r>
            <a:r>
              <a:rPr lang="de-DE" sz="2200" dirty="0"/>
              <a:t>Einzigartigkeit (</a:t>
            </a:r>
            <a:r>
              <a:rPr lang="de-DE" sz="2200" dirty="0" err="1"/>
              <a:t>false</a:t>
            </a:r>
            <a:r>
              <a:rPr lang="de-DE" sz="2200" dirty="0"/>
              <a:t> </a:t>
            </a:r>
            <a:r>
              <a:rPr lang="de-DE" sz="2200" dirty="0" err="1"/>
              <a:t>uniqueness</a:t>
            </a:r>
            <a:r>
              <a:rPr lang="de-DE" sz="2200" dirty="0"/>
              <a:t>)</a:t>
            </a:r>
          </a:p>
          <a:p>
            <a:pPr marL="266700" lvl="1" indent="0">
              <a:buNone/>
              <a:defRPr/>
            </a:pPr>
            <a:r>
              <a:rPr lang="de-DE" dirty="0"/>
              <a:t>Die Individuen der Minderheit nehmen einen größeren als den tatsächlich existierenden Unterschied zur Mehrheit wahr. </a:t>
            </a:r>
            <a:endParaRPr lang="de-DE" dirty="0" smtClean="0"/>
          </a:p>
          <a:p>
            <a:pPr marL="266700" lvl="1" indent="0">
              <a:buNone/>
              <a:defRPr/>
            </a:pPr>
            <a:r>
              <a:rPr lang="de-DE" dirty="0" smtClean="0">
                <a:sym typeface="Wingdings" panose="05000000000000000000" pitchFamily="2" charset="2"/>
              </a:rPr>
              <a:t> </a:t>
            </a:r>
            <a:r>
              <a:rPr lang="de-DE" dirty="0" err="1" smtClean="0"/>
              <a:t>Abstinenzler:innen</a:t>
            </a:r>
            <a:r>
              <a:rPr lang="de-DE" dirty="0" smtClean="0"/>
              <a:t> </a:t>
            </a:r>
            <a:r>
              <a:rPr lang="de-DE" dirty="0"/>
              <a:t>denken auf einer Party, dass sie die einzigen sind, die </a:t>
            </a:r>
            <a:r>
              <a:rPr lang="de-DE" dirty="0" smtClean="0"/>
              <a:t>nichts/ wenig </a:t>
            </a:r>
            <a:r>
              <a:rPr lang="de-DE" dirty="0"/>
              <a:t>trinken und fühlen sich dadurch nicht integriert.</a:t>
            </a:r>
          </a:p>
          <a:p>
            <a:pPr marL="0" indent="0">
              <a:buNone/>
            </a:pPr>
            <a:endParaRPr lang="de-DE" altLang="de-DE" dirty="0"/>
          </a:p>
        </p:txBody>
      </p:sp>
      <p:sp>
        <p:nvSpPr>
          <p:cNvPr id="3" name="Textplatzhalter 2"/>
          <p:cNvSpPr>
            <a:spLocks noGrp="1"/>
          </p:cNvSpPr>
          <p:nvPr>
            <p:ph type="body" sz="quarter" idx="33"/>
          </p:nvPr>
        </p:nvSpPr>
        <p:spPr/>
        <p:txBody>
          <a:bodyPr/>
          <a:lstStyle/>
          <a:p>
            <a:r>
              <a:rPr lang="de-DE" dirty="0" smtClean="0"/>
              <a:t>Berkowitz</a:t>
            </a:r>
            <a:r>
              <a:rPr lang="de-DE" dirty="0"/>
              <a:t>, 2004</a:t>
            </a:r>
          </a:p>
          <a:p>
            <a:endParaRPr lang="de-DE" dirty="0"/>
          </a:p>
        </p:txBody>
      </p:sp>
    </p:spTree>
    <p:extLst>
      <p:ext uri="{BB962C8B-B14F-4D97-AF65-F5344CB8AC3E}">
        <p14:creationId xmlns:p14="http://schemas.microsoft.com/office/powerpoint/2010/main" val="38803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1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81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sz="2400" dirty="0" smtClean="0"/>
              <a:t>Literatur: Möglichkeiten </a:t>
            </a:r>
            <a:r>
              <a:rPr lang="de-DE" altLang="de-DE" sz="2400" dirty="0"/>
              <a:t>der Prävention des riskanten Alkoholkonsums bei Studierenden  – </a:t>
            </a:r>
            <a:br>
              <a:rPr lang="de-DE" altLang="de-DE" sz="2400" dirty="0"/>
            </a:br>
            <a:r>
              <a:rPr lang="de-DE" altLang="de-DE" sz="2400" dirty="0"/>
              <a:t>Gesundheitsförderung im Setting </a:t>
            </a:r>
            <a:r>
              <a:rPr lang="de-DE" altLang="de-DE" sz="2400" dirty="0" smtClean="0"/>
              <a:t>Hochschule (1/2)</a:t>
            </a:r>
            <a:endParaRPr lang="de-DE" altLang="de-DE" sz="2400" dirty="0"/>
          </a:p>
        </p:txBody>
      </p:sp>
      <p:sp>
        <p:nvSpPr>
          <p:cNvPr id="34819" name="Inhaltsplatzhalter 2"/>
          <p:cNvSpPr>
            <a:spLocks noGrp="1"/>
          </p:cNvSpPr>
          <p:nvPr>
            <p:ph idx="1"/>
          </p:nvPr>
        </p:nvSpPr>
        <p:spPr/>
        <p:txBody>
          <a:bodyPr/>
          <a:lstStyle/>
          <a:p>
            <a:pPr marL="0" lvl="1" indent="0">
              <a:buClr>
                <a:srgbClr val="D40032"/>
              </a:buClr>
              <a:buNone/>
            </a:pPr>
            <a:r>
              <a:rPr lang="de-DE" sz="1800" dirty="0" err="1"/>
              <a:t>Antonovsky</a:t>
            </a:r>
            <a:r>
              <a:rPr lang="de-DE" sz="1800" dirty="0"/>
              <a:t>, A. (1997). Salutogenese: Zur Entmystifizierung der Gesundheit. In </a:t>
            </a:r>
            <a:r>
              <a:rPr lang="de-DE" sz="1800" i="1" dirty="0"/>
              <a:t>Forum für Verhaltenstherapie und psychosoziale Praxis</a:t>
            </a:r>
            <a:r>
              <a:rPr lang="de-DE" sz="1800" dirty="0"/>
              <a:t>. </a:t>
            </a:r>
            <a:r>
              <a:rPr lang="de-DE" sz="1800" dirty="0" err="1"/>
              <a:t>dgvt</a:t>
            </a:r>
            <a:r>
              <a:rPr lang="de-DE" sz="1800" dirty="0"/>
              <a:t>-Verlag</a:t>
            </a:r>
            <a:r>
              <a:rPr lang="de-DE" sz="1800" dirty="0" smtClean="0"/>
              <a:t>.</a:t>
            </a:r>
            <a:endParaRPr lang="en-US" altLang="de-DE" sz="1800" dirty="0" smtClean="0"/>
          </a:p>
          <a:p>
            <a:pPr marL="0" lvl="1" indent="0" eaLnBrk="1" hangingPunct="1">
              <a:buClr>
                <a:srgbClr val="D40032"/>
              </a:buClr>
              <a:buFont typeface="Verdana" pitchFamily="34" charset="0"/>
              <a:buNone/>
            </a:pPr>
            <a:r>
              <a:rPr lang="en-US" altLang="de-DE" sz="1800" dirty="0" err="1" smtClean="0"/>
              <a:t>Babor</a:t>
            </a:r>
            <a:r>
              <a:rPr lang="en-US" altLang="de-DE" sz="1800" dirty="0"/>
              <a:t>, T. F</a:t>
            </a:r>
            <a:r>
              <a:rPr lang="en-US" altLang="de-DE" sz="1800" dirty="0" smtClean="0"/>
              <a:t>., Higgins-Biddle, J. C., Saunders, J. B. &amp; Monteiro, M. G. (2001). </a:t>
            </a:r>
            <a:r>
              <a:rPr lang="en-US" altLang="de-DE" sz="1800" i="1" dirty="0" smtClean="0"/>
              <a:t>AUDIT. The Alcohol Use Disorders Identification Test. </a:t>
            </a:r>
            <a:r>
              <a:rPr lang="en-US" altLang="de-DE" sz="1800" dirty="0" err="1" smtClean="0"/>
              <a:t>Genf</a:t>
            </a:r>
            <a:r>
              <a:rPr lang="en-US" altLang="de-DE" sz="1800" dirty="0" smtClean="0"/>
              <a:t>: WHO. </a:t>
            </a:r>
          </a:p>
          <a:p>
            <a:pPr marL="0" lvl="1" indent="0">
              <a:buClr>
                <a:srgbClr val="D40032"/>
              </a:buClr>
              <a:buNone/>
            </a:pPr>
            <a:r>
              <a:rPr lang="de-DE" sz="1800" dirty="0" err="1" smtClean="0"/>
              <a:t>Bailer</a:t>
            </a:r>
            <a:r>
              <a:rPr lang="de-DE" sz="1800" dirty="0"/>
              <a:t>, J., Schwarz D., </a:t>
            </a:r>
            <a:r>
              <a:rPr lang="de-DE" sz="1800" dirty="0" err="1"/>
              <a:t>Witthöft</a:t>
            </a:r>
            <a:r>
              <a:rPr lang="de-DE" sz="1800" dirty="0"/>
              <a:t> M., </a:t>
            </a:r>
            <a:r>
              <a:rPr lang="de-DE" sz="1800" dirty="0" err="1"/>
              <a:t>Stübinger</a:t>
            </a:r>
            <a:r>
              <a:rPr lang="de-DE" sz="1800" dirty="0"/>
              <a:t> C., Rist F. (2008): Prävalenz psychischer Syndrome bei Studierenden einer deutschen Universität. Psychotherapie Psychosomatik Medizinische Psychologie (58), 423–429.</a:t>
            </a:r>
            <a:endParaRPr lang="en-US" altLang="de-DE" sz="1800" dirty="0"/>
          </a:p>
          <a:p>
            <a:pPr marL="0" indent="0">
              <a:buNone/>
            </a:pPr>
            <a:r>
              <a:rPr lang="de-DE" altLang="de-DE" sz="1800" dirty="0" smtClean="0">
                <a:solidFill>
                  <a:schemeClr val="accent3"/>
                </a:solidFill>
              </a:rPr>
              <a:t>Berkowitz, A. D. (2004). The </a:t>
            </a:r>
            <a:r>
              <a:rPr lang="de-DE" altLang="de-DE" sz="1800" dirty="0" err="1" smtClean="0">
                <a:solidFill>
                  <a:schemeClr val="accent3"/>
                </a:solidFill>
              </a:rPr>
              <a:t>Social</a:t>
            </a:r>
            <a:r>
              <a:rPr lang="de-DE" altLang="de-DE" sz="1800" dirty="0" smtClean="0">
                <a:solidFill>
                  <a:schemeClr val="accent3"/>
                </a:solidFill>
              </a:rPr>
              <a:t> </a:t>
            </a:r>
            <a:r>
              <a:rPr lang="de-DE" altLang="de-DE" sz="1800" dirty="0" err="1" smtClean="0">
                <a:solidFill>
                  <a:schemeClr val="accent3"/>
                </a:solidFill>
              </a:rPr>
              <a:t>Norms</a:t>
            </a:r>
            <a:r>
              <a:rPr lang="de-DE" altLang="de-DE" sz="1800" dirty="0" smtClean="0">
                <a:solidFill>
                  <a:schemeClr val="accent3"/>
                </a:solidFill>
              </a:rPr>
              <a:t> Approach: </a:t>
            </a:r>
            <a:r>
              <a:rPr lang="de-DE" altLang="de-DE" sz="1800" dirty="0" err="1" smtClean="0">
                <a:solidFill>
                  <a:schemeClr val="accent3"/>
                </a:solidFill>
              </a:rPr>
              <a:t>Theory</a:t>
            </a:r>
            <a:r>
              <a:rPr lang="de-DE" altLang="de-DE" sz="1800" dirty="0" smtClean="0">
                <a:solidFill>
                  <a:schemeClr val="accent3"/>
                </a:solidFill>
              </a:rPr>
              <a:t>, Research, </a:t>
            </a:r>
            <a:r>
              <a:rPr lang="de-DE" altLang="de-DE" sz="1800" dirty="0" err="1" smtClean="0">
                <a:solidFill>
                  <a:schemeClr val="accent3"/>
                </a:solidFill>
              </a:rPr>
              <a:t>and</a:t>
            </a:r>
            <a:r>
              <a:rPr lang="de-DE" altLang="de-DE" sz="1800" dirty="0" smtClean="0">
                <a:solidFill>
                  <a:schemeClr val="accent3"/>
                </a:solidFill>
              </a:rPr>
              <a:t> </a:t>
            </a:r>
            <a:r>
              <a:rPr lang="de-DE" altLang="de-DE" sz="1800" dirty="0" err="1" smtClean="0">
                <a:solidFill>
                  <a:schemeClr val="accent3"/>
                </a:solidFill>
              </a:rPr>
              <a:t>Annotated</a:t>
            </a:r>
            <a:r>
              <a:rPr lang="de-DE" altLang="de-DE" sz="1800" dirty="0" smtClean="0">
                <a:solidFill>
                  <a:schemeClr val="accent3"/>
                </a:solidFill>
              </a:rPr>
              <a:t> </a:t>
            </a:r>
            <a:r>
              <a:rPr lang="de-DE" altLang="de-DE" sz="1800" dirty="0" err="1" smtClean="0">
                <a:solidFill>
                  <a:schemeClr val="accent3"/>
                </a:solidFill>
              </a:rPr>
              <a:t>Bibliography</a:t>
            </a:r>
            <a:r>
              <a:rPr lang="de-DE" altLang="de-DE" sz="1800" dirty="0" smtClean="0">
                <a:solidFill>
                  <a:schemeClr val="accent3"/>
                </a:solidFill>
              </a:rPr>
              <a:t>. Verfügbar unter http://www.alanberkowitz.com/articles/social_norms.pdf</a:t>
            </a:r>
          </a:p>
          <a:p>
            <a:pPr>
              <a:buNone/>
            </a:pPr>
            <a:r>
              <a:rPr lang="de-DE" altLang="de-DE" sz="1800" dirty="0" smtClean="0">
                <a:solidFill>
                  <a:schemeClr val="accent3"/>
                </a:solidFill>
              </a:rPr>
              <a:t>DHS </a:t>
            </a:r>
            <a:r>
              <a:rPr lang="de-DE" altLang="de-DE" sz="1800" dirty="0">
                <a:solidFill>
                  <a:schemeClr val="accent3"/>
                </a:solidFill>
              </a:rPr>
              <a:t>(Hrsg.) (2019</a:t>
            </a:r>
            <a:r>
              <a:rPr lang="de-DE" altLang="de-DE" sz="1800" dirty="0" smtClean="0">
                <a:solidFill>
                  <a:schemeClr val="accent3"/>
                </a:solidFill>
              </a:rPr>
              <a:t>). </a:t>
            </a:r>
            <a:r>
              <a:rPr lang="de-DE" altLang="de-DE" sz="1800" dirty="0">
                <a:solidFill>
                  <a:schemeClr val="accent3"/>
                </a:solidFill>
              </a:rPr>
              <a:t>Jahrbuch Sucht 2019. </a:t>
            </a:r>
            <a:r>
              <a:rPr lang="de-DE" altLang="de-DE" sz="1800" dirty="0" err="1">
                <a:solidFill>
                  <a:schemeClr val="accent3"/>
                </a:solidFill>
              </a:rPr>
              <a:t>Pabst</a:t>
            </a:r>
            <a:r>
              <a:rPr lang="de-DE" altLang="de-DE" sz="1800" dirty="0">
                <a:solidFill>
                  <a:schemeClr val="accent3"/>
                </a:solidFill>
              </a:rPr>
              <a:t> Science Publishers, Lengerich.</a:t>
            </a:r>
          </a:p>
          <a:p>
            <a:pPr marL="0" lvl="1" indent="0">
              <a:buClr>
                <a:srgbClr val="D40032"/>
              </a:buClr>
              <a:buNone/>
            </a:pPr>
            <a:r>
              <a:rPr lang="de-DE" altLang="de-DE" sz="1800" dirty="0" smtClean="0"/>
              <a:t>Orth</a:t>
            </a:r>
            <a:r>
              <a:rPr lang="de-DE" altLang="de-DE" sz="1800" dirty="0"/>
              <a:t>, B. (2017). Der Alkoholkonsum Jugendlicher und junger Erwachsener in Deutschland. Ergebnisse des Alkoholsurveys 2016 und Trends. </a:t>
            </a:r>
            <a:r>
              <a:rPr lang="de-DE" altLang="de-DE" sz="1800" dirty="0" err="1"/>
              <a:t>BZgA</a:t>
            </a:r>
            <a:r>
              <a:rPr lang="de-DE" altLang="de-DE" sz="1800" dirty="0"/>
              <a:t>-Forschungsbericht. Köln: Bundeszentrale für gesundheitliche Aufklärung. </a:t>
            </a:r>
          </a:p>
          <a:p>
            <a:pPr marL="0" lvl="1" indent="0">
              <a:buClr>
                <a:srgbClr val="D40032"/>
              </a:buClr>
              <a:buNone/>
            </a:pPr>
            <a:r>
              <a:rPr lang="de-DE" sz="1800" dirty="0"/>
              <a:t>Gräser, </a:t>
            </a:r>
            <a:r>
              <a:rPr lang="de-DE" sz="1800" dirty="0" smtClean="0"/>
              <a:t>S. (2010). </a:t>
            </a:r>
            <a:r>
              <a:rPr lang="de-DE" sz="1800" dirty="0"/>
              <a:t>Zur internationalen Entwicklung der gesundheitsfördernden Hochschulen. </a:t>
            </a:r>
            <a:r>
              <a:rPr lang="de-DE" sz="1800" dirty="0" err="1"/>
              <a:t>Praev</a:t>
            </a:r>
            <a:r>
              <a:rPr lang="de-DE" sz="1800" dirty="0"/>
              <a:t> </a:t>
            </a:r>
            <a:r>
              <a:rPr lang="de-DE" sz="1800" dirty="0" err="1"/>
              <a:t>Gesundheitsf</a:t>
            </a:r>
            <a:r>
              <a:rPr lang="de-DE" sz="1800" dirty="0"/>
              <a:t> 5:179-84. </a:t>
            </a:r>
            <a:endParaRPr lang="de-DE" sz="1800" dirty="0" smtClean="0"/>
          </a:p>
          <a:p>
            <a:pPr marL="0" lvl="1" indent="0">
              <a:buClr>
                <a:srgbClr val="D40032"/>
              </a:buClr>
              <a:buNone/>
            </a:pPr>
            <a:r>
              <a:rPr lang="de-DE" sz="1800" dirty="0"/>
              <a:t>Hartmann, T., Sonntag, U. &amp; Schluck, S. (2018). Gesundheitsförderung und Hochschule. In: Bundeszentrale für gesundheitliche Aufklärung (</a:t>
            </a:r>
            <a:r>
              <a:rPr lang="de-DE" sz="1800" dirty="0" err="1"/>
              <a:t>BZgA</a:t>
            </a:r>
            <a:r>
              <a:rPr lang="de-DE" sz="1800" dirty="0"/>
              <a:t>) (Hrsg.): Leitbegriffe der Gesundheitsförderung und Prävention. Glossar zu Konzepten, Strategien und Methoden, S.424-430, Köln. </a:t>
            </a:r>
          </a:p>
          <a:p>
            <a:pPr marL="0" lvl="1" indent="0">
              <a:buClr>
                <a:srgbClr val="D40032"/>
              </a:buClr>
              <a:buNone/>
            </a:pPr>
            <a:r>
              <a:rPr lang="de-DE" sz="1800" dirty="0"/>
              <a:t>Hildebrandt, C., Michel, S., </a:t>
            </a:r>
            <a:r>
              <a:rPr lang="de-DE" sz="1800" dirty="0" err="1"/>
              <a:t>Surkemper</a:t>
            </a:r>
            <a:r>
              <a:rPr lang="de-DE" sz="1800" dirty="0"/>
              <a:t>, H.-</a:t>
            </a:r>
            <a:r>
              <a:rPr lang="de-DE" sz="1800" dirty="0" smtClean="0"/>
              <a:t>P. (2007). </a:t>
            </a:r>
            <a:r>
              <a:rPr lang="de-DE" sz="1800" dirty="0"/>
              <a:t>Die Gesundheit der Statusgruppen - eine Synopse. , in: Krämer, A., Sonntag, U., Steinke, B., Meier, S., Hildebrandt, C. (Eds.), Gesundheitsförderung im Setting Hochschule : wissenschaftliche Instrumente, Praxisbeispiele und Perspektiven. </a:t>
            </a:r>
            <a:r>
              <a:rPr lang="de-DE" sz="1800" dirty="0" err="1"/>
              <a:t>Juventa</a:t>
            </a:r>
            <a:r>
              <a:rPr lang="de-DE" sz="1800" dirty="0"/>
              <a:t>-Verl., Weinheim [u.a.], pp. 13-28. </a:t>
            </a:r>
            <a:endParaRPr lang="de-DE" sz="1800" dirty="0" smtClean="0"/>
          </a:p>
        </p:txBody>
      </p:sp>
      <p:sp>
        <p:nvSpPr>
          <p:cNvPr id="2" name="Textplatzhalter 1"/>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17590205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sz="2400" dirty="0" smtClean="0"/>
              <a:t>Literatur: Möglichkeiten </a:t>
            </a:r>
            <a:r>
              <a:rPr lang="de-DE" altLang="de-DE" sz="2400" dirty="0"/>
              <a:t>der Prävention des riskanten Alkoholkonsums bei Studierenden  – </a:t>
            </a:r>
            <a:br>
              <a:rPr lang="de-DE" altLang="de-DE" sz="2400" dirty="0"/>
            </a:br>
            <a:r>
              <a:rPr lang="de-DE" altLang="de-DE" sz="2400" dirty="0"/>
              <a:t>Gesundheitsförderung im Setting </a:t>
            </a:r>
            <a:r>
              <a:rPr lang="de-DE" altLang="de-DE" sz="2400" dirty="0" smtClean="0"/>
              <a:t>Hochschule (2 / 2)</a:t>
            </a:r>
            <a:endParaRPr lang="de-DE" altLang="de-DE" sz="2400" dirty="0"/>
          </a:p>
        </p:txBody>
      </p:sp>
      <p:sp>
        <p:nvSpPr>
          <p:cNvPr id="34819" name="Inhaltsplatzhalter 2"/>
          <p:cNvSpPr>
            <a:spLocks noGrp="1"/>
          </p:cNvSpPr>
          <p:nvPr>
            <p:ph idx="1"/>
          </p:nvPr>
        </p:nvSpPr>
        <p:spPr/>
        <p:txBody>
          <a:bodyPr/>
          <a:lstStyle/>
          <a:p>
            <a:pPr marL="0" lvl="1" indent="0">
              <a:buClr>
                <a:srgbClr val="D40032"/>
              </a:buClr>
              <a:buNone/>
            </a:pPr>
            <a:r>
              <a:rPr lang="de-DE" sz="1800" dirty="0"/>
              <a:t>Laging, M., Groß S., Ilse A. K., Löffler T., Rauch T., Heidenreich T. (2012): Alkoholprävention bei Studierenden. Wie sollten Angebote zur Prävention alkoholbezogener Störungen für Studierende gestaltet werden? Ergebnisse einer empirischen Studie. Sucht 58 (3), 167–172.</a:t>
            </a:r>
          </a:p>
          <a:p>
            <a:pPr marL="0" lvl="1" indent="0">
              <a:buClr>
                <a:srgbClr val="D40032"/>
              </a:buClr>
              <a:buNone/>
            </a:pPr>
            <a:r>
              <a:rPr lang="de-DE" sz="1800" dirty="0"/>
              <a:t>Laging, M. (2012): Internetbasierte Alkoholprävention bei Studierenden. Sucht 58 (2), 85–96.</a:t>
            </a:r>
          </a:p>
          <a:p>
            <a:pPr marL="0" lvl="1" indent="0">
              <a:buClr>
                <a:srgbClr val="D40032"/>
              </a:buClr>
              <a:buNone/>
            </a:pPr>
            <a:r>
              <a:rPr lang="en-US" sz="1800" dirty="0" smtClean="0"/>
              <a:t>International </a:t>
            </a:r>
            <a:r>
              <a:rPr lang="en-US" sz="1800" dirty="0"/>
              <a:t>Conference on Health Promoting Universities and </a:t>
            </a:r>
            <a:r>
              <a:rPr lang="en-US" sz="1800" dirty="0" smtClean="0"/>
              <a:t>Colleges (2015). </a:t>
            </a:r>
            <a:r>
              <a:rPr lang="en-US" sz="1800" dirty="0"/>
              <a:t>Okanagan Charter: An International Charter for Health Promoting Universities and Colleges Kelowna. </a:t>
            </a:r>
          </a:p>
          <a:p>
            <a:pPr marL="0" lvl="1" indent="0">
              <a:buClr>
                <a:srgbClr val="D40032"/>
              </a:buClr>
              <a:buNone/>
            </a:pPr>
            <a:r>
              <a:rPr lang="en-US" sz="1800" dirty="0">
                <a:solidFill>
                  <a:schemeClr val="accent3"/>
                </a:solidFill>
              </a:rPr>
              <a:t>John, U., &amp; </a:t>
            </a:r>
            <a:r>
              <a:rPr lang="en-US" sz="1800" dirty="0" err="1">
                <a:solidFill>
                  <a:schemeClr val="accent3"/>
                </a:solidFill>
              </a:rPr>
              <a:t>Hanke</a:t>
            </a:r>
            <a:r>
              <a:rPr lang="en-US" sz="1800" dirty="0">
                <a:solidFill>
                  <a:schemeClr val="accent3"/>
                </a:solidFill>
              </a:rPr>
              <a:t>, M. (2002). Alcohol-attributable mortality in a high per capita consumption country: Germany. </a:t>
            </a:r>
            <a:r>
              <a:rPr lang="en-US" sz="1800" i="1" dirty="0">
                <a:solidFill>
                  <a:schemeClr val="accent3"/>
                </a:solidFill>
              </a:rPr>
              <a:t>Alcohol and Alcoholism (Oxford, </a:t>
            </a:r>
            <a:r>
              <a:rPr lang="en-US" sz="1800" i="1" dirty="0" err="1">
                <a:solidFill>
                  <a:schemeClr val="accent3"/>
                </a:solidFill>
              </a:rPr>
              <a:t>Oxfordshire</a:t>
            </a:r>
            <a:r>
              <a:rPr lang="en-US" sz="1800" i="1" dirty="0">
                <a:solidFill>
                  <a:schemeClr val="accent3"/>
                </a:solidFill>
              </a:rPr>
              <a:t>)</a:t>
            </a:r>
            <a:r>
              <a:rPr lang="en-US" sz="1800" dirty="0">
                <a:solidFill>
                  <a:schemeClr val="accent3"/>
                </a:solidFill>
              </a:rPr>
              <a:t>, </a:t>
            </a:r>
            <a:r>
              <a:rPr lang="en-US" sz="1800" i="1" dirty="0">
                <a:solidFill>
                  <a:schemeClr val="accent3"/>
                </a:solidFill>
              </a:rPr>
              <a:t>37</a:t>
            </a:r>
            <a:r>
              <a:rPr lang="en-US" sz="1800" dirty="0">
                <a:solidFill>
                  <a:schemeClr val="accent3"/>
                </a:solidFill>
              </a:rPr>
              <a:t>(6), 581–585</a:t>
            </a:r>
            <a:r>
              <a:rPr lang="en-US" sz="1800" dirty="0" smtClean="0">
                <a:solidFill>
                  <a:schemeClr val="accent3"/>
                </a:solidFill>
              </a:rPr>
              <a:t>.</a:t>
            </a:r>
            <a:endParaRPr lang="de-DE" sz="1800" dirty="0" smtClean="0"/>
          </a:p>
          <a:p>
            <a:pPr marL="0" lvl="1" indent="0">
              <a:buClr>
                <a:srgbClr val="D40032"/>
              </a:buClr>
              <a:buNone/>
            </a:pPr>
            <a:r>
              <a:rPr lang="de-DE" sz="1800" dirty="0" smtClean="0"/>
              <a:t>Krämer</a:t>
            </a:r>
            <a:r>
              <a:rPr lang="de-DE" sz="1800" dirty="0"/>
              <a:t>, A., Sonntag, U., Steinke, B., Meier, S., Hildebrandt, </a:t>
            </a:r>
            <a:r>
              <a:rPr lang="de-DE" sz="1800" dirty="0" smtClean="0"/>
              <a:t>C. (2007). </a:t>
            </a:r>
            <a:r>
              <a:rPr lang="de-DE" sz="1800" dirty="0"/>
              <a:t>Gesundheitsförderung im Setting Hochschule : wissenschaftliche Instrumente, Praxisbeispiele und Perspektiven, Gesundheitsforschung. </a:t>
            </a:r>
            <a:r>
              <a:rPr lang="de-DE" sz="1800" dirty="0" err="1"/>
              <a:t>Juventa</a:t>
            </a:r>
            <a:r>
              <a:rPr lang="de-DE" sz="1800" dirty="0"/>
              <a:t>-Verl., Weinheim [u.a.], p. 212 S. : graph. </a:t>
            </a:r>
            <a:r>
              <a:rPr lang="de-DE" sz="1800" dirty="0" err="1"/>
              <a:t>Darst</a:t>
            </a:r>
            <a:r>
              <a:rPr lang="de-DE" sz="1800" dirty="0"/>
              <a:t>. </a:t>
            </a:r>
            <a:endParaRPr lang="de-DE" sz="1800" dirty="0" smtClean="0"/>
          </a:p>
          <a:p>
            <a:pPr marL="0" lvl="1" indent="0">
              <a:buClr>
                <a:srgbClr val="D40032"/>
              </a:buClr>
              <a:buNone/>
            </a:pPr>
            <a:r>
              <a:rPr lang="de-DE" sz="1800" dirty="0"/>
              <a:t>Naidoo, J., &amp; Wills, J. (2019). Lehrbuch Gesundheitsförderung. 3. aktualisierte und ergänzte Auflage. </a:t>
            </a:r>
            <a:r>
              <a:rPr lang="de-DE" sz="1800" i="1" dirty="0"/>
              <a:t>Göttingen: </a:t>
            </a:r>
            <a:r>
              <a:rPr lang="de-DE" sz="1800" i="1" dirty="0" err="1"/>
              <a:t>Hogrefe</a:t>
            </a:r>
            <a:r>
              <a:rPr lang="de-DE" sz="1800" dirty="0"/>
              <a:t>, 85744-000</a:t>
            </a:r>
            <a:r>
              <a:rPr lang="de-DE" sz="1800" dirty="0" smtClean="0"/>
              <a:t>.</a:t>
            </a:r>
            <a:endParaRPr lang="de-DE" sz="1800" dirty="0"/>
          </a:p>
          <a:p>
            <a:pPr marL="0" lvl="1" indent="0">
              <a:buClr>
                <a:srgbClr val="D40032"/>
              </a:buClr>
              <a:buNone/>
            </a:pPr>
            <a:r>
              <a:rPr lang="en-US" sz="1800" dirty="0" err="1"/>
              <a:t>Tsouros</a:t>
            </a:r>
            <a:r>
              <a:rPr lang="en-US" sz="1800" dirty="0"/>
              <a:t>, A.D., </a:t>
            </a:r>
            <a:r>
              <a:rPr lang="en-US" sz="1800" dirty="0" err="1"/>
              <a:t>Dowding</a:t>
            </a:r>
            <a:r>
              <a:rPr lang="en-US" sz="1800" dirty="0"/>
              <a:t>, G., </a:t>
            </a:r>
            <a:r>
              <a:rPr lang="en-US" sz="1800" dirty="0" err="1"/>
              <a:t>Dooris</a:t>
            </a:r>
            <a:r>
              <a:rPr lang="en-US" sz="1800" dirty="0"/>
              <a:t>, </a:t>
            </a:r>
            <a:r>
              <a:rPr lang="en-US" sz="1800" dirty="0" smtClean="0"/>
              <a:t>M. (1998). </a:t>
            </a:r>
            <a:r>
              <a:rPr lang="en-US" sz="1800" dirty="0"/>
              <a:t>Strategic frame-work for the Health Promoting Universities project, in: </a:t>
            </a:r>
            <a:r>
              <a:rPr lang="en-US" sz="1800" dirty="0" err="1"/>
              <a:t>Tsouros</a:t>
            </a:r>
            <a:r>
              <a:rPr lang="en-US" sz="1800" dirty="0"/>
              <a:t>, A.D., </a:t>
            </a:r>
            <a:r>
              <a:rPr lang="en-US" sz="1800" dirty="0" err="1"/>
              <a:t>Dowding</a:t>
            </a:r>
            <a:r>
              <a:rPr lang="en-US" sz="1800" dirty="0"/>
              <a:t>, G., Thompson, J., </a:t>
            </a:r>
            <a:r>
              <a:rPr lang="en-US" sz="1800" dirty="0" err="1"/>
              <a:t>Dooris</a:t>
            </a:r>
            <a:r>
              <a:rPr lang="en-US" sz="1800" dirty="0"/>
              <a:t>, M. (Eds.), Health Promoting Universities. World Health Organization Copenhagen. </a:t>
            </a:r>
          </a:p>
          <a:p>
            <a:pPr marL="0" indent="0">
              <a:buNone/>
            </a:pPr>
            <a:endParaRPr lang="de-DE" altLang="de-DE" sz="1800" dirty="0"/>
          </a:p>
        </p:txBody>
      </p:sp>
      <p:sp>
        <p:nvSpPr>
          <p:cNvPr id="2" name="Textplatzhalter 1"/>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19633021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Wie viel ist zu viel?</a:t>
            </a:r>
          </a:p>
        </p:txBody>
      </p:sp>
      <p:sp>
        <p:nvSpPr>
          <p:cNvPr id="4" name="Inhaltsplatzhalter 3"/>
          <p:cNvSpPr>
            <a:spLocks noGrp="1"/>
          </p:cNvSpPr>
          <p:nvPr>
            <p:ph idx="1"/>
          </p:nvPr>
        </p:nvSpPr>
        <p:spPr/>
        <p:txBody>
          <a:bodyPr/>
          <a:lstStyle/>
          <a:p>
            <a:pPr marL="0" indent="0" algn="ctr">
              <a:buNone/>
            </a:pPr>
            <a:endParaRPr lang="de-DE" altLang="de-DE" sz="2000" dirty="0" smtClean="0"/>
          </a:p>
          <a:p>
            <a:pPr marL="0" indent="0" algn="ctr">
              <a:buNone/>
            </a:pPr>
            <a:r>
              <a:rPr lang="de-DE" altLang="de-DE" sz="2000" dirty="0" smtClean="0"/>
              <a:t>Das </a:t>
            </a:r>
            <a:r>
              <a:rPr lang="de-DE" i="1" dirty="0" smtClean="0"/>
              <a:t>wissenschaftliche Kuratorium der</a:t>
            </a:r>
            <a:r>
              <a:rPr lang="de-DE" altLang="de-DE" sz="2000" dirty="0" smtClean="0"/>
              <a:t> </a:t>
            </a:r>
            <a:r>
              <a:rPr lang="de-DE" altLang="de-DE" sz="2000" b="1" dirty="0" smtClean="0"/>
              <a:t>Deutschen Hauptstelle für Suchtfragen</a:t>
            </a:r>
            <a:r>
              <a:rPr lang="de-DE" altLang="de-DE" sz="2000" dirty="0" smtClean="0"/>
              <a:t> hat im Jahr 2007 Empfehlungen zu Grenzwerten für den Konsum alkoholischer Getränke veröffentlicht (für gesunde Menschen mittleren Alters)</a:t>
            </a:r>
            <a:r>
              <a:rPr lang="de-DE" altLang="de-DE" sz="2000" baseline="30000" dirty="0" smtClean="0"/>
              <a:t>1 *</a:t>
            </a:r>
            <a:r>
              <a:rPr lang="de-DE" altLang="de-DE" sz="2000" dirty="0" smtClean="0"/>
              <a:t>.</a:t>
            </a:r>
            <a:endParaRPr lang="de-DE" altLang="de-DE" sz="2000" dirty="0"/>
          </a:p>
          <a:p>
            <a:pPr marL="0" indent="0" algn="ctr">
              <a:buNone/>
            </a:pPr>
            <a:endParaRPr lang="de-DE" altLang="de-DE" sz="2000" dirty="0"/>
          </a:p>
          <a:p>
            <a:pPr marL="0" indent="0" algn="ctr">
              <a:buNone/>
            </a:pPr>
            <a:r>
              <a:rPr lang="de-DE" altLang="de-DE" sz="2000" dirty="0" smtClean="0"/>
              <a:t>Was </a:t>
            </a:r>
            <a:r>
              <a:rPr lang="de-DE" altLang="de-DE" sz="2000" dirty="0"/>
              <a:t>denken </a:t>
            </a:r>
            <a:r>
              <a:rPr lang="de-DE" altLang="de-DE" sz="2000" dirty="0" smtClean="0"/>
              <a:t>Sie, wie in dieser Empfehlung folgendes beantwortet wird: </a:t>
            </a:r>
          </a:p>
          <a:p>
            <a:pPr marL="342900" indent="-342900" algn="ctr">
              <a:buAutoNum type="arabicPeriod"/>
            </a:pPr>
            <a:r>
              <a:rPr lang="de-DE" altLang="de-DE" sz="2000" b="1" dirty="0" smtClean="0"/>
              <a:t>An </a:t>
            </a:r>
            <a:r>
              <a:rPr lang="de-DE" altLang="de-DE" sz="2000" b="1" dirty="0"/>
              <a:t>wie vielen Tagen der Woche dürfen Frauen und Männer </a:t>
            </a:r>
            <a:r>
              <a:rPr lang="de-DE" altLang="de-DE" sz="2000" b="1" dirty="0" smtClean="0"/>
              <a:t>Alkohol </a:t>
            </a:r>
            <a:r>
              <a:rPr lang="de-DE" altLang="de-DE" sz="2000" b="1" dirty="0"/>
              <a:t>trinken </a:t>
            </a:r>
            <a:endParaRPr lang="de-DE" altLang="de-DE" sz="2000" b="1" dirty="0" smtClean="0"/>
          </a:p>
          <a:p>
            <a:pPr marL="0" indent="0" algn="ctr">
              <a:buNone/>
            </a:pPr>
            <a:r>
              <a:rPr lang="de-DE" altLang="de-DE" sz="2000" b="1" dirty="0" smtClean="0"/>
              <a:t>und</a:t>
            </a:r>
            <a:endParaRPr lang="de-DE" altLang="de-DE" sz="2000" b="1" dirty="0"/>
          </a:p>
          <a:p>
            <a:pPr marL="0" indent="0" algn="ctr">
              <a:buNone/>
            </a:pPr>
            <a:r>
              <a:rPr lang="de-DE" altLang="de-DE" sz="2000" b="1" dirty="0" smtClean="0"/>
              <a:t>2</a:t>
            </a:r>
            <a:r>
              <a:rPr lang="de-DE" altLang="de-DE" sz="2000" b="1" dirty="0"/>
              <a:t>. </a:t>
            </a:r>
            <a:r>
              <a:rPr lang="de-DE" altLang="de-DE" sz="2000" b="1" dirty="0" smtClean="0"/>
              <a:t>Wie </a:t>
            </a:r>
            <a:r>
              <a:rPr lang="de-DE" altLang="de-DE" sz="2000" b="1" dirty="0"/>
              <a:t>viel </a:t>
            </a:r>
            <a:r>
              <a:rPr lang="de-DE" altLang="de-DE" sz="2000" b="1" dirty="0" smtClean="0"/>
              <a:t>Bier (0,3l), Wein (0,1l) </a:t>
            </a:r>
            <a:r>
              <a:rPr lang="de-DE" altLang="de-DE" sz="2000" b="1" dirty="0"/>
              <a:t>oder Schnaps </a:t>
            </a:r>
            <a:r>
              <a:rPr lang="de-DE" altLang="de-DE" sz="2000" b="1" dirty="0" smtClean="0"/>
              <a:t>(2cl) dürfen </a:t>
            </a:r>
            <a:r>
              <a:rPr lang="de-DE" altLang="de-DE" sz="2000" b="1" dirty="0"/>
              <a:t>Frauen und Männer dabei </a:t>
            </a:r>
            <a:r>
              <a:rPr lang="de-DE" altLang="de-DE" sz="2000" b="1" dirty="0" smtClean="0"/>
              <a:t>jeweils maximal </a:t>
            </a:r>
            <a:r>
              <a:rPr lang="de-DE" altLang="de-DE" sz="2000" b="1" dirty="0"/>
              <a:t>trinken, </a:t>
            </a:r>
          </a:p>
          <a:p>
            <a:pPr marL="0" indent="0" algn="ctr">
              <a:buNone/>
            </a:pPr>
            <a:r>
              <a:rPr lang="de-DE" altLang="de-DE" sz="2000" dirty="0" smtClean="0"/>
              <a:t>so </a:t>
            </a:r>
            <a:r>
              <a:rPr lang="de-DE" altLang="de-DE" sz="2000" dirty="0"/>
              <a:t>dass der Konsum noch als </a:t>
            </a:r>
            <a:r>
              <a:rPr lang="de-DE" altLang="de-DE" sz="2000" b="1" dirty="0" smtClean="0"/>
              <a:t>risikoarm </a:t>
            </a:r>
            <a:r>
              <a:rPr lang="de-DE" altLang="de-DE" sz="2000" dirty="0"/>
              <a:t>bezeichnet werden </a:t>
            </a:r>
            <a:r>
              <a:rPr lang="de-DE" altLang="de-DE" sz="2000" dirty="0" smtClean="0"/>
              <a:t>kann</a:t>
            </a:r>
            <a:r>
              <a:rPr lang="de-DE" altLang="de-DE" sz="2000" baseline="30000" dirty="0" smtClean="0"/>
              <a:t>*</a:t>
            </a:r>
            <a:r>
              <a:rPr lang="de-DE" altLang="de-DE" sz="2000" dirty="0" smtClean="0"/>
              <a:t>?</a:t>
            </a:r>
          </a:p>
          <a:p>
            <a:pPr marL="0" indent="0" algn="ctr">
              <a:buNone/>
            </a:pPr>
            <a:endParaRPr lang="de-DE" altLang="de-DE" sz="2000" dirty="0"/>
          </a:p>
          <a:p>
            <a:pPr marL="0" indent="0">
              <a:buNone/>
            </a:pPr>
            <a:r>
              <a:rPr lang="de-DE" sz="1600" dirty="0" smtClean="0"/>
              <a:t>* Diese Empfehlung wurde schließlich im Jahr 2019 aktualisiert, bzw. dahingehend angepasst, dass nun jeglicher Alkoholkonsum als riskant gilt. </a:t>
            </a:r>
            <a:r>
              <a:rPr lang="de-DE" sz="1600" dirty="0"/>
              <a:t>Wenn sich Menschen, trotz des erhöhten Erkrankungsrisikos, entscheiden Alkohol zu konsumieren </a:t>
            </a:r>
            <a:r>
              <a:rPr lang="de-DE" sz="1600" dirty="0" smtClean="0"/>
              <a:t>so gelten diese „Grenzwerte“ allerdings nach wie vor². </a:t>
            </a:r>
            <a:endParaRPr lang="de-DE" sz="1600" dirty="0"/>
          </a:p>
        </p:txBody>
      </p:sp>
      <p:sp>
        <p:nvSpPr>
          <p:cNvPr id="2" name="Textplatzhalter 1"/>
          <p:cNvSpPr>
            <a:spLocks noGrp="1"/>
          </p:cNvSpPr>
          <p:nvPr>
            <p:ph type="body" sz="quarter" idx="33"/>
          </p:nvPr>
        </p:nvSpPr>
        <p:spPr/>
        <p:txBody>
          <a:bodyPr/>
          <a:lstStyle/>
          <a:p>
            <a:r>
              <a:rPr lang="de-DE" baseline="30000" dirty="0" smtClean="0"/>
              <a:t>1</a:t>
            </a:r>
            <a:r>
              <a:rPr lang="de-DE" dirty="0" smtClean="0"/>
              <a:t>Seitz, </a:t>
            </a:r>
            <a:r>
              <a:rPr lang="de-DE" dirty="0" err="1" smtClean="0"/>
              <a:t>Bühringer</a:t>
            </a:r>
            <a:r>
              <a:rPr lang="de-DE" dirty="0" smtClean="0"/>
              <a:t> (2008), ²DHS, 2019</a:t>
            </a:r>
            <a:endParaRPr lang="de-DE" dirty="0"/>
          </a:p>
        </p:txBody>
      </p:sp>
    </p:spTree>
    <p:extLst>
      <p:ext uri="{BB962C8B-B14F-4D97-AF65-F5344CB8AC3E}">
        <p14:creationId xmlns:p14="http://schemas.microsoft.com/office/powerpoint/2010/main" val="10825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solidFill>
                  <a:schemeClr val="bg1"/>
                </a:solidFill>
              </a:rPr>
              <a:t>Alkoholmengen</a:t>
            </a:r>
            <a:endParaRPr lang="de-DE" dirty="0">
              <a:solidFill>
                <a:schemeClr val="bg1"/>
              </a:solidFill>
            </a:endParaRPr>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58</a:t>
            </a:fld>
            <a:endParaRPr lang="en-US" noProof="0" dirty="0"/>
          </a:p>
        </p:txBody>
      </p:sp>
      <p:sp>
        <p:nvSpPr>
          <p:cNvPr id="6" name="Rechteck 5"/>
          <p:cNvSpPr/>
          <p:nvPr/>
        </p:nvSpPr>
        <p:spPr>
          <a:xfrm>
            <a:off x="2028507" y="275162"/>
            <a:ext cx="1313180" cy="523220"/>
          </a:xfrm>
          <a:prstGeom prst="rect">
            <a:avLst/>
          </a:prstGeom>
        </p:spPr>
        <p:txBody>
          <a:bodyPr wrap="none">
            <a:spAutoFit/>
          </a:bodyPr>
          <a:lstStyle/>
          <a:p>
            <a:r>
              <a:rPr lang="de-DE" sz="2800" dirty="0"/>
              <a:t> Frauen</a:t>
            </a:r>
          </a:p>
        </p:txBody>
      </p:sp>
      <p:sp>
        <p:nvSpPr>
          <p:cNvPr id="7" name="Rechteck 6"/>
          <p:cNvSpPr/>
          <p:nvPr/>
        </p:nvSpPr>
        <p:spPr>
          <a:xfrm>
            <a:off x="8899595" y="275162"/>
            <a:ext cx="1366080" cy="523220"/>
          </a:xfrm>
          <a:prstGeom prst="rect">
            <a:avLst/>
          </a:prstGeom>
        </p:spPr>
        <p:txBody>
          <a:bodyPr wrap="none">
            <a:spAutoFit/>
          </a:bodyPr>
          <a:lstStyle/>
          <a:p>
            <a:r>
              <a:rPr lang="de-DE" sz="2800" dirty="0" smtClean="0"/>
              <a:t>Männer</a:t>
            </a:r>
            <a:endParaRPr lang="de-DE" sz="2800" dirty="0"/>
          </a:p>
        </p:txBody>
      </p:sp>
      <p:sp>
        <p:nvSpPr>
          <p:cNvPr id="2" name="Textfeld 1"/>
          <p:cNvSpPr txBox="1"/>
          <p:nvPr/>
        </p:nvSpPr>
        <p:spPr>
          <a:xfrm>
            <a:off x="78132" y="231880"/>
            <a:ext cx="2947086" cy="707886"/>
          </a:xfrm>
          <a:prstGeom prst="rect">
            <a:avLst/>
          </a:prstGeom>
          <a:noFill/>
        </p:spPr>
        <p:txBody>
          <a:bodyPr wrap="square" rtlCol="0">
            <a:spAutoFit/>
          </a:bodyPr>
          <a:lstStyle/>
          <a:p>
            <a:pPr fontAlgn="t"/>
            <a:r>
              <a:rPr lang="de-DE" sz="1000" b="1" dirty="0" smtClean="0"/>
              <a:t>Bier: 0,3l, 5 </a:t>
            </a:r>
            <a:r>
              <a:rPr lang="de-DE" sz="1000" b="1" dirty="0"/>
              <a:t>Vol</a:t>
            </a:r>
            <a:r>
              <a:rPr lang="de-DE" sz="1000" b="1" dirty="0" smtClean="0"/>
              <a:t>.-%</a:t>
            </a:r>
            <a:endParaRPr lang="de-DE" sz="1000" dirty="0"/>
          </a:p>
          <a:p>
            <a:pPr fontAlgn="t"/>
            <a:r>
              <a:rPr lang="de-DE" sz="1000" b="1" dirty="0" smtClean="0"/>
              <a:t>Wein: 0,1l, 12</a:t>
            </a:r>
            <a:r>
              <a:rPr lang="de-DE" sz="1000" b="1" dirty="0"/>
              <a:t> Vol</a:t>
            </a:r>
            <a:r>
              <a:rPr lang="de-DE" sz="1000" b="1" dirty="0" smtClean="0"/>
              <a:t>.-%</a:t>
            </a:r>
            <a:endParaRPr lang="de-DE" sz="1000" dirty="0"/>
          </a:p>
          <a:p>
            <a:pPr fontAlgn="t"/>
            <a:r>
              <a:rPr lang="de-DE" sz="1000" b="1" dirty="0" smtClean="0"/>
              <a:t>Schnaps: 2cl, 38 </a:t>
            </a:r>
            <a:r>
              <a:rPr lang="de-DE" sz="1000" b="1" dirty="0"/>
              <a:t>Vol</a:t>
            </a:r>
            <a:r>
              <a:rPr lang="de-DE" sz="1000" b="1" dirty="0" smtClean="0"/>
              <a:t>.-%</a:t>
            </a:r>
            <a:endParaRPr lang="de-DE" sz="1000" dirty="0"/>
          </a:p>
          <a:p>
            <a:endParaRPr lang="de-DE" sz="1000" dirty="0"/>
          </a:p>
        </p:txBody>
      </p:sp>
      <p:sp>
        <p:nvSpPr>
          <p:cNvPr id="33" name="Textplatzhalter 1"/>
          <p:cNvSpPr>
            <a:spLocks noGrp="1"/>
          </p:cNvSpPr>
          <p:nvPr>
            <p:ph type="body" sz="quarter" idx="33"/>
          </p:nvPr>
        </p:nvSpPr>
        <p:spPr>
          <a:xfrm>
            <a:off x="7673010" y="5988326"/>
            <a:ext cx="4098304" cy="202924"/>
          </a:xfrm>
        </p:spPr>
        <p:txBody>
          <a:bodyPr/>
          <a:lstStyle/>
          <a:p>
            <a:r>
              <a:rPr lang="de-DE" dirty="0" smtClean="0"/>
              <a:t>Bilderquelle: Pixabay.com</a:t>
            </a:r>
            <a:endParaRPr lang="de-DE" dirty="0"/>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586198" y="1009898"/>
            <a:ext cx="642144" cy="1284287"/>
          </a:xfrm>
          <a:prstGeom prst="rect">
            <a:avLst/>
          </a:prstGeom>
        </p:spPr>
      </p:pic>
      <p:pic>
        <p:nvPicPr>
          <p:cNvPr id="35" name="Grafik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627569" y="992773"/>
            <a:ext cx="642144" cy="1284287"/>
          </a:xfrm>
          <a:prstGeom prst="rect">
            <a:avLst/>
          </a:prstGeom>
        </p:spPr>
      </p:pic>
      <p:pic>
        <p:nvPicPr>
          <p:cNvPr id="36" name="Grafik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154597" y="1104679"/>
            <a:ext cx="642144" cy="1284287"/>
          </a:xfrm>
          <a:prstGeom prst="rect">
            <a:avLst/>
          </a:prstGeom>
        </p:spPr>
      </p:pic>
      <p:pic>
        <p:nvPicPr>
          <p:cNvPr id="37" name="Grafik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793944" y="992774"/>
            <a:ext cx="642144" cy="1284287"/>
          </a:xfrm>
          <a:prstGeom prst="rect">
            <a:avLst/>
          </a:prstGeom>
        </p:spPr>
      </p:pic>
      <p:pic>
        <p:nvPicPr>
          <p:cNvPr id="38" name="Grafik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304605" y="794208"/>
            <a:ext cx="642144" cy="1284287"/>
          </a:xfrm>
          <a:prstGeom prst="rect">
            <a:avLst/>
          </a:prstGeom>
        </p:spPr>
      </p:pic>
      <p:pic>
        <p:nvPicPr>
          <p:cNvPr id="39" name="Grafik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840308" y="1108167"/>
            <a:ext cx="642144" cy="1284287"/>
          </a:xfrm>
          <a:prstGeom prst="rect">
            <a:avLst/>
          </a:prstGeom>
        </p:spPr>
      </p:pic>
      <p:pic>
        <p:nvPicPr>
          <p:cNvPr id="40" name="Grafik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718307" y="864000"/>
            <a:ext cx="642144" cy="1284287"/>
          </a:xfrm>
          <a:prstGeom prst="rect">
            <a:avLst/>
          </a:prstGeom>
        </p:spPr>
      </p:pic>
      <p:pic>
        <p:nvPicPr>
          <p:cNvPr id="41" name="Grafik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839269" y="1383278"/>
            <a:ext cx="642144" cy="1284287"/>
          </a:xfrm>
          <a:prstGeom prst="rect">
            <a:avLst/>
          </a:prstGeom>
        </p:spPr>
      </p:pic>
      <p:pic>
        <p:nvPicPr>
          <p:cNvPr id="42" name="Grafik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362343" y="955220"/>
            <a:ext cx="642144" cy="1284287"/>
          </a:xfrm>
          <a:prstGeom prst="rect">
            <a:avLst/>
          </a:prstGeom>
        </p:spPr>
      </p:pic>
      <p:pic>
        <p:nvPicPr>
          <p:cNvPr id="44" name="Grafik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5893" y="3134522"/>
            <a:ext cx="502035" cy="1004069"/>
          </a:xfrm>
          <a:prstGeom prst="rect">
            <a:avLst/>
          </a:prstGeom>
        </p:spPr>
      </p:pic>
      <p:pic>
        <p:nvPicPr>
          <p:cNvPr id="45" name="Grafik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1281" y="3134521"/>
            <a:ext cx="502035" cy="1004069"/>
          </a:xfrm>
          <a:prstGeom prst="rect">
            <a:avLst/>
          </a:prstGeom>
        </p:spPr>
      </p:pic>
      <p:pic>
        <p:nvPicPr>
          <p:cNvPr id="46" name="Grafik 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4332" y="3314294"/>
            <a:ext cx="502035" cy="1004069"/>
          </a:xfrm>
          <a:prstGeom prst="rect">
            <a:avLst/>
          </a:prstGeom>
        </p:spPr>
      </p:pic>
      <p:pic>
        <p:nvPicPr>
          <p:cNvPr id="47" name="Grafik 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2189" y="3211966"/>
            <a:ext cx="502035" cy="1004069"/>
          </a:xfrm>
          <a:prstGeom prst="rect">
            <a:avLst/>
          </a:prstGeom>
        </p:spPr>
      </p:pic>
      <p:pic>
        <p:nvPicPr>
          <p:cNvPr id="48" name="Grafik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2950" y="3221406"/>
            <a:ext cx="502035" cy="1004069"/>
          </a:xfrm>
          <a:prstGeom prst="rect">
            <a:avLst/>
          </a:prstGeom>
        </p:spPr>
      </p:pic>
      <p:pic>
        <p:nvPicPr>
          <p:cNvPr id="49" name="Grafik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0860" y="3198151"/>
            <a:ext cx="502035" cy="1004069"/>
          </a:xfrm>
          <a:prstGeom prst="rect">
            <a:avLst/>
          </a:prstGeom>
        </p:spPr>
      </p:pic>
      <p:pic>
        <p:nvPicPr>
          <p:cNvPr id="50" name="Grafik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7569" y="3212692"/>
            <a:ext cx="502035" cy="1004069"/>
          </a:xfrm>
          <a:prstGeom prst="rect">
            <a:avLst/>
          </a:prstGeom>
        </p:spPr>
      </p:pic>
      <p:pic>
        <p:nvPicPr>
          <p:cNvPr id="51" name="Grafik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4079" y="3211967"/>
            <a:ext cx="502035" cy="1004069"/>
          </a:xfrm>
          <a:prstGeom prst="rect">
            <a:avLst/>
          </a:prstGeom>
        </p:spPr>
      </p:pic>
      <p:pic>
        <p:nvPicPr>
          <p:cNvPr id="52" name="Grafik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22162" y="3314294"/>
            <a:ext cx="502035" cy="1004069"/>
          </a:xfrm>
          <a:prstGeom prst="rect">
            <a:avLst/>
          </a:prstGeom>
        </p:spPr>
      </p:pic>
      <p:pic>
        <p:nvPicPr>
          <p:cNvPr id="53" name="Grafik 5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7611" y="5070149"/>
            <a:ext cx="576499" cy="618022"/>
          </a:xfrm>
          <a:prstGeom prst="rect">
            <a:avLst/>
          </a:prstGeom>
        </p:spPr>
      </p:pic>
      <p:pic>
        <p:nvPicPr>
          <p:cNvPr id="54" name="Grafik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0011" y="5222549"/>
            <a:ext cx="576499" cy="618022"/>
          </a:xfrm>
          <a:prstGeom prst="rect">
            <a:avLst/>
          </a:prstGeom>
        </p:spPr>
      </p:pic>
      <p:pic>
        <p:nvPicPr>
          <p:cNvPr id="55" name="Grafik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2411" y="5374949"/>
            <a:ext cx="576499" cy="618022"/>
          </a:xfrm>
          <a:prstGeom prst="rect">
            <a:avLst/>
          </a:prstGeom>
        </p:spPr>
      </p:pic>
      <p:pic>
        <p:nvPicPr>
          <p:cNvPr id="56" name="Grafik 5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8936" y="5386898"/>
            <a:ext cx="576499" cy="618022"/>
          </a:xfrm>
          <a:prstGeom prst="rect">
            <a:avLst/>
          </a:prstGeom>
        </p:spPr>
      </p:pic>
      <p:pic>
        <p:nvPicPr>
          <p:cNvPr id="57" name="Grafik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8286" y="5291863"/>
            <a:ext cx="576499" cy="618022"/>
          </a:xfrm>
          <a:prstGeom prst="rect">
            <a:avLst/>
          </a:prstGeom>
        </p:spPr>
      </p:pic>
      <p:pic>
        <p:nvPicPr>
          <p:cNvPr id="58" name="Grafik 5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7698" y="5040347"/>
            <a:ext cx="576499" cy="618022"/>
          </a:xfrm>
          <a:prstGeom prst="rect">
            <a:avLst/>
          </a:prstGeom>
        </p:spPr>
      </p:pic>
      <p:pic>
        <p:nvPicPr>
          <p:cNvPr id="59" name="Grafik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1198" y="5246447"/>
            <a:ext cx="576499" cy="618022"/>
          </a:xfrm>
          <a:prstGeom prst="rect">
            <a:avLst/>
          </a:prstGeom>
        </p:spPr>
      </p:pic>
      <p:pic>
        <p:nvPicPr>
          <p:cNvPr id="60" name="Grafik 5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4811" y="5527349"/>
            <a:ext cx="576499" cy="618022"/>
          </a:xfrm>
          <a:prstGeom prst="rect">
            <a:avLst/>
          </a:prstGeom>
        </p:spPr>
      </p:pic>
      <p:pic>
        <p:nvPicPr>
          <p:cNvPr id="61" name="Grafik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8719" y="5218338"/>
            <a:ext cx="576499" cy="618022"/>
          </a:xfrm>
          <a:prstGeom prst="rect">
            <a:avLst/>
          </a:prstGeom>
        </p:spPr>
      </p:pic>
      <p:pic>
        <p:nvPicPr>
          <p:cNvPr id="62" name="Grafik 61"/>
          <p:cNvPicPr>
            <a:picLocks noChangeAspect="1"/>
          </p:cNvPicPr>
          <p:nvPr/>
        </p:nvPicPr>
        <p:blipFill rotWithShape="1">
          <a:blip r:embed="rId5" cstate="screen">
            <a:extLst>
              <a:ext uri="{28A0092B-C50C-407E-A947-70E740481C1C}">
                <a14:useLocalDpi xmlns:a14="http://schemas.microsoft.com/office/drawing/2010/main"/>
              </a:ext>
            </a:extLst>
          </a:blip>
          <a:srcRect r="51025" b="46550"/>
          <a:stretch/>
        </p:blipFill>
        <p:spPr>
          <a:xfrm>
            <a:off x="9529314" y="4909327"/>
            <a:ext cx="282343" cy="330330"/>
          </a:xfrm>
          <a:prstGeom prst="rect">
            <a:avLst/>
          </a:prstGeom>
        </p:spPr>
      </p:pic>
    </p:spTree>
    <p:extLst>
      <p:ext uri="{BB962C8B-B14F-4D97-AF65-F5344CB8AC3E}">
        <p14:creationId xmlns:p14="http://schemas.microsoft.com/office/powerpoint/2010/main" val="3757044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Wie viel ist zu viel?</a:t>
            </a:r>
          </a:p>
        </p:txBody>
      </p:sp>
      <p:sp>
        <p:nvSpPr>
          <p:cNvPr id="4" name="Inhaltsplatzhalter 3"/>
          <p:cNvSpPr>
            <a:spLocks noGrp="1"/>
          </p:cNvSpPr>
          <p:nvPr>
            <p:ph idx="1"/>
          </p:nvPr>
        </p:nvSpPr>
        <p:spPr/>
        <p:txBody>
          <a:bodyPr/>
          <a:lstStyle/>
          <a:p>
            <a:endParaRPr lang="de-DE" dirty="0"/>
          </a:p>
          <a:p>
            <a:r>
              <a:rPr lang="de-DE" dirty="0"/>
              <a:t>Nicht nur die Menge an Alkohol ist von Bedeutung, sondern auch Zeitraum und Zeitpunkt des Trinkens.</a:t>
            </a:r>
          </a:p>
          <a:p>
            <a:endParaRPr lang="de-DE" dirty="0"/>
          </a:p>
          <a:p>
            <a:r>
              <a:rPr lang="de-DE" dirty="0"/>
              <a:t>Ein zusätzliches </a:t>
            </a:r>
            <a:r>
              <a:rPr lang="de-DE" dirty="0" smtClean="0"/>
              <a:t>Risiko besteht </a:t>
            </a:r>
            <a:r>
              <a:rPr lang="de-DE" dirty="0"/>
              <a:t>beim Konsum größerer </a:t>
            </a:r>
            <a:r>
              <a:rPr lang="de-DE" dirty="0" smtClean="0"/>
              <a:t>Alkoholmengen pro Trinkgelegenheit.</a:t>
            </a:r>
          </a:p>
          <a:p>
            <a:endParaRPr lang="de-DE" dirty="0"/>
          </a:p>
          <a:p>
            <a:r>
              <a:rPr lang="de-DE" dirty="0"/>
              <a:t>Das Gehirn von </a:t>
            </a:r>
            <a:r>
              <a:rPr lang="de-DE" dirty="0" smtClean="0"/>
              <a:t>Menschen unter </a:t>
            </a:r>
            <a:r>
              <a:rPr lang="de-DE" dirty="0"/>
              <a:t>21 </a:t>
            </a:r>
            <a:r>
              <a:rPr lang="de-DE" dirty="0" smtClean="0"/>
              <a:t>Jahren </a:t>
            </a:r>
            <a:r>
              <a:rPr lang="de-DE" dirty="0"/>
              <a:t>ist noch in der Entwicklung. Das Zellgift Alkohol kann dabei Umbauprozesse im Gehirn stören. </a:t>
            </a:r>
          </a:p>
          <a:p>
            <a:endParaRPr lang="de-DE" dirty="0"/>
          </a:p>
        </p:txBody>
      </p:sp>
    </p:spTree>
    <p:extLst>
      <p:ext uri="{BB962C8B-B14F-4D97-AF65-F5344CB8AC3E}">
        <p14:creationId xmlns:p14="http://schemas.microsoft.com/office/powerpoint/2010/main" val="2705230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7" name="Titel 6"/>
          <p:cNvSpPr>
            <a:spLocks noGrp="1"/>
          </p:cNvSpPr>
          <p:nvPr>
            <p:ph type="title"/>
          </p:nvPr>
        </p:nvSpPr>
        <p:spPr>
          <a:xfrm>
            <a:off x="0" y="4110761"/>
            <a:ext cx="7208322" cy="1347675"/>
          </a:xfrm>
        </p:spPr>
        <p:txBody>
          <a:bodyPr/>
          <a:lstStyle/>
          <a:p>
            <a:r>
              <a:rPr lang="de-DE" sz="4000" dirty="0" smtClean="0"/>
              <a:t>Zum Thema Alkohol</a:t>
            </a:r>
            <a:endParaRPr lang="de-DE" sz="4000" dirty="0"/>
          </a:p>
        </p:txBody>
      </p:sp>
      <p:sp>
        <p:nvSpPr>
          <p:cNvPr id="9" name="Textplatzhalter 8"/>
          <p:cNvSpPr>
            <a:spLocks noGrp="1"/>
          </p:cNvSpPr>
          <p:nvPr>
            <p:ph type="body" sz="quarter" idx="13"/>
          </p:nvPr>
        </p:nvSpPr>
        <p:spPr>
          <a:xfrm>
            <a:off x="-3216" y="5458436"/>
            <a:ext cx="7211538" cy="805624"/>
          </a:xfrm>
        </p:spPr>
        <p:txBody>
          <a:bodyPr/>
          <a:lstStyle/>
          <a:p>
            <a:r>
              <a:rPr lang="de-DE" altLang="de-DE" dirty="0"/>
              <a:t>Daten, Zahlen &amp; Fakten </a:t>
            </a:r>
            <a:r>
              <a:rPr lang="de-DE" altLang="de-DE" dirty="0" smtClean="0"/>
              <a:t>zum Alkohol</a:t>
            </a:r>
            <a:endParaRPr lang="de-DE" dirty="0">
              <a:effectLst/>
            </a:endParaRPr>
          </a:p>
        </p:txBody>
      </p:sp>
      <p:sp>
        <p:nvSpPr>
          <p:cNvPr id="3" name="Fußzeilenplatzhalter 2"/>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6</a:t>
            </a:fld>
            <a:endParaRPr lang="en-US" noProof="0" dirty="0"/>
          </a:p>
        </p:txBody>
      </p:sp>
    </p:spTree>
    <p:extLst>
      <p:ext uri="{BB962C8B-B14F-4D97-AF65-F5344CB8AC3E}">
        <p14:creationId xmlns:p14="http://schemas.microsoft.com/office/powerpoint/2010/main" val="33433325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Wie viel ist zu viel?</a:t>
            </a:r>
          </a:p>
        </p:txBody>
      </p:sp>
      <p:sp>
        <p:nvSpPr>
          <p:cNvPr id="2" name="Textplatzhalter 1"/>
          <p:cNvSpPr>
            <a:spLocks noGrp="1"/>
          </p:cNvSpPr>
          <p:nvPr>
            <p:ph type="body" sz="quarter" idx="32"/>
          </p:nvPr>
        </p:nvSpPr>
        <p:spPr/>
        <p:txBody>
          <a:bodyPr/>
          <a:lstStyle/>
          <a:p>
            <a:r>
              <a:rPr lang="de-DE" dirty="0"/>
              <a:t>Alkoholgehalt pro alkoholisches Getränk</a:t>
            </a:r>
          </a:p>
        </p:txBody>
      </p:sp>
      <p:sp>
        <p:nvSpPr>
          <p:cNvPr id="4" name="Inhaltsplatzhalter 3"/>
          <p:cNvSpPr>
            <a:spLocks noGrp="1"/>
          </p:cNvSpPr>
          <p:nvPr>
            <p:ph idx="1"/>
          </p:nvPr>
        </p:nvSpPr>
        <p:spPr/>
        <p:txBody>
          <a:bodyPr/>
          <a:lstStyle/>
          <a:p>
            <a:endParaRPr lang="de-DE" dirty="0"/>
          </a:p>
          <a:p>
            <a:pPr marL="0" indent="0">
              <a:buNone/>
            </a:pPr>
            <a:r>
              <a:rPr lang="de-DE" dirty="0" smtClean="0"/>
              <a:t>Alkoholgehalt </a:t>
            </a:r>
            <a:r>
              <a:rPr lang="de-DE" dirty="0"/>
              <a:t>(in Gramm reiner Alkohol) = Menge des Getränks (in ml)  x  (Vol.-% / 100)  x  </a:t>
            </a:r>
            <a:r>
              <a:rPr lang="de-DE" dirty="0" smtClean="0"/>
              <a:t>0,8 (</a:t>
            </a:r>
            <a:r>
              <a:rPr lang="de-DE" b="1" dirty="0" smtClean="0"/>
              <a:t>spezifisches </a:t>
            </a:r>
            <a:r>
              <a:rPr lang="de-DE" b="1" dirty="0"/>
              <a:t>Gewicht</a:t>
            </a:r>
            <a:r>
              <a:rPr lang="de-DE" dirty="0"/>
              <a:t> von </a:t>
            </a:r>
            <a:r>
              <a:rPr lang="de-DE" dirty="0" smtClean="0"/>
              <a:t>Alkohol)</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smtClean="0"/>
          </a:p>
          <a:p>
            <a:pPr marL="0" indent="0">
              <a:buNone/>
            </a:pPr>
            <a:r>
              <a:rPr lang="de-DE" dirty="0" smtClean="0"/>
              <a:t>Grenzwerte</a:t>
            </a:r>
            <a:r>
              <a:rPr lang="de-DE" baseline="30000" dirty="0" smtClean="0"/>
              <a:t>1</a:t>
            </a:r>
            <a:r>
              <a:rPr lang="de-DE" dirty="0" smtClean="0"/>
              <a:t>:</a:t>
            </a:r>
            <a:endParaRPr lang="de-DE" dirty="0"/>
          </a:p>
          <a:p>
            <a:r>
              <a:rPr lang="de-DE" altLang="de-DE" sz="2000" dirty="0"/>
              <a:t>Frauen: 12 g </a:t>
            </a:r>
            <a:r>
              <a:rPr lang="de-DE" altLang="de-DE" sz="2000" dirty="0" smtClean="0"/>
              <a:t>/ Tag</a:t>
            </a:r>
            <a:endParaRPr lang="de-DE" altLang="de-DE" sz="2000" dirty="0"/>
          </a:p>
          <a:p>
            <a:r>
              <a:rPr lang="de-DE" altLang="de-DE" sz="2000" dirty="0"/>
              <a:t>Männer: 24 </a:t>
            </a:r>
            <a:r>
              <a:rPr lang="de-DE" altLang="de-DE" sz="2000" dirty="0" smtClean="0"/>
              <a:t>g / Tag</a:t>
            </a:r>
            <a:endParaRPr lang="de-DE" altLang="de-DE" sz="2000" dirty="0"/>
          </a:p>
          <a:p>
            <a:r>
              <a:rPr lang="de-DE" altLang="de-DE" sz="2000" dirty="0"/>
              <a:t>Bei mindestens zwei alkoholabstinenten </a:t>
            </a:r>
            <a:r>
              <a:rPr lang="de-DE" altLang="de-DE" sz="2000" dirty="0" smtClean="0"/>
              <a:t>Tagen</a:t>
            </a:r>
            <a:endParaRPr lang="de-DE" altLang="de-DE" sz="2000" dirty="0"/>
          </a:p>
          <a:p>
            <a:pPr marL="0" indent="0">
              <a:buNone/>
            </a:pPr>
            <a:endParaRPr lang="de-DE" dirty="0"/>
          </a:p>
          <a:p>
            <a:pPr marL="0" indent="0">
              <a:buNone/>
            </a:pPr>
            <a:endParaRPr lang="de-DE" dirty="0"/>
          </a:p>
        </p:txBody>
      </p:sp>
      <p:sp>
        <p:nvSpPr>
          <p:cNvPr id="5" name="Textplatzhalter 4"/>
          <p:cNvSpPr>
            <a:spLocks noGrp="1"/>
          </p:cNvSpPr>
          <p:nvPr>
            <p:ph type="body" sz="quarter" idx="33"/>
          </p:nvPr>
        </p:nvSpPr>
        <p:spPr/>
        <p:txBody>
          <a:bodyPr/>
          <a:lstStyle/>
          <a:p>
            <a:r>
              <a:rPr lang="de-DE" baseline="30000" dirty="0"/>
              <a:t>1</a:t>
            </a:r>
            <a:r>
              <a:rPr lang="de-DE" dirty="0"/>
              <a:t>Seitz, </a:t>
            </a:r>
            <a:r>
              <a:rPr lang="de-DE" dirty="0" err="1"/>
              <a:t>Bühringer</a:t>
            </a:r>
            <a:r>
              <a:rPr lang="de-DE" dirty="0"/>
              <a:t> </a:t>
            </a:r>
            <a:r>
              <a:rPr lang="de-DE" dirty="0" smtClean="0"/>
              <a:t>2008</a:t>
            </a:r>
            <a:endParaRPr lang="de-DE" dirty="0"/>
          </a:p>
        </p:txBody>
      </p:sp>
      <p:graphicFrame>
        <p:nvGraphicFramePr>
          <p:cNvPr id="3" name="Tabelle 2"/>
          <p:cNvGraphicFramePr>
            <a:graphicFrameLocks noGrp="1"/>
          </p:cNvGraphicFramePr>
          <p:nvPr>
            <p:extLst/>
          </p:nvPr>
        </p:nvGraphicFramePr>
        <p:xfrm>
          <a:off x="1680520" y="3132461"/>
          <a:ext cx="8479480" cy="1188720"/>
        </p:xfrm>
        <a:graphic>
          <a:graphicData uri="http://schemas.openxmlformats.org/drawingml/2006/table">
            <a:tbl>
              <a:tblPr firstRow="1" bandRow="1">
                <a:tableStyleId>{073A0DAA-6AF3-43AB-8588-CEC1D06C72B9}</a:tableStyleId>
              </a:tblPr>
              <a:tblGrid>
                <a:gridCol w="2644345">
                  <a:extLst>
                    <a:ext uri="{9D8B030D-6E8A-4147-A177-3AD203B41FA5}">
                      <a16:colId xmlns:a16="http://schemas.microsoft.com/office/drawing/2014/main" val="445106242"/>
                    </a:ext>
                  </a:extLst>
                </a:gridCol>
                <a:gridCol w="2014151">
                  <a:extLst>
                    <a:ext uri="{9D8B030D-6E8A-4147-A177-3AD203B41FA5}">
                      <a16:colId xmlns:a16="http://schemas.microsoft.com/office/drawing/2014/main" val="1494908724"/>
                    </a:ext>
                  </a:extLst>
                </a:gridCol>
                <a:gridCol w="2045043">
                  <a:extLst>
                    <a:ext uri="{9D8B030D-6E8A-4147-A177-3AD203B41FA5}">
                      <a16:colId xmlns:a16="http://schemas.microsoft.com/office/drawing/2014/main" val="3485827224"/>
                    </a:ext>
                  </a:extLst>
                </a:gridCol>
                <a:gridCol w="1775941">
                  <a:extLst>
                    <a:ext uri="{9D8B030D-6E8A-4147-A177-3AD203B41FA5}">
                      <a16:colId xmlns:a16="http://schemas.microsoft.com/office/drawing/2014/main" val="3838713339"/>
                    </a:ext>
                  </a:extLst>
                </a:gridCol>
              </a:tblGrid>
              <a:tr h="370840">
                <a:tc>
                  <a:txBody>
                    <a:bodyPr/>
                    <a:lstStyle/>
                    <a:p>
                      <a:r>
                        <a:rPr lang="de-DE" sz="2000" b="1" kern="1200" dirty="0" smtClean="0">
                          <a:solidFill>
                            <a:schemeClr val="tx1">
                              <a:lumMod val="75000"/>
                              <a:lumOff val="25000"/>
                            </a:schemeClr>
                          </a:solidFill>
                          <a:latin typeface="+mn-lt"/>
                          <a:ea typeface="+mn-ea"/>
                          <a:cs typeface="+mn-cs"/>
                        </a:rPr>
                        <a:t>Bier (5 Vol.-%)</a:t>
                      </a:r>
                      <a:endParaRPr lang="de-DE" sz="2000" b="1" kern="1200" dirty="0">
                        <a:solidFill>
                          <a:schemeClr val="tx1">
                            <a:lumMod val="75000"/>
                            <a:lumOff val="2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2000" b="0" dirty="0" smtClean="0">
                          <a:solidFill>
                            <a:schemeClr val="tx1">
                              <a:lumMod val="75000"/>
                              <a:lumOff val="25000"/>
                            </a:schemeClr>
                          </a:solidFill>
                        </a:rPr>
                        <a:t>0,3 l = 12 g</a:t>
                      </a:r>
                      <a:endParaRPr lang="de-DE" sz="20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2000" b="0" dirty="0" smtClean="0">
                          <a:solidFill>
                            <a:schemeClr val="tx1">
                              <a:lumMod val="75000"/>
                              <a:lumOff val="25000"/>
                            </a:schemeClr>
                          </a:solidFill>
                        </a:rPr>
                        <a:t>0,5</a:t>
                      </a:r>
                      <a:r>
                        <a:rPr lang="de-DE" sz="2000" b="0" baseline="0" dirty="0" smtClean="0">
                          <a:solidFill>
                            <a:schemeClr val="tx1">
                              <a:lumMod val="75000"/>
                              <a:lumOff val="25000"/>
                            </a:schemeClr>
                          </a:solidFill>
                        </a:rPr>
                        <a:t> l = 20 g</a:t>
                      </a:r>
                      <a:endParaRPr lang="de-DE" sz="20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20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2301924"/>
                  </a:ext>
                </a:extLst>
              </a:tr>
              <a:tr h="370840">
                <a:tc>
                  <a:txBody>
                    <a:bodyPr/>
                    <a:lstStyle/>
                    <a:p>
                      <a:r>
                        <a:rPr lang="de-DE" sz="2000" b="1" kern="1200" dirty="0" smtClean="0">
                          <a:solidFill>
                            <a:schemeClr val="tx1">
                              <a:lumMod val="75000"/>
                              <a:lumOff val="25000"/>
                            </a:schemeClr>
                          </a:solidFill>
                          <a:latin typeface="+mn-lt"/>
                          <a:ea typeface="+mn-ea"/>
                          <a:cs typeface="+mn-cs"/>
                        </a:rPr>
                        <a:t>Wein, Sekt (12 Vol.-%)</a:t>
                      </a:r>
                      <a:endParaRPr lang="de-DE" sz="2000" b="1" kern="1200" dirty="0">
                        <a:solidFill>
                          <a:schemeClr val="tx1">
                            <a:lumMod val="75000"/>
                            <a:lumOff val="2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2000" b="0" dirty="0" smtClean="0">
                          <a:solidFill>
                            <a:schemeClr val="tx1">
                              <a:lumMod val="75000"/>
                              <a:lumOff val="25000"/>
                            </a:schemeClr>
                          </a:solidFill>
                        </a:rPr>
                        <a:t>0,1 l = 9,6 g</a:t>
                      </a:r>
                      <a:endParaRPr lang="de-DE" sz="20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2000" b="0" dirty="0" smtClean="0">
                          <a:solidFill>
                            <a:schemeClr val="tx1">
                              <a:lumMod val="75000"/>
                              <a:lumOff val="25000"/>
                            </a:schemeClr>
                          </a:solidFill>
                        </a:rPr>
                        <a:t>0,125 l = 12 g</a:t>
                      </a:r>
                      <a:endParaRPr lang="de-DE" sz="20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2000" b="0" dirty="0" smtClean="0">
                          <a:solidFill>
                            <a:schemeClr val="tx1">
                              <a:lumMod val="75000"/>
                              <a:lumOff val="25000"/>
                            </a:schemeClr>
                          </a:solidFill>
                        </a:rPr>
                        <a:t>0,25 l = 24 g</a:t>
                      </a:r>
                      <a:endParaRPr lang="de-DE" sz="20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5020153"/>
                  </a:ext>
                </a:extLst>
              </a:tr>
              <a:tr h="0">
                <a:tc>
                  <a:txBody>
                    <a:bodyPr/>
                    <a:lstStyle/>
                    <a:p>
                      <a:r>
                        <a:rPr lang="de-DE" sz="2000" b="1" kern="1200" dirty="0" smtClean="0">
                          <a:solidFill>
                            <a:schemeClr val="tx1">
                              <a:lumMod val="75000"/>
                              <a:lumOff val="25000"/>
                            </a:schemeClr>
                          </a:solidFill>
                          <a:latin typeface="+mn-lt"/>
                          <a:ea typeface="+mn-ea"/>
                          <a:cs typeface="+mn-cs"/>
                        </a:rPr>
                        <a:t>Spirituosen (38 Vol.-%)</a:t>
                      </a:r>
                      <a:endParaRPr lang="de-DE" sz="2000" b="1" kern="1200" dirty="0">
                        <a:solidFill>
                          <a:schemeClr val="tx1">
                            <a:lumMod val="75000"/>
                            <a:lumOff val="2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2000" b="0" dirty="0" smtClean="0">
                          <a:solidFill>
                            <a:schemeClr val="tx1">
                              <a:lumMod val="75000"/>
                              <a:lumOff val="25000"/>
                            </a:schemeClr>
                          </a:solidFill>
                        </a:rPr>
                        <a:t>0,02</a:t>
                      </a:r>
                      <a:r>
                        <a:rPr lang="de-DE" sz="2000" b="0" baseline="0" dirty="0" smtClean="0">
                          <a:solidFill>
                            <a:schemeClr val="tx1">
                              <a:lumMod val="75000"/>
                              <a:lumOff val="25000"/>
                            </a:schemeClr>
                          </a:solidFill>
                        </a:rPr>
                        <a:t> l = 6,1 g</a:t>
                      </a:r>
                      <a:endParaRPr lang="de-DE" sz="20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2000" b="0" dirty="0" smtClean="0">
                          <a:solidFill>
                            <a:schemeClr val="tx1">
                              <a:lumMod val="75000"/>
                              <a:lumOff val="25000"/>
                            </a:schemeClr>
                          </a:solidFill>
                        </a:rPr>
                        <a:t>0,04 l = 12,2 g</a:t>
                      </a:r>
                      <a:endParaRPr lang="de-DE" sz="20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20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058175"/>
                  </a:ext>
                </a:extLst>
              </a:tr>
            </a:tbl>
          </a:graphicData>
        </a:graphic>
      </p:graphicFrame>
    </p:spTree>
    <p:extLst>
      <p:ext uri="{BB962C8B-B14F-4D97-AF65-F5344CB8AC3E}">
        <p14:creationId xmlns:p14="http://schemas.microsoft.com/office/powerpoint/2010/main" val="20770660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Wie viel ist zu viel?</a:t>
            </a:r>
          </a:p>
        </p:txBody>
      </p:sp>
      <p:sp>
        <p:nvSpPr>
          <p:cNvPr id="2" name="Textplatzhalter 1"/>
          <p:cNvSpPr>
            <a:spLocks noGrp="1"/>
          </p:cNvSpPr>
          <p:nvPr>
            <p:ph type="body" sz="quarter" idx="32"/>
          </p:nvPr>
        </p:nvSpPr>
        <p:spPr/>
        <p:txBody>
          <a:bodyPr/>
          <a:lstStyle/>
          <a:p>
            <a:r>
              <a:rPr lang="de-DE" dirty="0"/>
              <a:t>Grenzwerte</a:t>
            </a:r>
          </a:p>
        </p:txBody>
      </p:sp>
      <p:sp>
        <p:nvSpPr>
          <p:cNvPr id="4" name="Inhaltsplatzhalter 3"/>
          <p:cNvSpPr>
            <a:spLocks noGrp="1"/>
          </p:cNvSpPr>
          <p:nvPr>
            <p:ph idx="1"/>
          </p:nvPr>
        </p:nvSpPr>
        <p:spPr/>
        <p:txBody>
          <a:bodyPr/>
          <a:lstStyle/>
          <a:p>
            <a:pPr marL="0" indent="0">
              <a:buNone/>
            </a:pPr>
            <a:r>
              <a:rPr lang="de-DE" dirty="0"/>
              <a:t>  </a:t>
            </a:r>
            <a:r>
              <a:rPr lang="de-DE" dirty="0" smtClean="0"/>
              <a:t>Frauen (12mg/Tag):</a:t>
            </a:r>
            <a:r>
              <a:rPr lang="de-DE" dirty="0"/>
              <a:t>				              </a:t>
            </a:r>
            <a:r>
              <a:rPr lang="de-DE" dirty="0" smtClean="0"/>
              <a:t>Männer (24mg/Tag):</a:t>
            </a: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pic>
        <p:nvPicPr>
          <p:cNvPr id="25" name="Grafik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39750" y="1834356"/>
            <a:ext cx="642144" cy="1284287"/>
          </a:xfrm>
          <a:prstGeom prst="rect">
            <a:avLst/>
          </a:prstGeom>
        </p:spPr>
      </p:pic>
      <p:pic>
        <p:nvPicPr>
          <p:cNvPr id="26" name="Grafik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6308" y="3617070"/>
            <a:ext cx="502035" cy="1004069"/>
          </a:xfrm>
          <a:prstGeom prst="rect">
            <a:avLst/>
          </a:prstGeom>
        </p:spPr>
      </p:pic>
      <p:pic>
        <p:nvPicPr>
          <p:cNvPr id="27" name="Grafik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4394" y="5311446"/>
            <a:ext cx="576499" cy="618022"/>
          </a:xfrm>
          <a:prstGeom prst="rect">
            <a:avLst/>
          </a:prstGeom>
        </p:spPr>
      </p:pic>
      <p:pic>
        <p:nvPicPr>
          <p:cNvPr id="28" name="Grafik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637289" y="1858525"/>
            <a:ext cx="642144" cy="1284287"/>
          </a:xfrm>
          <a:prstGeom prst="rect">
            <a:avLst/>
          </a:prstGeom>
        </p:spPr>
      </p:pic>
      <p:pic>
        <p:nvPicPr>
          <p:cNvPr id="29" name="Grafik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1048" y="1858525"/>
            <a:ext cx="642144" cy="1284287"/>
          </a:xfrm>
          <a:prstGeom prst="rect">
            <a:avLst/>
          </a:prstGeom>
        </p:spPr>
      </p:pic>
      <p:pic>
        <p:nvPicPr>
          <p:cNvPr id="30" name="Grafik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56" y="3615485"/>
            <a:ext cx="502035" cy="1004069"/>
          </a:xfrm>
          <a:prstGeom prst="rect">
            <a:avLst/>
          </a:prstGeom>
        </p:spPr>
      </p:pic>
      <p:pic>
        <p:nvPicPr>
          <p:cNvPr id="31" name="Grafik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8403" y="3596875"/>
            <a:ext cx="502035" cy="1004069"/>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30157" y="3611554"/>
            <a:ext cx="248539" cy="1004069"/>
          </a:xfrm>
          <a:prstGeom prst="rect">
            <a:avLst/>
          </a:prstGeom>
        </p:spPr>
      </p:pic>
      <p:pic>
        <p:nvPicPr>
          <p:cNvPr id="34" name="Grafik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18364" y="3596056"/>
            <a:ext cx="248539" cy="1004069"/>
          </a:xfrm>
          <a:prstGeom prst="rect">
            <a:avLst/>
          </a:prstGeom>
        </p:spPr>
      </p:pic>
      <p:pic>
        <p:nvPicPr>
          <p:cNvPr id="35" name="Grafik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1907" y="5311446"/>
            <a:ext cx="576499" cy="618022"/>
          </a:xfrm>
          <a:prstGeom prst="rect">
            <a:avLst/>
          </a:prstGeom>
        </p:spPr>
      </p:pic>
      <p:pic>
        <p:nvPicPr>
          <p:cNvPr id="36" name="Grafik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5015" y="5282678"/>
            <a:ext cx="576499" cy="618022"/>
          </a:xfrm>
          <a:prstGeom prst="rect">
            <a:avLst/>
          </a:prstGeom>
        </p:spPr>
      </p:pic>
      <p:pic>
        <p:nvPicPr>
          <p:cNvPr id="46" name="Grafik 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8088" y="5282678"/>
            <a:ext cx="576499" cy="618022"/>
          </a:xfrm>
          <a:prstGeom prst="rect">
            <a:avLst/>
          </a:prstGeom>
        </p:spPr>
      </p:pic>
      <p:pic>
        <p:nvPicPr>
          <p:cNvPr id="47" name="Grafik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0093" y="5282678"/>
            <a:ext cx="576499" cy="618022"/>
          </a:xfrm>
          <a:prstGeom prst="rect">
            <a:avLst/>
          </a:prstGeom>
        </p:spPr>
      </p:pic>
      <p:pic>
        <p:nvPicPr>
          <p:cNvPr id="48" name="Grafik 4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4383" y="5282678"/>
            <a:ext cx="576499" cy="618022"/>
          </a:xfrm>
          <a:prstGeom prst="rect">
            <a:avLst/>
          </a:prstGeom>
        </p:spPr>
      </p:pic>
      <p:sp>
        <p:nvSpPr>
          <p:cNvPr id="49" name="Textplatzhalter 1"/>
          <p:cNvSpPr>
            <a:spLocks noGrp="1"/>
          </p:cNvSpPr>
          <p:nvPr>
            <p:ph type="body" sz="quarter" idx="33"/>
          </p:nvPr>
        </p:nvSpPr>
        <p:spPr>
          <a:xfrm>
            <a:off x="7673010" y="5988326"/>
            <a:ext cx="4098304" cy="202924"/>
          </a:xfrm>
        </p:spPr>
        <p:txBody>
          <a:bodyPr/>
          <a:lstStyle/>
          <a:p>
            <a:r>
              <a:rPr lang="de-DE" dirty="0" smtClean="0"/>
              <a:t>Bilderquelle: Pixabay.com</a:t>
            </a:r>
            <a:endParaRPr lang="de-DE" dirty="0"/>
          </a:p>
        </p:txBody>
      </p:sp>
    </p:spTree>
    <p:extLst>
      <p:ext uri="{BB962C8B-B14F-4D97-AF65-F5344CB8AC3E}">
        <p14:creationId xmlns:p14="http://schemas.microsoft.com/office/powerpoint/2010/main" val="14363817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Riskanter Alkoholkonsum - Aktueller Forschungsstand</a:t>
            </a:r>
            <a:endParaRPr lang="de-DE" dirty="0"/>
          </a:p>
        </p:txBody>
      </p:sp>
      <p:sp>
        <p:nvSpPr>
          <p:cNvPr id="8" name="Inhaltsplatzhalter 7"/>
          <p:cNvSpPr>
            <a:spLocks noGrp="1"/>
          </p:cNvSpPr>
          <p:nvPr>
            <p:ph idx="1"/>
          </p:nvPr>
        </p:nvSpPr>
        <p:spPr/>
        <p:txBody>
          <a:bodyPr/>
          <a:lstStyle/>
          <a:p>
            <a:r>
              <a:rPr lang="de-DE" sz="2400" dirty="0"/>
              <a:t>In den letzten Jahren wurden diverse weitere Studien zum Risiko bei moderatem Konsum von Alkohol veröffentlicht</a:t>
            </a:r>
            <a:r>
              <a:rPr lang="de-DE" sz="2400" dirty="0" smtClean="0"/>
              <a:t>:</a:t>
            </a:r>
          </a:p>
          <a:p>
            <a:endParaRPr lang="de-DE" sz="2400" dirty="0"/>
          </a:p>
          <a:p>
            <a:pPr lvl="1"/>
            <a:r>
              <a:rPr lang="de-DE" sz="2200" dirty="0" smtClean="0"/>
              <a:t>Demnach </a:t>
            </a:r>
            <a:r>
              <a:rPr lang="de-DE" sz="2200" dirty="0"/>
              <a:t>besteht eine lineare Beziehung zwischen dem Ausmaß des Konsums, einschließlich geringster Trinkmengen, und dem Sterberisiko</a:t>
            </a:r>
            <a:r>
              <a:rPr lang="de-DE" sz="2200" baseline="30000" dirty="0"/>
              <a:t>1,2</a:t>
            </a:r>
            <a:r>
              <a:rPr lang="de-DE" sz="2200" dirty="0"/>
              <a:t>, beispielsweise </a:t>
            </a:r>
            <a:r>
              <a:rPr lang="de-DE" sz="2200" dirty="0" smtClean="0"/>
              <a:t>durch </a:t>
            </a:r>
            <a:r>
              <a:rPr lang="de-DE" sz="2200" dirty="0"/>
              <a:t>Schlaganfall</a:t>
            </a:r>
            <a:r>
              <a:rPr lang="de-DE" sz="2200" baseline="30000" dirty="0"/>
              <a:t>2</a:t>
            </a:r>
            <a:r>
              <a:rPr lang="de-DE" sz="2200" dirty="0"/>
              <a:t> und durch weitere Herz-Kreislauf-Krankheiten</a:t>
            </a:r>
            <a:r>
              <a:rPr lang="de-DE" sz="2200" baseline="30000" dirty="0"/>
              <a:t>3</a:t>
            </a:r>
            <a:r>
              <a:rPr lang="de-DE" sz="2200" dirty="0" smtClean="0"/>
              <a:t>.</a:t>
            </a:r>
          </a:p>
          <a:p>
            <a:pPr lvl="1"/>
            <a:endParaRPr lang="de-DE" sz="2200" dirty="0"/>
          </a:p>
          <a:p>
            <a:r>
              <a:rPr lang="de-DE" sz="2400" dirty="0"/>
              <a:t>Da auch moderater Alkoholkonsum mit erhöhten Risiken für Erkrankungen verknüpft ist, ist eine Definition von Schwellenwerten für risikofreien Konsum nicht möglich</a:t>
            </a:r>
            <a:r>
              <a:rPr lang="de-DE" baseline="30000" dirty="0" smtClean="0"/>
              <a:t>5</a:t>
            </a:r>
            <a:r>
              <a:rPr lang="de-DE" dirty="0" smtClean="0"/>
              <a:t>.</a:t>
            </a:r>
            <a:endParaRPr lang="de-DE" sz="4800" dirty="0"/>
          </a:p>
          <a:p>
            <a:endParaRPr lang="de-DE" dirty="0" smtClean="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62</a:t>
            </a:fld>
            <a:endParaRPr lang="en-US" noProof="0" dirty="0"/>
          </a:p>
        </p:txBody>
      </p:sp>
      <p:sp>
        <p:nvSpPr>
          <p:cNvPr id="9" name="Textplatzhalter 8"/>
          <p:cNvSpPr>
            <a:spLocks noGrp="1"/>
          </p:cNvSpPr>
          <p:nvPr>
            <p:ph type="body" sz="quarter" idx="33"/>
          </p:nvPr>
        </p:nvSpPr>
        <p:spPr>
          <a:xfrm>
            <a:off x="4444678" y="5988326"/>
            <a:ext cx="7326635" cy="202924"/>
          </a:xfrm>
        </p:spPr>
        <p:txBody>
          <a:bodyPr/>
          <a:lstStyle/>
          <a:p>
            <a:r>
              <a:rPr lang="de-DE" baseline="30000" dirty="0" smtClean="0"/>
              <a:t>1</a:t>
            </a:r>
            <a:r>
              <a:rPr lang="de-DE" dirty="0" smtClean="0"/>
              <a:t>Stockwell </a:t>
            </a:r>
            <a:r>
              <a:rPr lang="de-DE" dirty="0"/>
              <a:t>et al., </a:t>
            </a:r>
            <a:r>
              <a:rPr lang="de-DE" dirty="0" smtClean="0"/>
              <a:t>2016; </a:t>
            </a:r>
            <a:r>
              <a:rPr lang="de-DE" baseline="30000" dirty="0"/>
              <a:t>2</a:t>
            </a:r>
            <a:r>
              <a:rPr lang="de-DE" dirty="0" smtClean="0"/>
              <a:t>Wood et al., 2018; </a:t>
            </a:r>
            <a:r>
              <a:rPr lang="de-DE" baseline="30000" dirty="0"/>
              <a:t>3</a:t>
            </a:r>
            <a:r>
              <a:rPr lang="de-DE" dirty="0" smtClean="0"/>
              <a:t>Toma et al., 2017; </a:t>
            </a:r>
            <a:r>
              <a:rPr lang="de-DE" baseline="30000" dirty="0" smtClean="0"/>
              <a:t>4</a:t>
            </a:r>
            <a:r>
              <a:rPr lang="de-DE" dirty="0" smtClean="0"/>
              <a:t>Zhao et a., 2017; </a:t>
            </a:r>
            <a:r>
              <a:rPr lang="de-DE" baseline="30000" dirty="0" smtClean="0"/>
              <a:t>5</a:t>
            </a:r>
            <a:r>
              <a:rPr lang="de-DE" dirty="0" smtClean="0"/>
              <a:t>DHS 2019</a:t>
            </a:r>
            <a:endParaRPr lang="de-DE" dirty="0"/>
          </a:p>
        </p:txBody>
      </p:sp>
    </p:spTree>
    <p:extLst>
      <p:ext uri="{BB962C8B-B14F-4D97-AF65-F5344CB8AC3E}">
        <p14:creationId xmlns:p14="http://schemas.microsoft.com/office/powerpoint/2010/main" val="10905354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Aktuelle Empfehlungen zum Umgang mit Alkohol</a:t>
            </a:r>
            <a:r>
              <a:rPr lang="de-DE" baseline="30000" dirty="0" smtClean="0"/>
              <a:t>1</a:t>
            </a:r>
            <a:endParaRPr lang="de-DE" baseline="30000" dirty="0"/>
          </a:p>
        </p:txBody>
      </p:sp>
      <p:sp>
        <p:nvSpPr>
          <p:cNvPr id="3" name="Inhaltsplatzhalter 2"/>
          <p:cNvSpPr>
            <a:spLocks noGrp="1"/>
          </p:cNvSpPr>
          <p:nvPr>
            <p:ph idx="1"/>
          </p:nvPr>
        </p:nvSpPr>
        <p:spPr/>
        <p:txBody>
          <a:bodyPr/>
          <a:lstStyle/>
          <a:p>
            <a:pPr marL="723900" lvl="1" indent="-457200">
              <a:buAutoNum type="arabicPeriod"/>
            </a:pPr>
            <a:endParaRPr lang="de-DE" sz="2400" b="1" dirty="0" smtClean="0"/>
          </a:p>
          <a:p>
            <a:pPr marL="723900" lvl="1" indent="-457200">
              <a:buAutoNum type="arabicPeriod"/>
            </a:pPr>
            <a:r>
              <a:rPr lang="de-DE" sz="2400" b="1" dirty="0" smtClean="0"/>
              <a:t>Alkoholkonsum reduzieren</a:t>
            </a:r>
          </a:p>
          <a:p>
            <a:pPr lvl="2"/>
            <a:r>
              <a:rPr lang="de-DE" sz="2000" dirty="0"/>
              <a:t>Alle Konsumierenden können durch eine Reduktion ihres Konsums eine </a:t>
            </a:r>
            <a:r>
              <a:rPr lang="de-DE" sz="2000" dirty="0" smtClean="0"/>
              <a:t>Verringerung ihres </a:t>
            </a:r>
            <a:r>
              <a:rPr lang="de-DE" sz="2000" dirty="0"/>
              <a:t>Erkrankungsrisikos erreichen.</a:t>
            </a:r>
            <a:endParaRPr lang="de-DE" sz="2000" b="1" dirty="0" smtClean="0"/>
          </a:p>
          <a:p>
            <a:pPr lvl="2"/>
            <a:r>
              <a:rPr lang="de-DE" sz="2000" dirty="0" smtClean="0"/>
              <a:t>Männern ist von</a:t>
            </a:r>
            <a:r>
              <a:rPr lang="de-DE" sz="2000" dirty="0"/>
              <a:t> </a:t>
            </a:r>
            <a:r>
              <a:rPr lang="de-DE" sz="2000" dirty="0" smtClean="0"/>
              <a:t>einem </a:t>
            </a:r>
            <a:r>
              <a:rPr lang="de-DE" sz="2000" dirty="0"/>
              <a:t>Konsum über 24g Reinalkohol pro Tag abzuraten, Frauen wird vom Konsum über </a:t>
            </a:r>
            <a:r>
              <a:rPr lang="de-DE" sz="2000" dirty="0" smtClean="0"/>
              <a:t>12g</a:t>
            </a:r>
            <a:r>
              <a:rPr lang="de-DE" sz="2000" dirty="0"/>
              <a:t> </a:t>
            </a:r>
            <a:r>
              <a:rPr lang="de-DE" sz="2000" dirty="0" smtClean="0"/>
              <a:t>Reinalkohol </a:t>
            </a:r>
            <a:r>
              <a:rPr lang="de-DE" sz="2000" dirty="0"/>
              <a:t>pro Tag abgeraten. Dies gilt nur, wenn an wenigstens zwei bis drei Tagen pro </a:t>
            </a:r>
            <a:r>
              <a:rPr lang="de-DE" sz="2000" dirty="0" smtClean="0"/>
              <a:t>Woche ganz </a:t>
            </a:r>
            <a:r>
              <a:rPr lang="de-DE" sz="2000" dirty="0"/>
              <a:t>auf Alkohol verzichtet wird</a:t>
            </a:r>
            <a:r>
              <a:rPr lang="de-DE" sz="2000" dirty="0" smtClean="0"/>
              <a:t>.</a:t>
            </a:r>
            <a:endParaRPr lang="de-DE" sz="2000" b="1" dirty="0" smtClean="0"/>
          </a:p>
          <a:p>
            <a:pPr marL="723900" lvl="1" indent="-457200">
              <a:buAutoNum type="arabicPeriod"/>
            </a:pPr>
            <a:r>
              <a:rPr lang="de-DE" sz="2400" b="1" dirty="0" smtClean="0"/>
              <a:t>Rauschtrinken vermeiden</a:t>
            </a:r>
          </a:p>
          <a:p>
            <a:pPr lvl="2"/>
            <a:r>
              <a:rPr lang="de-DE" sz="2000" dirty="0"/>
              <a:t>Rauschtrinken (Konsum von vier oder mehr Getränken à 10 Gramm Reinalkohol pro </a:t>
            </a:r>
            <a:r>
              <a:rPr lang="de-DE" sz="2000" dirty="0" smtClean="0"/>
              <a:t>Gelegenheit bei </a:t>
            </a:r>
            <a:r>
              <a:rPr lang="de-DE" sz="2000" dirty="0"/>
              <a:t>Frauen und fünf oder mehr Getränken à 10 Gramm Reinalkohol pro Gelegenheit </a:t>
            </a:r>
            <a:r>
              <a:rPr lang="de-DE" sz="2000" dirty="0" smtClean="0"/>
              <a:t>bei Männern</a:t>
            </a:r>
            <a:r>
              <a:rPr lang="de-DE" sz="2000" dirty="0"/>
              <a:t>) sollte vermieden werden.</a:t>
            </a:r>
            <a:endParaRPr lang="de-DE" sz="2000" b="1" dirty="0" smtClean="0"/>
          </a:p>
          <a:p>
            <a:pPr marL="723900" lvl="1" indent="-457200">
              <a:buFont typeface="Arial" panose="020B0604020202020204" pitchFamily="34" charset="0"/>
              <a:buAutoNum type="arabicPeriod"/>
            </a:pPr>
            <a:r>
              <a:rPr lang="de-DE" sz="2400" b="1" dirty="0" smtClean="0"/>
              <a:t>Das </a:t>
            </a:r>
            <a:r>
              <a:rPr lang="de-DE" sz="2400" b="1" dirty="0"/>
              <a:t>Zusammenwirken gesundheitlich riskanter Verhaltensweisen bedenken</a:t>
            </a:r>
          </a:p>
          <a:p>
            <a:pPr lvl="2"/>
            <a:r>
              <a:rPr lang="de-DE" sz="2000" dirty="0"/>
              <a:t>B</a:t>
            </a:r>
            <a:r>
              <a:rPr lang="de-DE" sz="2000" dirty="0" smtClean="0"/>
              <a:t>ei </a:t>
            </a:r>
            <a:r>
              <a:rPr lang="de-DE" sz="2000" dirty="0"/>
              <a:t>Tabakrauchen, Übergewicht </a:t>
            </a:r>
            <a:r>
              <a:rPr lang="de-DE" sz="2000" dirty="0" smtClean="0"/>
              <a:t>oder Bewegungsmangel sollte besonderer Wert </a:t>
            </a:r>
            <a:r>
              <a:rPr lang="de-DE" sz="2000" dirty="0"/>
              <a:t>auf Alkoholreduktion gelegt </a:t>
            </a:r>
            <a:r>
              <a:rPr lang="de-DE" sz="2000" dirty="0" smtClean="0"/>
              <a:t>werden</a:t>
            </a:r>
            <a:endParaRPr lang="de-DE" sz="2000" b="1" dirty="0" smtClean="0"/>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63</a:t>
            </a:fld>
            <a:endParaRPr lang="en-US" noProof="0" dirty="0"/>
          </a:p>
        </p:txBody>
      </p:sp>
      <p:sp>
        <p:nvSpPr>
          <p:cNvPr id="6" name="Textplatzhalter 5"/>
          <p:cNvSpPr>
            <a:spLocks noGrp="1"/>
          </p:cNvSpPr>
          <p:nvPr>
            <p:ph type="body" sz="quarter" idx="33"/>
          </p:nvPr>
        </p:nvSpPr>
        <p:spPr/>
        <p:txBody>
          <a:bodyPr/>
          <a:lstStyle/>
          <a:p>
            <a:r>
              <a:rPr lang="de-DE" baseline="30000" dirty="0" smtClean="0"/>
              <a:t>1</a:t>
            </a:r>
            <a:r>
              <a:rPr lang="de-DE" dirty="0" smtClean="0"/>
              <a:t>DHS, 2019</a:t>
            </a:r>
            <a:endParaRPr lang="de-DE" dirty="0"/>
          </a:p>
        </p:txBody>
      </p:sp>
    </p:spTree>
    <p:extLst>
      <p:ext uri="{BB962C8B-B14F-4D97-AF65-F5344CB8AC3E}">
        <p14:creationId xmlns:p14="http://schemas.microsoft.com/office/powerpoint/2010/main" val="36300656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Aktuelle Empfehlungen zum Umgang mit Alkohol</a:t>
            </a:r>
            <a:r>
              <a:rPr lang="de-DE" baseline="30000" dirty="0" smtClean="0"/>
              <a:t>1</a:t>
            </a:r>
            <a:endParaRPr lang="de-DE" baseline="30000" dirty="0"/>
          </a:p>
        </p:txBody>
      </p:sp>
      <p:sp>
        <p:nvSpPr>
          <p:cNvPr id="3" name="Inhaltsplatzhalter 2"/>
          <p:cNvSpPr>
            <a:spLocks noGrp="1"/>
          </p:cNvSpPr>
          <p:nvPr>
            <p:ph idx="1"/>
          </p:nvPr>
        </p:nvSpPr>
        <p:spPr/>
        <p:txBody>
          <a:bodyPr/>
          <a:lstStyle/>
          <a:p>
            <a:pPr marL="723900" lvl="1" indent="-457200">
              <a:buFont typeface="+mj-lt"/>
              <a:buAutoNum type="arabicPeriod" startAt="5"/>
            </a:pPr>
            <a:endParaRPr lang="de-DE" sz="2400" b="1" dirty="0" smtClean="0"/>
          </a:p>
          <a:p>
            <a:pPr marL="723900" lvl="1" indent="-457200">
              <a:buFont typeface="+mj-lt"/>
              <a:buAutoNum type="arabicPeriod" startAt="5"/>
            </a:pPr>
            <a:r>
              <a:rPr lang="de-DE" sz="2400" b="1" dirty="0" smtClean="0"/>
              <a:t>Alkoholkonsum </a:t>
            </a:r>
            <a:r>
              <a:rPr lang="de-DE" sz="2400" b="1" dirty="0"/>
              <a:t>während der Einnahme von Medikamenten vermeiden</a:t>
            </a:r>
          </a:p>
          <a:p>
            <a:pPr lvl="2"/>
            <a:r>
              <a:rPr lang="de-DE" sz="2000" dirty="0"/>
              <a:t>Bei bestimmten Medikamenten (Paracetamol, </a:t>
            </a:r>
            <a:r>
              <a:rPr lang="de-DE" sz="2000" dirty="0" err="1"/>
              <a:t>Isoniacid</a:t>
            </a:r>
            <a:r>
              <a:rPr lang="de-DE" sz="2000" dirty="0"/>
              <a:t> und </a:t>
            </a:r>
            <a:r>
              <a:rPr lang="de-DE" sz="2000" dirty="0" err="1"/>
              <a:t>Methotrexat</a:t>
            </a:r>
            <a:r>
              <a:rPr lang="de-DE" sz="2000" dirty="0"/>
              <a:t>) sollte kein Alkohol konsumiert </a:t>
            </a:r>
            <a:r>
              <a:rPr lang="de-DE" sz="2000" dirty="0" smtClean="0"/>
              <a:t>werden</a:t>
            </a:r>
            <a:endParaRPr lang="de-DE" sz="2000" b="1" dirty="0" smtClean="0"/>
          </a:p>
          <a:p>
            <a:pPr marL="723900" lvl="1" indent="-457200">
              <a:buFont typeface="+mj-lt"/>
              <a:buAutoNum type="arabicPeriod" startAt="5"/>
            </a:pPr>
            <a:r>
              <a:rPr lang="de-DE" sz="2400" b="1" dirty="0" smtClean="0"/>
              <a:t>Kinder </a:t>
            </a:r>
            <a:r>
              <a:rPr lang="de-DE" sz="2400" b="1" dirty="0"/>
              <a:t>und Jugendliche sollten keinen Alkohol </a:t>
            </a:r>
            <a:r>
              <a:rPr lang="de-DE" sz="2400" b="1" dirty="0" smtClean="0"/>
              <a:t>trinken</a:t>
            </a:r>
          </a:p>
          <a:p>
            <a:pPr lvl="2"/>
            <a:r>
              <a:rPr lang="de-DE" sz="2000" dirty="0"/>
              <a:t>Vor Vollendung des 18. Lebensjahres bestehen zahlreiche gesundheitliche und </a:t>
            </a:r>
            <a:r>
              <a:rPr lang="de-DE" sz="2000" dirty="0" smtClean="0"/>
              <a:t>entwicklungspsychologische Risiken </a:t>
            </a:r>
            <a:r>
              <a:rPr lang="de-DE" sz="2000" dirty="0"/>
              <a:t>bei Alkoholkonsum. Kinder und Jugendliche sollten keinen </a:t>
            </a:r>
            <a:r>
              <a:rPr lang="de-DE" sz="2000" dirty="0" smtClean="0"/>
              <a:t>Alkohol trinken</a:t>
            </a:r>
            <a:r>
              <a:rPr lang="de-DE" sz="2000" dirty="0"/>
              <a:t>.</a:t>
            </a:r>
            <a:endParaRPr lang="de-DE" sz="2000" b="1" dirty="0"/>
          </a:p>
          <a:p>
            <a:pPr marL="723900" lvl="1" indent="-457200">
              <a:buFont typeface="+mj-lt"/>
              <a:buAutoNum type="arabicPeriod" startAt="5"/>
            </a:pPr>
            <a:r>
              <a:rPr lang="de-DE" sz="2400" b="1" dirty="0" smtClean="0"/>
              <a:t>Keinen </a:t>
            </a:r>
            <a:r>
              <a:rPr lang="de-DE" sz="2400" b="1" dirty="0"/>
              <a:t>Alkohol während der Schwangerschaft und Stillzeit </a:t>
            </a:r>
            <a:r>
              <a:rPr lang="de-DE" sz="2400" b="1" dirty="0" smtClean="0"/>
              <a:t>konsumieren</a:t>
            </a:r>
          </a:p>
          <a:p>
            <a:pPr lvl="2"/>
            <a:r>
              <a:rPr lang="de-DE" sz="2000" dirty="0"/>
              <a:t>Frauen, die schwanger sind oder ihren Säugling stillen, </a:t>
            </a:r>
            <a:r>
              <a:rPr lang="de-DE" sz="2000" dirty="0" smtClean="0"/>
              <a:t>sollen </a:t>
            </a:r>
            <a:r>
              <a:rPr lang="de-DE" sz="2000" dirty="0"/>
              <a:t>keinen Alkohol trinken. </a:t>
            </a:r>
            <a:endParaRPr lang="de-DE" sz="2000" dirty="0" smtClean="0"/>
          </a:p>
          <a:p>
            <a:pPr lvl="2"/>
            <a:r>
              <a:rPr lang="de-DE" sz="2000" dirty="0" smtClean="0"/>
              <a:t>Förderlich</a:t>
            </a:r>
            <a:r>
              <a:rPr lang="de-DE" sz="2000" dirty="0"/>
              <a:t> </a:t>
            </a:r>
            <a:r>
              <a:rPr lang="de-DE" sz="2000" dirty="0" smtClean="0"/>
              <a:t>ist </a:t>
            </a:r>
            <a:r>
              <a:rPr lang="de-DE" sz="2000" dirty="0"/>
              <a:t>Alkoholabstinenz für Frauen und Männer bei Versuchen eine Schwangerschaft herbeizuführen.</a:t>
            </a:r>
            <a:endParaRPr lang="de-DE" sz="2000" b="1" dirty="0" smtClean="0"/>
          </a:p>
          <a:p>
            <a:pPr marL="723900" lvl="1" indent="-457200">
              <a:buFont typeface="+mj-lt"/>
              <a:buAutoNum type="arabicPeriod" startAt="5"/>
            </a:pPr>
            <a:r>
              <a:rPr lang="de-DE" sz="2400" b="1" dirty="0" smtClean="0"/>
              <a:t>Keinen </a:t>
            </a:r>
            <a:r>
              <a:rPr lang="de-DE" sz="2400" b="1" dirty="0"/>
              <a:t>Alkohol am Arbeitsplatz, bei der Bedienung von Maschinen und </a:t>
            </a:r>
            <a:r>
              <a:rPr lang="de-DE" sz="2400" b="1" dirty="0" smtClean="0"/>
              <a:t>im Straßenverkehr konsumieren</a:t>
            </a:r>
          </a:p>
          <a:p>
            <a:pPr marL="266700" lvl="1" indent="0">
              <a:buNone/>
            </a:pPr>
            <a:endParaRPr lang="de-DE" sz="2400" b="1" dirty="0"/>
          </a:p>
          <a:p>
            <a:pPr marL="723900" lvl="1" indent="-457200">
              <a:buAutoNum type="arabicPeriod"/>
            </a:pPr>
            <a:endParaRPr lang="de-DE" dirty="0"/>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64</a:t>
            </a:fld>
            <a:endParaRPr lang="en-US" noProof="0" dirty="0"/>
          </a:p>
        </p:txBody>
      </p:sp>
      <p:sp>
        <p:nvSpPr>
          <p:cNvPr id="6" name="Textplatzhalter 5"/>
          <p:cNvSpPr>
            <a:spLocks noGrp="1"/>
          </p:cNvSpPr>
          <p:nvPr>
            <p:ph type="body" sz="quarter" idx="33"/>
          </p:nvPr>
        </p:nvSpPr>
        <p:spPr/>
        <p:txBody>
          <a:bodyPr/>
          <a:lstStyle/>
          <a:p>
            <a:r>
              <a:rPr lang="de-DE" baseline="30000" dirty="0" smtClean="0"/>
              <a:t>1</a:t>
            </a:r>
            <a:r>
              <a:rPr lang="de-DE" dirty="0" smtClean="0"/>
              <a:t>DHS, 2019</a:t>
            </a:r>
            <a:endParaRPr lang="de-DE" dirty="0"/>
          </a:p>
        </p:txBody>
      </p:sp>
    </p:spTree>
    <p:extLst>
      <p:ext uri="{BB962C8B-B14F-4D97-AF65-F5344CB8AC3E}">
        <p14:creationId xmlns:p14="http://schemas.microsoft.com/office/powerpoint/2010/main" val="25460319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Standardglas-Ansatz</a:t>
            </a:r>
            <a:endParaRPr lang="de-DE" dirty="0"/>
          </a:p>
        </p:txBody>
      </p:sp>
      <p:sp>
        <p:nvSpPr>
          <p:cNvPr id="3" name="Textplatzhalter 2"/>
          <p:cNvSpPr>
            <a:spLocks noGrp="1"/>
          </p:cNvSpPr>
          <p:nvPr>
            <p:ph type="body" sz="quarter" idx="32"/>
          </p:nvPr>
        </p:nvSpPr>
        <p:spPr/>
        <p:txBody>
          <a:bodyPr/>
          <a:lstStyle/>
          <a:p>
            <a:r>
              <a:rPr lang="de-DE" dirty="0" smtClean="0"/>
              <a:t>Wie kann der Alkoholgehalt transparenter gemacht werden?</a:t>
            </a:r>
            <a:endParaRPr lang="de-DE" dirty="0"/>
          </a:p>
        </p:txBody>
      </p:sp>
      <p:sp>
        <p:nvSpPr>
          <p:cNvPr id="4" name="Inhaltsplatzhalter 3"/>
          <p:cNvSpPr>
            <a:spLocks noGrp="1"/>
          </p:cNvSpPr>
          <p:nvPr>
            <p:ph idx="1"/>
          </p:nvPr>
        </p:nvSpPr>
        <p:spPr/>
        <p:txBody>
          <a:bodyPr/>
          <a:lstStyle/>
          <a:p>
            <a:r>
              <a:rPr lang="de-DE" dirty="0" smtClean="0"/>
              <a:t>Angabe des enthaltenen Alkohols in „Standardgläsern“</a:t>
            </a:r>
          </a:p>
          <a:p>
            <a:endParaRPr lang="de-DE" dirty="0" smtClean="0"/>
          </a:p>
          <a:p>
            <a:r>
              <a:rPr lang="de-DE" dirty="0" smtClean="0"/>
              <a:t>Ein </a:t>
            </a:r>
            <a:r>
              <a:rPr lang="de-DE" dirty="0"/>
              <a:t>Standardglas Alkohol enthält </a:t>
            </a:r>
            <a:r>
              <a:rPr lang="de-DE" b="1" dirty="0"/>
              <a:t>zwischen 10 und 12 Gramm reinen </a:t>
            </a:r>
            <a:r>
              <a:rPr lang="de-DE" b="1" dirty="0" smtClean="0"/>
              <a:t>Alkohol</a:t>
            </a:r>
          </a:p>
          <a:p>
            <a:pPr>
              <a:buFont typeface="Wingdings" panose="05000000000000000000" pitchFamily="2" charset="2"/>
              <a:buChar char="à"/>
            </a:pPr>
            <a:endParaRPr lang="de-DE" dirty="0" smtClean="0"/>
          </a:p>
          <a:p>
            <a:r>
              <a:rPr lang="de-DE" dirty="0" smtClean="0">
                <a:sym typeface="Wingdings" panose="05000000000000000000" pitchFamily="2" charset="2"/>
              </a:rPr>
              <a:t>Ein Standardglas entspricht </a:t>
            </a:r>
          </a:p>
          <a:p>
            <a:pPr lvl="1"/>
            <a:r>
              <a:rPr lang="de-DE" dirty="0" smtClean="0"/>
              <a:t>einen kleinem </a:t>
            </a:r>
            <a:r>
              <a:rPr lang="de-DE" dirty="0"/>
              <a:t>Glas </a:t>
            </a:r>
            <a:r>
              <a:rPr lang="de-DE" dirty="0" smtClean="0"/>
              <a:t>Bier (0,3l), </a:t>
            </a:r>
          </a:p>
          <a:p>
            <a:pPr lvl="1"/>
            <a:r>
              <a:rPr lang="de-DE" dirty="0" smtClean="0"/>
              <a:t>einem „halben Viertele“ Wein (0,125l), </a:t>
            </a:r>
          </a:p>
          <a:p>
            <a:pPr lvl="1"/>
            <a:r>
              <a:rPr lang="de-DE" dirty="0" smtClean="0"/>
              <a:t>einem </a:t>
            </a:r>
            <a:r>
              <a:rPr lang="de-DE" dirty="0"/>
              <a:t>Glas Sekt </a:t>
            </a:r>
            <a:r>
              <a:rPr lang="de-DE" dirty="0" smtClean="0"/>
              <a:t>(0,1l) oder </a:t>
            </a:r>
          </a:p>
          <a:p>
            <a:pPr lvl="1"/>
            <a:r>
              <a:rPr lang="de-DE" dirty="0" smtClean="0"/>
              <a:t>einem </a:t>
            </a:r>
            <a:r>
              <a:rPr lang="de-DE" dirty="0"/>
              <a:t>doppelten </a:t>
            </a:r>
            <a:r>
              <a:rPr lang="de-DE" dirty="0" smtClean="0"/>
              <a:t>Schnaps (4cl)</a:t>
            </a:r>
            <a:endParaRPr lang="de-DE" dirty="0"/>
          </a:p>
        </p:txBody>
      </p:sp>
      <p:sp>
        <p:nvSpPr>
          <p:cNvPr id="5" name="Fußzeilenplatzhalter 4"/>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65</a:t>
            </a:fld>
            <a:endParaRPr lang="en-US" noProof="0" dirty="0"/>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1679" y="2897074"/>
            <a:ext cx="5264642" cy="2961361"/>
          </a:xfrm>
          <a:prstGeom prst="rect">
            <a:avLst/>
          </a:prstGeom>
        </p:spPr>
      </p:pic>
      <p:sp>
        <p:nvSpPr>
          <p:cNvPr id="9" name="Rechteck 8"/>
          <p:cNvSpPr/>
          <p:nvPr/>
        </p:nvSpPr>
        <p:spPr>
          <a:xfrm>
            <a:off x="5883216" y="5853870"/>
            <a:ext cx="6096000" cy="461665"/>
          </a:xfrm>
          <a:prstGeom prst="rect">
            <a:avLst/>
          </a:prstGeom>
        </p:spPr>
        <p:txBody>
          <a:bodyPr>
            <a:spAutoFit/>
          </a:bodyPr>
          <a:lstStyle/>
          <a:p>
            <a:pPr algn="r"/>
            <a:r>
              <a:rPr lang="en-US" sz="1200" dirty="0" err="1" smtClean="0"/>
              <a:t>Bildquelle</a:t>
            </a:r>
            <a:r>
              <a:rPr lang="en-US" sz="1200" dirty="0" smtClean="0"/>
              <a:t>: </a:t>
            </a:r>
            <a:r>
              <a:rPr lang="en-US" sz="1200" dirty="0"/>
              <a:t>University of Toronto/University of </a:t>
            </a:r>
            <a:r>
              <a:rPr lang="en-US" sz="1200" dirty="0" smtClean="0"/>
              <a:t>Victoria, Link </a:t>
            </a:r>
            <a:r>
              <a:rPr lang="en-US" sz="1200" dirty="0" err="1" smtClean="0"/>
              <a:t>zur</a:t>
            </a:r>
            <a:r>
              <a:rPr lang="en-US" sz="1200" dirty="0" smtClean="0"/>
              <a:t> </a:t>
            </a:r>
            <a:r>
              <a:rPr lang="en-US" sz="1200" dirty="0" err="1" smtClean="0"/>
              <a:t>Evaluationsstudie</a:t>
            </a:r>
            <a:r>
              <a:rPr lang="en-US" sz="1200" dirty="0" smtClean="0"/>
              <a:t>: https</a:t>
            </a:r>
            <a:r>
              <a:rPr lang="en-US" sz="1200" dirty="0"/>
              <a:t>://www.jsad.com/page/news/mar2020</a:t>
            </a:r>
          </a:p>
        </p:txBody>
      </p:sp>
    </p:spTree>
    <p:extLst>
      <p:ext uri="{BB962C8B-B14F-4D97-AF65-F5344CB8AC3E}">
        <p14:creationId xmlns:p14="http://schemas.microsoft.com/office/powerpoint/2010/main" val="28660568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Nüchtern werden</a:t>
            </a:r>
          </a:p>
        </p:txBody>
      </p:sp>
      <p:sp>
        <p:nvSpPr>
          <p:cNvPr id="6" name="Inhaltsplatzhalter 5"/>
          <p:cNvSpPr>
            <a:spLocks noGrp="1"/>
          </p:cNvSpPr>
          <p:nvPr>
            <p:ph idx="1"/>
          </p:nvPr>
        </p:nvSpPr>
        <p:spPr/>
        <p:txBody>
          <a:bodyPr/>
          <a:lstStyle/>
          <a:p>
            <a:endParaRPr lang="de-DE" dirty="0"/>
          </a:p>
        </p:txBody>
      </p:sp>
      <p:graphicFrame>
        <p:nvGraphicFramePr>
          <p:cNvPr id="27" name="Tabelle 26"/>
          <p:cNvGraphicFramePr>
            <a:graphicFrameLocks noGrp="1"/>
          </p:cNvGraphicFramePr>
          <p:nvPr>
            <p:extLst/>
          </p:nvPr>
        </p:nvGraphicFramePr>
        <p:xfrm>
          <a:off x="1387400" y="1014879"/>
          <a:ext cx="9417199" cy="5176377"/>
        </p:xfrm>
        <a:graphic>
          <a:graphicData uri="http://schemas.openxmlformats.org/drawingml/2006/table">
            <a:tbl>
              <a:tblPr/>
              <a:tblGrid>
                <a:gridCol w="856109">
                  <a:extLst>
                    <a:ext uri="{9D8B030D-6E8A-4147-A177-3AD203B41FA5}">
                      <a16:colId xmlns:a16="http://schemas.microsoft.com/office/drawing/2014/main" val="20000"/>
                    </a:ext>
                  </a:extLst>
                </a:gridCol>
                <a:gridCol w="856109">
                  <a:extLst>
                    <a:ext uri="{9D8B030D-6E8A-4147-A177-3AD203B41FA5}">
                      <a16:colId xmlns:a16="http://schemas.microsoft.com/office/drawing/2014/main" val="20001"/>
                    </a:ext>
                  </a:extLst>
                </a:gridCol>
                <a:gridCol w="856109">
                  <a:extLst>
                    <a:ext uri="{9D8B030D-6E8A-4147-A177-3AD203B41FA5}">
                      <a16:colId xmlns:a16="http://schemas.microsoft.com/office/drawing/2014/main" val="20002"/>
                    </a:ext>
                  </a:extLst>
                </a:gridCol>
                <a:gridCol w="856109">
                  <a:extLst>
                    <a:ext uri="{9D8B030D-6E8A-4147-A177-3AD203B41FA5}">
                      <a16:colId xmlns:a16="http://schemas.microsoft.com/office/drawing/2014/main" val="20003"/>
                    </a:ext>
                  </a:extLst>
                </a:gridCol>
                <a:gridCol w="856109">
                  <a:extLst>
                    <a:ext uri="{9D8B030D-6E8A-4147-A177-3AD203B41FA5}">
                      <a16:colId xmlns:a16="http://schemas.microsoft.com/office/drawing/2014/main" val="20004"/>
                    </a:ext>
                  </a:extLst>
                </a:gridCol>
                <a:gridCol w="856109">
                  <a:extLst>
                    <a:ext uri="{9D8B030D-6E8A-4147-A177-3AD203B41FA5}">
                      <a16:colId xmlns:a16="http://schemas.microsoft.com/office/drawing/2014/main" val="20005"/>
                    </a:ext>
                  </a:extLst>
                </a:gridCol>
                <a:gridCol w="856109">
                  <a:extLst>
                    <a:ext uri="{9D8B030D-6E8A-4147-A177-3AD203B41FA5}">
                      <a16:colId xmlns:a16="http://schemas.microsoft.com/office/drawing/2014/main" val="20006"/>
                    </a:ext>
                  </a:extLst>
                </a:gridCol>
                <a:gridCol w="856109">
                  <a:extLst>
                    <a:ext uri="{9D8B030D-6E8A-4147-A177-3AD203B41FA5}">
                      <a16:colId xmlns:a16="http://schemas.microsoft.com/office/drawing/2014/main" val="20007"/>
                    </a:ext>
                  </a:extLst>
                </a:gridCol>
                <a:gridCol w="856109">
                  <a:extLst>
                    <a:ext uri="{9D8B030D-6E8A-4147-A177-3AD203B41FA5}">
                      <a16:colId xmlns:a16="http://schemas.microsoft.com/office/drawing/2014/main" val="20008"/>
                    </a:ext>
                  </a:extLst>
                </a:gridCol>
                <a:gridCol w="856109">
                  <a:extLst>
                    <a:ext uri="{9D8B030D-6E8A-4147-A177-3AD203B41FA5}">
                      <a16:colId xmlns:a16="http://schemas.microsoft.com/office/drawing/2014/main" val="20009"/>
                    </a:ext>
                  </a:extLst>
                </a:gridCol>
                <a:gridCol w="856109">
                  <a:extLst>
                    <a:ext uri="{9D8B030D-6E8A-4147-A177-3AD203B41FA5}">
                      <a16:colId xmlns:a16="http://schemas.microsoft.com/office/drawing/2014/main" val="20010"/>
                    </a:ext>
                  </a:extLst>
                </a:gridCol>
              </a:tblGrid>
              <a:tr h="267033">
                <a:tc gridSpan="11">
                  <a:txBody>
                    <a:bodyPr/>
                    <a:lstStyle/>
                    <a:p>
                      <a:r>
                        <a:rPr lang="de-DE" sz="1200" dirty="0"/>
                        <a:t>Ausnüchterungstabelle für eine 76 Kilo schwere, 21 jährige Frau:</a:t>
                      </a:r>
                    </a:p>
                  </a:txBody>
                  <a:tcPr marL="60171" marR="60171" marT="30083" marB="30083" anchor="ctr">
                    <a:solidFill>
                      <a:srgbClr val="E5E5E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446304">
                <a:tc>
                  <a:txBody>
                    <a:bodyPr/>
                    <a:lstStyle/>
                    <a:p>
                      <a:pPr algn="ctr"/>
                      <a:r>
                        <a:rPr lang="de-DE" sz="1200">
                          <a:effectLst/>
                        </a:rPr>
                        <a:t> </a:t>
                      </a:r>
                    </a:p>
                  </a:txBody>
                  <a:tcPr marL="60171" marR="60171" marT="30083" marB="30083" anchor="ctr">
                    <a:lnL>
                      <a:noFill/>
                    </a:lnL>
                    <a:lnR>
                      <a:noFill/>
                    </a:lnR>
                    <a:lnB>
                      <a:noFill/>
                    </a:lnB>
                    <a:solidFill>
                      <a:srgbClr val="FFFFFF"/>
                    </a:solidFill>
                  </a:tcPr>
                </a:tc>
                <a:tc>
                  <a:txBody>
                    <a:bodyPr/>
                    <a:lstStyle/>
                    <a:p>
                      <a:pPr algn="ctr"/>
                      <a:r>
                        <a:rPr lang="de-DE" sz="1200">
                          <a:effectLst/>
                        </a:rPr>
                        <a:t>1 Std.</a:t>
                      </a:r>
                    </a:p>
                  </a:txBody>
                  <a:tcPr marL="60171" marR="60171" marT="30083" marB="30083" anchor="ctr">
                    <a:lnL>
                      <a:noFill/>
                    </a:lnL>
                    <a:lnR>
                      <a:noFill/>
                    </a:lnR>
                    <a:lnT>
                      <a:noFill/>
                    </a:lnT>
                    <a:lnB>
                      <a:noFill/>
                    </a:lnB>
                    <a:solidFill>
                      <a:srgbClr val="FFFFFF"/>
                    </a:solidFill>
                  </a:tcPr>
                </a:tc>
                <a:tc>
                  <a:txBody>
                    <a:bodyPr/>
                    <a:lstStyle/>
                    <a:p>
                      <a:pPr algn="ctr"/>
                      <a:r>
                        <a:rPr lang="de-DE" sz="1200">
                          <a:effectLst/>
                        </a:rPr>
                        <a:t>2 Std.</a:t>
                      </a:r>
                    </a:p>
                  </a:txBody>
                  <a:tcPr marL="60171" marR="60171" marT="30083" marB="30083" anchor="ctr">
                    <a:lnL>
                      <a:noFill/>
                    </a:lnL>
                    <a:lnR>
                      <a:noFill/>
                    </a:lnR>
                    <a:lnT>
                      <a:noFill/>
                    </a:lnT>
                    <a:lnB>
                      <a:noFill/>
                    </a:lnB>
                    <a:solidFill>
                      <a:srgbClr val="FFFFFF"/>
                    </a:solidFill>
                  </a:tcPr>
                </a:tc>
                <a:tc>
                  <a:txBody>
                    <a:bodyPr/>
                    <a:lstStyle/>
                    <a:p>
                      <a:pPr algn="ctr"/>
                      <a:r>
                        <a:rPr lang="de-DE" sz="1200">
                          <a:effectLst/>
                        </a:rPr>
                        <a:t>3 Std.</a:t>
                      </a:r>
                    </a:p>
                  </a:txBody>
                  <a:tcPr marL="60171" marR="60171" marT="30083" marB="30083" anchor="ctr">
                    <a:lnL>
                      <a:noFill/>
                    </a:lnL>
                    <a:lnR>
                      <a:noFill/>
                    </a:lnR>
                    <a:lnT>
                      <a:noFill/>
                    </a:lnT>
                    <a:lnB>
                      <a:noFill/>
                    </a:lnB>
                    <a:solidFill>
                      <a:srgbClr val="FFFFFF"/>
                    </a:solidFill>
                  </a:tcPr>
                </a:tc>
                <a:tc>
                  <a:txBody>
                    <a:bodyPr/>
                    <a:lstStyle/>
                    <a:p>
                      <a:pPr algn="ctr"/>
                      <a:r>
                        <a:rPr lang="de-DE" sz="1200">
                          <a:effectLst/>
                        </a:rPr>
                        <a:t>4 Std.</a:t>
                      </a:r>
                    </a:p>
                  </a:txBody>
                  <a:tcPr marL="60171" marR="60171" marT="30083" marB="30083" anchor="ctr">
                    <a:lnL>
                      <a:noFill/>
                    </a:lnL>
                    <a:lnR>
                      <a:noFill/>
                    </a:lnR>
                    <a:lnT>
                      <a:noFill/>
                    </a:lnT>
                    <a:lnB>
                      <a:noFill/>
                    </a:lnB>
                    <a:solidFill>
                      <a:srgbClr val="FFFFFF"/>
                    </a:solidFill>
                  </a:tcPr>
                </a:tc>
                <a:tc>
                  <a:txBody>
                    <a:bodyPr/>
                    <a:lstStyle/>
                    <a:p>
                      <a:pPr algn="ctr"/>
                      <a:r>
                        <a:rPr lang="de-DE" sz="1200">
                          <a:effectLst/>
                        </a:rPr>
                        <a:t>5 Std.</a:t>
                      </a:r>
                    </a:p>
                  </a:txBody>
                  <a:tcPr marL="60171" marR="60171" marT="30083" marB="30083" anchor="ctr">
                    <a:lnL>
                      <a:noFill/>
                    </a:lnL>
                    <a:lnR>
                      <a:noFill/>
                    </a:lnR>
                    <a:lnT>
                      <a:noFill/>
                    </a:lnT>
                    <a:lnB>
                      <a:noFill/>
                    </a:lnB>
                    <a:solidFill>
                      <a:srgbClr val="FFFFFF"/>
                    </a:solidFill>
                  </a:tcPr>
                </a:tc>
                <a:tc>
                  <a:txBody>
                    <a:bodyPr/>
                    <a:lstStyle/>
                    <a:p>
                      <a:pPr algn="ctr"/>
                      <a:r>
                        <a:rPr lang="de-DE" sz="1200">
                          <a:effectLst/>
                        </a:rPr>
                        <a:t>6 Std.</a:t>
                      </a:r>
                    </a:p>
                  </a:txBody>
                  <a:tcPr marL="60171" marR="60171" marT="30083" marB="30083" anchor="ctr">
                    <a:lnL>
                      <a:noFill/>
                    </a:lnL>
                    <a:lnR>
                      <a:noFill/>
                    </a:lnR>
                    <a:lnT>
                      <a:noFill/>
                    </a:lnT>
                    <a:lnB>
                      <a:noFill/>
                    </a:lnB>
                    <a:solidFill>
                      <a:srgbClr val="FFFFFF"/>
                    </a:solidFill>
                  </a:tcPr>
                </a:tc>
                <a:tc>
                  <a:txBody>
                    <a:bodyPr/>
                    <a:lstStyle/>
                    <a:p>
                      <a:pPr algn="ctr"/>
                      <a:r>
                        <a:rPr lang="de-DE" sz="1200">
                          <a:effectLst/>
                        </a:rPr>
                        <a:t>7 Std.</a:t>
                      </a:r>
                    </a:p>
                  </a:txBody>
                  <a:tcPr marL="60171" marR="60171" marT="30083" marB="30083" anchor="ctr">
                    <a:lnL>
                      <a:noFill/>
                    </a:lnL>
                    <a:lnR>
                      <a:noFill/>
                    </a:lnR>
                    <a:lnT>
                      <a:noFill/>
                    </a:lnT>
                    <a:lnB>
                      <a:noFill/>
                    </a:lnB>
                    <a:solidFill>
                      <a:srgbClr val="FFFFFF"/>
                    </a:solidFill>
                  </a:tcPr>
                </a:tc>
                <a:tc>
                  <a:txBody>
                    <a:bodyPr/>
                    <a:lstStyle/>
                    <a:p>
                      <a:pPr algn="ctr"/>
                      <a:r>
                        <a:rPr lang="de-DE" sz="1200">
                          <a:effectLst/>
                        </a:rPr>
                        <a:t>8 Std.</a:t>
                      </a:r>
                    </a:p>
                  </a:txBody>
                  <a:tcPr marL="60171" marR="60171" marT="30083" marB="30083" anchor="ctr">
                    <a:lnL>
                      <a:noFill/>
                    </a:lnL>
                    <a:lnR>
                      <a:noFill/>
                    </a:lnR>
                    <a:lnT>
                      <a:noFill/>
                    </a:lnT>
                    <a:lnB>
                      <a:noFill/>
                    </a:lnB>
                    <a:solidFill>
                      <a:srgbClr val="FFFFFF"/>
                    </a:solidFill>
                  </a:tcPr>
                </a:tc>
                <a:tc>
                  <a:txBody>
                    <a:bodyPr/>
                    <a:lstStyle/>
                    <a:p>
                      <a:pPr algn="ctr"/>
                      <a:r>
                        <a:rPr lang="de-DE" sz="1200">
                          <a:effectLst/>
                        </a:rPr>
                        <a:t>9 Std.</a:t>
                      </a:r>
                    </a:p>
                  </a:txBody>
                  <a:tcPr marL="60171" marR="60171" marT="30083" marB="30083" anchor="ctr">
                    <a:lnL>
                      <a:noFill/>
                    </a:lnL>
                    <a:lnR>
                      <a:noFill/>
                    </a:lnR>
                    <a:lnT>
                      <a:noFill/>
                    </a:lnT>
                    <a:lnB>
                      <a:noFill/>
                    </a:lnB>
                    <a:solidFill>
                      <a:srgbClr val="FFFFFF"/>
                    </a:solidFill>
                  </a:tcPr>
                </a:tc>
                <a:tc>
                  <a:txBody>
                    <a:bodyPr/>
                    <a:lstStyle/>
                    <a:p>
                      <a:pPr algn="ctr"/>
                      <a:r>
                        <a:rPr lang="de-DE" sz="1200">
                          <a:effectLst/>
                        </a:rPr>
                        <a:t>10 Std.</a:t>
                      </a:r>
                    </a:p>
                  </a:txBody>
                  <a:tcPr marL="60171" marR="60171" marT="30083" marB="30083" anchor="ctr">
                    <a:lnL>
                      <a:noFill/>
                    </a:lnL>
                    <a:lnR>
                      <a:noFill/>
                    </a:lnR>
                    <a:lnT>
                      <a:noFill/>
                    </a:lnT>
                    <a:lnB>
                      <a:noFill/>
                    </a:lnB>
                    <a:solidFill>
                      <a:srgbClr val="FFFFFF"/>
                    </a:solidFill>
                  </a:tcPr>
                </a:tc>
                <a:extLst>
                  <a:ext uri="{0D108BD9-81ED-4DB2-BD59-A6C34878D82A}">
                    <a16:rowId xmlns:a16="http://schemas.microsoft.com/office/drawing/2014/main" val="10001"/>
                  </a:ext>
                </a:extLst>
              </a:tr>
              <a:tr h="446304">
                <a:tc>
                  <a:txBody>
                    <a:bodyPr/>
                    <a:lstStyle/>
                    <a:p>
                      <a:pPr algn="ctr"/>
                      <a:r>
                        <a:rPr lang="de-DE" sz="1200">
                          <a:effectLst/>
                        </a:rPr>
                        <a:t>10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2,4 ‰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2,3 ‰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2,1 ‰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2,0 ‰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1,8 ‰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1,7 ‰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1,5 ‰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1,4 ‰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1,2 ‰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1,1 ‰</a:t>
                      </a:r>
                    </a:p>
                  </a:txBody>
                  <a:tcPr marL="12536" marR="12536" marT="12534" marB="12534" anchor="ctr">
                    <a:lnL>
                      <a:noFill/>
                    </a:lnL>
                    <a:lnR>
                      <a:noFill/>
                    </a:lnR>
                    <a:lnT>
                      <a:noFill/>
                    </a:lnT>
                    <a:lnB>
                      <a:noFill/>
                    </a:lnB>
                    <a:solidFill>
                      <a:srgbClr val="D85A4E"/>
                    </a:solidFill>
                  </a:tcPr>
                </a:tc>
                <a:extLst>
                  <a:ext uri="{0D108BD9-81ED-4DB2-BD59-A6C34878D82A}">
                    <a16:rowId xmlns:a16="http://schemas.microsoft.com/office/drawing/2014/main" val="10002"/>
                  </a:ext>
                </a:extLst>
              </a:tr>
              <a:tr h="446304">
                <a:tc>
                  <a:txBody>
                    <a:bodyPr/>
                    <a:lstStyle/>
                    <a:p>
                      <a:pPr algn="ctr"/>
                      <a:r>
                        <a:rPr lang="de-DE" sz="1200">
                          <a:effectLst/>
                        </a:rPr>
                        <a:t>9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2,2 ‰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2,0 ‰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1,9 ‰</a:t>
                      </a:r>
                    </a:p>
                  </a:txBody>
                  <a:tcPr marL="12536" marR="12536" marT="12534" marB="12534" anchor="ctr">
                    <a:lnL>
                      <a:noFill/>
                    </a:lnL>
                    <a:lnR>
                      <a:noFill/>
                    </a:lnR>
                    <a:lnT>
                      <a:noFill/>
                    </a:lnT>
                    <a:lnB>
                      <a:noFill/>
                    </a:lnB>
                    <a:solidFill>
                      <a:srgbClr val="A40000"/>
                    </a:solidFill>
                  </a:tcPr>
                </a:tc>
                <a:tc>
                  <a:txBody>
                    <a:bodyPr/>
                    <a:lstStyle/>
                    <a:p>
                      <a:pPr algn="ctr"/>
                      <a:r>
                        <a:rPr lang="de-DE" sz="1200" b="1" dirty="0">
                          <a:effectLst/>
                        </a:rPr>
                        <a:t>1,7 ‰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1,6 ‰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1,4 ‰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1,3 ‰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1,1 ‰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1,0 ‰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0,8 ‰</a:t>
                      </a:r>
                    </a:p>
                  </a:txBody>
                  <a:tcPr marL="12536" marR="12536" marT="12534" marB="12534" anchor="ctr">
                    <a:lnL>
                      <a:noFill/>
                    </a:lnL>
                    <a:lnR>
                      <a:noFill/>
                    </a:lnR>
                    <a:lnT>
                      <a:noFill/>
                    </a:lnT>
                    <a:lnB>
                      <a:noFill/>
                    </a:lnB>
                    <a:solidFill>
                      <a:srgbClr val="D85A4E"/>
                    </a:solidFill>
                  </a:tcPr>
                </a:tc>
                <a:extLst>
                  <a:ext uri="{0D108BD9-81ED-4DB2-BD59-A6C34878D82A}">
                    <a16:rowId xmlns:a16="http://schemas.microsoft.com/office/drawing/2014/main" val="10003"/>
                  </a:ext>
                </a:extLst>
              </a:tr>
              <a:tr h="446304">
                <a:tc>
                  <a:txBody>
                    <a:bodyPr/>
                    <a:lstStyle/>
                    <a:p>
                      <a:pPr algn="ctr"/>
                      <a:r>
                        <a:rPr lang="de-DE" sz="1200" dirty="0">
                          <a:effectLst/>
                        </a:rPr>
                        <a:t>8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1,9 ‰</a:t>
                      </a:r>
                    </a:p>
                  </a:txBody>
                  <a:tcPr marL="12536" marR="12536" marT="12534" marB="12534" anchor="ctr">
                    <a:lnL>
                      <a:noFill/>
                    </a:lnL>
                    <a:lnR>
                      <a:noFill/>
                    </a:lnR>
                    <a:lnT>
                      <a:noFill/>
                    </a:lnT>
                    <a:lnB>
                      <a:noFill/>
                    </a:lnB>
                    <a:solidFill>
                      <a:srgbClr val="A40000"/>
                    </a:solidFill>
                  </a:tcPr>
                </a:tc>
                <a:tc>
                  <a:txBody>
                    <a:bodyPr/>
                    <a:lstStyle/>
                    <a:p>
                      <a:pPr algn="ctr"/>
                      <a:r>
                        <a:rPr lang="de-DE" sz="1200" b="1" dirty="0">
                          <a:effectLst/>
                        </a:rPr>
                        <a:t>1,8 ‰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1,6 ‰</a:t>
                      </a:r>
                    </a:p>
                  </a:txBody>
                  <a:tcPr marL="12536" marR="12536" marT="12534" marB="12534" anchor="ctr">
                    <a:lnL>
                      <a:noFill/>
                    </a:lnL>
                    <a:lnR>
                      <a:noFill/>
                    </a:lnR>
                    <a:lnT>
                      <a:noFill/>
                    </a:lnT>
                    <a:lnB>
                      <a:noFill/>
                    </a:lnB>
                    <a:solidFill>
                      <a:srgbClr val="A40000"/>
                    </a:solidFill>
                  </a:tcPr>
                </a:tc>
                <a:tc>
                  <a:txBody>
                    <a:bodyPr/>
                    <a:lstStyle/>
                    <a:p>
                      <a:pPr algn="ctr"/>
                      <a:r>
                        <a:rPr lang="de-DE" sz="1200" b="1" dirty="0">
                          <a:effectLst/>
                        </a:rPr>
                        <a:t>1,5 ‰</a:t>
                      </a:r>
                    </a:p>
                  </a:txBody>
                  <a:tcPr marL="12536" marR="12536" marT="12534" marB="12534" anchor="ctr">
                    <a:lnL>
                      <a:noFill/>
                    </a:lnL>
                    <a:lnR>
                      <a:noFill/>
                    </a:lnR>
                    <a:lnT>
                      <a:noFill/>
                    </a:lnT>
                    <a:lnB>
                      <a:noFill/>
                    </a:lnB>
                    <a:solidFill>
                      <a:srgbClr val="A40000"/>
                    </a:solidFill>
                  </a:tcPr>
                </a:tc>
                <a:tc>
                  <a:txBody>
                    <a:bodyPr/>
                    <a:lstStyle/>
                    <a:p>
                      <a:pPr algn="ctr"/>
                      <a:r>
                        <a:rPr lang="de-DE" sz="1200" b="1" dirty="0">
                          <a:effectLst/>
                        </a:rPr>
                        <a:t>1,3 ‰</a:t>
                      </a:r>
                    </a:p>
                  </a:txBody>
                  <a:tcPr marL="12536" marR="12536" marT="12534" marB="12534" anchor="ctr">
                    <a:lnL>
                      <a:noFill/>
                    </a:lnL>
                    <a:lnR>
                      <a:noFill/>
                    </a:lnR>
                    <a:lnT>
                      <a:noFill/>
                    </a:lnT>
                    <a:lnB>
                      <a:noFill/>
                    </a:lnB>
                    <a:solidFill>
                      <a:srgbClr val="D85A4E"/>
                    </a:solidFill>
                  </a:tcPr>
                </a:tc>
                <a:tc>
                  <a:txBody>
                    <a:bodyPr/>
                    <a:lstStyle/>
                    <a:p>
                      <a:pPr algn="ctr"/>
                      <a:r>
                        <a:rPr lang="de-DE" sz="1200" b="1" dirty="0">
                          <a:effectLst/>
                        </a:rPr>
                        <a:t>1,2 ‰</a:t>
                      </a:r>
                    </a:p>
                  </a:txBody>
                  <a:tcPr marL="12536" marR="12536" marT="12534" marB="12534" anchor="ctr">
                    <a:lnL>
                      <a:noFill/>
                    </a:lnL>
                    <a:lnR>
                      <a:noFill/>
                    </a:lnR>
                    <a:lnT>
                      <a:noFill/>
                    </a:lnT>
                    <a:lnB>
                      <a:noFill/>
                    </a:lnB>
                    <a:solidFill>
                      <a:srgbClr val="D85A4E"/>
                    </a:solidFill>
                  </a:tcPr>
                </a:tc>
                <a:tc>
                  <a:txBody>
                    <a:bodyPr/>
                    <a:lstStyle/>
                    <a:p>
                      <a:pPr algn="ctr"/>
                      <a:r>
                        <a:rPr lang="de-DE" sz="1200" b="1" dirty="0">
                          <a:effectLst/>
                        </a:rPr>
                        <a:t>1,0 ‰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0,9 ‰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0,7 ‰</a:t>
                      </a:r>
                    </a:p>
                  </a:txBody>
                  <a:tcPr marL="12536" marR="12536" marT="12534" marB="12534" anchor="ctr">
                    <a:lnL>
                      <a:noFill/>
                    </a:lnL>
                    <a:lnR>
                      <a:noFill/>
                    </a:lnR>
                    <a:lnT>
                      <a:noFill/>
                    </a:lnT>
                    <a:lnB>
                      <a:noFill/>
                    </a:lnB>
                    <a:solidFill>
                      <a:srgbClr val="F8D57B"/>
                    </a:solidFill>
                  </a:tcPr>
                </a:tc>
                <a:tc>
                  <a:txBody>
                    <a:bodyPr/>
                    <a:lstStyle/>
                    <a:p>
                      <a:pPr algn="ctr"/>
                      <a:r>
                        <a:rPr lang="de-DE" sz="1200" b="1">
                          <a:effectLst/>
                        </a:rPr>
                        <a:t>0,6 ‰</a:t>
                      </a:r>
                    </a:p>
                  </a:txBody>
                  <a:tcPr marL="12536" marR="12536" marT="12534" marB="12534" anchor="ctr">
                    <a:lnL>
                      <a:noFill/>
                    </a:lnL>
                    <a:lnR>
                      <a:noFill/>
                    </a:lnR>
                    <a:lnT>
                      <a:noFill/>
                    </a:lnT>
                    <a:lnB>
                      <a:noFill/>
                    </a:lnB>
                    <a:solidFill>
                      <a:srgbClr val="F8D57B"/>
                    </a:solidFill>
                  </a:tcPr>
                </a:tc>
                <a:extLst>
                  <a:ext uri="{0D108BD9-81ED-4DB2-BD59-A6C34878D82A}">
                    <a16:rowId xmlns:a16="http://schemas.microsoft.com/office/drawing/2014/main" val="10004"/>
                  </a:ext>
                </a:extLst>
              </a:tr>
              <a:tr h="446304">
                <a:tc>
                  <a:txBody>
                    <a:bodyPr/>
                    <a:lstStyle/>
                    <a:p>
                      <a:pPr algn="ctr"/>
                      <a:r>
                        <a:rPr lang="de-DE" sz="1200">
                          <a:effectLst/>
                        </a:rPr>
                        <a:t>7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1,6 ‰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1,5 ‰</a:t>
                      </a:r>
                    </a:p>
                  </a:txBody>
                  <a:tcPr marL="12536" marR="12536" marT="12534" marB="12534" anchor="ctr">
                    <a:lnL>
                      <a:noFill/>
                    </a:lnL>
                    <a:lnR>
                      <a:noFill/>
                    </a:lnR>
                    <a:lnT>
                      <a:noFill/>
                    </a:lnT>
                    <a:lnB>
                      <a:noFill/>
                    </a:lnB>
                    <a:solidFill>
                      <a:srgbClr val="A40000"/>
                    </a:solidFill>
                  </a:tcPr>
                </a:tc>
                <a:tc>
                  <a:txBody>
                    <a:bodyPr/>
                    <a:lstStyle/>
                    <a:p>
                      <a:pPr algn="ctr"/>
                      <a:r>
                        <a:rPr lang="de-DE" sz="1200" b="1">
                          <a:effectLst/>
                        </a:rPr>
                        <a:t>1,3 ‰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1,2 ‰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1,0 ‰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0,9 ‰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0,7 ‰</a:t>
                      </a:r>
                    </a:p>
                  </a:txBody>
                  <a:tcPr marL="12536" marR="12536" marT="12534" marB="12534" anchor="ctr">
                    <a:lnL>
                      <a:noFill/>
                    </a:lnL>
                    <a:lnR>
                      <a:noFill/>
                    </a:lnR>
                    <a:lnT>
                      <a:noFill/>
                    </a:lnT>
                    <a:lnB>
                      <a:noFill/>
                    </a:lnB>
                    <a:solidFill>
                      <a:srgbClr val="F8D57B"/>
                    </a:solidFill>
                  </a:tcPr>
                </a:tc>
                <a:tc>
                  <a:txBody>
                    <a:bodyPr/>
                    <a:lstStyle/>
                    <a:p>
                      <a:pPr algn="ctr"/>
                      <a:r>
                        <a:rPr lang="de-DE" sz="1200" b="1">
                          <a:effectLst/>
                        </a:rPr>
                        <a:t>0,6 ‰</a:t>
                      </a:r>
                    </a:p>
                  </a:txBody>
                  <a:tcPr marL="12536" marR="12536" marT="12534" marB="12534" anchor="ctr">
                    <a:lnL>
                      <a:noFill/>
                    </a:lnL>
                    <a:lnR>
                      <a:noFill/>
                    </a:lnR>
                    <a:lnT>
                      <a:noFill/>
                    </a:lnT>
                    <a:lnB>
                      <a:noFill/>
                    </a:lnB>
                    <a:solidFill>
                      <a:srgbClr val="F8D57B"/>
                    </a:solidFill>
                  </a:tcPr>
                </a:tc>
                <a:tc>
                  <a:txBody>
                    <a:bodyPr/>
                    <a:lstStyle/>
                    <a:p>
                      <a:pPr algn="ctr"/>
                      <a:r>
                        <a:rPr lang="de-DE" sz="1200" b="1">
                          <a:effectLst/>
                        </a:rPr>
                        <a:t>0,4 ‰</a:t>
                      </a:r>
                    </a:p>
                  </a:txBody>
                  <a:tcPr marL="12536" marR="12536" marT="12534" marB="12534" anchor="ctr">
                    <a:lnL>
                      <a:noFill/>
                    </a:lnL>
                    <a:lnR>
                      <a:noFill/>
                    </a:lnR>
                    <a:lnT>
                      <a:noFill/>
                    </a:lnT>
                    <a:lnB>
                      <a:noFill/>
                    </a:lnB>
                    <a:solidFill>
                      <a:srgbClr val="F8EEB3"/>
                    </a:solidFill>
                  </a:tcPr>
                </a:tc>
                <a:tc>
                  <a:txBody>
                    <a:bodyPr/>
                    <a:lstStyle/>
                    <a:p>
                      <a:pPr algn="ctr"/>
                      <a:r>
                        <a:rPr lang="de-DE" sz="1200" b="1">
                          <a:effectLst/>
                        </a:rPr>
                        <a:t>0,3 ‰</a:t>
                      </a:r>
                    </a:p>
                  </a:txBody>
                  <a:tcPr marL="12536" marR="12536" marT="12534" marB="12534" anchor="ctr">
                    <a:lnL>
                      <a:noFill/>
                    </a:lnL>
                    <a:lnR>
                      <a:noFill/>
                    </a:lnR>
                    <a:lnT>
                      <a:noFill/>
                    </a:lnT>
                    <a:lnB>
                      <a:noFill/>
                    </a:lnB>
                    <a:solidFill>
                      <a:srgbClr val="F8EEB3"/>
                    </a:solidFill>
                  </a:tcPr>
                </a:tc>
                <a:extLst>
                  <a:ext uri="{0D108BD9-81ED-4DB2-BD59-A6C34878D82A}">
                    <a16:rowId xmlns:a16="http://schemas.microsoft.com/office/drawing/2014/main" val="10005"/>
                  </a:ext>
                </a:extLst>
              </a:tr>
              <a:tr h="446304">
                <a:tc>
                  <a:txBody>
                    <a:bodyPr/>
                    <a:lstStyle/>
                    <a:p>
                      <a:pPr algn="ctr"/>
                      <a:r>
                        <a:rPr lang="de-DE" sz="1200">
                          <a:effectLst/>
                        </a:rPr>
                        <a:t>6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1,4 ‰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1,2 ‰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1,1 ‰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0,9 ‰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0,8 ‰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0,6 ‰</a:t>
                      </a:r>
                    </a:p>
                  </a:txBody>
                  <a:tcPr marL="12536" marR="12536" marT="12534" marB="12534" anchor="ctr">
                    <a:lnL>
                      <a:noFill/>
                    </a:lnL>
                    <a:lnR>
                      <a:noFill/>
                    </a:lnR>
                    <a:lnT>
                      <a:noFill/>
                    </a:lnT>
                    <a:lnB>
                      <a:noFill/>
                    </a:lnB>
                    <a:solidFill>
                      <a:srgbClr val="F8D57B"/>
                    </a:solidFill>
                  </a:tcPr>
                </a:tc>
                <a:tc>
                  <a:txBody>
                    <a:bodyPr/>
                    <a:lstStyle/>
                    <a:p>
                      <a:pPr algn="ctr"/>
                      <a:r>
                        <a:rPr lang="de-DE" sz="1200" b="1">
                          <a:effectLst/>
                        </a:rPr>
                        <a:t>0,5 ‰</a:t>
                      </a:r>
                    </a:p>
                  </a:txBody>
                  <a:tcPr marL="12536" marR="12536" marT="12534" marB="12534" anchor="ctr">
                    <a:lnL>
                      <a:noFill/>
                    </a:lnL>
                    <a:lnR>
                      <a:noFill/>
                    </a:lnR>
                    <a:lnT>
                      <a:noFill/>
                    </a:lnT>
                    <a:lnB>
                      <a:noFill/>
                    </a:lnB>
                    <a:solidFill>
                      <a:srgbClr val="F8EEB3"/>
                    </a:solidFill>
                  </a:tcPr>
                </a:tc>
                <a:tc>
                  <a:txBody>
                    <a:bodyPr/>
                    <a:lstStyle/>
                    <a:p>
                      <a:pPr algn="ctr"/>
                      <a:r>
                        <a:rPr lang="de-DE" sz="1200" b="1">
                          <a:effectLst/>
                        </a:rPr>
                        <a:t>0,3 ‰</a:t>
                      </a:r>
                    </a:p>
                  </a:txBody>
                  <a:tcPr marL="12536" marR="12536" marT="12534" marB="12534" anchor="ctr">
                    <a:lnL>
                      <a:noFill/>
                    </a:lnL>
                    <a:lnR>
                      <a:noFill/>
                    </a:lnR>
                    <a:lnT>
                      <a:noFill/>
                    </a:lnT>
                    <a:lnB>
                      <a:noFill/>
                    </a:lnB>
                    <a:solidFill>
                      <a:srgbClr val="F8EEB3"/>
                    </a:solidFill>
                  </a:tcPr>
                </a:tc>
                <a:tc>
                  <a:txBody>
                    <a:bodyPr/>
                    <a:lstStyle/>
                    <a:p>
                      <a:pPr algn="ctr"/>
                      <a:r>
                        <a:rPr lang="de-DE" sz="1200" b="1" dirty="0">
                          <a:effectLst/>
                        </a:rPr>
                        <a:t>0,2 ‰</a:t>
                      </a:r>
                    </a:p>
                  </a:txBody>
                  <a:tcPr marL="12536" marR="12536" marT="12534" marB="12534" anchor="ctr">
                    <a:lnL>
                      <a:noFill/>
                    </a:lnL>
                    <a:lnR>
                      <a:noFill/>
                    </a:lnR>
                    <a:lnT>
                      <a:noFill/>
                    </a:lnT>
                    <a:lnB>
                      <a:noFill/>
                    </a:lnB>
                    <a:solidFill>
                      <a:srgbClr val="DEE6C1"/>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extLst>
                  <a:ext uri="{0D108BD9-81ED-4DB2-BD59-A6C34878D82A}">
                    <a16:rowId xmlns:a16="http://schemas.microsoft.com/office/drawing/2014/main" val="10006"/>
                  </a:ext>
                </a:extLst>
              </a:tr>
              <a:tr h="446304">
                <a:tc>
                  <a:txBody>
                    <a:bodyPr/>
                    <a:lstStyle/>
                    <a:p>
                      <a:pPr algn="ctr"/>
                      <a:r>
                        <a:rPr lang="de-DE" sz="1200">
                          <a:effectLst/>
                        </a:rPr>
                        <a:t>5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1,1 ‰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1,0 ‰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0,8 ‰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0,7 ‰</a:t>
                      </a:r>
                    </a:p>
                  </a:txBody>
                  <a:tcPr marL="12536" marR="12536" marT="12534" marB="12534" anchor="ctr">
                    <a:lnL>
                      <a:noFill/>
                    </a:lnL>
                    <a:lnR>
                      <a:noFill/>
                    </a:lnR>
                    <a:lnT>
                      <a:noFill/>
                    </a:lnT>
                    <a:lnB>
                      <a:noFill/>
                    </a:lnB>
                    <a:solidFill>
                      <a:srgbClr val="F8D57B"/>
                    </a:solidFill>
                  </a:tcPr>
                </a:tc>
                <a:tc>
                  <a:txBody>
                    <a:bodyPr/>
                    <a:lstStyle/>
                    <a:p>
                      <a:pPr algn="ctr"/>
                      <a:r>
                        <a:rPr lang="de-DE" sz="1200" b="1">
                          <a:effectLst/>
                        </a:rPr>
                        <a:t>0,5 ‰</a:t>
                      </a:r>
                    </a:p>
                  </a:txBody>
                  <a:tcPr marL="12536" marR="12536" marT="12534" marB="12534" anchor="ctr">
                    <a:lnL>
                      <a:noFill/>
                    </a:lnL>
                    <a:lnR>
                      <a:noFill/>
                    </a:lnR>
                    <a:lnT>
                      <a:noFill/>
                    </a:lnT>
                    <a:lnB>
                      <a:noFill/>
                    </a:lnB>
                    <a:solidFill>
                      <a:srgbClr val="F8EEB3"/>
                    </a:solidFill>
                  </a:tcPr>
                </a:tc>
                <a:tc>
                  <a:txBody>
                    <a:bodyPr/>
                    <a:lstStyle/>
                    <a:p>
                      <a:pPr algn="ctr"/>
                      <a:r>
                        <a:rPr lang="de-DE" sz="1200" b="1">
                          <a:effectLst/>
                        </a:rPr>
                        <a:t>0,4 ‰</a:t>
                      </a:r>
                    </a:p>
                  </a:txBody>
                  <a:tcPr marL="12536" marR="12536" marT="12534" marB="12534" anchor="ctr">
                    <a:lnL>
                      <a:noFill/>
                    </a:lnL>
                    <a:lnR>
                      <a:noFill/>
                    </a:lnR>
                    <a:lnT>
                      <a:noFill/>
                    </a:lnT>
                    <a:lnB>
                      <a:noFill/>
                    </a:lnB>
                    <a:solidFill>
                      <a:srgbClr val="F8EEB3"/>
                    </a:solidFill>
                  </a:tcPr>
                </a:tc>
                <a:tc>
                  <a:txBody>
                    <a:bodyPr/>
                    <a:lstStyle/>
                    <a:p>
                      <a:pPr algn="ctr"/>
                      <a:r>
                        <a:rPr lang="de-DE" sz="1200" b="1">
                          <a:effectLst/>
                        </a:rPr>
                        <a:t>0,2 ‰</a:t>
                      </a:r>
                    </a:p>
                  </a:txBody>
                  <a:tcPr marL="12536" marR="12536" marT="12534" marB="12534" anchor="ctr">
                    <a:lnL>
                      <a:noFill/>
                    </a:lnL>
                    <a:lnR>
                      <a:noFill/>
                    </a:lnR>
                    <a:lnT>
                      <a:noFill/>
                    </a:lnT>
                    <a:lnB>
                      <a:noFill/>
                    </a:lnB>
                    <a:solidFill>
                      <a:srgbClr val="DEE6C1"/>
                    </a:solidFill>
                  </a:tcPr>
                </a:tc>
                <a:tc>
                  <a:txBody>
                    <a:bodyPr/>
                    <a:lstStyle/>
                    <a:p>
                      <a:pPr algn="ctr"/>
                      <a:r>
                        <a:rPr lang="de-DE" sz="1200" b="1">
                          <a:effectLst/>
                        </a:rPr>
                        <a:t>0,1 ‰</a:t>
                      </a:r>
                    </a:p>
                  </a:txBody>
                  <a:tcPr marL="12536" marR="12536" marT="12534" marB="12534" anchor="ctr">
                    <a:lnL>
                      <a:noFill/>
                    </a:lnL>
                    <a:lnR>
                      <a:noFill/>
                    </a:lnR>
                    <a:lnT>
                      <a:noFill/>
                    </a:lnT>
                    <a:lnB>
                      <a:noFill/>
                    </a:lnB>
                    <a:solidFill>
                      <a:srgbClr val="DEE6C1"/>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extLst>
                  <a:ext uri="{0D108BD9-81ED-4DB2-BD59-A6C34878D82A}">
                    <a16:rowId xmlns:a16="http://schemas.microsoft.com/office/drawing/2014/main" val="10007"/>
                  </a:ext>
                </a:extLst>
              </a:tr>
              <a:tr h="446304">
                <a:tc>
                  <a:txBody>
                    <a:bodyPr/>
                    <a:lstStyle/>
                    <a:p>
                      <a:pPr algn="ctr"/>
                      <a:r>
                        <a:rPr lang="de-DE" sz="1200">
                          <a:effectLst/>
                        </a:rPr>
                        <a:t>4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0,9 ‰</a:t>
                      </a:r>
                    </a:p>
                  </a:txBody>
                  <a:tcPr marL="12536" marR="12536" marT="12534" marB="12534" anchor="ctr">
                    <a:lnL>
                      <a:noFill/>
                    </a:lnL>
                    <a:lnR>
                      <a:noFill/>
                    </a:lnR>
                    <a:lnT>
                      <a:noFill/>
                    </a:lnT>
                    <a:lnB>
                      <a:noFill/>
                    </a:lnB>
                    <a:solidFill>
                      <a:srgbClr val="D85A4E"/>
                    </a:solidFill>
                  </a:tcPr>
                </a:tc>
                <a:tc>
                  <a:txBody>
                    <a:bodyPr/>
                    <a:lstStyle/>
                    <a:p>
                      <a:pPr algn="ctr"/>
                      <a:r>
                        <a:rPr lang="de-DE" sz="1200" b="1">
                          <a:effectLst/>
                        </a:rPr>
                        <a:t>0,7 ‰</a:t>
                      </a:r>
                    </a:p>
                  </a:txBody>
                  <a:tcPr marL="12536" marR="12536" marT="12534" marB="12534" anchor="ctr">
                    <a:lnL>
                      <a:noFill/>
                    </a:lnL>
                    <a:lnR>
                      <a:noFill/>
                    </a:lnR>
                    <a:lnT>
                      <a:noFill/>
                    </a:lnT>
                    <a:lnB>
                      <a:noFill/>
                    </a:lnB>
                    <a:solidFill>
                      <a:srgbClr val="F8D57B"/>
                    </a:solidFill>
                  </a:tcPr>
                </a:tc>
                <a:tc>
                  <a:txBody>
                    <a:bodyPr/>
                    <a:lstStyle/>
                    <a:p>
                      <a:pPr algn="ctr"/>
                      <a:r>
                        <a:rPr lang="de-DE" sz="1200" b="1">
                          <a:effectLst/>
                        </a:rPr>
                        <a:t>0,6 ‰</a:t>
                      </a:r>
                    </a:p>
                  </a:txBody>
                  <a:tcPr marL="12536" marR="12536" marT="12534" marB="12534" anchor="ctr">
                    <a:lnL>
                      <a:noFill/>
                    </a:lnL>
                    <a:lnR>
                      <a:noFill/>
                    </a:lnR>
                    <a:lnT>
                      <a:noFill/>
                    </a:lnT>
                    <a:lnB>
                      <a:noFill/>
                    </a:lnB>
                    <a:solidFill>
                      <a:srgbClr val="F8D57B"/>
                    </a:solidFill>
                  </a:tcPr>
                </a:tc>
                <a:tc>
                  <a:txBody>
                    <a:bodyPr/>
                    <a:lstStyle/>
                    <a:p>
                      <a:pPr algn="ctr"/>
                      <a:r>
                        <a:rPr lang="de-DE" sz="1200" b="1">
                          <a:effectLst/>
                        </a:rPr>
                        <a:t>0,4 ‰</a:t>
                      </a:r>
                    </a:p>
                  </a:txBody>
                  <a:tcPr marL="12536" marR="12536" marT="12534" marB="12534" anchor="ctr">
                    <a:lnL>
                      <a:noFill/>
                    </a:lnL>
                    <a:lnR>
                      <a:noFill/>
                    </a:lnR>
                    <a:lnT>
                      <a:noFill/>
                    </a:lnT>
                    <a:lnB>
                      <a:noFill/>
                    </a:lnB>
                    <a:solidFill>
                      <a:srgbClr val="F8EEB3"/>
                    </a:solidFill>
                  </a:tcPr>
                </a:tc>
                <a:tc>
                  <a:txBody>
                    <a:bodyPr/>
                    <a:lstStyle/>
                    <a:p>
                      <a:pPr algn="ctr"/>
                      <a:r>
                        <a:rPr lang="de-DE" sz="1200" b="1">
                          <a:effectLst/>
                        </a:rPr>
                        <a:t>0,3 ‰</a:t>
                      </a:r>
                    </a:p>
                  </a:txBody>
                  <a:tcPr marL="12536" marR="12536" marT="12534" marB="12534" anchor="ctr">
                    <a:lnL>
                      <a:noFill/>
                    </a:lnL>
                    <a:lnR>
                      <a:noFill/>
                    </a:lnR>
                    <a:lnT>
                      <a:noFill/>
                    </a:lnT>
                    <a:lnB>
                      <a:noFill/>
                    </a:lnB>
                    <a:solidFill>
                      <a:srgbClr val="F8EEB3"/>
                    </a:solidFill>
                  </a:tcPr>
                </a:tc>
                <a:tc>
                  <a:txBody>
                    <a:bodyPr/>
                    <a:lstStyle/>
                    <a:p>
                      <a:pPr algn="ctr"/>
                      <a:r>
                        <a:rPr lang="de-DE" sz="1200" b="1">
                          <a:effectLst/>
                        </a:rPr>
                        <a:t>0,1 ‰</a:t>
                      </a:r>
                    </a:p>
                  </a:txBody>
                  <a:tcPr marL="12536" marR="12536" marT="12534" marB="12534" anchor="ctr">
                    <a:lnL>
                      <a:noFill/>
                    </a:lnL>
                    <a:lnR>
                      <a:noFill/>
                    </a:lnR>
                    <a:lnT>
                      <a:noFill/>
                    </a:lnT>
                    <a:lnB>
                      <a:noFill/>
                    </a:lnB>
                    <a:solidFill>
                      <a:srgbClr val="DEE6C1"/>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extLst>
                  <a:ext uri="{0D108BD9-81ED-4DB2-BD59-A6C34878D82A}">
                    <a16:rowId xmlns:a16="http://schemas.microsoft.com/office/drawing/2014/main" val="10008"/>
                  </a:ext>
                </a:extLst>
              </a:tr>
              <a:tr h="446304">
                <a:tc>
                  <a:txBody>
                    <a:bodyPr/>
                    <a:lstStyle/>
                    <a:p>
                      <a:pPr algn="ctr"/>
                      <a:r>
                        <a:rPr lang="de-DE" sz="1200">
                          <a:effectLst/>
                        </a:rPr>
                        <a:t>3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0,6 ‰</a:t>
                      </a:r>
                    </a:p>
                  </a:txBody>
                  <a:tcPr marL="12536" marR="12536" marT="12534" marB="12534" anchor="ctr">
                    <a:lnL>
                      <a:noFill/>
                    </a:lnL>
                    <a:lnR>
                      <a:noFill/>
                    </a:lnR>
                    <a:lnT>
                      <a:noFill/>
                    </a:lnT>
                    <a:lnB>
                      <a:noFill/>
                    </a:lnB>
                    <a:solidFill>
                      <a:srgbClr val="F8D57B"/>
                    </a:solidFill>
                  </a:tcPr>
                </a:tc>
                <a:tc>
                  <a:txBody>
                    <a:bodyPr/>
                    <a:lstStyle/>
                    <a:p>
                      <a:pPr algn="ctr"/>
                      <a:r>
                        <a:rPr lang="de-DE" sz="1200" b="1">
                          <a:effectLst/>
                        </a:rPr>
                        <a:t>0,5 ‰</a:t>
                      </a:r>
                    </a:p>
                  </a:txBody>
                  <a:tcPr marL="12536" marR="12536" marT="12534" marB="12534" anchor="ctr">
                    <a:lnL>
                      <a:noFill/>
                    </a:lnL>
                    <a:lnR>
                      <a:noFill/>
                    </a:lnR>
                    <a:lnT>
                      <a:noFill/>
                    </a:lnT>
                    <a:lnB>
                      <a:noFill/>
                    </a:lnB>
                    <a:solidFill>
                      <a:srgbClr val="F8EEB3"/>
                    </a:solidFill>
                  </a:tcPr>
                </a:tc>
                <a:tc>
                  <a:txBody>
                    <a:bodyPr/>
                    <a:lstStyle/>
                    <a:p>
                      <a:pPr algn="ctr"/>
                      <a:r>
                        <a:rPr lang="de-DE" sz="1200" b="1">
                          <a:effectLst/>
                        </a:rPr>
                        <a:t>0,3 ‰</a:t>
                      </a:r>
                    </a:p>
                  </a:txBody>
                  <a:tcPr marL="12536" marR="12536" marT="12534" marB="12534" anchor="ctr">
                    <a:lnL>
                      <a:noFill/>
                    </a:lnL>
                    <a:lnR>
                      <a:noFill/>
                    </a:lnR>
                    <a:lnT>
                      <a:noFill/>
                    </a:lnT>
                    <a:lnB>
                      <a:noFill/>
                    </a:lnB>
                    <a:solidFill>
                      <a:srgbClr val="F8EEB3"/>
                    </a:solidFill>
                  </a:tcPr>
                </a:tc>
                <a:tc>
                  <a:txBody>
                    <a:bodyPr/>
                    <a:lstStyle/>
                    <a:p>
                      <a:pPr algn="ctr"/>
                      <a:r>
                        <a:rPr lang="de-DE" sz="1200" b="1">
                          <a:effectLst/>
                        </a:rPr>
                        <a:t>0,2 ‰</a:t>
                      </a:r>
                    </a:p>
                  </a:txBody>
                  <a:tcPr marL="12536" marR="12536" marT="12534" marB="12534" anchor="ctr">
                    <a:lnL>
                      <a:noFill/>
                    </a:lnL>
                    <a:lnR>
                      <a:noFill/>
                    </a:lnR>
                    <a:lnT>
                      <a:noFill/>
                    </a:lnT>
                    <a:lnB>
                      <a:noFill/>
                    </a:lnB>
                    <a:solidFill>
                      <a:srgbClr val="DEE6C1"/>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extLst>
                  <a:ext uri="{0D108BD9-81ED-4DB2-BD59-A6C34878D82A}">
                    <a16:rowId xmlns:a16="http://schemas.microsoft.com/office/drawing/2014/main" val="10009"/>
                  </a:ext>
                </a:extLst>
              </a:tr>
              <a:tr h="446304">
                <a:tc>
                  <a:txBody>
                    <a:bodyPr/>
                    <a:lstStyle/>
                    <a:p>
                      <a:pPr algn="ctr"/>
                      <a:r>
                        <a:rPr lang="de-DE" sz="1200">
                          <a:effectLst/>
                        </a:rPr>
                        <a:t>2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0,4 ‰</a:t>
                      </a:r>
                    </a:p>
                  </a:txBody>
                  <a:tcPr marL="12536" marR="12536" marT="12534" marB="12534" anchor="ctr">
                    <a:lnL>
                      <a:noFill/>
                    </a:lnL>
                    <a:lnR>
                      <a:noFill/>
                    </a:lnR>
                    <a:lnT>
                      <a:noFill/>
                    </a:lnT>
                    <a:lnB>
                      <a:noFill/>
                    </a:lnB>
                    <a:solidFill>
                      <a:srgbClr val="F8EEB3"/>
                    </a:solidFill>
                  </a:tcPr>
                </a:tc>
                <a:tc>
                  <a:txBody>
                    <a:bodyPr/>
                    <a:lstStyle/>
                    <a:p>
                      <a:pPr algn="ctr"/>
                      <a:r>
                        <a:rPr lang="de-DE" sz="1200" b="1">
                          <a:effectLst/>
                        </a:rPr>
                        <a:t>0,2 ‰</a:t>
                      </a:r>
                    </a:p>
                  </a:txBody>
                  <a:tcPr marL="12536" marR="12536" marT="12534" marB="12534" anchor="ctr">
                    <a:lnL>
                      <a:noFill/>
                    </a:lnL>
                    <a:lnR>
                      <a:noFill/>
                    </a:lnR>
                    <a:lnT>
                      <a:noFill/>
                    </a:lnT>
                    <a:lnB>
                      <a:noFill/>
                    </a:lnB>
                    <a:solidFill>
                      <a:srgbClr val="DEE6C1"/>
                    </a:solidFill>
                  </a:tcPr>
                </a:tc>
                <a:tc>
                  <a:txBody>
                    <a:bodyPr/>
                    <a:lstStyle/>
                    <a:p>
                      <a:pPr algn="ctr"/>
                      <a:r>
                        <a:rPr lang="de-DE" sz="1200" b="1">
                          <a:effectLst/>
                        </a:rPr>
                        <a:t>0,1 ‰</a:t>
                      </a:r>
                    </a:p>
                  </a:txBody>
                  <a:tcPr marL="12536" marR="12536" marT="12534" marB="12534" anchor="ctr">
                    <a:lnL>
                      <a:noFill/>
                    </a:lnL>
                    <a:lnR>
                      <a:noFill/>
                    </a:lnR>
                    <a:lnT>
                      <a:noFill/>
                    </a:lnT>
                    <a:lnB>
                      <a:noFill/>
                    </a:lnB>
                    <a:solidFill>
                      <a:srgbClr val="DEE6C1"/>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extLst>
                  <a:ext uri="{0D108BD9-81ED-4DB2-BD59-A6C34878D82A}">
                    <a16:rowId xmlns:a16="http://schemas.microsoft.com/office/drawing/2014/main" val="10010"/>
                  </a:ext>
                </a:extLst>
              </a:tr>
              <a:tr h="446304">
                <a:tc>
                  <a:txBody>
                    <a:bodyPr/>
                    <a:lstStyle/>
                    <a:p>
                      <a:pPr algn="ctr"/>
                      <a:r>
                        <a:rPr lang="de-DE" sz="1200">
                          <a:effectLst/>
                        </a:rPr>
                        <a:t>1 Bier</a:t>
                      </a:r>
                    </a:p>
                  </a:txBody>
                  <a:tcPr marL="60171" marR="60171" marT="30083" marB="30083" anchor="ctr">
                    <a:lnL>
                      <a:noFill/>
                    </a:lnL>
                    <a:lnR>
                      <a:noFill/>
                    </a:lnR>
                    <a:lnT>
                      <a:noFill/>
                    </a:lnT>
                    <a:lnB>
                      <a:noFill/>
                    </a:lnB>
                    <a:solidFill>
                      <a:srgbClr val="FFFFFF"/>
                    </a:solidFill>
                  </a:tcPr>
                </a:tc>
                <a:tc>
                  <a:txBody>
                    <a:bodyPr/>
                    <a:lstStyle/>
                    <a:p>
                      <a:pPr algn="ctr"/>
                      <a:r>
                        <a:rPr lang="de-DE" sz="1200" b="1">
                          <a:effectLst/>
                        </a:rPr>
                        <a:t>0,1 ‰</a:t>
                      </a:r>
                    </a:p>
                  </a:txBody>
                  <a:tcPr marL="12536" marR="12536" marT="12534" marB="12534" anchor="ctr">
                    <a:lnL>
                      <a:noFill/>
                    </a:lnL>
                    <a:lnR>
                      <a:noFill/>
                    </a:lnR>
                    <a:lnT>
                      <a:noFill/>
                    </a:lnT>
                    <a:lnB>
                      <a:noFill/>
                    </a:lnB>
                    <a:solidFill>
                      <a:srgbClr val="DEE6C1"/>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a:effectLst/>
                        </a:rPr>
                        <a:t>0,0 ‰</a:t>
                      </a:r>
                    </a:p>
                  </a:txBody>
                  <a:tcPr marL="12536" marR="12536" marT="12534" marB="12534" anchor="ctr">
                    <a:lnL>
                      <a:noFill/>
                    </a:lnL>
                    <a:lnR>
                      <a:noFill/>
                    </a:lnR>
                    <a:lnT>
                      <a:noFill/>
                    </a:lnT>
                    <a:lnB>
                      <a:noFill/>
                    </a:lnB>
                    <a:solidFill>
                      <a:srgbClr val="66CC66"/>
                    </a:solidFill>
                  </a:tcPr>
                </a:tc>
                <a:tc>
                  <a:txBody>
                    <a:bodyPr/>
                    <a:lstStyle/>
                    <a:p>
                      <a:pPr algn="ctr"/>
                      <a:r>
                        <a:rPr lang="de-DE" sz="1200" b="1" dirty="0">
                          <a:effectLst/>
                        </a:rPr>
                        <a:t>0,0 ‰</a:t>
                      </a:r>
                    </a:p>
                  </a:txBody>
                  <a:tcPr marL="12536" marR="12536" marT="12534" marB="12534" anchor="ctr">
                    <a:lnL>
                      <a:noFill/>
                    </a:lnL>
                    <a:lnR>
                      <a:noFill/>
                    </a:lnR>
                    <a:lnT>
                      <a:noFill/>
                    </a:lnT>
                    <a:lnB>
                      <a:noFill/>
                    </a:lnB>
                    <a:solidFill>
                      <a:srgbClr val="66CC66"/>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2595705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Riskanter Alkoholkonsum - Literatur</a:t>
            </a:r>
            <a:endParaRPr lang="de-DE" dirty="0"/>
          </a:p>
        </p:txBody>
      </p:sp>
      <p:sp>
        <p:nvSpPr>
          <p:cNvPr id="3" name="Inhaltsplatzhalter 2"/>
          <p:cNvSpPr>
            <a:spLocks noGrp="1"/>
          </p:cNvSpPr>
          <p:nvPr>
            <p:ph idx="1"/>
          </p:nvPr>
        </p:nvSpPr>
        <p:spPr/>
        <p:txBody>
          <a:bodyPr/>
          <a:lstStyle/>
          <a:p>
            <a:r>
              <a:rPr lang="de-DE" sz="1800" dirty="0"/>
              <a:t>DHS (2019): Wie sollten Menschen mit Alkohol umgehen, um Gesundheitsrisiken</a:t>
            </a:r>
            <a:br>
              <a:rPr lang="de-DE" sz="1800" dirty="0"/>
            </a:br>
            <a:r>
              <a:rPr lang="de-DE" sz="1800" dirty="0"/>
              <a:t>zu verringern? Stellungnahme der Deutschen Hauptstelle für Suchtfragen e.V.. Online verfügbar unter: </a:t>
            </a:r>
            <a:r>
              <a:rPr lang="de-DE" sz="1800" dirty="0">
                <a:hlinkClick r:id="rId3"/>
              </a:rPr>
              <a:t>https://www.dhs.de/fileadmin/user_upload/pdf/dhs-stellungnahmen/DHS_Stellungnahme_Umgang_mit_Alkohol.pdf</a:t>
            </a:r>
            <a:endParaRPr lang="de-DE" sz="1800" dirty="0" smtClean="0"/>
          </a:p>
          <a:p>
            <a:r>
              <a:rPr lang="de-DE" sz="1800" dirty="0" smtClean="0"/>
              <a:t>Seitz</a:t>
            </a:r>
            <a:r>
              <a:rPr lang="de-DE" sz="1800" dirty="0"/>
              <a:t>, H. &amp; </a:t>
            </a:r>
            <a:r>
              <a:rPr lang="de-DE" sz="1800" dirty="0" err="1"/>
              <a:t>Bühringer</a:t>
            </a:r>
            <a:r>
              <a:rPr lang="de-DE" sz="1800" dirty="0"/>
              <a:t>, G. </a:t>
            </a:r>
            <a:r>
              <a:rPr lang="de-DE" sz="1800" dirty="0" smtClean="0"/>
              <a:t>(2008). </a:t>
            </a:r>
            <a:r>
              <a:rPr lang="de-DE" sz="1800" dirty="0"/>
              <a:t>Empfehlungen des wissenschaftlichen Kuratoriums der DHS zu Grenzwerten für den Konsum alkoholischer Getränke. Hamm: Deutsche Hauptstelle für Suchtfragen (DHS). </a:t>
            </a:r>
            <a:endParaRPr lang="de-DE" sz="1800" dirty="0" smtClean="0"/>
          </a:p>
          <a:p>
            <a:r>
              <a:rPr lang="en-US" sz="1800" dirty="0" err="1" smtClean="0"/>
              <a:t>Stockwell</a:t>
            </a:r>
            <a:r>
              <a:rPr lang="en-US" sz="1800" dirty="0"/>
              <a:t>, T. et al. (2016): Do "moderate" drinkers have reduced mortality risk? A </a:t>
            </a:r>
            <a:r>
              <a:rPr lang="en-US" sz="1800" dirty="0" smtClean="0"/>
              <a:t>systematic review </a:t>
            </a:r>
            <a:r>
              <a:rPr lang="en-US" sz="1800" dirty="0"/>
              <a:t>and meta-analysis of alcohol consumption and all-cause mortality. Journal of Studies </a:t>
            </a:r>
            <a:r>
              <a:rPr lang="en-US" sz="1800" dirty="0" smtClean="0"/>
              <a:t>on Alcohol </a:t>
            </a:r>
            <a:r>
              <a:rPr lang="en-US" sz="1800" dirty="0"/>
              <a:t>and Drugs; 77(2), 185-198</a:t>
            </a:r>
            <a:r>
              <a:rPr lang="en-US" sz="1800" dirty="0" smtClean="0"/>
              <a:t>.</a:t>
            </a:r>
          </a:p>
          <a:p>
            <a:r>
              <a:rPr lang="en-US" sz="1800" dirty="0" err="1"/>
              <a:t>Toma</a:t>
            </a:r>
            <a:r>
              <a:rPr lang="en-US" sz="1800" dirty="0"/>
              <a:t>, A.; Pare, G.; Leong, D.P. (2017): Alcohol and cardiovascular disease: How much is </a:t>
            </a:r>
            <a:r>
              <a:rPr lang="en-US" sz="1800" dirty="0" smtClean="0"/>
              <a:t>too much</a:t>
            </a:r>
            <a:r>
              <a:rPr lang="en-US" sz="1800" dirty="0"/>
              <a:t>? Current Atherosclerosis Reports, 19(3), 13.</a:t>
            </a:r>
            <a:endParaRPr lang="en-US" sz="1800" dirty="0" smtClean="0"/>
          </a:p>
          <a:p>
            <a:r>
              <a:rPr lang="de-DE" sz="1800" dirty="0" smtClean="0"/>
              <a:t>Wood</a:t>
            </a:r>
            <a:r>
              <a:rPr lang="de-DE" sz="1800" dirty="0"/>
              <a:t>, A. M., </a:t>
            </a:r>
            <a:r>
              <a:rPr lang="de-DE" sz="1800" dirty="0" err="1"/>
              <a:t>Kaptoge</a:t>
            </a:r>
            <a:r>
              <a:rPr lang="de-DE" sz="1800" dirty="0"/>
              <a:t>, S., </a:t>
            </a:r>
            <a:r>
              <a:rPr lang="de-DE" sz="1800" dirty="0" err="1"/>
              <a:t>Butterworth</a:t>
            </a:r>
            <a:r>
              <a:rPr lang="de-DE" sz="1800" dirty="0"/>
              <a:t>, A. S., </a:t>
            </a:r>
            <a:r>
              <a:rPr lang="de-DE" sz="1800" dirty="0" err="1"/>
              <a:t>Willeit</a:t>
            </a:r>
            <a:r>
              <a:rPr lang="de-DE" sz="1800" dirty="0"/>
              <a:t>, P., </a:t>
            </a:r>
            <a:r>
              <a:rPr lang="de-DE" sz="1800" dirty="0" err="1"/>
              <a:t>Warnakula</a:t>
            </a:r>
            <a:r>
              <a:rPr lang="de-DE" sz="1800" dirty="0"/>
              <a:t>, S. Bolton, T., … </a:t>
            </a:r>
            <a:r>
              <a:rPr lang="de-DE" sz="1800" dirty="0" err="1"/>
              <a:t>Danesh</a:t>
            </a:r>
            <a:r>
              <a:rPr lang="de-DE" sz="1800" dirty="0"/>
              <a:t>, J. (2018). </a:t>
            </a:r>
            <a:r>
              <a:rPr lang="de-DE" sz="1800" dirty="0" err="1"/>
              <a:t>Risk</a:t>
            </a:r>
            <a:r>
              <a:rPr lang="de-DE" sz="1800" dirty="0"/>
              <a:t> </a:t>
            </a:r>
            <a:r>
              <a:rPr lang="de-DE" sz="1800" dirty="0" err="1"/>
              <a:t>thresholds</a:t>
            </a:r>
            <a:r>
              <a:rPr lang="de-DE" sz="1800" dirty="0"/>
              <a:t> </a:t>
            </a:r>
            <a:r>
              <a:rPr lang="de-DE" sz="1800" dirty="0" err="1"/>
              <a:t>for</a:t>
            </a:r>
            <a:r>
              <a:rPr lang="de-DE" sz="1800" dirty="0"/>
              <a:t> </a:t>
            </a:r>
            <a:r>
              <a:rPr lang="de-DE" sz="1800" dirty="0" err="1"/>
              <a:t>alcohol</a:t>
            </a:r>
            <a:r>
              <a:rPr lang="de-DE" sz="1800" dirty="0"/>
              <a:t> </a:t>
            </a:r>
            <a:r>
              <a:rPr lang="de-DE" sz="1800" dirty="0" err="1"/>
              <a:t>consumption</a:t>
            </a:r>
            <a:r>
              <a:rPr lang="de-DE" sz="1800" dirty="0"/>
              <a:t>: </a:t>
            </a:r>
            <a:r>
              <a:rPr lang="de-DE" sz="1800" dirty="0" err="1"/>
              <a:t>combined</a:t>
            </a:r>
            <a:r>
              <a:rPr lang="de-DE" sz="1800" dirty="0"/>
              <a:t> </a:t>
            </a:r>
            <a:r>
              <a:rPr lang="de-DE" sz="1800" dirty="0" err="1"/>
              <a:t>analysis</a:t>
            </a:r>
            <a:r>
              <a:rPr lang="de-DE" sz="1800" dirty="0"/>
              <a:t> of individual-</a:t>
            </a:r>
            <a:r>
              <a:rPr lang="de-DE" sz="1800" dirty="0" err="1"/>
              <a:t>participant</a:t>
            </a:r>
            <a:r>
              <a:rPr lang="de-DE" sz="1800" dirty="0"/>
              <a:t> </a:t>
            </a:r>
            <a:r>
              <a:rPr lang="de-DE" sz="1800" dirty="0" err="1"/>
              <a:t>data</a:t>
            </a:r>
            <a:r>
              <a:rPr lang="de-DE" sz="1800" dirty="0"/>
              <a:t> </a:t>
            </a:r>
            <a:r>
              <a:rPr lang="de-DE" sz="1800" dirty="0" err="1"/>
              <a:t>for</a:t>
            </a:r>
            <a:r>
              <a:rPr lang="de-DE" sz="1800" dirty="0"/>
              <a:t> 599 912 </a:t>
            </a:r>
            <a:r>
              <a:rPr lang="de-DE" sz="1800" dirty="0" err="1"/>
              <a:t>current</a:t>
            </a:r>
            <a:r>
              <a:rPr lang="de-DE" sz="1800" dirty="0"/>
              <a:t> </a:t>
            </a:r>
            <a:r>
              <a:rPr lang="de-DE" sz="1800" dirty="0" err="1"/>
              <a:t>drinkers</a:t>
            </a:r>
            <a:r>
              <a:rPr lang="de-DE" sz="1800" dirty="0"/>
              <a:t> in 83 </a:t>
            </a:r>
            <a:r>
              <a:rPr lang="de-DE" sz="1800" dirty="0" err="1"/>
              <a:t>prospective</a:t>
            </a:r>
            <a:r>
              <a:rPr lang="de-DE" sz="1800" dirty="0"/>
              <a:t> </a:t>
            </a:r>
            <a:r>
              <a:rPr lang="de-DE" sz="1800" dirty="0" err="1"/>
              <a:t>studies</a:t>
            </a:r>
            <a:r>
              <a:rPr lang="de-DE" sz="1800" dirty="0"/>
              <a:t>. The Lancet, 391(10129), 1513-1523</a:t>
            </a:r>
            <a:r>
              <a:rPr lang="de-DE" sz="1800" dirty="0" smtClean="0"/>
              <a:t>.</a:t>
            </a:r>
          </a:p>
          <a:p>
            <a:r>
              <a:rPr lang="en-US" sz="1800" dirty="0"/>
              <a:t>Zhao, J. et al. (2017): Alcohol consumption and mortality from coronary heart disease: </a:t>
            </a:r>
            <a:r>
              <a:rPr lang="en-US" sz="1800" dirty="0" smtClean="0"/>
              <a:t>An updated </a:t>
            </a:r>
            <a:r>
              <a:rPr lang="en-US" sz="1800" dirty="0"/>
              <a:t>meta-analysis of cohort studies. Journal of Studies on Alcohol and Drugs; 78(3), </a:t>
            </a:r>
            <a:r>
              <a:rPr lang="en-US" sz="1800" dirty="0" smtClean="0"/>
              <a:t>375-</a:t>
            </a:r>
            <a:r>
              <a:rPr lang="de-DE" sz="1800" dirty="0" smtClean="0"/>
              <a:t>386</a:t>
            </a:r>
            <a:r>
              <a:rPr lang="de-DE" sz="1800" dirty="0"/>
              <a:t>.</a:t>
            </a:r>
            <a:endParaRPr lang="de-DE" sz="1800" dirty="0" smtClean="0"/>
          </a:p>
          <a:p>
            <a:endParaRPr lang="de-DE" sz="1800" i="1"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67</a:t>
            </a:fld>
            <a:endParaRPr lang="en-US" noProof="0" dirty="0"/>
          </a:p>
        </p:txBody>
      </p:sp>
      <p:sp>
        <p:nvSpPr>
          <p:cNvPr id="6" name="Textplatzhalter 5"/>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9127810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altLang="de-DE" dirty="0"/>
              <a:t>Aufgabe bis zur nächsten Veranstaltung</a:t>
            </a:r>
          </a:p>
        </p:txBody>
      </p:sp>
      <p:sp>
        <p:nvSpPr>
          <p:cNvPr id="3" name="Inhaltsplatzhalter 2"/>
          <p:cNvSpPr>
            <a:spLocks noGrp="1"/>
          </p:cNvSpPr>
          <p:nvPr>
            <p:ph idx="1"/>
          </p:nvPr>
        </p:nvSpPr>
        <p:spPr/>
        <p:txBody>
          <a:bodyPr/>
          <a:lstStyle/>
          <a:p>
            <a:pPr>
              <a:defRPr/>
            </a:pPr>
            <a:r>
              <a:rPr lang="de-DE" sz="2200" dirty="0"/>
              <a:t>Führen Sie das </a:t>
            </a:r>
            <a:r>
              <a:rPr lang="de-DE" sz="2200" dirty="0" smtClean="0"/>
              <a:t>webbasierte Präventionsprogramm </a:t>
            </a:r>
            <a:r>
              <a:rPr lang="de-DE" dirty="0" smtClean="0"/>
              <a:t>unserer Hochschule </a:t>
            </a:r>
            <a:r>
              <a:rPr lang="de-DE" sz="2200" dirty="0" smtClean="0"/>
              <a:t>durch:</a:t>
            </a:r>
          </a:p>
          <a:p>
            <a:pPr lvl="1">
              <a:defRPr/>
            </a:pPr>
            <a:r>
              <a:rPr lang="de-DE" dirty="0" err="1"/>
              <a:t>eCHECKUP</a:t>
            </a:r>
            <a:r>
              <a:rPr lang="de-DE" dirty="0"/>
              <a:t> TO GO-Alkohol</a:t>
            </a:r>
          </a:p>
          <a:p>
            <a:pPr marL="342900" indent="-342900">
              <a:buFont typeface="Arial" panose="020B0604020202020204" pitchFamily="34" charset="0"/>
              <a:buChar char="•"/>
              <a:defRPr/>
            </a:pPr>
            <a:endParaRPr lang="de-DE" sz="2200" dirty="0"/>
          </a:p>
          <a:p>
            <a:pPr>
              <a:defRPr/>
            </a:pPr>
            <a:r>
              <a:rPr lang="de-DE" sz="2200" dirty="0"/>
              <a:t>Machen Sie sich dabei Notizen zu den folgenden zwei Fragen:</a:t>
            </a:r>
          </a:p>
          <a:p>
            <a:pPr marL="619125" lvl="1" indent="-342900">
              <a:defRPr/>
            </a:pPr>
            <a:r>
              <a:rPr lang="de-DE" dirty="0" smtClean="0"/>
              <a:t>Positive </a:t>
            </a:r>
            <a:r>
              <a:rPr lang="de-DE" dirty="0"/>
              <a:t>und negative Aspekte </a:t>
            </a:r>
            <a:r>
              <a:rPr lang="de-DE" dirty="0" smtClean="0"/>
              <a:t>des Programmes?</a:t>
            </a:r>
            <a:endParaRPr lang="de-DE" dirty="0"/>
          </a:p>
          <a:p>
            <a:pPr marL="619125" lvl="1" indent="-342900">
              <a:defRPr/>
            </a:pPr>
            <a:r>
              <a:rPr lang="de-DE" dirty="0"/>
              <a:t>Welche Fragen könnten bei Studierenden aufkommen?</a:t>
            </a:r>
          </a:p>
          <a:p>
            <a:pPr>
              <a:defRPr/>
            </a:pPr>
            <a:endParaRPr lang="de-DE" sz="2200" dirty="0"/>
          </a:p>
          <a:p>
            <a:pPr>
              <a:defRPr/>
            </a:pPr>
            <a:r>
              <a:rPr lang="de-DE" dirty="0" smtClean="0"/>
              <a:t>Link zu eCHECKUP TO GO-Alkohol: </a:t>
            </a:r>
            <a:r>
              <a:rPr lang="de-DE" dirty="0" smtClean="0">
                <a:hlinkClick r:id="rId3"/>
              </a:rPr>
              <a:t>www.hs-esslingen.de/echug</a:t>
            </a:r>
            <a:r>
              <a:rPr lang="de-DE" dirty="0" smtClean="0"/>
              <a:t> </a:t>
            </a:r>
          </a:p>
          <a:p>
            <a:pPr>
              <a:defRPr/>
            </a:pPr>
            <a:endParaRPr lang="de-DE" dirty="0">
              <a:solidFill>
                <a:srgbClr val="FF0000"/>
              </a:solidFill>
            </a:endParaRPr>
          </a:p>
        </p:txBody>
      </p:sp>
      <p:sp>
        <p:nvSpPr>
          <p:cNvPr id="33796" name="Fußzeilenplatzhalter 3"/>
          <p:cNvSpPr>
            <a:spLocks noGrp="1"/>
          </p:cNvSpPr>
          <p:nvPr>
            <p:ph type="ftr" sz="quarter" idx="4294967295"/>
          </p:nvPr>
        </p:nvSpPr>
        <p:spPr>
          <a:xfrm>
            <a:off x="334434" y="6438900"/>
            <a:ext cx="10850033" cy="349250"/>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Tree>
    <p:extLst>
      <p:ext uri="{BB962C8B-B14F-4D97-AF65-F5344CB8AC3E}">
        <p14:creationId xmlns:p14="http://schemas.microsoft.com/office/powerpoint/2010/main" val="41259574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2416630" y="1"/>
            <a:ext cx="10903733" cy="6371350"/>
          </a:xfrm>
        </p:spPr>
      </p:pic>
      <p:sp>
        <p:nvSpPr>
          <p:cNvPr id="7" name="Titel 6"/>
          <p:cNvSpPr>
            <a:spLocks noGrp="1"/>
          </p:cNvSpPr>
          <p:nvPr>
            <p:ph type="title"/>
          </p:nvPr>
        </p:nvSpPr>
        <p:spPr>
          <a:xfrm>
            <a:off x="-1701" y="2648196"/>
            <a:ext cx="6770635" cy="1466429"/>
          </a:xfrm>
        </p:spPr>
        <p:txBody>
          <a:bodyPr/>
          <a:lstStyle/>
          <a:p>
            <a:r>
              <a:rPr lang="de-DE" altLang="de-DE" dirty="0" err="1" smtClean="0"/>
              <a:t>eCHECKUP</a:t>
            </a:r>
            <a:r>
              <a:rPr lang="de-DE" altLang="de-DE" dirty="0" smtClean="0"/>
              <a:t> </a:t>
            </a:r>
            <a:r>
              <a:rPr lang="de-DE" altLang="de-DE" dirty="0"/>
              <a:t>TO GO-Alkohol</a:t>
            </a:r>
            <a:endParaRPr lang="de-DE" dirty="0"/>
          </a:p>
        </p:txBody>
      </p:sp>
      <p:sp>
        <p:nvSpPr>
          <p:cNvPr id="9" name="Textplatzhalter 8"/>
          <p:cNvSpPr>
            <a:spLocks noGrp="1"/>
          </p:cNvSpPr>
          <p:nvPr>
            <p:ph type="body" sz="quarter" idx="13"/>
          </p:nvPr>
        </p:nvSpPr>
        <p:spPr>
          <a:xfrm>
            <a:off x="0" y="4110760"/>
            <a:ext cx="6768934" cy="1100565"/>
          </a:xfrm>
        </p:spPr>
        <p:txBody>
          <a:bodyPr/>
          <a:lstStyle/>
          <a:p>
            <a:r>
              <a:rPr lang="de-DE" altLang="de-DE" dirty="0" smtClean="0"/>
              <a:t>Webbasiertes Programm zur Prävention </a:t>
            </a:r>
            <a:r>
              <a:rPr lang="de-DE" altLang="de-DE" dirty="0"/>
              <a:t>von riskantem Alkoholkonsum bei Studierenden</a:t>
            </a:r>
            <a:endParaRPr lang="de-DE" dirty="0">
              <a:effectLst/>
            </a:endParaRPr>
          </a:p>
        </p:txBody>
      </p:sp>
      <p:sp>
        <p:nvSpPr>
          <p:cNvPr id="3" name="Fußzeilenplatzhalter 2"/>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4"/>
          </p:nvPr>
        </p:nvSpPr>
        <p:spPr/>
        <p:txBody>
          <a:bodyPr/>
          <a:lstStyle/>
          <a:p>
            <a:fld id="{19B51A1E-902D-48AF-9020-955120F399B6}" type="slidenum">
              <a:rPr lang="en-US" noProof="0" smtClean="0"/>
              <a:pPr/>
              <a:t>69</a:t>
            </a:fld>
            <a:endParaRPr lang="en-US" noProof="0" dirty="0"/>
          </a:p>
        </p:txBody>
      </p:sp>
    </p:spTree>
    <p:extLst>
      <p:ext uri="{BB962C8B-B14F-4D97-AF65-F5344CB8AC3E}">
        <p14:creationId xmlns:p14="http://schemas.microsoft.com/office/powerpoint/2010/main" val="751758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31999" y="432000"/>
            <a:ext cx="11449449" cy="432000"/>
          </a:xfrm>
        </p:spPr>
        <p:txBody>
          <a:bodyPr/>
          <a:lstStyle/>
          <a:p>
            <a:r>
              <a:rPr lang="de-DE" altLang="de-DE" dirty="0"/>
              <a:t>Alkohol als gesellschaftsfähige </a:t>
            </a:r>
            <a:r>
              <a:rPr lang="de-DE" altLang="de-DE" dirty="0" smtClean="0"/>
              <a:t>Droge – veränderte Rahmenbedingungen</a:t>
            </a:r>
            <a:endParaRPr lang="de-DE" altLang="de-DE" dirty="0"/>
          </a:p>
        </p:txBody>
      </p:sp>
      <p:sp>
        <p:nvSpPr>
          <p:cNvPr id="3" name="Inhaltsplatzhalter 2"/>
          <p:cNvSpPr>
            <a:spLocks noGrp="1"/>
          </p:cNvSpPr>
          <p:nvPr>
            <p:ph idx="1"/>
          </p:nvPr>
        </p:nvSpPr>
        <p:spPr/>
        <p:txBody>
          <a:bodyPr/>
          <a:lstStyle/>
          <a:p>
            <a:endParaRPr lang="de-DE" dirty="0" smtClean="0"/>
          </a:p>
          <a:p>
            <a:r>
              <a:rPr lang="de-DE" dirty="0" smtClean="0"/>
              <a:t>Vor der Corona-Pandemie startete dieses </a:t>
            </a:r>
            <a:r>
              <a:rPr lang="de-DE" dirty="0"/>
              <a:t>Seminar stets parallel </a:t>
            </a:r>
            <a:r>
              <a:rPr lang="de-DE" dirty="0" smtClean="0"/>
              <a:t>zu den Frühlings- und Herbstfesten, wie beispielsweise dem „Wasen“ in Stuttgart</a:t>
            </a:r>
          </a:p>
          <a:p>
            <a:endParaRPr lang="de-DE" dirty="0" smtClean="0"/>
          </a:p>
          <a:p>
            <a:r>
              <a:rPr lang="de-DE" dirty="0" smtClean="0"/>
              <a:t>Seit, bzw. während der Corona-Pandemie ist dies derzeit meist (noch) anders: Es finden/fanden deutlich weniger größere Veranstaltungen statt und teils ist (eher: war) der Straßenverkauf </a:t>
            </a:r>
            <a:r>
              <a:rPr lang="de-DE" dirty="0"/>
              <a:t>und Konsum von Alkohol </a:t>
            </a:r>
            <a:r>
              <a:rPr lang="de-DE" dirty="0" smtClean="0"/>
              <a:t>in der Öffentlichkeit untersagt</a:t>
            </a:r>
          </a:p>
          <a:p>
            <a:endParaRPr lang="de-DE" dirty="0" smtClean="0"/>
          </a:p>
          <a:p>
            <a:pPr marL="0" indent="0" algn="ctr">
              <a:buNone/>
            </a:pPr>
            <a:r>
              <a:rPr lang="de-DE" dirty="0" smtClean="0">
                <a:sym typeface="Wingdings" panose="05000000000000000000" pitchFamily="2" charset="2"/>
              </a:rPr>
              <a:t> </a:t>
            </a:r>
          </a:p>
          <a:p>
            <a:pPr marL="0" indent="0" algn="ctr">
              <a:buNone/>
            </a:pPr>
            <a:r>
              <a:rPr lang="de-DE" dirty="0" smtClean="0"/>
              <a:t>Wie wirkt(e) </a:t>
            </a:r>
            <a:r>
              <a:rPr lang="de-DE" dirty="0"/>
              <a:t>sich das </a:t>
            </a:r>
            <a:r>
              <a:rPr lang="de-DE" dirty="0" smtClean="0"/>
              <a:t>Ihrer Einschätzung nach auf </a:t>
            </a:r>
            <a:r>
              <a:rPr lang="de-DE" dirty="0"/>
              <a:t>den Alkoholkonsum aus?</a:t>
            </a:r>
          </a:p>
          <a:p>
            <a:pPr marL="0" indent="0">
              <a:buNone/>
            </a:pPr>
            <a:endParaRPr lang="de-DE" dirty="0" smtClean="0"/>
          </a:p>
          <a:p>
            <a:pPr marL="285750" indent="-285750">
              <a:buFontTx/>
              <a:buChar char="-"/>
            </a:pPr>
            <a:endParaRPr lang="de-DE" dirty="0"/>
          </a:p>
          <a:p>
            <a:endParaRPr lang="de-DE" dirty="0"/>
          </a:p>
        </p:txBody>
      </p:sp>
      <p:sp>
        <p:nvSpPr>
          <p:cNvPr id="10244" name="Fußzeilenplatzhalter 3"/>
          <p:cNvSpPr>
            <a:spLocks noGrp="1"/>
          </p:cNvSpPr>
          <p:nvPr>
            <p:ph type="ftr" sz="quarter" idx="4294967295"/>
          </p:nvPr>
        </p:nvSpPr>
        <p:spPr>
          <a:xfrm>
            <a:off x="0" y="6440488"/>
            <a:ext cx="5664200" cy="293687"/>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Tree>
    <p:extLst>
      <p:ext uri="{BB962C8B-B14F-4D97-AF65-F5344CB8AC3E}">
        <p14:creationId xmlns:p14="http://schemas.microsoft.com/office/powerpoint/2010/main" val="28740259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Durchführung von </a:t>
            </a:r>
            <a:r>
              <a:rPr lang="de-DE" altLang="de-DE" dirty="0" err="1"/>
              <a:t>eCHECKUP</a:t>
            </a:r>
            <a:r>
              <a:rPr lang="de-DE" altLang="de-DE" dirty="0"/>
              <a:t> TO GO-Alkohol</a:t>
            </a:r>
          </a:p>
        </p:txBody>
      </p:sp>
      <p:sp>
        <p:nvSpPr>
          <p:cNvPr id="2" name="Textplatzhalter 1"/>
          <p:cNvSpPr>
            <a:spLocks noGrp="1"/>
          </p:cNvSpPr>
          <p:nvPr>
            <p:ph type="body" sz="quarter" idx="32"/>
          </p:nvPr>
        </p:nvSpPr>
        <p:spPr/>
        <p:txBody>
          <a:bodyPr/>
          <a:lstStyle/>
          <a:p>
            <a:endParaRPr lang="de-DE" dirty="0"/>
          </a:p>
        </p:txBody>
      </p:sp>
      <p:sp>
        <p:nvSpPr>
          <p:cNvPr id="34819" name="Inhaltsplatzhalter 2"/>
          <p:cNvSpPr>
            <a:spLocks noGrp="1"/>
          </p:cNvSpPr>
          <p:nvPr>
            <p:ph idx="1"/>
          </p:nvPr>
        </p:nvSpPr>
        <p:spPr/>
        <p:txBody>
          <a:bodyPr/>
          <a:lstStyle/>
          <a:p>
            <a:pPr>
              <a:defRPr/>
            </a:pPr>
            <a:r>
              <a:rPr lang="de-DE" sz="2200" dirty="0" smtClean="0"/>
              <a:t>Diskussion:</a:t>
            </a:r>
          </a:p>
          <a:p>
            <a:pPr>
              <a:defRPr/>
            </a:pPr>
            <a:endParaRPr lang="de-DE" sz="2200" dirty="0" smtClean="0"/>
          </a:p>
          <a:p>
            <a:pPr lvl="1">
              <a:defRPr/>
            </a:pPr>
            <a:r>
              <a:rPr lang="de-DE" dirty="0" smtClean="0"/>
              <a:t>Was sind positive </a:t>
            </a:r>
            <a:r>
              <a:rPr lang="de-DE" dirty="0"/>
              <a:t>und negative Aspekte von </a:t>
            </a:r>
            <a:r>
              <a:rPr lang="de-DE" dirty="0" err="1"/>
              <a:t>eCHECKUP</a:t>
            </a:r>
            <a:r>
              <a:rPr lang="de-DE" dirty="0"/>
              <a:t> TO GO-Alkohol</a:t>
            </a:r>
            <a:r>
              <a:rPr lang="de-DE" dirty="0" smtClean="0"/>
              <a:t>?</a:t>
            </a:r>
          </a:p>
          <a:p>
            <a:pPr lvl="1">
              <a:defRPr/>
            </a:pPr>
            <a:endParaRPr lang="de-DE" dirty="0"/>
          </a:p>
          <a:p>
            <a:pPr lvl="1">
              <a:defRPr/>
            </a:pPr>
            <a:r>
              <a:rPr lang="de-DE" dirty="0" smtClean="0"/>
              <a:t>Welche </a:t>
            </a:r>
            <a:r>
              <a:rPr lang="de-DE" dirty="0"/>
              <a:t>Fragen könnten bei Studierenden aufkommen?</a:t>
            </a:r>
          </a:p>
          <a:p>
            <a:pPr>
              <a:defRPr/>
            </a:pPr>
            <a:endParaRPr lang="de-DE" sz="2200" dirty="0"/>
          </a:p>
          <a:p>
            <a:pPr>
              <a:defRPr/>
            </a:pPr>
            <a:endParaRPr lang="de-DE" sz="2200" dirty="0"/>
          </a:p>
          <a:p>
            <a:pPr marL="0" indent="0">
              <a:buNone/>
            </a:pPr>
            <a:endParaRPr lang="de-DE" altLang="de-DE" dirty="0"/>
          </a:p>
        </p:txBody>
      </p:sp>
      <p:pic>
        <p:nvPicPr>
          <p:cNvPr id="7" name="Grafik 1"/>
          <p:cNvPicPr>
            <a:picLocks noChangeAspect="1"/>
          </p:cNvPicPr>
          <p:nvPr/>
        </p:nvPicPr>
        <p:blipFill>
          <a:blip r:embed="rId3" cstate="screen">
            <a:extLst>
              <a:ext uri="{28A0092B-C50C-407E-A947-70E740481C1C}">
                <a14:useLocalDpi xmlns:a14="http://schemas.microsoft.com/office/drawing/2010/main"/>
              </a:ext>
            </a:extLst>
          </a:blip>
          <a:srcRect t="44463"/>
          <a:stretch>
            <a:fillRect/>
          </a:stretch>
        </p:blipFill>
        <p:spPr bwMode="auto">
          <a:xfrm>
            <a:off x="3264077" y="5066636"/>
            <a:ext cx="512286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2134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el 2"/>
          <p:cNvSpPr>
            <a:spLocks noGrp="1"/>
          </p:cNvSpPr>
          <p:nvPr>
            <p:ph type="ctrTitle"/>
          </p:nvPr>
        </p:nvSpPr>
        <p:spPr/>
        <p:txBody>
          <a:bodyPr/>
          <a:lstStyle/>
          <a:p>
            <a:pPr marL="0" lvl="1" indent="0" algn="l" rtl="0">
              <a:lnSpc>
                <a:spcPct val="90000"/>
              </a:lnSpc>
              <a:spcBef>
                <a:spcPct val="0"/>
              </a:spcBef>
            </a:pPr>
            <a:r>
              <a:rPr lang="en-US" altLang="de-DE" dirty="0" smtClean="0"/>
              <a:t/>
            </a:r>
            <a:br>
              <a:rPr lang="en-US" altLang="de-DE" dirty="0" smtClean="0"/>
            </a:br>
            <a:r>
              <a:rPr lang="en-US" altLang="de-DE" dirty="0" smtClean="0"/>
              <a:t/>
            </a:r>
            <a:br>
              <a:rPr lang="en-US" altLang="de-DE" dirty="0" smtClean="0"/>
            </a:br>
            <a:r>
              <a:rPr lang="en-US" altLang="de-DE" dirty="0" smtClean="0"/>
              <a:t/>
            </a:r>
            <a:br>
              <a:rPr lang="en-US" altLang="de-DE" dirty="0" smtClean="0"/>
            </a:br>
            <a:r>
              <a:rPr lang="de-DE" altLang="de-DE" sz="3200" b="1" kern="1200" spc="-300" dirty="0">
                <a:solidFill>
                  <a:schemeClr val="tx1">
                    <a:lumMod val="75000"/>
                    <a:lumOff val="25000"/>
                  </a:schemeClr>
                </a:solidFill>
                <a:latin typeface="+mj-lt"/>
                <a:ea typeface="+mj-ea"/>
                <a:cs typeface="+mj-cs"/>
              </a:rPr>
              <a:t>Entwicklung und Adaptation von eCHECKUP </a:t>
            </a:r>
            <a:r>
              <a:rPr lang="de-DE" altLang="de-DE" sz="3200" b="1" kern="1200" spc="-300" dirty="0" smtClean="0">
                <a:solidFill>
                  <a:schemeClr val="tx1">
                    <a:lumMod val="75000"/>
                    <a:lumOff val="25000"/>
                  </a:schemeClr>
                </a:solidFill>
                <a:latin typeface="+mj-lt"/>
                <a:ea typeface="+mj-ea"/>
                <a:cs typeface="+mj-cs"/>
              </a:rPr>
              <a:t> TO  GO-Alkohol </a:t>
            </a:r>
            <a:endParaRPr lang="de-DE" sz="3200" b="1" kern="1200" spc="-300" dirty="0">
              <a:solidFill>
                <a:schemeClr val="tx1">
                  <a:lumMod val="75000"/>
                  <a:lumOff val="25000"/>
                </a:schemeClr>
              </a:solidFill>
              <a:latin typeface="+mj-lt"/>
              <a:ea typeface="+mj-ea"/>
              <a:cs typeface="+mj-cs"/>
            </a:endParaRPr>
          </a:p>
        </p:txBody>
      </p:sp>
      <p:sp>
        <p:nvSpPr>
          <p:cNvPr id="8" name="Textplatzhalter 7"/>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5424835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1. Entwicklung von </a:t>
            </a:r>
            <a:r>
              <a:rPr lang="de-DE" altLang="de-DE" dirty="0" err="1" smtClean="0"/>
              <a:t>eCHECKUP</a:t>
            </a:r>
            <a:r>
              <a:rPr lang="de-DE" altLang="de-DE" dirty="0" smtClean="0"/>
              <a:t>  TO  GO</a:t>
            </a:r>
            <a:endParaRPr lang="de-DE" altLang="de-DE" dirty="0"/>
          </a:p>
        </p:txBody>
      </p:sp>
      <p:sp>
        <p:nvSpPr>
          <p:cNvPr id="2" name="Textplatzhalter 1"/>
          <p:cNvSpPr>
            <a:spLocks noGrp="1"/>
          </p:cNvSpPr>
          <p:nvPr>
            <p:ph type="body" sz="quarter" idx="32"/>
          </p:nvPr>
        </p:nvSpPr>
        <p:spPr/>
        <p:txBody>
          <a:bodyPr/>
          <a:lstStyle/>
          <a:p>
            <a:pPr>
              <a:defRPr/>
            </a:pPr>
            <a:r>
              <a:rPr lang="de-DE" altLang="de-DE" dirty="0"/>
              <a:t>Das </a:t>
            </a:r>
            <a:r>
              <a:rPr lang="de-DE" altLang="de-DE" dirty="0" smtClean="0"/>
              <a:t>webbasierte Präventionsprogramm </a:t>
            </a:r>
            <a:endParaRPr lang="de-DE" altLang="de-DE" dirty="0"/>
          </a:p>
        </p:txBody>
      </p:sp>
      <p:sp>
        <p:nvSpPr>
          <p:cNvPr id="34819" name="Inhaltsplatzhalter 2"/>
          <p:cNvSpPr>
            <a:spLocks noGrp="1"/>
          </p:cNvSpPr>
          <p:nvPr>
            <p:ph idx="1"/>
          </p:nvPr>
        </p:nvSpPr>
        <p:spPr/>
        <p:txBody>
          <a:bodyPr/>
          <a:lstStyle/>
          <a:p>
            <a:pPr marL="0" lvl="1" indent="0" eaLnBrk="1" hangingPunct="1">
              <a:buClr>
                <a:srgbClr val="D40032"/>
              </a:buClr>
              <a:buFont typeface="Verdana" pitchFamily="34" charset="0"/>
              <a:buNone/>
            </a:pPr>
            <a:endParaRPr lang="en-US" altLang="de-DE" dirty="0"/>
          </a:p>
          <a:p>
            <a:pPr>
              <a:defRPr/>
            </a:pPr>
            <a:r>
              <a:rPr lang="de-DE" sz="2200" dirty="0"/>
              <a:t>wurde von der San Diego State University Research </a:t>
            </a:r>
            <a:r>
              <a:rPr lang="de-DE" sz="2200" dirty="0" err="1"/>
              <a:t>Foundation</a:t>
            </a:r>
            <a:r>
              <a:rPr lang="de-DE" sz="2200" dirty="0"/>
              <a:t> entwickelt und wird von dieser betreut.</a:t>
            </a:r>
          </a:p>
          <a:p>
            <a:pPr>
              <a:defRPr/>
            </a:pPr>
            <a:endParaRPr lang="de-DE" sz="2200" dirty="0"/>
          </a:p>
          <a:p>
            <a:pPr>
              <a:defRPr/>
            </a:pPr>
            <a:r>
              <a:rPr lang="de-DE" sz="2200" dirty="0"/>
              <a:t>wird in den USA an mehr als 600 Institutionen eingesetzt und stand seit Projektbeginn in der englischen Version zur Verfügung.</a:t>
            </a:r>
          </a:p>
          <a:p>
            <a:pPr>
              <a:defRPr/>
            </a:pPr>
            <a:endParaRPr lang="de-DE" dirty="0"/>
          </a:p>
          <a:p>
            <a:pPr marL="0" indent="0">
              <a:buNone/>
            </a:pPr>
            <a:endParaRPr lang="de-DE" altLang="de-DE" dirty="0"/>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7337" y="4196788"/>
            <a:ext cx="39719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96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Anwendung von eCHECKUP  TO  GO in den USA</a:t>
            </a:r>
          </a:p>
        </p:txBody>
      </p:sp>
      <p:sp>
        <p:nvSpPr>
          <p:cNvPr id="2" name="Textplatzhalter 1"/>
          <p:cNvSpPr>
            <a:spLocks noGrp="1"/>
          </p:cNvSpPr>
          <p:nvPr>
            <p:ph type="body" sz="quarter" idx="32"/>
          </p:nvPr>
        </p:nvSpPr>
        <p:spPr/>
        <p:txBody>
          <a:bodyPr/>
          <a:lstStyle/>
          <a:p>
            <a:pPr>
              <a:defRPr/>
            </a:pPr>
            <a:r>
              <a:rPr lang="de-DE" altLang="de-DE" dirty="0"/>
              <a:t>Das Setting der San Diego State University</a:t>
            </a:r>
          </a:p>
        </p:txBody>
      </p:sp>
      <p:sp>
        <p:nvSpPr>
          <p:cNvPr id="34819" name="Inhaltsplatzhalter 2"/>
          <p:cNvSpPr>
            <a:spLocks noGrp="1"/>
          </p:cNvSpPr>
          <p:nvPr>
            <p:ph idx="1"/>
          </p:nvPr>
        </p:nvSpPr>
        <p:spPr/>
        <p:txBody>
          <a:bodyPr/>
          <a:lstStyle/>
          <a:p>
            <a:pPr marL="0" lvl="1" indent="0">
              <a:buClr>
                <a:srgbClr val="D40032"/>
              </a:buClr>
              <a:buNone/>
            </a:pPr>
            <a:r>
              <a:rPr lang="de-DE" altLang="de-DE" sz="2200" dirty="0" smtClean="0"/>
              <a:t>Der Einsatz </a:t>
            </a:r>
            <a:r>
              <a:rPr lang="de-DE" altLang="de-DE" sz="2200" dirty="0"/>
              <a:t>und Anwendungskontext ist ein ganz anderer als in Deutschland möglich und denkbar: </a:t>
            </a:r>
            <a:endParaRPr lang="de-DE" altLang="de-DE" sz="2200" dirty="0" smtClean="0"/>
          </a:p>
          <a:p>
            <a:pPr marL="0" lvl="1" indent="0">
              <a:buClr>
                <a:srgbClr val="D40032"/>
              </a:buClr>
              <a:buNone/>
            </a:pPr>
            <a:endParaRPr lang="en-US" altLang="de-DE" sz="2200" dirty="0"/>
          </a:p>
          <a:p>
            <a:pPr>
              <a:defRPr/>
            </a:pPr>
            <a:r>
              <a:rPr lang="de-DE" dirty="0"/>
              <a:t>Alkoholkonsum unter 21 Jahren ist in den USA verboten.</a:t>
            </a:r>
          </a:p>
          <a:p>
            <a:pPr>
              <a:defRPr/>
            </a:pPr>
            <a:endParaRPr lang="de-DE" dirty="0"/>
          </a:p>
          <a:p>
            <a:pPr>
              <a:defRPr/>
            </a:pPr>
            <a:r>
              <a:rPr lang="de-DE" dirty="0"/>
              <a:t>Größtenteils leben die Studierenden auf dem Campus (verpflichtend für Studierende in den ersten Semestern)</a:t>
            </a:r>
          </a:p>
          <a:p>
            <a:pPr>
              <a:defRPr/>
            </a:pPr>
            <a:endParaRPr lang="de-DE" dirty="0"/>
          </a:p>
          <a:p>
            <a:pPr>
              <a:defRPr/>
            </a:pPr>
            <a:r>
              <a:rPr lang="de-DE" dirty="0"/>
              <a:t>Verstöße gegen die Hausordnung werden von der Campus-Police verfolgt.</a:t>
            </a:r>
          </a:p>
          <a:p>
            <a:pPr>
              <a:defRPr/>
            </a:pPr>
            <a:endParaRPr lang="de-DE" dirty="0"/>
          </a:p>
          <a:p>
            <a:pPr>
              <a:defRPr/>
            </a:pPr>
            <a:r>
              <a:rPr lang="de-DE" dirty="0"/>
              <a:t>Die Universität ist verantwortlich und übernimmt eine fürsorgende Rolle gegenüber ihren Studierenden.</a:t>
            </a:r>
          </a:p>
          <a:p>
            <a:pPr marL="0" indent="0">
              <a:buNone/>
              <a:defRPr/>
            </a:pPr>
            <a:endParaRPr lang="de-DE" dirty="0"/>
          </a:p>
          <a:p>
            <a:pPr marL="0" indent="0">
              <a:buNone/>
            </a:pPr>
            <a:endParaRPr lang="de-DE" altLang="de-DE" dirty="0"/>
          </a:p>
        </p:txBody>
      </p:sp>
    </p:spTree>
    <p:extLst>
      <p:ext uri="{BB962C8B-B14F-4D97-AF65-F5344CB8AC3E}">
        <p14:creationId xmlns:p14="http://schemas.microsoft.com/office/powerpoint/2010/main" val="28865143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Anwendung von </a:t>
            </a:r>
            <a:r>
              <a:rPr lang="de-DE" altLang="de-DE" dirty="0" err="1" smtClean="0"/>
              <a:t>eCHECKUP</a:t>
            </a:r>
            <a:r>
              <a:rPr lang="de-DE" altLang="de-DE" dirty="0" smtClean="0"/>
              <a:t>  TO  GO </a:t>
            </a:r>
            <a:r>
              <a:rPr lang="de-DE" altLang="de-DE" dirty="0"/>
              <a:t>in den USA</a:t>
            </a:r>
          </a:p>
        </p:txBody>
      </p:sp>
      <p:sp>
        <p:nvSpPr>
          <p:cNvPr id="2" name="Textplatzhalter 1"/>
          <p:cNvSpPr>
            <a:spLocks noGrp="1"/>
          </p:cNvSpPr>
          <p:nvPr>
            <p:ph type="body" sz="quarter" idx="32"/>
          </p:nvPr>
        </p:nvSpPr>
        <p:spPr/>
        <p:txBody>
          <a:bodyPr/>
          <a:lstStyle/>
          <a:p>
            <a:pPr>
              <a:defRPr/>
            </a:pPr>
            <a:r>
              <a:rPr lang="de-DE" altLang="de-DE" dirty="0"/>
              <a:t>Das Setting der San Diego State University</a:t>
            </a:r>
          </a:p>
        </p:txBody>
      </p:sp>
      <p:sp>
        <p:nvSpPr>
          <p:cNvPr id="34819" name="Inhaltsplatzhalter 2"/>
          <p:cNvSpPr>
            <a:spLocks noGrp="1"/>
          </p:cNvSpPr>
          <p:nvPr>
            <p:ph idx="1"/>
          </p:nvPr>
        </p:nvSpPr>
        <p:spPr/>
        <p:txBody>
          <a:bodyPr/>
          <a:lstStyle/>
          <a:p>
            <a:pPr marL="0" lvl="1" indent="0">
              <a:buClr>
                <a:srgbClr val="D40032"/>
              </a:buClr>
              <a:buNone/>
            </a:pPr>
            <a:r>
              <a:rPr lang="de-DE" altLang="de-DE" sz="2200" dirty="0"/>
              <a:t>Der Einsatz und Anwendungskontext ist ein ganz anderer als in Deutschland möglich und denkbar: </a:t>
            </a:r>
          </a:p>
          <a:p>
            <a:pPr marL="0" lvl="1" indent="0" eaLnBrk="1" hangingPunct="1">
              <a:buClr>
                <a:srgbClr val="D40032"/>
              </a:buClr>
              <a:buFont typeface="Verdana" pitchFamily="34" charset="0"/>
              <a:buNone/>
            </a:pPr>
            <a:endParaRPr lang="en-US" altLang="de-DE" sz="2200" dirty="0"/>
          </a:p>
          <a:p>
            <a:pPr>
              <a:defRPr/>
            </a:pPr>
            <a:r>
              <a:rPr lang="de-DE" dirty="0"/>
              <a:t>Für alle Probleme der Studierenden stehen mehrere psychologische </a:t>
            </a:r>
            <a:r>
              <a:rPr lang="de-DE" dirty="0" err="1" smtClean="0"/>
              <a:t>PsychoTherapeut:inen</a:t>
            </a:r>
            <a:r>
              <a:rPr lang="de-DE" dirty="0" smtClean="0"/>
              <a:t> </a:t>
            </a:r>
            <a:r>
              <a:rPr lang="de-DE" dirty="0"/>
              <a:t>zur telefonischen Beratung zur Verfügung.</a:t>
            </a:r>
          </a:p>
          <a:p>
            <a:pPr>
              <a:defRPr/>
            </a:pPr>
            <a:endParaRPr lang="de-DE" dirty="0"/>
          </a:p>
          <a:p>
            <a:pPr>
              <a:defRPr/>
            </a:pPr>
            <a:r>
              <a:rPr lang="de-DE" dirty="0"/>
              <a:t>Die Feedbackberichte von </a:t>
            </a:r>
            <a:r>
              <a:rPr lang="de-DE" dirty="0" smtClean="0"/>
              <a:t>eCHECKUP TO GO </a:t>
            </a:r>
            <a:r>
              <a:rPr lang="de-DE" dirty="0"/>
              <a:t>werden ggf. in Einzel- bzw. Gruppensitzungen besprochen.</a:t>
            </a:r>
          </a:p>
          <a:p>
            <a:pPr>
              <a:defRPr/>
            </a:pPr>
            <a:endParaRPr lang="de-DE" dirty="0"/>
          </a:p>
          <a:p>
            <a:pPr>
              <a:defRPr/>
            </a:pPr>
            <a:r>
              <a:rPr lang="de-DE" dirty="0"/>
              <a:t>Für Erstsemester und Studierende mit Auflage ist eine Durchführung von </a:t>
            </a:r>
            <a:r>
              <a:rPr lang="de-DE" dirty="0" smtClean="0"/>
              <a:t>eCHECKUP TO GO </a:t>
            </a:r>
            <a:r>
              <a:rPr lang="de-DE" dirty="0"/>
              <a:t>verpflichtend.</a:t>
            </a:r>
          </a:p>
          <a:p>
            <a:pPr marL="0" indent="0">
              <a:buNone/>
              <a:defRPr/>
            </a:pPr>
            <a:endParaRPr lang="de-DE" dirty="0"/>
          </a:p>
          <a:p>
            <a:pPr marL="0" indent="0">
              <a:buNone/>
            </a:pPr>
            <a:endParaRPr lang="de-DE" altLang="de-DE" dirty="0"/>
          </a:p>
        </p:txBody>
      </p:sp>
    </p:spTree>
    <p:extLst>
      <p:ext uri="{BB962C8B-B14F-4D97-AF65-F5344CB8AC3E}">
        <p14:creationId xmlns:p14="http://schemas.microsoft.com/office/powerpoint/2010/main" val="2594983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Inhalte von eCHECKUP  TO  GO </a:t>
            </a:r>
          </a:p>
        </p:txBody>
      </p:sp>
      <p:sp>
        <p:nvSpPr>
          <p:cNvPr id="34819" name="Inhaltsplatzhalter 2"/>
          <p:cNvSpPr>
            <a:spLocks noGrp="1"/>
          </p:cNvSpPr>
          <p:nvPr>
            <p:ph idx="1"/>
          </p:nvPr>
        </p:nvSpPr>
        <p:spPr/>
        <p:txBody>
          <a:bodyPr/>
          <a:lstStyle/>
          <a:p>
            <a:pPr>
              <a:defRPr/>
            </a:pPr>
            <a:r>
              <a:rPr lang="de-DE" sz="2200" dirty="0"/>
              <a:t>Personalisiertes Feedback</a:t>
            </a:r>
          </a:p>
          <a:p>
            <a:pPr lvl="1">
              <a:defRPr/>
            </a:pPr>
            <a:r>
              <a:rPr lang="de-DE" sz="2000" dirty="0"/>
              <a:t>Quantität des Alkoholkonsums (typische Woche &amp; Monat)</a:t>
            </a:r>
          </a:p>
          <a:p>
            <a:pPr lvl="1">
              <a:defRPr/>
            </a:pPr>
            <a:r>
              <a:rPr lang="de-DE" sz="2000" dirty="0" smtClean="0"/>
              <a:t>Blutalkoholkonzentration, BAK </a:t>
            </a:r>
            <a:r>
              <a:rPr lang="de-DE" sz="2000" dirty="0"/>
              <a:t>(maximale und durchschnittliche)</a:t>
            </a:r>
          </a:p>
          <a:p>
            <a:pPr lvl="1">
              <a:defRPr/>
            </a:pPr>
            <a:r>
              <a:rPr lang="de-DE" sz="2000" dirty="0" smtClean="0"/>
              <a:t>Ausgaben </a:t>
            </a:r>
            <a:r>
              <a:rPr lang="de-DE" sz="2000" dirty="0"/>
              <a:t>für Alkohol im Jahr</a:t>
            </a:r>
          </a:p>
          <a:p>
            <a:pPr lvl="1">
              <a:defRPr/>
            </a:pPr>
            <a:r>
              <a:rPr lang="de-DE" sz="2000" dirty="0"/>
              <a:t>Aufnahme an Kalorien durch alkoholische Getränke</a:t>
            </a:r>
          </a:p>
          <a:p>
            <a:pPr lvl="1">
              <a:defRPr/>
            </a:pPr>
            <a:r>
              <a:rPr lang="de-DE" sz="2000" dirty="0"/>
              <a:t>Tabakkonsum </a:t>
            </a:r>
            <a:r>
              <a:rPr lang="de-DE" sz="2000" dirty="0" smtClean="0"/>
              <a:t>und </a:t>
            </a:r>
            <a:r>
              <a:rPr lang="de-DE" sz="2000" dirty="0"/>
              <a:t>Risiko der Wechselwirkung von Alkohol und Medikamenten </a:t>
            </a:r>
          </a:p>
          <a:p>
            <a:pPr>
              <a:defRPr/>
            </a:pPr>
            <a:endParaRPr lang="de-DE" dirty="0"/>
          </a:p>
          <a:p>
            <a:pPr>
              <a:defRPr/>
            </a:pPr>
            <a:r>
              <a:rPr lang="de-DE" sz="2200" dirty="0"/>
              <a:t>Gegenüberstellung des eigenen Alkoholkonsums mit durchschnittlichen Trinknormen</a:t>
            </a:r>
          </a:p>
          <a:p>
            <a:pPr>
              <a:defRPr/>
            </a:pPr>
            <a:r>
              <a:rPr lang="de-DE" sz="2200" dirty="0"/>
              <a:t>Strategievermittlung zur Konsumreduktion</a:t>
            </a:r>
          </a:p>
          <a:p>
            <a:pPr>
              <a:defRPr/>
            </a:pPr>
            <a:r>
              <a:rPr lang="de-DE" sz="2200" dirty="0"/>
              <a:t>Gegenüberstellung von Lebenszielen und negativen Erfahrungen mit Alkohol</a:t>
            </a:r>
          </a:p>
          <a:p>
            <a:pPr>
              <a:defRPr/>
            </a:pPr>
            <a:endParaRPr lang="de-DE" dirty="0"/>
          </a:p>
          <a:p>
            <a:pPr marL="0" indent="0">
              <a:buNone/>
              <a:defRPr/>
            </a:pPr>
            <a:endParaRPr lang="de-DE" dirty="0"/>
          </a:p>
          <a:p>
            <a:pPr marL="0" indent="0">
              <a:buNone/>
            </a:pPr>
            <a:endParaRPr lang="de-DE" altLang="de-DE" dirty="0"/>
          </a:p>
        </p:txBody>
      </p:sp>
      <p:grpSp>
        <p:nvGrpSpPr>
          <p:cNvPr id="4" name="Gruppieren 3"/>
          <p:cNvGrpSpPr/>
          <p:nvPr/>
        </p:nvGrpSpPr>
        <p:grpSpPr>
          <a:xfrm>
            <a:off x="8704161" y="432000"/>
            <a:ext cx="3148314" cy="1861089"/>
            <a:chOff x="9509760" y="561704"/>
            <a:chExt cx="2225041" cy="949598"/>
          </a:xfrm>
        </p:grpSpPr>
        <p:sp>
          <p:nvSpPr>
            <p:cNvPr id="5" name="Abgerundetes Rechteck 4"/>
            <p:cNvSpPr/>
            <p:nvPr/>
          </p:nvSpPr>
          <p:spPr>
            <a:xfrm rot="605396">
              <a:off x="9509760" y="561704"/>
              <a:ext cx="2225041" cy="9495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Interaktive Schaltfläche: Informationen 5">
              <a:hlinkClick r:id="" action="ppaction://noaction" highlightClick="1"/>
            </p:cNvPr>
            <p:cNvSpPr/>
            <p:nvPr/>
          </p:nvSpPr>
          <p:spPr>
            <a:xfrm rot="605396">
              <a:off x="9614262" y="654013"/>
              <a:ext cx="535577" cy="504000"/>
            </a:xfrm>
            <a:prstGeom prst="actionButtonInform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rot="605396">
              <a:off x="10066530" y="676376"/>
              <a:ext cx="1664113" cy="800900"/>
            </a:xfrm>
            <a:prstGeom prst="rect">
              <a:avLst/>
            </a:prstGeom>
            <a:noFill/>
          </p:spPr>
          <p:txBody>
            <a:bodyPr wrap="square" rtlCol="0">
              <a:spAutoFit/>
            </a:bodyPr>
            <a:lstStyle/>
            <a:p>
              <a:r>
                <a:rPr lang="de-DE" sz="1600" b="1" dirty="0" smtClean="0">
                  <a:solidFill>
                    <a:schemeClr val="bg2"/>
                  </a:solidFill>
                </a:rPr>
                <a:t>Alkoholmenge im Blut</a:t>
              </a:r>
            </a:p>
            <a:p>
              <a:pPr algn="ctr"/>
              <a:r>
                <a:rPr lang="de-DE" sz="1600" b="1" dirty="0" smtClean="0">
                  <a:solidFill>
                    <a:schemeClr val="bg2"/>
                  </a:solidFill>
                </a:rPr>
                <a:t>BAK</a:t>
              </a:r>
              <a:r>
                <a:rPr lang="de-DE" sz="1600" dirty="0" smtClean="0">
                  <a:solidFill>
                    <a:schemeClr val="bg2"/>
                  </a:solidFill>
                </a:rPr>
                <a:t> = </a:t>
              </a:r>
            </a:p>
            <a:p>
              <a:pPr algn="ctr"/>
              <a:r>
                <a:rPr lang="de-DE" sz="1600" i="1" dirty="0" smtClean="0">
                  <a:solidFill>
                    <a:schemeClr val="bg2"/>
                  </a:solidFill>
                </a:rPr>
                <a:t>Getrunkener Alkohol </a:t>
              </a:r>
              <a:r>
                <a:rPr lang="de-DE" sz="1600" i="1" dirty="0" err="1" smtClean="0">
                  <a:solidFill>
                    <a:schemeClr val="bg2"/>
                  </a:solidFill>
                </a:rPr>
                <a:t>ín</a:t>
              </a:r>
              <a:r>
                <a:rPr lang="de-DE" sz="1600" i="1" dirty="0" smtClean="0">
                  <a:solidFill>
                    <a:schemeClr val="bg2"/>
                  </a:solidFill>
                </a:rPr>
                <a:t> g / (Körpergewicht in kg x Anteil Körperflüssigkeit [0,55 w oder 0,68 m])</a:t>
              </a:r>
            </a:p>
          </p:txBody>
        </p:sp>
      </p:grpSp>
    </p:spTree>
    <p:extLst>
      <p:ext uri="{BB962C8B-B14F-4D97-AF65-F5344CB8AC3E}">
        <p14:creationId xmlns:p14="http://schemas.microsoft.com/office/powerpoint/2010/main" val="20188187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Inhalte von </a:t>
            </a:r>
            <a:r>
              <a:rPr lang="de-DE" altLang="de-DE" dirty="0" err="1"/>
              <a:t>eCHECKUP</a:t>
            </a:r>
            <a:r>
              <a:rPr lang="de-DE" altLang="de-DE" dirty="0"/>
              <a:t> </a:t>
            </a:r>
            <a:r>
              <a:rPr lang="de-DE" altLang="de-DE" dirty="0" smtClean="0"/>
              <a:t> TO  GO </a:t>
            </a:r>
            <a:endParaRPr lang="de-DE" altLang="de-DE" dirty="0"/>
          </a:p>
        </p:txBody>
      </p:sp>
      <p:sp>
        <p:nvSpPr>
          <p:cNvPr id="2" name="Textplatzhalter 1"/>
          <p:cNvSpPr>
            <a:spLocks noGrp="1"/>
          </p:cNvSpPr>
          <p:nvPr>
            <p:ph type="body" sz="quarter" idx="32"/>
          </p:nvPr>
        </p:nvSpPr>
        <p:spPr/>
        <p:txBody>
          <a:bodyPr/>
          <a:lstStyle/>
          <a:p>
            <a:r>
              <a:rPr lang="de-DE" altLang="de-DE" dirty="0"/>
              <a:t>Ein Beispiel des personalisierten Feedbacks von eCHECKUP TO GO </a:t>
            </a:r>
            <a:endParaRPr lang="de-DE" dirty="0"/>
          </a:p>
        </p:txBody>
      </p:sp>
      <p:sp>
        <p:nvSpPr>
          <p:cNvPr id="34819" name="Inhaltsplatzhalter 2"/>
          <p:cNvSpPr>
            <a:spLocks noGrp="1"/>
          </p:cNvSpPr>
          <p:nvPr>
            <p:ph idx="1"/>
          </p:nvPr>
        </p:nvSpPr>
        <p:spPr/>
        <p:txBody>
          <a:bodyPr/>
          <a:lstStyle/>
          <a:p>
            <a:pPr>
              <a:defRPr/>
            </a:pPr>
            <a:r>
              <a:rPr lang="de-DE" dirty="0"/>
              <a:t>Wie </a:t>
            </a:r>
            <a:r>
              <a:rPr lang="de-DE" b="1" dirty="0"/>
              <a:t>wichtig</a:t>
            </a:r>
            <a:r>
              <a:rPr lang="de-DE" dirty="0"/>
              <a:t> ist es Ihnen, irgendetwas an Ihrem Alkoholkonsum zu verändern?</a:t>
            </a:r>
          </a:p>
          <a:p>
            <a:pPr>
              <a:defRPr/>
            </a:pPr>
            <a:endParaRPr lang="de-DE" dirty="0"/>
          </a:p>
          <a:p>
            <a:pPr>
              <a:defRPr/>
            </a:pPr>
            <a:r>
              <a:rPr lang="de-DE" dirty="0"/>
              <a:t>Wie </a:t>
            </a:r>
            <a:r>
              <a:rPr lang="de-DE" b="1" dirty="0"/>
              <a:t>zuversichtlich</a:t>
            </a:r>
            <a:r>
              <a:rPr lang="de-DE" dirty="0"/>
              <a:t> sind Sie, dass Sie in der Lage sind, irgendetwas an Ihrem Alkoholkonsum zu verändern?</a:t>
            </a:r>
          </a:p>
          <a:p>
            <a:pPr>
              <a:defRPr/>
            </a:pPr>
            <a:endParaRPr lang="de-DE" dirty="0"/>
          </a:p>
          <a:p>
            <a:pPr marL="0" indent="0">
              <a:buNone/>
              <a:defRPr/>
            </a:pPr>
            <a:endParaRPr lang="de-DE" dirty="0"/>
          </a:p>
          <a:p>
            <a:pPr marL="0" indent="0">
              <a:buNone/>
            </a:pPr>
            <a:endParaRPr lang="de-DE" altLang="de-DE" dirty="0"/>
          </a:p>
        </p:txBody>
      </p:sp>
      <p:pic>
        <p:nvPicPr>
          <p:cNvPr id="7" name="Picture 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0338" y="2776538"/>
            <a:ext cx="3627437" cy="3443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3567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Wie ist die Funktionsweise von </a:t>
            </a:r>
            <a:r>
              <a:rPr lang="de-DE" altLang="de-DE" dirty="0" err="1"/>
              <a:t>eCHECKUP</a:t>
            </a:r>
            <a:r>
              <a:rPr lang="de-DE" altLang="de-DE" dirty="0"/>
              <a:t> </a:t>
            </a:r>
            <a:r>
              <a:rPr lang="de-DE" altLang="de-DE" dirty="0" smtClean="0"/>
              <a:t> TO  </a:t>
            </a:r>
            <a:r>
              <a:rPr lang="de-DE" altLang="de-DE" dirty="0"/>
              <a:t>GO ?</a:t>
            </a:r>
          </a:p>
        </p:txBody>
      </p:sp>
      <p:sp>
        <p:nvSpPr>
          <p:cNvPr id="34819" name="Inhaltsplatzhalter 2"/>
          <p:cNvSpPr>
            <a:spLocks noGrp="1"/>
          </p:cNvSpPr>
          <p:nvPr>
            <p:ph idx="1"/>
          </p:nvPr>
        </p:nvSpPr>
        <p:spPr/>
        <p:txBody>
          <a:bodyPr/>
          <a:lstStyle/>
          <a:p>
            <a:pPr>
              <a:defRPr/>
            </a:pPr>
            <a:endParaRPr lang="de-DE" dirty="0"/>
          </a:p>
          <a:p>
            <a:pPr marL="0" indent="0">
              <a:buNone/>
              <a:defRPr/>
            </a:pPr>
            <a:endParaRPr lang="de-DE" dirty="0"/>
          </a:p>
          <a:p>
            <a:pPr marL="0" indent="0">
              <a:buNone/>
            </a:pPr>
            <a:endParaRPr lang="de-DE" altLang="de-DE" dirty="0"/>
          </a:p>
        </p:txBody>
      </p:sp>
      <p:pic>
        <p:nvPicPr>
          <p:cNvPr id="6" name="Picture 2" descr="W:\Faculty-SAGP\eCHUG\eCHECKUP to go\Funktionsweise\Funktionsweise eCHUG_rudimentä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000" y="1231861"/>
            <a:ext cx="11149914" cy="495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3272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Inhaltsplatzhalter 2"/>
          <p:cNvSpPr>
            <a:spLocks noGrp="1"/>
          </p:cNvSpPr>
          <p:nvPr>
            <p:ph idx="4294967295"/>
          </p:nvPr>
        </p:nvSpPr>
        <p:spPr>
          <a:xfrm>
            <a:off x="0" y="1008063"/>
            <a:ext cx="11328400" cy="5183187"/>
          </a:xfrm>
        </p:spPr>
        <p:txBody>
          <a:bodyPr/>
          <a:lstStyle/>
          <a:p>
            <a:pPr>
              <a:defRPr/>
            </a:pPr>
            <a:endParaRPr lang="de-DE" dirty="0"/>
          </a:p>
          <a:p>
            <a:pPr marL="0" indent="0">
              <a:buNone/>
              <a:defRPr/>
            </a:pPr>
            <a:endParaRPr lang="de-DE" dirty="0"/>
          </a:p>
          <a:p>
            <a:pPr marL="0" indent="0">
              <a:buNone/>
            </a:pPr>
            <a:endParaRPr lang="de-DE" altLang="de-DE" dirty="0"/>
          </a:p>
        </p:txBody>
      </p:sp>
      <p:sp>
        <p:nvSpPr>
          <p:cNvPr id="34820" name="Fußzeilenplatzhalter 3"/>
          <p:cNvSpPr>
            <a:spLocks noGrp="1"/>
          </p:cNvSpPr>
          <p:nvPr>
            <p:ph type="ftr" sz="quarter" idx="4294967295"/>
          </p:nvPr>
        </p:nvSpPr>
        <p:spPr>
          <a:xfrm>
            <a:off x="0" y="6440488"/>
            <a:ext cx="5664200" cy="293687"/>
          </a:xfrm>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a:solidFill>
                  <a:schemeClr val="bg1"/>
                </a:solidFill>
              </a:rPr>
              <a:t/>
            </a:r>
            <a:br>
              <a:rPr lang="de-DE" altLang="de-DE" sz="900">
                <a:solidFill>
                  <a:schemeClr val="bg1"/>
                </a:solidFill>
              </a:rPr>
            </a:br>
            <a:r>
              <a:rPr lang="en-US" altLang="de-DE" sz="900">
                <a:solidFill>
                  <a:schemeClr val="bg1"/>
                </a:solidFill>
              </a:rPr>
              <a:t>Hochschule Esslingen</a:t>
            </a:r>
          </a:p>
        </p:txBody>
      </p:sp>
      <p:pic>
        <p:nvPicPr>
          <p:cNvPr id="7" name="Inhaltsplatzhalt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3568" y="0"/>
            <a:ext cx="10947200" cy="7532688"/>
          </a:xfrm>
          <a:prstGeom prst="rect">
            <a:avLst/>
          </a:prstGeom>
        </p:spPr>
      </p:pic>
    </p:spTree>
    <p:extLst>
      <p:ext uri="{BB962C8B-B14F-4D97-AF65-F5344CB8AC3E}">
        <p14:creationId xmlns:p14="http://schemas.microsoft.com/office/powerpoint/2010/main" val="15235948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Inhaltsplatzhalter 2"/>
          <p:cNvSpPr>
            <a:spLocks noGrp="1"/>
          </p:cNvSpPr>
          <p:nvPr>
            <p:ph idx="1"/>
          </p:nvPr>
        </p:nvSpPr>
        <p:spPr/>
        <p:txBody>
          <a:bodyPr/>
          <a:lstStyle/>
          <a:p>
            <a:pPr>
              <a:defRPr/>
            </a:pPr>
            <a:endParaRPr lang="de-DE" dirty="0"/>
          </a:p>
          <a:p>
            <a:pPr marL="0" indent="0">
              <a:buNone/>
              <a:defRPr/>
            </a:pPr>
            <a:endParaRPr lang="de-DE" dirty="0"/>
          </a:p>
          <a:p>
            <a:pPr marL="0" indent="0">
              <a:buNone/>
            </a:pPr>
            <a:endParaRPr lang="de-DE" altLang="de-DE" dirty="0"/>
          </a:p>
        </p:txBody>
      </p:sp>
      <p:sp>
        <p:nvSpPr>
          <p:cNvPr id="34820" name="Fußzeilenplatzhalter 3"/>
          <p:cNvSpPr>
            <a:spLocks noGrp="1"/>
          </p:cNvSpPr>
          <p:nvPr>
            <p:ph type="ftr" sz="quarter" idx="12"/>
          </p:nvPr>
        </p:nvSpPr>
        <p:spPr>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a:solidFill>
                  <a:schemeClr val="bg1"/>
                </a:solidFill>
              </a:rPr>
              <a:t/>
            </a:r>
            <a:br>
              <a:rPr lang="de-DE" altLang="de-DE" sz="900">
                <a:solidFill>
                  <a:schemeClr val="bg1"/>
                </a:solidFill>
              </a:rPr>
            </a:br>
            <a:r>
              <a:rPr lang="en-US" altLang="de-DE" sz="900">
                <a:solidFill>
                  <a:schemeClr val="bg1"/>
                </a:solidFill>
              </a:rPr>
              <a:t>Hochschule Esslingen</a:t>
            </a:r>
          </a:p>
        </p:txBody>
      </p:sp>
      <p:pic>
        <p:nvPicPr>
          <p:cNvPr id="5" name="Picture 3" descr="W:\Faculty-SAGP\eCHUG\eCTG-Bund (BARMER-Projekt)\Akquise &amp; Marketing\Logos\Hochschule Esslingen Logo\HE_Logo_rgb_30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6342129"/>
            <a:ext cx="1917700" cy="438083"/>
          </a:xfrm>
          <a:prstGeom prst="rect">
            <a:avLst/>
          </a:prstGeom>
          <a:noFill/>
          <a:extLst>
            <a:ext uri="{909E8E84-426E-40DD-AFC4-6F175D3DCCD1}">
              <a14:hiddenFill xmlns:a14="http://schemas.microsoft.com/office/drawing/2010/main">
                <a:solidFill>
                  <a:srgbClr val="FFFFFF"/>
                </a:solidFill>
              </a14:hiddenFill>
            </a:ext>
          </a:extLst>
        </p:spPr>
      </p:pic>
      <p:pic>
        <p:nvPicPr>
          <p:cNvPr id="9" name="Inhaltsplatzhalter 2"/>
          <p:cNvPicPr>
            <a:picLocks noChangeAspect="1"/>
          </p:cNvPicPr>
          <p:nvPr/>
        </p:nvPicPr>
        <p:blipFill rotWithShape="1">
          <a:blip r:embed="rId4" cstate="print">
            <a:extLst>
              <a:ext uri="{28A0092B-C50C-407E-A947-70E740481C1C}">
                <a14:useLocalDpi xmlns:a14="http://schemas.microsoft.com/office/drawing/2010/main"/>
              </a:ext>
            </a:extLst>
          </a:blip>
          <a:srcRect b="-3309"/>
          <a:stretch/>
        </p:blipFill>
        <p:spPr bwMode="auto">
          <a:xfrm>
            <a:off x="0" y="0"/>
            <a:ext cx="12446000" cy="753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080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432000" y="432000"/>
            <a:ext cx="11505304" cy="432000"/>
          </a:xfrm>
        </p:spPr>
        <p:txBody>
          <a:bodyPr/>
          <a:lstStyle/>
          <a:p>
            <a:r>
              <a:rPr lang="de-DE" altLang="de-DE" dirty="0"/>
              <a:t>Alkohol als gesellschaftsfähige </a:t>
            </a:r>
            <a:r>
              <a:rPr lang="de-DE" altLang="de-DE" dirty="0" smtClean="0"/>
              <a:t>Droge – veränderte Rahmenbedingungen</a:t>
            </a:r>
            <a:endParaRPr lang="de-DE" altLang="de-DE" dirty="0"/>
          </a:p>
        </p:txBody>
      </p:sp>
      <p:sp>
        <p:nvSpPr>
          <p:cNvPr id="2" name="Textplatzhalter 1"/>
          <p:cNvSpPr>
            <a:spLocks noGrp="1"/>
          </p:cNvSpPr>
          <p:nvPr>
            <p:ph type="body" sz="quarter" idx="32"/>
          </p:nvPr>
        </p:nvSpPr>
        <p:spPr/>
        <p:txBody>
          <a:bodyPr/>
          <a:lstStyle/>
          <a:p>
            <a:r>
              <a:rPr lang="de-DE" dirty="0"/>
              <a:t>Wie </a:t>
            </a:r>
            <a:r>
              <a:rPr lang="de-DE" dirty="0" smtClean="0"/>
              <a:t>wirkt(e) </a:t>
            </a:r>
            <a:r>
              <a:rPr lang="de-DE" dirty="0"/>
              <a:t>sich </a:t>
            </a:r>
            <a:r>
              <a:rPr lang="de-DE" dirty="0" smtClean="0"/>
              <a:t>die Corona-Pandemie </a:t>
            </a:r>
            <a:r>
              <a:rPr lang="de-DE" dirty="0"/>
              <a:t>auf den Alkoholkonsum aus?</a:t>
            </a:r>
          </a:p>
          <a:p>
            <a:endParaRPr lang="de-DE" dirty="0"/>
          </a:p>
        </p:txBody>
      </p:sp>
      <p:sp>
        <p:nvSpPr>
          <p:cNvPr id="3" name="Inhaltsplatzhalter 2"/>
          <p:cNvSpPr>
            <a:spLocks noGrp="1"/>
          </p:cNvSpPr>
          <p:nvPr>
            <p:ph idx="1"/>
          </p:nvPr>
        </p:nvSpPr>
        <p:spPr/>
        <p:txBody>
          <a:bodyPr/>
          <a:lstStyle/>
          <a:p>
            <a:pPr lvl="1"/>
            <a:endParaRPr lang="de-DE" dirty="0" smtClean="0"/>
          </a:p>
          <a:p>
            <a:pPr lvl="1"/>
            <a:r>
              <a:rPr lang="de-DE" dirty="0" smtClean="0"/>
              <a:t>Laut </a:t>
            </a:r>
            <a:r>
              <a:rPr lang="de-DE" dirty="0"/>
              <a:t>den Ergebnissen </a:t>
            </a:r>
            <a:r>
              <a:rPr lang="de-DE" dirty="0" smtClean="0"/>
              <a:t>des </a:t>
            </a:r>
            <a:r>
              <a:rPr lang="de-DE" b="1" dirty="0"/>
              <a:t>Global Drug Survey hat der Alkoholkonsum in der Pandemie </a:t>
            </a:r>
            <a:r>
              <a:rPr lang="de-DE" b="1" dirty="0" smtClean="0"/>
              <a:t>signifikant</a:t>
            </a:r>
            <a:r>
              <a:rPr lang="de-DE" dirty="0" smtClean="0"/>
              <a:t> </a:t>
            </a:r>
            <a:r>
              <a:rPr lang="de-DE" b="1" dirty="0"/>
              <a:t>zugenommen </a:t>
            </a:r>
            <a:r>
              <a:rPr lang="de-DE" dirty="0"/>
              <a:t>- das Trinken hat sich </a:t>
            </a:r>
            <a:r>
              <a:rPr lang="de-DE" dirty="0" smtClean="0"/>
              <a:t>demnach nach </a:t>
            </a:r>
            <a:r>
              <a:rPr lang="de-DE" dirty="0"/>
              <a:t>Hause </a:t>
            </a:r>
            <a:r>
              <a:rPr lang="de-DE" dirty="0" smtClean="0"/>
              <a:t>verlagert</a:t>
            </a:r>
            <a:r>
              <a:rPr lang="de-DE" baseline="30000" dirty="0" smtClean="0"/>
              <a:t>2</a:t>
            </a:r>
            <a:r>
              <a:rPr lang="de-DE" dirty="0" smtClean="0"/>
              <a:t>:</a:t>
            </a:r>
          </a:p>
          <a:p>
            <a:pPr lvl="2"/>
            <a:r>
              <a:rPr lang="de-DE" dirty="0" smtClean="0"/>
              <a:t>Von </a:t>
            </a:r>
            <a:r>
              <a:rPr lang="de-DE" dirty="0"/>
              <a:t>den im Rahmen der Global Drug Survey Befragten gaben </a:t>
            </a:r>
            <a:r>
              <a:rPr lang="de-DE" b="1" dirty="0"/>
              <a:t>43 %</a:t>
            </a:r>
            <a:r>
              <a:rPr lang="de-DE" b="1" dirty="0" smtClean="0"/>
              <a:t> </a:t>
            </a:r>
            <a:r>
              <a:rPr lang="de-DE" b="1" dirty="0"/>
              <a:t>an, häufiger Alkohol getrunken zu haben</a:t>
            </a:r>
            <a:r>
              <a:rPr lang="de-DE" dirty="0"/>
              <a:t> und </a:t>
            </a:r>
            <a:r>
              <a:rPr lang="de-DE" b="1" dirty="0"/>
              <a:t>36 %</a:t>
            </a:r>
            <a:r>
              <a:rPr lang="de-DE" b="1" dirty="0" smtClean="0"/>
              <a:t> </a:t>
            </a:r>
            <a:r>
              <a:rPr lang="de-DE" b="1" dirty="0"/>
              <a:t>gaben an, mehr Alkohol konsumiert</a:t>
            </a:r>
            <a:r>
              <a:rPr lang="de-DE" dirty="0"/>
              <a:t> zu haben. </a:t>
            </a:r>
          </a:p>
          <a:p>
            <a:pPr lvl="2"/>
            <a:r>
              <a:rPr lang="de-DE" dirty="0"/>
              <a:t>Sie nannten als häufigste Gründe, in der Pandemie einfach "mehr Zeit dafür zu haben" (42 </a:t>
            </a:r>
            <a:r>
              <a:rPr lang="de-DE" dirty="0" smtClean="0"/>
              <a:t>%) </a:t>
            </a:r>
            <a:r>
              <a:rPr lang="de-DE" dirty="0"/>
              <a:t>oder schlicht "aus Langeweile" zu trinken (41 %</a:t>
            </a:r>
            <a:r>
              <a:rPr lang="de-DE" dirty="0" smtClean="0"/>
              <a:t>). </a:t>
            </a:r>
            <a:r>
              <a:rPr lang="de-DE" dirty="0"/>
              <a:t>Einige wollen mit </a:t>
            </a:r>
            <a:r>
              <a:rPr lang="de-DE" dirty="0" smtClean="0"/>
              <a:t>Alkohol </a:t>
            </a:r>
            <a:r>
              <a:rPr lang="de-DE" dirty="0"/>
              <a:t>Ängste und Sorgen kompensieren, die die Corona-Krise bei ihnen ausgelöst hat. </a:t>
            </a:r>
          </a:p>
          <a:p>
            <a:pPr marL="542925" lvl="2" indent="0">
              <a:buNone/>
            </a:pPr>
            <a:r>
              <a:rPr lang="de-DE" dirty="0" smtClean="0"/>
              <a:t>Für </a:t>
            </a:r>
            <a:r>
              <a:rPr lang="de-DE" dirty="0"/>
              <a:t>die Global Drug Survey wurden im Mai und Juni 2020 insgesamt 58.811 Personen in Deutschland, Frankreich, Großbritannien, Irland, Österreich, in den Niederlanden, der Schweiz, Australien, Neuseeland, Brasilien und in den USA befragt</a:t>
            </a:r>
            <a:r>
              <a:rPr lang="de-DE" dirty="0" smtClean="0"/>
              <a:t>.</a:t>
            </a:r>
            <a:endParaRPr lang="de-DE" dirty="0"/>
          </a:p>
          <a:p>
            <a:pPr marL="285750" indent="-285750">
              <a:buFontTx/>
              <a:buChar char="-"/>
            </a:pPr>
            <a:endParaRPr lang="de-DE" dirty="0"/>
          </a:p>
          <a:p>
            <a:endParaRPr lang="de-DE" dirty="0"/>
          </a:p>
        </p:txBody>
      </p:sp>
      <p:sp>
        <p:nvSpPr>
          <p:cNvPr id="10244" name="Fußzeilenplatzhalter 3"/>
          <p:cNvSpPr>
            <a:spLocks noGrp="1"/>
          </p:cNvSpPr>
          <p:nvPr>
            <p:ph type="ftr" sz="quarter" idx="12"/>
          </p:nvPr>
        </p:nvSpPr>
        <p:spPr>
          <a:prstGeom prst="rect">
            <a:avLst/>
          </a:prstGeom>
          <a:noFill/>
        </p:spPr>
        <p:txBody>
          <a:bodyPr/>
          <a:lstStyle>
            <a:lvl1pPr>
              <a:spcBef>
                <a:spcPct val="20000"/>
              </a:spcBef>
              <a:buClr>
                <a:srgbClr val="D40032"/>
              </a:buClr>
              <a:buFont typeface="Verdana" pitchFamily="34" charset="0"/>
              <a:defRPr sz="2200">
                <a:solidFill>
                  <a:schemeClr val="tx1"/>
                </a:solidFill>
                <a:latin typeface="Verdana" pitchFamily="34" charset="0"/>
              </a:defRPr>
            </a:lvl1pPr>
            <a:lvl2pPr marL="742950" indent="-285750">
              <a:spcBef>
                <a:spcPct val="20000"/>
              </a:spcBef>
              <a:buClr>
                <a:schemeClr val="bg2"/>
              </a:buClr>
              <a:buFont typeface="Verdana" pitchFamily="34" charset="0"/>
              <a:buChar char="»"/>
              <a:defRPr sz="2000">
                <a:solidFill>
                  <a:schemeClr val="tx1"/>
                </a:solidFill>
                <a:latin typeface="Verdana" pitchFamily="34" charset="0"/>
              </a:defRPr>
            </a:lvl2pPr>
            <a:lvl3pPr marL="1143000" indent="-228600">
              <a:spcBef>
                <a:spcPct val="20000"/>
              </a:spcBef>
              <a:buClr>
                <a:srgbClr val="D40032"/>
              </a:buClr>
              <a:buFont typeface="Verdana" pitchFamily="34" charset="0"/>
              <a:buChar char="»"/>
              <a:defRPr>
                <a:solidFill>
                  <a:schemeClr val="tx1"/>
                </a:solidFill>
                <a:latin typeface="Verdana" pitchFamily="34" charset="0"/>
              </a:defRPr>
            </a:lvl3pPr>
            <a:lvl4pPr marL="1600200" indent="-228600">
              <a:spcBef>
                <a:spcPct val="20000"/>
              </a:spcBef>
              <a:buClr>
                <a:srgbClr val="D40032"/>
              </a:buClr>
              <a:buFont typeface="Verdana" pitchFamily="34" charset="0"/>
              <a:buChar char="»"/>
              <a:defRPr sz="1600">
                <a:solidFill>
                  <a:schemeClr val="tx1"/>
                </a:solidFill>
                <a:latin typeface="Verdana" pitchFamily="34" charset="0"/>
              </a:defRPr>
            </a:lvl4pPr>
            <a:lvl5pPr marL="2057400" indent="-228600">
              <a:spcBef>
                <a:spcPct val="20000"/>
              </a:spcBef>
              <a:buClr>
                <a:schemeClr val="bg2"/>
              </a:buClr>
              <a:buFont typeface="Verdana" pitchFamily="34" charset="0"/>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bg2"/>
              </a:buClr>
              <a:buFont typeface="Verdana" pitchFamily="34" charset="0"/>
              <a:buChar char="»"/>
              <a:defRPr sz="1600">
                <a:solidFill>
                  <a:schemeClr val="tx1"/>
                </a:solidFill>
                <a:latin typeface="Verdana" pitchFamily="34" charset="0"/>
              </a:defRPr>
            </a:lvl9pPr>
          </a:lstStyle>
          <a:p>
            <a:pPr>
              <a:spcBef>
                <a:spcPct val="0"/>
              </a:spcBef>
              <a:buClrTx/>
              <a:buFontTx/>
              <a:buNone/>
            </a:pPr>
            <a:r>
              <a:rPr lang="de-DE" altLang="de-DE" sz="900" dirty="0">
                <a:solidFill>
                  <a:schemeClr val="bg1"/>
                </a:solidFill>
              </a:rPr>
              <a:t/>
            </a:r>
            <a:br>
              <a:rPr lang="de-DE" altLang="de-DE" sz="900" dirty="0">
                <a:solidFill>
                  <a:schemeClr val="bg1"/>
                </a:solidFill>
              </a:rPr>
            </a:br>
            <a:endParaRPr lang="en-US" altLang="de-DE" sz="900" dirty="0">
              <a:solidFill>
                <a:schemeClr val="bg1"/>
              </a:solidFill>
            </a:endParaRPr>
          </a:p>
        </p:txBody>
      </p:sp>
      <p:sp>
        <p:nvSpPr>
          <p:cNvPr id="4" name="Textplatzhalter 3"/>
          <p:cNvSpPr>
            <a:spLocks noGrp="1"/>
          </p:cNvSpPr>
          <p:nvPr>
            <p:ph type="body" sz="quarter" idx="33"/>
          </p:nvPr>
        </p:nvSpPr>
        <p:spPr/>
        <p:txBody>
          <a:bodyPr/>
          <a:lstStyle/>
          <a:p>
            <a:r>
              <a:rPr lang="de-DE" baseline="30000" dirty="0" smtClean="0"/>
              <a:t>1</a:t>
            </a:r>
            <a:r>
              <a:rPr lang="de-DE" dirty="0" smtClean="0"/>
              <a:t> GDS 2020 </a:t>
            </a:r>
            <a:endParaRPr lang="de-DE" dirty="0"/>
          </a:p>
        </p:txBody>
      </p:sp>
    </p:spTree>
    <p:extLst>
      <p:ext uri="{BB962C8B-B14F-4D97-AF65-F5344CB8AC3E}">
        <p14:creationId xmlns:p14="http://schemas.microsoft.com/office/powerpoint/2010/main" val="37218998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Inhalte von </a:t>
            </a:r>
            <a:r>
              <a:rPr lang="de-DE" altLang="de-DE" dirty="0" err="1"/>
              <a:t>eCHECKUP</a:t>
            </a:r>
            <a:r>
              <a:rPr lang="de-DE" altLang="de-DE" dirty="0"/>
              <a:t> </a:t>
            </a:r>
            <a:r>
              <a:rPr lang="de-DE" altLang="de-DE" dirty="0" smtClean="0"/>
              <a:t> TO  GO </a:t>
            </a:r>
            <a:endParaRPr lang="de-DE" altLang="de-DE" dirty="0"/>
          </a:p>
        </p:txBody>
      </p:sp>
      <p:sp>
        <p:nvSpPr>
          <p:cNvPr id="2" name="Textplatzhalter 1"/>
          <p:cNvSpPr>
            <a:spLocks noGrp="1"/>
          </p:cNvSpPr>
          <p:nvPr>
            <p:ph type="body" sz="quarter" idx="32"/>
          </p:nvPr>
        </p:nvSpPr>
        <p:spPr/>
        <p:txBody>
          <a:bodyPr/>
          <a:lstStyle/>
          <a:p>
            <a:r>
              <a:rPr lang="de-DE" dirty="0"/>
              <a:t>Besonderheiten</a:t>
            </a:r>
          </a:p>
        </p:txBody>
      </p:sp>
      <p:sp>
        <p:nvSpPr>
          <p:cNvPr id="34819" name="Inhaltsplatzhalter 2"/>
          <p:cNvSpPr>
            <a:spLocks noGrp="1"/>
          </p:cNvSpPr>
          <p:nvPr>
            <p:ph idx="1"/>
          </p:nvPr>
        </p:nvSpPr>
        <p:spPr/>
        <p:txBody>
          <a:bodyPr/>
          <a:lstStyle/>
          <a:p>
            <a:pPr>
              <a:defRPr/>
            </a:pPr>
            <a:r>
              <a:rPr lang="de-DE" dirty="0" smtClean="0"/>
              <a:t>In </a:t>
            </a:r>
            <a:r>
              <a:rPr lang="de-DE" dirty="0"/>
              <a:t>sich abgeschlossenes Präventionsprogramm</a:t>
            </a:r>
          </a:p>
          <a:p>
            <a:pPr>
              <a:defRPr/>
            </a:pPr>
            <a:r>
              <a:rPr lang="de-DE" dirty="0"/>
              <a:t>Übermittlung eines automatischen, personalisierten Feedbacks</a:t>
            </a:r>
          </a:p>
          <a:p>
            <a:pPr>
              <a:defRPr/>
            </a:pPr>
            <a:r>
              <a:rPr lang="de-DE" sz="2200" dirty="0" smtClean="0"/>
              <a:t>Anonym </a:t>
            </a:r>
            <a:r>
              <a:rPr lang="de-DE" sz="2200" dirty="0"/>
              <a:t>durchführbar (mittels zufälliger ID</a:t>
            </a:r>
            <a:r>
              <a:rPr lang="de-DE" sz="2200" dirty="0" smtClean="0"/>
              <a:t>)</a:t>
            </a:r>
          </a:p>
          <a:p>
            <a:pPr>
              <a:defRPr/>
            </a:pPr>
            <a:r>
              <a:rPr lang="de-DE" sz="2200" dirty="0" smtClean="0"/>
              <a:t>Befragung kann über </a:t>
            </a:r>
            <a:r>
              <a:rPr lang="de-DE" sz="2200" dirty="0"/>
              <a:t>die ID </a:t>
            </a:r>
            <a:r>
              <a:rPr lang="de-DE" sz="2200" dirty="0" smtClean="0"/>
              <a:t>erneut </a:t>
            </a:r>
            <a:r>
              <a:rPr lang="de-DE" sz="2200" dirty="0"/>
              <a:t>aufgerufen </a:t>
            </a:r>
            <a:r>
              <a:rPr lang="de-DE" sz="2200" dirty="0" smtClean="0"/>
              <a:t>werden, wodurch </a:t>
            </a:r>
            <a:r>
              <a:rPr lang="de-DE" sz="2200" dirty="0" err="1" smtClean="0"/>
              <a:t>Nutzer:innen</a:t>
            </a:r>
            <a:endParaRPr lang="de-DE" sz="2200" dirty="0"/>
          </a:p>
          <a:p>
            <a:pPr lvl="1">
              <a:defRPr/>
            </a:pPr>
            <a:r>
              <a:rPr lang="de-DE" dirty="0" smtClean="0"/>
              <a:t>…eCHECKUP TO GO </a:t>
            </a:r>
            <a:r>
              <a:rPr lang="de-DE" dirty="0"/>
              <a:t>mehrmals </a:t>
            </a:r>
            <a:r>
              <a:rPr lang="de-DE" dirty="0" smtClean="0"/>
              <a:t>ausführen können.</a:t>
            </a:r>
            <a:endParaRPr lang="de-DE" dirty="0"/>
          </a:p>
          <a:p>
            <a:pPr lvl="1">
              <a:defRPr/>
            </a:pPr>
            <a:r>
              <a:rPr lang="de-DE" dirty="0" smtClean="0"/>
              <a:t>…Ihre </a:t>
            </a:r>
            <a:r>
              <a:rPr lang="de-DE" dirty="0"/>
              <a:t>Entwicklungen </a:t>
            </a:r>
            <a:r>
              <a:rPr lang="de-DE" dirty="0" smtClean="0"/>
              <a:t>nachvollziehen können.</a:t>
            </a:r>
            <a:endParaRPr lang="de-DE" dirty="0"/>
          </a:p>
          <a:p>
            <a:pPr>
              <a:defRPr/>
            </a:pPr>
            <a:r>
              <a:rPr lang="de-DE" sz="2200" dirty="0" smtClean="0"/>
              <a:t>Gezielte </a:t>
            </a:r>
            <a:r>
              <a:rPr lang="de-DE" sz="2200" dirty="0"/>
              <a:t>Nennung lokaler Beratungsangebote</a:t>
            </a:r>
          </a:p>
          <a:p>
            <a:pPr>
              <a:defRPr/>
            </a:pPr>
            <a:r>
              <a:rPr lang="de-DE" sz="2200" dirty="0"/>
              <a:t>Jede lizenzierte Hochschule kann </a:t>
            </a:r>
            <a:r>
              <a:rPr lang="de-DE" sz="2200" dirty="0" smtClean="0"/>
              <a:t>eCHECKUP TO GO anpassen </a:t>
            </a:r>
          </a:p>
          <a:p>
            <a:pPr lvl="1">
              <a:defRPr/>
            </a:pPr>
            <a:r>
              <a:rPr lang="de-DE" dirty="0" smtClean="0"/>
              <a:t>Hochschullayout</a:t>
            </a:r>
            <a:endParaRPr lang="de-DE" dirty="0"/>
          </a:p>
          <a:p>
            <a:pPr lvl="1">
              <a:defRPr/>
            </a:pPr>
            <a:r>
              <a:rPr lang="de-DE" dirty="0"/>
              <a:t>Beratungsnetzwerk und Ansprechpartner</a:t>
            </a:r>
          </a:p>
          <a:p>
            <a:pPr lvl="1">
              <a:defRPr/>
            </a:pPr>
            <a:r>
              <a:rPr lang="de-DE" dirty="0"/>
              <a:t>Trinknormen</a:t>
            </a:r>
          </a:p>
          <a:p>
            <a:pPr>
              <a:defRPr/>
            </a:pPr>
            <a:endParaRPr lang="de-DE" dirty="0"/>
          </a:p>
          <a:p>
            <a:pPr marL="0" indent="0">
              <a:buNone/>
              <a:defRPr/>
            </a:pPr>
            <a:endParaRPr lang="de-DE" dirty="0"/>
          </a:p>
          <a:p>
            <a:pPr marL="0" indent="0">
              <a:buNone/>
            </a:pPr>
            <a:endParaRPr lang="de-DE" altLang="de-DE" dirty="0"/>
          </a:p>
        </p:txBody>
      </p:sp>
    </p:spTree>
    <p:extLst>
      <p:ext uri="{BB962C8B-B14F-4D97-AF65-F5344CB8AC3E}">
        <p14:creationId xmlns:p14="http://schemas.microsoft.com/office/powerpoint/2010/main" val="36563374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err="1" smtClean="0"/>
              <a:t>eCHECKUP</a:t>
            </a:r>
            <a:r>
              <a:rPr lang="de-DE" altLang="de-DE" dirty="0" smtClean="0"/>
              <a:t>  TO GO - Deutschland</a:t>
            </a:r>
            <a:endParaRPr lang="de-DE" altLang="de-DE" dirty="0"/>
          </a:p>
        </p:txBody>
      </p:sp>
      <p:sp>
        <p:nvSpPr>
          <p:cNvPr id="2" name="Textplatzhalter 1"/>
          <p:cNvSpPr>
            <a:spLocks noGrp="1"/>
          </p:cNvSpPr>
          <p:nvPr>
            <p:ph type="body" sz="quarter" idx="32"/>
          </p:nvPr>
        </p:nvSpPr>
        <p:spPr/>
        <p:txBody>
          <a:bodyPr/>
          <a:lstStyle/>
          <a:p>
            <a:r>
              <a:rPr lang="de-DE" altLang="de-DE" dirty="0"/>
              <a:t>Eine Adaptation des amerikanischen </a:t>
            </a:r>
            <a:r>
              <a:rPr lang="de-DE" altLang="de-DE" dirty="0" smtClean="0"/>
              <a:t>eCHECKUP TO GO</a:t>
            </a:r>
            <a:endParaRPr lang="de-DE" dirty="0"/>
          </a:p>
        </p:txBody>
      </p:sp>
      <p:sp>
        <p:nvSpPr>
          <p:cNvPr id="34819" name="Inhaltsplatzhalter 2"/>
          <p:cNvSpPr>
            <a:spLocks noGrp="1"/>
          </p:cNvSpPr>
          <p:nvPr>
            <p:ph idx="1"/>
          </p:nvPr>
        </p:nvSpPr>
        <p:spPr/>
        <p:txBody>
          <a:bodyPr/>
          <a:lstStyle/>
          <a:p>
            <a:pPr marL="0" indent="0">
              <a:buNone/>
              <a:defRPr/>
            </a:pPr>
            <a:r>
              <a:rPr lang="de-DE" sz="2200" dirty="0"/>
              <a:t>Die Adaptation von </a:t>
            </a:r>
            <a:r>
              <a:rPr lang="de-DE" sz="2200" dirty="0" smtClean="0"/>
              <a:t>eCHECKUP TO GO </a:t>
            </a:r>
            <a:r>
              <a:rPr lang="de-DE" sz="2200" dirty="0"/>
              <a:t>meint nicht nur </a:t>
            </a:r>
            <a:r>
              <a:rPr lang="de-DE" sz="2200" dirty="0" smtClean="0"/>
              <a:t>eine reine </a:t>
            </a:r>
            <a:r>
              <a:rPr lang="de-DE" sz="2200" dirty="0"/>
              <a:t>Übersetzung </a:t>
            </a:r>
            <a:r>
              <a:rPr lang="de-DE" sz="2200" dirty="0" smtClean="0"/>
              <a:t>ins Deutsche, sondern eine</a:t>
            </a:r>
            <a:endParaRPr lang="de-DE" sz="2200" dirty="0"/>
          </a:p>
          <a:p>
            <a:pPr>
              <a:defRPr/>
            </a:pPr>
            <a:endParaRPr lang="de-DE" sz="2200" dirty="0"/>
          </a:p>
          <a:p>
            <a:pPr>
              <a:defRPr/>
            </a:pPr>
            <a:r>
              <a:rPr lang="de-DE" sz="2200" dirty="0" smtClean="0"/>
              <a:t>Anpassung der Inhalte</a:t>
            </a:r>
            <a:r>
              <a:rPr lang="de-DE" sz="2200" dirty="0"/>
              <a:t>: </a:t>
            </a:r>
            <a:endParaRPr lang="de-DE" sz="2200" dirty="0" smtClean="0"/>
          </a:p>
          <a:p>
            <a:pPr lvl="1">
              <a:defRPr/>
            </a:pPr>
            <a:r>
              <a:rPr lang="de-DE" dirty="0"/>
              <a:t>eCHECKUP TO GO</a:t>
            </a:r>
            <a:r>
              <a:rPr lang="de-DE" dirty="0" smtClean="0"/>
              <a:t> muss </a:t>
            </a:r>
            <a:r>
              <a:rPr lang="de-DE" dirty="0"/>
              <a:t>zur Lebenswelt deutschsprachiger </a:t>
            </a:r>
            <a:r>
              <a:rPr lang="de-DE" dirty="0" smtClean="0"/>
              <a:t>Studierender passen.</a:t>
            </a:r>
          </a:p>
          <a:p>
            <a:pPr lvl="1">
              <a:defRPr/>
            </a:pPr>
            <a:r>
              <a:rPr lang="de-DE" dirty="0" smtClean="0"/>
              <a:t>Das Programm ging von der amerikanischen Lebenswelt aus, wie z. B. Alkoholverbot bis 21 Jahre.</a:t>
            </a:r>
            <a:endParaRPr lang="de-DE" dirty="0"/>
          </a:p>
          <a:p>
            <a:pPr>
              <a:defRPr/>
            </a:pPr>
            <a:endParaRPr lang="de-DE" sz="2200" dirty="0"/>
          </a:p>
          <a:p>
            <a:pPr>
              <a:defRPr/>
            </a:pPr>
            <a:r>
              <a:rPr lang="de-DE" sz="2200" dirty="0" smtClean="0"/>
              <a:t>Anpassung an unterschiedliche Settings:</a:t>
            </a:r>
            <a:endParaRPr lang="de-DE" sz="2200" dirty="0"/>
          </a:p>
          <a:p>
            <a:pPr lvl="1">
              <a:lnSpc>
                <a:spcPct val="100000"/>
              </a:lnSpc>
              <a:defRPr/>
            </a:pPr>
            <a:r>
              <a:rPr lang="de-DE" dirty="0"/>
              <a:t>Zugang / Bewerbung: Im Gegensatz zur teilweise verpflichtenden Durchführung (San Diego) müssen neue Wege </a:t>
            </a:r>
            <a:r>
              <a:rPr lang="de-DE" dirty="0" smtClean="0"/>
              <a:t>zur Bekanntmachung entwickelt </a:t>
            </a:r>
            <a:r>
              <a:rPr lang="de-DE" dirty="0"/>
              <a:t>werden </a:t>
            </a:r>
            <a:r>
              <a:rPr lang="de-DE" dirty="0" smtClean="0"/>
              <a:t>(aktive </a:t>
            </a:r>
            <a:r>
              <a:rPr lang="de-DE" dirty="0"/>
              <a:t>Ansprache der Studierenden).</a:t>
            </a:r>
          </a:p>
          <a:p>
            <a:pPr lvl="1">
              <a:lnSpc>
                <a:spcPct val="100000"/>
              </a:lnSpc>
              <a:defRPr/>
            </a:pPr>
            <a:r>
              <a:rPr lang="de-DE" dirty="0" smtClean="0"/>
              <a:t>Anknüpfung: </a:t>
            </a:r>
            <a:r>
              <a:rPr lang="de-DE" dirty="0"/>
              <a:t>Das </a:t>
            </a:r>
            <a:r>
              <a:rPr lang="de-DE" dirty="0" smtClean="0"/>
              <a:t>(verlinkte) </a:t>
            </a:r>
            <a:r>
              <a:rPr lang="de-DE" dirty="0"/>
              <a:t>Beratungsnetzwerk ist auf die </a:t>
            </a:r>
            <a:r>
              <a:rPr lang="de-DE" dirty="0" smtClean="0"/>
              <a:t>Angebote vor Ort abzustimmen</a:t>
            </a:r>
            <a:r>
              <a:rPr lang="de-DE" dirty="0"/>
              <a:t>.</a:t>
            </a:r>
          </a:p>
          <a:p>
            <a:pPr>
              <a:defRPr/>
            </a:pPr>
            <a:endParaRPr lang="de-DE" dirty="0"/>
          </a:p>
          <a:p>
            <a:pPr marL="0" indent="0">
              <a:buNone/>
              <a:defRPr/>
            </a:pPr>
            <a:endParaRPr lang="de-DE" dirty="0"/>
          </a:p>
          <a:p>
            <a:pPr marL="0" indent="0">
              <a:buNone/>
            </a:pPr>
            <a:endParaRPr lang="de-DE" altLang="de-DE" dirty="0"/>
          </a:p>
        </p:txBody>
      </p:sp>
      <p:sp>
        <p:nvSpPr>
          <p:cNvPr id="3" name="Textplatzhalter 2"/>
          <p:cNvSpPr>
            <a:spLocks noGrp="1"/>
          </p:cNvSpPr>
          <p:nvPr>
            <p:ph type="body" sz="quarter" idx="33"/>
          </p:nvPr>
        </p:nvSpPr>
        <p:spPr/>
        <p:txBody>
          <a:bodyPr/>
          <a:lstStyle/>
          <a:p>
            <a:r>
              <a:rPr lang="de-DE" dirty="0"/>
              <a:t>Braun et al., </a:t>
            </a:r>
            <a:r>
              <a:rPr lang="de-DE" dirty="0" smtClean="0"/>
              <a:t>2020</a:t>
            </a:r>
            <a:endParaRPr lang="de-DE" dirty="0"/>
          </a:p>
        </p:txBody>
      </p:sp>
    </p:spTree>
    <p:extLst>
      <p:ext uri="{BB962C8B-B14F-4D97-AF65-F5344CB8AC3E}">
        <p14:creationId xmlns:p14="http://schemas.microsoft.com/office/powerpoint/2010/main" val="2438297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err="1" smtClean="0"/>
              <a:t>eCHECKUP</a:t>
            </a:r>
            <a:r>
              <a:rPr lang="de-DE" altLang="de-DE" dirty="0" smtClean="0"/>
              <a:t>  </a:t>
            </a:r>
            <a:r>
              <a:rPr lang="de-DE" altLang="de-DE" dirty="0"/>
              <a:t>TO </a:t>
            </a:r>
            <a:r>
              <a:rPr lang="de-DE" altLang="de-DE" dirty="0" smtClean="0"/>
              <a:t>GO-Deutschland</a:t>
            </a:r>
            <a:endParaRPr lang="de-DE" altLang="de-DE" dirty="0"/>
          </a:p>
        </p:txBody>
      </p:sp>
      <p:sp>
        <p:nvSpPr>
          <p:cNvPr id="2" name="Textplatzhalter 1"/>
          <p:cNvSpPr>
            <a:spLocks noGrp="1"/>
          </p:cNvSpPr>
          <p:nvPr>
            <p:ph type="body" sz="quarter" idx="32"/>
          </p:nvPr>
        </p:nvSpPr>
        <p:spPr/>
        <p:txBody>
          <a:bodyPr/>
          <a:lstStyle/>
          <a:p>
            <a:r>
              <a:rPr lang="de-DE" altLang="de-DE" dirty="0"/>
              <a:t>Eine Adaptation des amerikanischen eCHECKUP TO GO </a:t>
            </a:r>
            <a:endParaRPr lang="de-DE" dirty="0"/>
          </a:p>
        </p:txBody>
      </p:sp>
      <p:sp>
        <p:nvSpPr>
          <p:cNvPr id="34819" name="Inhaltsplatzhalter 2"/>
          <p:cNvSpPr>
            <a:spLocks noGrp="1"/>
          </p:cNvSpPr>
          <p:nvPr>
            <p:ph idx="1"/>
          </p:nvPr>
        </p:nvSpPr>
        <p:spPr/>
        <p:txBody>
          <a:bodyPr/>
          <a:lstStyle/>
          <a:p>
            <a:pPr>
              <a:defRPr/>
            </a:pPr>
            <a:r>
              <a:rPr lang="de-DE" sz="2200" dirty="0"/>
              <a:t>1 zu 1 Übersetzung ins </a:t>
            </a:r>
            <a:r>
              <a:rPr lang="de-DE" sz="2200" dirty="0" smtClean="0"/>
              <a:t>Deutsche</a:t>
            </a:r>
            <a:endParaRPr lang="de-DE" sz="2200" dirty="0"/>
          </a:p>
          <a:p>
            <a:pPr>
              <a:defRPr/>
            </a:pPr>
            <a:r>
              <a:rPr lang="de-DE" sz="2200" dirty="0"/>
              <a:t>Anpassung von </a:t>
            </a:r>
            <a:r>
              <a:rPr lang="de-DE" sz="2200" dirty="0" smtClean="0"/>
              <a:t>Maßeinheiten</a:t>
            </a:r>
            <a:endParaRPr lang="de-DE" sz="2200" dirty="0"/>
          </a:p>
          <a:p>
            <a:pPr>
              <a:defRPr/>
            </a:pPr>
            <a:r>
              <a:rPr lang="de-DE" sz="2200" dirty="0"/>
              <a:t>Video- und Sprachsequenzen neu </a:t>
            </a:r>
            <a:r>
              <a:rPr lang="de-DE" sz="2200" dirty="0" smtClean="0"/>
              <a:t>erstellen</a:t>
            </a:r>
            <a:endParaRPr lang="de-DE" sz="2200" dirty="0"/>
          </a:p>
          <a:p>
            <a:pPr>
              <a:defRPr/>
            </a:pPr>
            <a:r>
              <a:rPr lang="de-DE" sz="2200" dirty="0"/>
              <a:t>Inhaltlich: </a:t>
            </a:r>
          </a:p>
          <a:p>
            <a:pPr lvl="1">
              <a:defRPr/>
            </a:pPr>
            <a:r>
              <a:rPr lang="de-DE" dirty="0"/>
              <a:t>Berechnungen überprüfen (Standarddrinks variieren)</a:t>
            </a:r>
          </a:p>
          <a:p>
            <a:pPr lvl="1">
              <a:defRPr/>
            </a:pPr>
            <a:r>
              <a:rPr lang="de-DE" dirty="0"/>
              <a:t>Lokale/ nationale Normwerte hinterlegen (erheben)</a:t>
            </a:r>
          </a:p>
          <a:p>
            <a:pPr lvl="1">
              <a:defRPr/>
            </a:pPr>
            <a:r>
              <a:rPr lang="de-DE" dirty="0"/>
              <a:t>R</a:t>
            </a:r>
            <a:r>
              <a:rPr lang="de-DE" dirty="0" smtClean="0"/>
              <a:t>echtliche </a:t>
            </a:r>
            <a:r>
              <a:rPr lang="de-DE" dirty="0"/>
              <a:t>Gegebenheiten ändern (</a:t>
            </a:r>
            <a:r>
              <a:rPr lang="de-DE" dirty="0" err="1"/>
              <a:t>drink</a:t>
            </a:r>
            <a:r>
              <a:rPr lang="de-DE" dirty="0"/>
              <a:t> &amp; </a:t>
            </a:r>
            <a:r>
              <a:rPr lang="de-DE" dirty="0" err="1"/>
              <a:t>drive</a:t>
            </a:r>
            <a:r>
              <a:rPr lang="de-DE" dirty="0"/>
              <a:t>)</a:t>
            </a:r>
          </a:p>
          <a:p>
            <a:pPr lvl="1">
              <a:defRPr/>
            </a:pPr>
            <a:r>
              <a:rPr lang="de-DE" dirty="0" smtClean="0"/>
              <a:t>Wechselwirkungen </a:t>
            </a:r>
            <a:r>
              <a:rPr lang="de-DE" dirty="0"/>
              <a:t>mit Medikamenten </a:t>
            </a:r>
            <a:r>
              <a:rPr lang="de-DE" dirty="0" smtClean="0"/>
              <a:t>anpassen </a:t>
            </a:r>
          </a:p>
          <a:p>
            <a:pPr lvl="1">
              <a:defRPr/>
            </a:pPr>
            <a:r>
              <a:rPr lang="de-DE" dirty="0" smtClean="0"/>
              <a:t>Amerikanische </a:t>
            </a:r>
            <a:r>
              <a:rPr lang="de-DE" dirty="0"/>
              <a:t>Studien durch </a:t>
            </a:r>
            <a:r>
              <a:rPr lang="de-DE" dirty="0" smtClean="0"/>
              <a:t>deutsche </a:t>
            </a:r>
            <a:r>
              <a:rPr lang="de-DE" dirty="0"/>
              <a:t>(europäische) Quellen </a:t>
            </a:r>
            <a:r>
              <a:rPr lang="de-DE" dirty="0" smtClean="0"/>
              <a:t>ersetzen (</a:t>
            </a:r>
            <a:r>
              <a:rPr lang="de-DE" dirty="0"/>
              <a:t>recherchieren</a:t>
            </a:r>
            <a:r>
              <a:rPr lang="de-DE" dirty="0" smtClean="0"/>
              <a:t>)</a:t>
            </a:r>
            <a:endParaRPr lang="de-DE" dirty="0"/>
          </a:p>
          <a:p>
            <a:pPr lvl="1">
              <a:defRPr/>
            </a:pPr>
            <a:r>
              <a:rPr lang="de-DE" dirty="0"/>
              <a:t>Beratungsnetzwerk an Esslingen (Deutschland) anpassen</a:t>
            </a:r>
          </a:p>
          <a:p>
            <a:pPr>
              <a:defRPr/>
            </a:pPr>
            <a:endParaRPr lang="de-DE" dirty="0"/>
          </a:p>
          <a:p>
            <a:pPr marL="0" indent="0">
              <a:buNone/>
              <a:defRPr/>
            </a:pPr>
            <a:endParaRPr lang="de-DE" dirty="0"/>
          </a:p>
          <a:p>
            <a:pPr marL="0" indent="0">
              <a:buNone/>
            </a:pPr>
            <a:endParaRPr lang="de-DE" altLang="de-DE" dirty="0"/>
          </a:p>
        </p:txBody>
      </p:sp>
      <p:sp>
        <p:nvSpPr>
          <p:cNvPr id="3" name="Textplatzhalter 2"/>
          <p:cNvSpPr>
            <a:spLocks noGrp="1"/>
          </p:cNvSpPr>
          <p:nvPr>
            <p:ph type="body" sz="quarter" idx="33"/>
          </p:nvPr>
        </p:nvSpPr>
        <p:spPr/>
        <p:txBody>
          <a:bodyPr/>
          <a:lstStyle/>
          <a:p>
            <a:r>
              <a:rPr lang="de-DE" dirty="0"/>
              <a:t>Braun et al., 2020</a:t>
            </a:r>
          </a:p>
          <a:p>
            <a:endParaRPr lang="de-DE" dirty="0"/>
          </a:p>
        </p:txBody>
      </p:sp>
    </p:spTree>
    <p:extLst>
      <p:ext uri="{BB962C8B-B14F-4D97-AF65-F5344CB8AC3E}">
        <p14:creationId xmlns:p14="http://schemas.microsoft.com/office/powerpoint/2010/main" val="29524004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err="1" smtClean="0"/>
              <a:t>eCHECKUP</a:t>
            </a:r>
            <a:r>
              <a:rPr lang="de-DE" altLang="de-DE" dirty="0" smtClean="0"/>
              <a:t>  TO GO-Deutschland</a:t>
            </a:r>
            <a:endParaRPr lang="de-DE" altLang="de-DE" dirty="0"/>
          </a:p>
        </p:txBody>
      </p:sp>
      <p:sp>
        <p:nvSpPr>
          <p:cNvPr id="2" name="Textplatzhalter 1"/>
          <p:cNvSpPr>
            <a:spLocks noGrp="1"/>
          </p:cNvSpPr>
          <p:nvPr>
            <p:ph type="body" sz="quarter" idx="32"/>
          </p:nvPr>
        </p:nvSpPr>
        <p:spPr/>
        <p:txBody>
          <a:bodyPr/>
          <a:lstStyle/>
          <a:p>
            <a:r>
              <a:rPr lang="de-DE" altLang="de-DE" dirty="0" smtClean="0"/>
              <a:t>Überprüfung in Fokusgruppen</a:t>
            </a:r>
            <a:endParaRPr lang="de-DE" dirty="0"/>
          </a:p>
        </p:txBody>
      </p:sp>
      <p:sp>
        <p:nvSpPr>
          <p:cNvPr id="34819" name="Inhaltsplatzhalter 2"/>
          <p:cNvSpPr>
            <a:spLocks noGrp="1"/>
          </p:cNvSpPr>
          <p:nvPr>
            <p:ph idx="1"/>
          </p:nvPr>
        </p:nvSpPr>
        <p:spPr/>
        <p:txBody>
          <a:bodyPr/>
          <a:lstStyle/>
          <a:p>
            <a:pPr>
              <a:defRPr/>
            </a:pPr>
            <a:r>
              <a:rPr lang="de-DE" dirty="0" smtClean="0"/>
              <a:t>Bildung von Fokusgruppen</a:t>
            </a:r>
          </a:p>
          <a:p>
            <a:pPr lvl="1">
              <a:defRPr/>
            </a:pPr>
            <a:r>
              <a:rPr lang="de-DE" dirty="0" smtClean="0"/>
              <a:t>zur Überprüfung der Übernahme eines Präventionsprogrammes aus anderem Kulturkreis</a:t>
            </a:r>
          </a:p>
          <a:p>
            <a:pPr lvl="1">
              <a:defRPr/>
            </a:pPr>
            <a:r>
              <a:rPr lang="de-DE" dirty="0" smtClean="0"/>
              <a:t>Bestehend aus: 22 Studierenden</a:t>
            </a:r>
          </a:p>
          <a:p>
            <a:pPr lvl="1">
              <a:defRPr/>
            </a:pPr>
            <a:endParaRPr lang="de-DE" dirty="0" smtClean="0"/>
          </a:p>
          <a:p>
            <a:pPr>
              <a:defRPr/>
            </a:pPr>
            <a:r>
              <a:rPr lang="de-DE" sz="2200" dirty="0" smtClean="0"/>
              <a:t>Diskussionspunkte und </a:t>
            </a:r>
            <a:r>
              <a:rPr lang="de-DE" sz="2400" dirty="0" smtClean="0">
                <a:solidFill>
                  <a:srgbClr val="00B050"/>
                </a:solidFill>
              </a:rPr>
              <a:t>Resultate </a:t>
            </a:r>
            <a:r>
              <a:rPr lang="de-DE" sz="2200" dirty="0" smtClean="0"/>
              <a:t>aus den Fokusgruppen: </a:t>
            </a:r>
          </a:p>
          <a:p>
            <a:pPr lvl="1">
              <a:defRPr/>
            </a:pPr>
            <a:r>
              <a:rPr lang="de-DE" dirty="0" smtClean="0"/>
              <a:t>Die </a:t>
            </a:r>
            <a:r>
              <a:rPr lang="de-DE" dirty="0"/>
              <a:t>Angabe einer typischen Trinkwoche fällt Studierenden schwer. Das Feedback (aufs Jahr bezogen) verliert an Glaubwürdigkeit. </a:t>
            </a:r>
          </a:p>
          <a:p>
            <a:pPr lvl="2">
              <a:defRPr/>
            </a:pPr>
            <a:r>
              <a:rPr lang="de-DE" dirty="0">
                <a:solidFill>
                  <a:srgbClr val="00B050"/>
                </a:solidFill>
              </a:rPr>
              <a:t>Diskussion alternativer Erfassungsmethoden in weiteren </a:t>
            </a:r>
            <a:r>
              <a:rPr lang="de-DE" dirty="0" smtClean="0">
                <a:solidFill>
                  <a:srgbClr val="00B050"/>
                </a:solidFill>
              </a:rPr>
              <a:t>Fokusgruppen</a:t>
            </a:r>
            <a:endParaRPr lang="de-DE" dirty="0">
              <a:solidFill>
                <a:srgbClr val="00B050"/>
              </a:solidFill>
            </a:endParaRPr>
          </a:p>
          <a:p>
            <a:pPr lvl="1">
              <a:defRPr/>
            </a:pPr>
            <a:r>
              <a:rPr lang="de-DE" dirty="0" smtClean="0"/>
              <a:t>Wenig-Trinkende </a:t>
            </a:r>
            <a:r>
              <a:rPr lang="de-DE" dirty="0"/>
              <a:t>wurden in ihrem Verhalten nicht ausreichend bestärkt</a:t>
            </a:r>
          </a:p>
          <a:p>
            <a:pPr lvl="2">
              <a:defRPr/>
            </a:pPr>
            <a:r>
              <a:rPr lang="de-DE" dirty="0">
                <a:solidFill>
                  <a:srgbClr val="00B050"/>
                </a:solidFill>
              </a:rPr>
              <a:t>Anpassung der Cut-Off </a:t>
            </a:r>
            <a:r>
              <a:rPr lang="de-DE" dirty="0" smtClean="0">
                <a:solidFill>
                  <a:srgbClr val="00B050"/>
                </a:solidFill>
              </a:rPr>
              <a:t>Werte</a:t>
            </a:r>
            <a:endParaRPr lang="de-DE" dirty="0">
              <a:solidFill>
                <a:srgbClr val="00B050"/>
              </a:solidFill>
            </a:endParaRPr>
          </a:p>
          <a:p>
            <a:pPr lvl="1">
              <a:defRPr/>
            </a:pPr>
            <a:r>
              <a:rPr lang="de-DE" dirty="0" err="1" smtClean="0"/>
              <a:t>eCHUG</a:t>
            </a:r>
            <a:r>
              <a:rPr lang="de-DE" dirty="0" smtClean="0"/>
              <a:t> </a:t>
            </a:r>
            <a:r>
              <a:rPr lang="de-DE" dirty="0"/>
              <a:t>wurde teils als zu „amerikanisch-abschreckend“ wahrgenommen; einige Informationen werden ohne Quelle gegeben</a:t>
            </a:r>
          </a:p>
          <a:p>
            <a:pPr lvl="2">
              <a:defRPr/>
            </a:pPr>
            <a:r>
              <a:rPr lang="de-DE" dirty="0">
                <a:solidFill>
                  <a:srgbClr val="00B050"/>
                </a:solidFill>
              </a:rPr>
              <a:t>Erhöhung der Transparenz (Quellen ergänzen)</a:t>
            </a:r>
          </a:p>
          <a:p>
            <a:pPr>
              <a:defRPr/>
            </a:pPr>
            <a:endParaRPr lang="de-DE" dirty="0"/>
          </a:p>
          <a:p>
            <a:pPr marL="0" indent="0">
              <a:buNone/>
              <a:defRPr/>
            </a:pPr>
            <a:endParaRPr lang="de-DE" dirty="0"/>
          </a:p>
          <a:p>
            <a:pPr marL="0" indent="0">
              <a:buNone/>
            </a:pPr>
            <a:endParaRPr lang="de-DE" altLang="de-DE" dirty="0"/>
          </a:p>
        </p:txBody>
      </p:sp>
      <p:sp>
        <p:nvSpPr>
          <p:cNvPr id="3" name="Textplatzhalter 2"/>
          <p:cNvSpPr>
            <a:spLocks noGrp="1"/>
          </p:cNvSpPr>
          <p:nvPr>
            <p:ph type="body" sz="quarter" idx="33"/>
          </p:nvPr>
        </p:nvSpPr>
        <p:spPr/>
        <p:txBody>
          <a:bodyPr/>
          <a:lstStyle/>
          <a:p>
            <a:r>
              <a:rPr lang="de-DE" dirty="0" smtClean="0"/>
              <a:t>Braun et al., 2020</a:t>
            </a:r>
            <a:endParaRPr lang="de-DE" dirty="0"/>
          </a:p>
        </p:txBody>
      </p:sp>
    </p:spTree>
    <p:extLst>
      <p:ext uri="{BB962C8B-B14F-4D97-AF65-F5344CB8AC3E}">
        <p14:creationId xmlns:p14="http://schemas.microsoft.com/office/powerpoint/2010/main" val="2077726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err="1"/>
              <a:t>eCHECKUP</a:t>
            </a:r>
            <a:r>
              <a:rPr lang="de-DE" altLang="de-DE" dirty="0"/>
              <a:t> </a:t>
            </a:r>
            <a:r>
              <a:rPr lang="de-DE" altLang="de-DE" dirty="0" smtClean="0"/>
              <a:t> TO GO-Deutschland</a:t>
            </a:r>
            <a:endParaRPr lang="de-DE" altLang="de-DE" dirty="0"/>
          </a:p>
        </p:txBody>
      </p:sp>
      <p:sp>
        <p:nvSpPr>
          <p:cNvPr id="2" name="Textplatzhalter 1"/>
          <p:cNvSpPr>
            <a:spLocks noGrp="1"/>
          </p:cNvSpPr>
          <p:nvPr>
            <p:ph type="body" sz="quarter" idx="32"/>
          </p:nvPr>
        </p:nvSpPr>
        <p:spPr/>
        <p:txBody>
          <a:bodyPr/>
          <a:lstStyle/>
          <a:p>
            <a:r>
              <a:rPr lang="de-DE" altLang="de-DE" dirty="0"/>
              <a:t>Überprüfung in </a:t>
            </a:r>
            <a:r>
              <a:rPr lang="de-DE" altLang="de-DE" dirty="0" smtClean="0"/>
              <a:t>Fokusgruppen: Beispiel einer resultierten Anpassung</a:t>
            </a:r>
            <a:endParaRPr lang="de-DE" dirty="0"/>
          </a:p>
        </p:txBody>
      </p:sp>
      <p:sp>
        <p:nvSpPr>
          <p:cNvPr id="3" name="Inhaltsplatzhalter 2"/>
          <p:cNvSpPr>
            <a:spLocks noGrp="1"/>
          </p:cNvSpPr>
          <p:nvPr>
            <p:ph idx="1"/>
          </p:nvPr>
        </p:nvSpPr>
        <p:spPr/>
        <p:txBody>
          <a:bodyPr/>
          <a:lstStyle/>
          <a:p>
            <a:endParaRPr lang="de-DE"/>
          </a:p>
        </p:txBody>
      </p:sp>
      <p:sp>
        <p:nvSpPr>
          <p:cNvPr id="4" name="Textplatzhalter 3"/>
          <p:cNvSpPr>
            <a:spLocks noGrp="1"/>
          </p:cNvSpPr>
          <p:nvPr>
            <p:ph type="body" sz="quarter" idx="33"/>
          </p:nvPr>
        </p:nvSpPr>
        <p:spPr/>
        <p:txBody>
          <a:bodyPr/>
          <a:lstStyle/>
          <a:p>
            <a:r>
              <a:rPr lang="de-DE" dirty="0"/>
              <a:t>Braun et al., </a:t>
            </a:r>
            <a:r>
              <a:rPr lang="de-DE" dirty="0" smtClean="0"/>
              <a:t>2020</a:t>
            </a:r>
            <a:endParaRPr lang="de-DE" dirty="0"/>
          </a:p>
        </p:txBody>
      </p:sp>
      <p:pic>
        <p:nvPicPr>
          <p:cNvPr id="7" name="Inhaltsplatzhalter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460951" y="1368000"/>
            <a:ext cx="7270097" cy="4869288"/>
          </a:xfrm>
          <a:prstGeom prst="rect">
            <a:avLst/>
          </a:prstGeom>
        </p:spPr>
      </p:pic>
    </p:spTree>
    <p:extLst>
      <p:ext uri="{BB962C8B-B14F-4D97-AF65-F5344CB8AC3E}">
        <p14:creationId xmlns:p14="http://schemas.microsoft.com/office/powerpoint/2010/main" val="29869994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err="1"/>
              <a:t>eCHECKUP</a:t>
            </a:r>
            <a:r>
              <a:rPr lang="de-DE" altLang="de-DE" dirty="0"/>
              <a:t> </a:t>
            </a:r>
            <a:r>
              <a:rPr lang="de-DE" altLang="de-DE" dirty="0" smtClean="0"/>
              <a:t> TO GO-Deutschland</a:t>
            </a:r>
            <a:endParaRPr lang="de-DE" altLang="de-DE" dirty="0"/>
          </a:p>
        </p:txBody>
      </p:sp>
      <p:sp>
        <p:nvSpPr>
          <p:cNvPr id="2" name="Textplatzhalter 1"/>
          <p:cNvSpPr>
            <a:spLocks noGrp="1"/>
          </p:cNvSpPr>
          <p:nvPr>
            <p:ph type="body" sz="quarter" idx="32"/>
          </p:nvPr>
        </p:nvSpPr>
        <p:spPr/>
        <p:txBody>
          <a:bodyPr/>
          <a:lstStyle/>
          <a:p>
            <a:r>
              <a:rPr lang="de-DE" altLang="de-DE" dirty="0"/>
              <a:t>Überprüfung in </a:t>
            </a:r>
            <a:r>
              <a:rPr lang="de-DE" altLang="de-DE" dirty="0" smtClean="0"/>
              <a:t>Fokusgruppen </a:t>
            </a:r>
            <a:r>
              <a:rPr lang="de-DE" altLang="de-DE" sz="1600" dirty="0"/>
              <a:t>(insg. 22 </a:t>
            </a:r>
            <a:r>
              <a:rPr lang="de-DE" altLang="de-DE" sz="1600" dirty="0" smtClean="0"/>
              <a:t>TN)</a:t>
            </a:r>
            <a:endParaRPr lang="de-DE" dirty="0"/>
          </a:p>
        </p:txBody>
      </p:sp>
      <p:sp>
        <p:nvSpPr>
          <p:cNvPr id="34819" name="Inhaltsplatzhalter 2"/>
          <p:cNvSpPr>
            <a:spLocks noGrp="1"/>
          </p:cNvSpPr>
          <p:nvPr>
            <p:ph idx="1"/>
          </p:nvPr>
        </p:nvSpPr>
        <p:spPr/>
        <p:txBody>
          <a:bodyPr/>
          <a:lstStyle/>
          <a:p>
            <a:pPr>
              <a:defRPr/>
            </a:pPr>
            <a:r>
              <a:rPr lang="de-DE" dirty="0" smtClean="0"/>
              <a:t>Weitere Diskussionspunkte </a:t>
            </a:r>
            <a:r>
              <a:rPr lang="de-DE" dirty="0"/>
              <a:t>und </a:t>
            </a:r>
            <a:r>
              <a:rPr lang="de-DE" sz="2400" dirty="0">
                <a:solidFill>
                  <a:srgbClr val="00B050"/>
                </a:solidFill>
              </a:rPr>
              <a:t>Resultate </a:t>
            </a:r>
            <a:r>
              <a:rPr lang="de-DE" dirty="0"/>
              <a:t>aus den Fokusgruppen: </a:t>
            </a:r>
          </a:p>
          <a:p>
            <a:pPr>
              <a:defRPr/>
            </a:pPr>
            <a:endParaRPr lang="de-DE" sz="2200" dirty="0" smtClean="0"/>
          </a:p>
          <a:p>
            <a:pPr lvl="1">
              <a:defRPr/>
            </a:pPr>
            <a:r>
              <a:rPr lang="de-DE" dirty="0" smtClean="0"/>
              <a:t>Zweifel </a:t>
            </a:r>
            <a:r>
              <a:rPr lang="de-DE" dirty="0"/>
              <a:t>an der Durchführungsmotivation von Studierenden aufgrund der Dauer des Programms</a:t>
            </a:r>
          </a:p>
          <a:p>
            <a:pPr lvl="2">
              <a:defRPr/>
            </a:pPr>
            <a:r>
              <a:rPr lang="de-DE" dirty="0">
                <a:solidFill>
                  <a:srgbClr val="00B050"/>
                </a:solidFill>
              </a:rPr>
              <a:t>Kürzung des Programms</a:t>
            </a:r>
          </a:p>
          <a:p>
            <a:pPr lvl="2">
              <a:defRPr/>
            </a:pPr>
            <a:r>
              <a:rPr lang="de-DE" dirty="0" err="1" smtClean="0">
                <a:solidFill>
                  <a:srgbClr val="00B050"/>
                </a:solidFill>
              </a:rPr>
              <a:t>Peerberater:innen</a:t>
            </a:r>
            <a:r>
              <a:rPr lang="de-DE" dirty="0" smtClean="0">
                <a:solidFill>
                  <a:srgbClr val="00B050"/>
                </a:solidFill>
              </a:rPr>
              <a:t> </a:t>
            </a:r>
            <a:r>
              <a:rPr lang="de-DE" dirty="0">
                <a:solidFill>
                  <a:srgbClr val="00B050"/>
                </a:solidFill>
              </a:rPr>
              <a:t>müssen den Nutzen des Programms für Studierende herausstellen können (Inhalt der </a:t>
            </a:r>
            <a:r>
              <a:rPr lang="de-DE" dirty="0" err="1" smtClean="0">
                <a:solidFill>
                  <a:srgbClr val="00B050"/>
                </a:solidFill>
              </a:rPr>
              <a:t>Peerberater:innen-Ausbildung</a:t>
            </a:r>
            <a:r>
              <a:rPr lang="de-DE" dirty="0" smtClean="0">
                <a:solidFill>
                  <a:srgbClr val="00B050"/>
                </a:solidFill>
              </a:rPr>
              <a:t>)</a:t>
            </a:r>
          </a:p>
          <a:p>
            <a:pPr lvl="1">
              <a:defRPr/>
            </a:pPr>
            <a:endParaRPr lang="de-DE" sz="1800" dirty="0">
              <a:solidFill>
                <a:srgbClr val="00B050"/>
              </a:solidFill>
            </a:endParaRPr>
          </a:p>
          <a:p>
            <a:pPr lvl="1">
              <a:defRPr/>
            </a:pPr>
            <a:r>
              <a:rPr lang="de-DE" dirty="0" smtClean="0"/>
              <a:t>Der </a:t>
            </a:r>
            <a:r>
              <a:rPr lang="de-DE" dirty="0" err="1"/>
              <a:t>Social</a:t>
            </a:r>
            <a:r>
              <a:rPr lang="de-DE" dirty="0"/>
              <a:t> </a:t>
            </a:r>
            <a:r>
              <a:rPr lang="de-DE" dirty="0" err="1"/>
              <a:t>Norms</a:t>
            </a:r>
            <a:r>
              <a:rPr lang="de-DE" dirty="0"/>
              <a:t> Approach wurde als </a:t>
            </a:r>
            <a:r>
              <a:rPr lang="de-DE" dirty="0" smtClean="0"/>
              <a:t>interessantes </a:t>
            </a:r>
            <a:r>
              <a:rPr lang="de-DE" dirty="0"/>
              <a:t>Element von </a:t>
            </a:r>
            <a:r>
              <a:rPr lang="de-DE" dirty="0" err="1" smtClean="0"/>
              <a:t>eCHECKUP</a:t>
            </a:r>
            <a:r>
              <a:rPr lang="de-DE" dirty="0" smtClean="0"/>
              <a:t> TO GO-Alkohol </a:t>
            </a:r>
            <a:r>
              <a:rPr lang="de-DE" dirty="0"/>
              <a:t>erlebt</a:t>
            </a:r>
          </a:p>
          <a:p>
            <a:pPr lvl="2">
              <a:defRPr/>
            </a:pPr>
            <a:r>
              <a:rPr lang="de-DE" dirty="0">
                <a:solidFill>
                  <a:srgbClr val="00B050"/>
                </a:solidFill>
              </a:rPr>
              <a:t>attraktiver Inhalt für das Bewerben von </a:t>
            </a:r>
            <a:r>
              <a:rPr lang="de-DE" dirty="0" err="1">
                <a:solidFill>
                  <a:srgbClr val="00B050"/>
                </a:solidFill>
              </a:rPr>
              <a:t>eCHECKUP</a:t>
            </a:r>
            <a:r>
              <a:rPr lang="de-DE" dirty="0">
                <a:solidFill>
                  <a:srgbClr val="00B050"/>
                </a:solidFill>
              </a:rPr>
              <a:t> TO </a:t>
            </a:r>
            <a:r>
              <a:rPr lang="de-DE" dirty="0" smtClean="0">
                <a:solidFill>
                  <a:srgbClr val="00B050"/>
                </a:solidFill>
              </a:rPr>
              <a:t>GO-Alkohol</a:t>
            </a:r>
            <a:endParaRPr lang="de-DE" dirty="0">
              <a:solidFill>
                <a:srgbClr val="00B050"/>
              </a:solidFill>
            </a:endParaRPr>
          </a:p>
          <a:p>
            <a:pPr lvl="2">
              <a:defRPr/>
            </a:pPr>
            <a:r>
              <a:rPr lang="de-DE" dirty="0">
                <a:solidFill>
                  <a:srgbClr val="00B050"/>
                </a:solidFill>
              </a:rPr>
              <a:t>Daten müssen von Hochschulen erfasst werden</a:t>
            </a:r>
          </a:p>
          <a:p>
            <a:pPr lvl="1">
              <a:defRPr/>
            </a:pPr>
            <a:endParaRPr lang="de-DE" sz="1800" dirty="0">
              <a:solidFill>
                <a:srgbClr val="00B050"/>
              </a:solidFill>
            </a:endParaRPr>
          </a:p>
          <a:p>
            <a:pPr>
              <a:defRPr/>
            </a:pPr>
            <a:endParaRPr lang="de-DE" dirty="0"/>
          </a:p>
          <a:p>
            <a:pPr marL="0" indent="0">
              <a:buNone/>
              <a:defRPr/>
            </a:pPr>
            <a:endParaRPr lang="de-DE" dirty="0"/>
          </a:p>
          <a:p>
            <a:pPr marL="0" indent="0">
              <a:buNone/>
            </a:pPr>
            <a:endParaRPr lang="de-DE" altLang="de-DE" dirty="0"/>
          </a:p>
        </p:txBody>
      </p:sp>
      <p:sp>
        <p:nvSpPr>
          <p:cNvPr id="3" name="Textplatzhalter 2"/>
          <p:cNvSpPr>
            <a:spLocks noGrp="1"/>
          </p:cNvSpPr>
          <p:nvPr>
            <p:ph type="body" sz="quarter" idx="33"/>
          </p:nvPr>
        </p:nvSpPr>
        <p:spPr/>
        <p:txBody>
          <a:bodyPr/>
          <a:lstStyle/>
          <a:p>
            <a:r>
              <a:rPr lang="de-DE" dirty="0"/>
              <a:t>Braun et al., </a:t>
            </a:r>
            <a:r>
              <a:rPr lang="de-DE" dirty="0" smtClean="0"/>
              <a:t>2020</a:t>
            </a:r>
            <a:endParaRPr lang="de-DE" dirty="0"/>
          </a:p>
        </p:txBody>
      </p:sp>
    </p:spTree>
    <p:extLst>
      <p:ext uri="{BB962C8B-B14F-4D97-AF65-F5344CB8AC3E}">
        <p14:creationId xmlns:p14="http://schemas.microsoft.com/office/powerpoint/2010/main" val="17960204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smtClean="0"/>
              <a:t>Darstellung der </a:t>
            </a:r>
            <a:r>
              <a:rPr lang="de-DE" altLang="de-DE" dirty="0" err="1" smtClean="0"/>
              <a:t>Social</a:t>
            </a:r>
            <a:r>
              <a:rPr lang="de-DE" altLang="de-DE" dirty="0" smtClean="0"/>
              <a:t> </a:t>
            </a:r>
            <a:r>
              <a:rPr lang="de-DE" altLang="de-DE" dirty="0" err="1"/>
              <a:t>Norms</a:t>
            </a:r>
            <a:r>
              <a:rPr lang="de-DE" altLang="de-DE" dirty="0"/>
              <a:t> in </a:t>
            </a:r>
            <a:r>
              <a:rPr lang="de-DE" altLang="de-DE" dirty="0" err="1" smtClean="0"/>
              <a:t>eCHECKUP</a:t>
            </a:r>
            <a:r>
              <a:rPr lang="de-DE" altLang="de-DE" dirty="0" smtClean="0"/>
              <a:t>  TO  GO</a:t>
            </a:r>
            <a:endParaRPr lang="de-DE" altLang="de-DE" dirty="0"/>
          </a:p>
        </p:txBody>
      </p:sp>
      <p:sp>
        <p:nvSpPr>
          <p:cNvPr id="2" name="Inhaltsplatzhalter 1"/>
          <p:cNvSpPr>
            <a:spLocks noGrp="1"/>
          </p:cNvSpPr>
          <p:nvPr>
            <p:ph idx="1"/>
          </p:nvPr>
        </p:nvSpPr>
        <p:spPr/>
        <p:txBody>
          <a:bodyPr/>
          <a:lstStyle/>
          <a:p>
            <a:endParaRPr lang="de-DE" dirty="0"/>
          </a:p>
        </p:txBody>
      </p:sp>
      <p:pic>
        <p:nvPicPr>
          <p:cNvPr id="7" name="Inhaltsplatzhalter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407128" y="1008000"/>
            <a:ext cx="5377744" cy="5208678"/>
          </a:xfrm>
          <a:prstGeom prst="rect">
            <a:avLst/>
          </a:prstGeom>
        </p:spPr>
      </p:pic>
    </p:spTree>
    <p:extLst>
      <p:ext uri="{BB962C8B-B14F-4D97-AF65-F5344CB8AC3E}">
        <p14:creationId xmlns:p14="http://schemas.microsoft.com/office/powerpoint/2010/main" val="15467655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el 2"/>
          <p:cNvSpPr>
            <a:spLocks noGrp="1"/>
          </p:cNvSpPr>
          <p:nvPr>
            <p:ph type="title"/>
          </p:nvPr>
        </p:nvSpPr>
        <p:spPr>
          <a:xfrm>
            <a:off x="-1700" y="2351314"/>
            <a:ext cx="6841887" cy="1763312"/>
          </a:xfrm>
        </p:spPr>
        <p:txBody>
          <a:bodyPr/>
          <a:lstStyle/>
          <a:p>
            <a:r>
              <a:rPr lang="de-DE" dirty="0" smtClean="0"/>
              <a:t>Wirksamkeit </a:t>
            </a:r>
            <a:r>
              <a:rPr lang="de-DE" dirty="0"/>
              <a:t>von </a:t>
            </a:r>
            <a:r>
              <a:rPr lang="de-DE" dirty="0" smtClean="0"/>
              <a:t/>
            </a:r>
            <a:br>
              <a:rPr lang="de-DE" dirty="0" smtClean="0"/>
            </a:br>
            <a:r>
              <a:rPr lang="de-DE" dirty="0" err="1" smtClean="0"/>
              <a:t>eCHECKUP</a:t>
            </a:r>
            <a:r>
              <a:rPr lang="de-DE" dirty="0" smtClean="0"/>
              <a:t>  TO  GO-Alkohol</a:t>
            </a:r>
            <a:endParaRPr lang="de-DE" dirty="0"/>
          </a:p>
        </p:txBody>
      </p:sp>
      <p:sp>
        <p:nvSpPr>
          <p:cNvPr id="4" name="Textplatzhalter 3"/>
          <p:cNvSpPr>
            <a:spLocks noGrp="1"/>
          </p:cNvSpPr>
          <p:nvPr>
            <p:ph type="body" sz="quarter" idx="13"/>
          </p:nvPr>
        </p:nvSpPr>
        <p:spPr>
          <a:xfrm>
            <a:off x="0" y="4110760"/>
            <a:ext cx="6840187" cy="1100565"/>
          </a:xfrm>
        </p:spPr>
        <p:txBody>
          <a:bodyPr/>
          <a:lstStyle/>
          <a:p>
            <a:endParaRPr lang="de-DE" dirty="0"/>
          </a:p>
        </p:txBody>
      </p:sp>
    </p:spTree>
    <p:extLst>
      <p:ext uri="{BB962C8B-B14F-4D97-AF65-F5344CB8AC3E}">
        <p14:creationId xmlns:p14="http://schemas.microsoft.com/office/powerpoint/2010/main" val="32134777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Wie wurde die Wirksamkeit von </a:t>
            </a:r>
            <a:r>
              <a:rPr lang="de-DE" dirty="0" err="1" smtClean="0"/>
              <a:t>eCHECKUP</a:t>
            </a:r>
            <a:r>
              <a:rPr lang="de-DE" dirty="0"/>
              <a:t> </a:t>
            </a:r>
            <a:r>
              <a:rPr lang="de-DE" dirty="0" smtClean="0"/>
              <a:t>TO GO-Alkohol überprüft?</a:t>
            </a:r>
            <a:endParaRPr lang="de-DE" dirty="0"/>
          </a:p>
        </p:txBody>
      </p:sp>
      <p:sp>
        <p:nvSpPr>
          <p:cNvPr id="3" name="Inhaltsplatzhalter 2"/>
          <p:cNvSpPr>
            <a:spLocks noGrp="1"/>
          </p:cNvSpPr>
          <p:nvPr>
            <p:ph idx="1"/>
          </p:nvPr>
        </p:nvSpPr>
        <p:spPr/>
        <p:txBody>
          <a:bodyPr/>
          <a:lstStyle/>
          <a:p>
            <a:r>
              <a:rPr lang="de-DE" sz="2400" dirty="0" smtClean="0"/>
              <a:t>Es </a:t>
            </a:r>
            <a:r>
              <a:rPr lang="de-DE" sz="2400" dirty="0"/>
              <a:t>wurde eine randomisierte kontrollierte Studie mit 981 teilnehmenden Studierenden </a:t>
            </a:r>
            <a:r>
              <a:rPr lang="de-DE" sz="2400" dirty="0" smtClean="0"/>
              <a:t>zur </a:t>
            </a:r>
            <a:r>
              <a:rPr lang="de-DE" sz="2400" dirty="0"/>
              <a:t>Evaluation von eCHECKUP  TO  GO-Alkohol an drei Universitäten aus Baden-Württemberg durchgeführt. </a:t>
            </a:r>
            <a:endParaRPr lang="de-DE" dirty="0"/>
          </a:p>
          <a:p>
            <a:r>
              <a:rPr lang="de-DE" sz="2400" dirty="0" smtClean="0"/>
              <a:t>Es wurde untersucht, ob </a:t>
            </a:r>
            <a:r>
              <a:rPr lang="de-DE" sz="2400" dirty="0"/>
              <a:t>der riskante Alkoholkonsum – gemessen durch die Menge alkoholischer </a:t>
            </a:r>
            <a:r>
              <a:rPr lang="de-DE" sz="2400" dirty="0" smtClean="0"/>
              <a:t>Getränke </a:t>
            </a:r>
            <a:r>
              <a:rPr lang="de-DE" sz="2400" dirty="0"/>
              <a:t>und der maximal erreichten Rauschintensität – bei Studierenden durch das Onlinepräventionsprogramm eCHECKUP TO GO reduziert werden kann. </a:t>
            </a:r>
            <a:endParaRPr lang="de-DE" sz="2400" dirty="0" smtClean="0"/>
          </a:p>
          <a:p>
            <a:endParaRPr lang="de-DE" sz="2400" dirty="0" smtClean="0"/>
          </a:p>
          <a:p>
            <a:r>
              <a:rPr lang="de-DE" sz="2400" dirty="0" smtClean="0"/>
              <a:t>Die </a:t>
            </a:r>
            <a:r>
              <a:rPr lang="de-DE" sz="2400" dirty="0"/>
              <a:t>Teilnehmenden wurden zufällig einer von zwei Gruppen zugelost:</a:t>
            </a:r>
          </a:p>
          <a:p>
            <a:pPr lvl="1"/>
            <a:r>
              <a:rPr lang="de-DE" sz="2400" dirty="0"/>
              <a:t>Gruppe 1: Kontrollgruppe (</a:t>
            </a:r>
            <a:r>
              <a:rPr lang="de-DE" sz="2400" dirty="0" err="1"/>
              <a:t>assessment-only</a:t>
            </a:r>
            <a:r>
              <a:rPr lang="de-DE" sz="2400" dirty="0"/>
              <a:t>) </a:t>
            </a:r>
          </a:p>
          <a:p>
            <a:pPr lvl="1"/>
            <a:r>
              <a:rPr lang="de-DE" sz="2400" dirty="0"/>
              <a:t>Gruppe 2: Interventionsgruppe (</a:t>
            </a:r>
            <a:r>
              <a:rPr lang="de-DE" altLang="de-DE" sz="2400" dirty="0"/>
              <a:t>eCHECKUP  TO  GO-Alkohol</a:t>
            </a:r>
            <a:r>
              <a:rPr lang="de-DE" sz="2400" dirty="0" smtClean="0"/>
              <a:t>)</a:t>
            </a:r>
            <a:endParaRPr lang="de-DE" sz="2400" dirty="0"/>
          </a:p>
          <a:p>
            <a:r>
              <a:rPr lang="de-DE" sz="2400" dirty="0" smtClean="0"/>
              <a:t>Die </a:t>
            </a:r>
            <a:r>
              <a:rPr lang="de-DE" sz="2400" dirty="0"/>
              <a:t>Studierenden wurden zu drei Zeitpunkten (zu Beginn, nach drei Monaten, nach sechs Monaten) nach ihrem Trinkverhalten gefragt. </a:t>
            </a:r>
            <a:endParaRPr lang="de-DE" sz="2400" dirty="0" smtClean="0"/>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88</a:t>
            </a:fld>
            <a:endParaRPr lang="en-US" noProof="0" dirty="0"/>
          </a:p>
        </p:txBody>
      </p:sp>
      <p:sp>
        <p:nvSpPr>
          <p:cNvPr id="6" name="Textplatzhalter 5"/>
          <p:cNvSpPr>
            <a:spLocks noGrp="1"/>
          </p:cNvSpPr>
          <p:nvPr>
            <p:ph type="body" sz="quarter" idx="33"/>
          </p:nvPr>
        </p:nvSpPr>
        <p:spPr/>
        <p:txBody>
          <a:bodyPr/>
          <a:lstStyle/>
          <a:p>
            <a:r>
              <a:rPr lang="de-DE" baseline="30000" dirty="0"/>
              <a:t>1 </a:t>
            </a:r>
            <a:r>
              <a:rPr lang="de-DE" dirty="0"/>
              <a:t>Ganz et al., 2018</a:t>
            </a:r>
          </a:p>
          <a:p>
            <a:endParaRPr lang="de-DE" dirty="0"/>
          </a:p>
        </p:txBody>
      </p:sp>
    </p:spTree>
    <p:extLst>
      <p:ext uri="{BB962C8B-B14F-4D97-AF65-F5344CB8AC3E}">
        <p14:creationId xmlns:p14="http://schemas.microsoft.com/office/powerpoint/2010/main" val="38032391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Wie wurde die Wirksamkeit von </a:t>
            </a:r>
            <a:r>
              <a:rPr lang="de-DE" dirty="0" err="1" smtClean="0"/>
              <a:t>eCHECKUP</a:t>
            </a:r>
            <a:r>
              <a:rPr lang="de-DE" dirty="0" smtClean="0"/>
              <a:t> TO GO-Alkohol überprüft?</a:t>
            </a:r>
            <a:endParaRPr lang="de-DE" dirty="0"/>
          </a:p>
        </p:txBody>
      </p:sp>
      <p:sp>
        <p:nvSpPr>
          <p:cNvPr id="3" name="Inhaltsplatzhalter 2"/>
          <p:cNvSpPr>
            <a:spLocks noGrp="1"/>
          </p:cNvSpPr>
          <p:nvPr>
            <p:ph idx="1"/>
          </p:nvPr>
        </p:nvSpPr>
        <p:spPr/>
        <p:txBody>
          <a:bodyPr/>
          <a:lstStyle/>
          <a:p>
            <a:endParaRPr lang="de-DE" sz="2400" dirty="0" smtClean="0"/>
          </a:p>
          <a:p>
            <a:r>
              <a:rPr lang="de-DE" sz="2400" dirty="0" smtClean="0"/>
              <a:t>Dabei </a:t>
            </a:r>
            <a:r>
              <a:rPr lang="de-DE" sz="2400" dirty="0"/>
              <a:t>wurde jeweils erhoben</a:t>
            </a:r>
          </a:p>
          <a:p>
            <a:pPr lvl="1"/>
            <a:r>
              <a:rPr lang="de-DE" sz="2400" dirty="0"/>
              <a:t>wie viel Alkohol die Studierenden in den letzten vier Wochen getrunken haben und </a:t>
            </a:r>
          </a:p>
          <a:p>
            <a:pPr lvl="1"/>
            <a:r>
              <a:rPr lang="de-DE" sz="2400" dirty="0"/>
              <a:t>wie viel Alkohol sie dabei maximal bei einer Trinkgelegenheit getrunken haben. </a:t>
            </a:r>
          </a:p>
          <a:p>
            <a:endParaRPr lang="de-DE" sz="2400" dirty="0" smtClean="0"/>
          </a:p>
          <a:p>
            <a:r>
              <a:rPr lang="de-DE" sz="2400" dirty="0" smtClean="0"/>
              <a:t>Diese </a:t>
            </a:r>
            <a:r>
              <a:rPr lang="de-DE" sz="2400" dirty="0"/>
              <a:t>Fragen wurden allen teilnehmenden Studierenden gestellt. </a:t>
            </a:r>
          </a:p>
          <a:p>
            <a:endParaRPr lang="de-DE" sz="2400" dirty="0" smtClean="0"/>
          </a:p>
          <a:p>
            <a:r>
              <a:rPr lang="de-DE" sz="2400" dirty="0" smtClean="0"/>
              <a:t>Studierende, </a:t>
            </a:r>
            <a:r>
              <a:rPr lang="de-DE" sz="2400" dirty="0"/>
              <a:t>die der ersten Gruppe zugelost wurden, führten zudem </a:t>
            </a:r>
            <a:r>
              <a:rPr lang="de-DE" sz="2400" dirty="0" smtClean="0"/>
              <a:t>zu Beginn der Studie das </a:t>
            </a:r>
            <a:r>
              <a:rPr lang="de-DE" sz="2400" dirty="0"/>
              <a:t>Alkoholpräventionsprogramm eCHECKUP TO GO durch. </a:t>
            </a:r>
          </a:p>
        </p:txBody>
      </p:sp>
      <p:sp>
        <p:nvSpPr>
          <p:cNvPr id="4" name="Fußzeilenplatzhalter 3"/>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5" name="Foliennummernplatzhalter 4"/>
          <p:cNvSpPr>
            <a:spLocks noGrp="1"/>
          </p:cNvSpPr>
          <p:nvPr>
            <p:ph type="sldNum" sz="quarter" idx="4"/>
          </p:nvPr>
        </p:nvSpPr>
        <p:spPr/>
        <p:txBody>
          <a:bodyPr/>
          <a:lstStyle/>
          <a:p>
            <a:fld id="{19B51A1E-902D-48AF-9020-955120F399B6}" type="slidenum">
              <a:rPr lang="en-US" noProof="0" smtClean="0"/>
              <a:pPr/>
              <a:t>89</a:t>
            </a:fld>
            <a:endParaRPr lang="en-US" noProof="0" dirty="0"/>
          </a:p>
        </p:txBody>
      </p:sp>
      <p:sp>
        <p:nvSpPr>
          <p:cNvPr id="6" name="Textplatzhalter 5"/>
          <p:cNvSpPr>
            <a:spLocks noGrp="1"/>
          </p:cNvSpPr>
          <p:nvPr>
            <p:ph type="body" sz="quarter" idx="33"/>
          </p:nvPr>
        </p:nvSpPr>
        <p:spPr/>
        <p:txBody>
          <a:bodyPr/>
          <a:lstStyle/>
          <a:p>
            <a:r>
              <a:rPr lang="de-DE" baseline="30000" dirty="0"/>
              <a:t>1 </a:t>
            </a:r>
            <a:r>
              <a:rPr lang="de-DE" dirty="0"/>
              <a:t>Ganz et al., 2018</a:t>
            </a:r>
          </a:p>
          <a:p>
            <a:endParaRPr lang="de-DE" dirty="0"/>
          </a:p>
        </p:txBody>
      </p:sp>
    </p:spTree>
    <p:extLst>
      <p:ext uri="{BB962C8B-B14F-4D97-AF65-F5344CB8AC3E}">
        <p14:creationId xmlns:p14="http://schemas.microsoft.com/office/powerpoint/2010/main" val="877165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32000" y="432000"/>
            <a:ext cx="11500920" cy="432000"/>
          </a:xfrm>
        </p:spPr>
        <p:txBody>
          <a:bodyPr/>
          <a:lstStyle/>
          <a:p>
            <a:r>
              <a:rPr lang="de-DE" altLang="de-DE" dirty="0"/>
              <a:t>Alkohol als gesellschaftsfähige Droge – veränderte Rahmenbedingungen</a:t>
            </a:r>
            <a:endParaRPr lang="de-DE" dirty="0"/>
          </a:p>
        </p:txBody>
      </p:sp>
      <p:sp>
        <p:nvSpPr>
          <p:cNvPr id="9" name="Textplatzhalter 8"/>
          <p:cNvSpPr>
            <a:spLocks noGrp="1"/>
          </p:cNvSpPr>
          <p:nvPr>
            <p:ph type="body" sz="quarter" idx="32"/>
          </p:nvPr>
        </p:nvSpPr>
        <p:spPr/>
        <p:txBody>
          <a:bodyPr/>
          <a:lstStyle/>
          <a:p>
            <a:r>
              <a:rPr lang="de-DE" dirty="0"/>
              <a:t>Wie </a:t>
            </a:r>
            <a:r>
              <a:rPr lang="de-DE" dirty="0" smtClean="0"/>
              <a:t>wirkt(e) </a:t>
            </a:r>
            <a:r>
              <a:rPr lang="de-DE" dirty="0"/>
              <a:t>sich die Corona-Pandemie auf den Alkoholkonsum </a:t>
            </a:r>
            <a:r>
              <a:rPr lang="de-DE" b="1" dirty="0" smtClean="0"/>
              <a:t>unter Studierenden </a:t>
            </a:r>
            <a:r>
              <a:rPr lang="de-DE" dirty="0" smtClean="0"/>
              <a:t>aus</a:t>
            </a:r>
            <a:r>
              <a:rPr lang="de-DE" dirty="0"/>
              <a:t>?</a:t>
            </a:r>
          </a:p>
        </p:txBody>
      </p:sp>
      <p:sp>
        <p:nvSpPr>
          <p:cNvPr id="8" name="Inhaltsplatzhalter 7"/>
          <p:cNvSpPr>
            <a:spLocks noGrp="1"/>
          </p:cNvSpPr>
          <p:nvPr>
            <p:ph idx="1"/>
          </p:nvPr>
        </p:nvSpPr>
        <p:spPr>
          <a:xfrm>
            <a:off x="443313" y="1493146"/>
            <a:ext cx="11328000" cy="4679250"/>
          </a:xfrm>
        </p:spPr>
        <p:txBody>
          <a:bodyPr/>
          <a:lstStyle/>
          <a:p>
            <a:pPr lvl="1"/>
            <a:endParaRPr lang="de-DE" dirty="0" smtClean="0"/>
          </a:p>
          <a:p>
            <a:pPr lvl="1"/>
            <a:r>
              <a:rPr lang="de-DE" sz="1800" dirty="0" smtClean="0"/>
              <a:t>Bei Studien unter Studierenden in den USA ging ein COVID-19-bedingter </a:t>
            </a:r>
            <a:r>
              <a:rPr lang="de-DE" sz="1800" dirty="0"/>
              <a:t>Anstieg der Trinkhäufigkeit einher mit einer Reduktion der Trinkmenge, der Häufigkeit des Rauschtrinkens und der berichteten </a:t>
            </a:r>
            <a:r>
              <a:rPr lang="de-DE" sz="1800" dirty="0" smtClean="0"/>
              <a:t>Trunkenheit</a:t>
            </a:r>
            <a:r>
              <a:rPr lang="de-DE" sz="1800" baseline="30000" dirty="0" smtClean="0"/>
              <a:t>1</a:t>
            </a:r>
            <a:r>
              <a:rPr lang="de-DE" sz="1800" dirty="0" smtClean="0"/>
              <a:t>. </a:t>
            </a:r>
          </a:p>
          <a:p>
            <a:pPr lvl="2"/>
            <a:r>
              <a:rPr lang="de-DE" sz="1800" dirty="0" smtClean="0"/>
              <a:t>Gründe </a:t>
            </a:r>
            <a:r>
              <a:rPr lang="de-DE" sz="1800" dirty="0"/>
              <a:t>für die </a:t>
            </a:r>
            <a:r>
              <a:rPr lang="de-DE" sz="1800" dirty="0" smtClean="0"/>
              <a:t>Abnahme:</a:t>
            </a:r>
          </a:p>
          <a:p>
            <a:pPr lvl="3"/>
            <a:r>
              <a:rPr lang="de-DE" sz="1800" dirty="0" smtClean="0"/>
              <a:t>Rückgang </a:t>
            </a:r>
            <a:r>
              <a:rPr lang="de-DE" sz="1800" dirty="0"/>
              <a:t>der sozialen Gelegenheiten und/oder </a:t>
            </a:r>
            <a:r>
              <a:rPr lang="de-DE" sz="1800" dirty="0" smtClean="0"/>
              <a:t>Settings</a:t>
            </a:r>
            <a:endParaRPr lang="de-DE" sz="1800" dirty="0"/>
          </a:p>
          <a:p>
            <a:pPr lvl="3"/>
            <a:r>
              <a:rPr lang="de-DE" sz="1800" dirty="0"/>
              <a:t>E</a:t>
            </a:r>
            <a:r>
              <a:rPr lang="de-DE" sz="1800" dirty="0" smtClean="0"/>
              <a:t>ingeschränkter </a:t>
            </a:r>
            <a:r>
              <a:rPr lang="de-DE" sz="1800" dirty="0"/>
              <a:t>Zugang zu Alkohol sowie Gründe im Zusammenhang mit der Gesundheit und </a:t>
            </a:r>
            <a:r>
              <a:rPr lang="de-DE" sz="1800" dirty="0" smtClean="0"/>
              <a:t>Selbstdisziplin </a:t>
            </a:r>
          </a:p>
          <a:p>
            <a:pPr lvl="2"/>
            <a:r>
              <a:rPr lang="de-DE" sz="1800" dirty="0" smtClean="0"/>
              <a:t>Gründe für die Zunahme:</a:t>
            </a:r>
          </a:p>
          <a:p>
            <a:pPr lvl="3"/>
            <a:r>
              <a:rPr lang="de-DE" sz="1800" dirty="0" smtClean="0"/>
              <a:t>Mehr verfügbare </a:t>
            </a:r>
            <a:r>
              <a:rPr lang="de-DE" sz="1800" dirty="0"/>
              <a:t>Zeit und </a:t>
            </a:r>
            <a:r>
              <a:rPr lang="de-DE" sz="1800" dirty="0" smtClean="0"/>
              <a:t>Langeweile</a:t>
            </a:r>
          </a:p>
          <a:p>
            <a:pPr lvl="3"/>
            <a:r>
              <a:rPr lang="de-DE" sz="1800" dirty="0"/>
              <a:t>G</a:t>
            </a:r>
            <a:r>
              <a:rPr lang="de-DE" sz="1800" dirty="0" smtClean="0"/>
              <a:t>eringer wahrgenommenes </a:t>
            </a:r>
            <a:r>
              <a:rPr lang="de-DE" sz="1800" dirty="0"/>
              <a:t>Schadensrisiko </a:t>
            </a:r>
            <a:r>
              <a:rPr lang="de-DE" sz="1800" dirty="0" smtClean="0"/>
              <a:t>und </a:t>
            </a:r>
            <a:r>
              <a:rPr lang="de-DE" sz="1800" dirty="0"/>
              <a:t>Bewältigung von </a:t>
            </a:r>
            <a:r>
              <a:rPr lang="de-DE" sz="1800" dirty="0" smtClean="0"/>
              <a:t>Stress</a:t>
            </a:r>
          </a:p>
          <a:p>
            <a:pPr lvl="3"/>
            <a:endParaRPr lang="de-DE" sz="1800" dirty="0" smtClean="0"/>
          </a:p>
          <a:p>
            <a:pPr lvl="1"/>
            <a:r>
              <a:rPr lang="de-DE" sz="1800" dirty="0" smtClean="0"/>
              <a:t>Erste </a:t>
            </a:r>
            <a:r>
              <a:rPr lang="de-DE" sz="1800" dirty="0"/>
              <a:t>Studien mit Studierenden an deutschen Hochschulen legen nahe, dass sich der studentische Alkoholkonsum durch die Folgen der Corona-Pandemie nicht verändert </a:t>
            </a:r>
            <a:r>
              <a:rPr lang="de-DE" sz="1800" dirty="0" smtClean="0"/>
              <a:t>hat</a:t>
            </a:r>
            <a:r>
              <a:rPr lang="de-DE" sz="1800" baseline="30000" dirty="0" smtClean="0"/>
              <a:t>2</a:t>
            </a:r>
            <a:r>
              <a:rPr lang="de-DE" sz="1800" dirty="0"/>
              <a:t>.</a:t>
            </a:r>
            <a:endParaRPr lang="de-DE" dirty="0" smtClean="0"/>
          </a:p>
          <a:p>
            <a:pPr marL="0" indent="0" algn="r">
              <a:buNone/>
            </a:pPr>
            <a:r>
              <a:rPr lang="de-DE" sz="1400" baseline="30000" dirty="0" smtClean="0"/>
              <a:t>	1 </a:t>
            </a:r>
            <a:r>
              <a:rPr lang="de-DE" sz="1400" dirty="0" smtClean="0"/>
              <a:t>Jackson et al. (2020),  </a:t>
            </a:r>
          </a:p>
          <a:p>
            <a:pPr marL="0" indent="0" algn="r">
              <a:spcBef>
                <a:spcPts val="0"/>
              </a:spcBef>
              <a:buNone/>
            </a:pPr>
            <a:r>
              <a:rPr lang="de-DE" sz="1400" baseline="30000" dirty="0"/>
              <a:t>2</a:t>
            </a:r>
            <a:r>
              <a:rPr lang="de-DE" sz="1400" baseline="30000" dirty="0" smtClean="0"/>
              <a:t> </a:t>
            </a:r>
            <a:r>
              <a:rPr lang="de-DE" sz="1400" dirty="0"/>
              <a:t>Dietz, Reichel, Heller et al. (2021)</a:t>
            </a:r>
          </a:p>
          <a:p>
            <a:pPr marL="0" indent="0" algn="r">
              <a:buNone/>
            </a:pPr>
            <a:endParaRPr lang="de-DE" sz="1400" dirty="0" smtClean="0"/>
          </a:p>
          <a:p>
            <a:pPr marL="0" indent="0" algn="r">
              <a:buNone/>
            </a:pPr>
            <a:r>
              <a:rPr lang="de-DE" sz="1400" dirty="0" smtClean="0"/>
              <a:t> </a:t>
            </a:r>
            <a:endParaRPr lang="de-DE" sz="1400" dirty="0"/>
          </a:p>
        </p:txBody>
      </p:sp>
      <p:sp>
        <p:nvSpPr>
          <p:cNvPr id="5" name="Foliennummernplatzhalt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F6F7F9"/>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F6F7F9"/>
              </a:solidFill>
              <a:effectLst/>
              <a:uLnTx/>
              <a:uFillTx/>
              <a:latin typeface="Corbel"/>
              <a:ea typeface="+mn-ea"/>
              <a:cs typeface="+mn-cs"/>
            </a:endParaRPr>
          </a:p>
        </p:txBody>
      </p:sp>
      <p:sp>
        <p:nvSpPr>
          <p:cNvPr id="10" name="Fußzeilenplatzhalter 8"/>
          <p:cNvSpPr>
            <a:spLocks noGrp="1"/>
          </p:cNvSpPr>
          <p:nvPr>
            <p:ph type="ftr" sz="quarter" idx="4294967295"/>
          </p:nvPr>
        </p:nvSpPr>
        <p:spPr>
          <a:xfrm>
            <a:off x="432000" y="6439820"/>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smtClean="0">
                <a:ln>
                  <a:noFill/>
                </a:ln>
                <a:solidFill>
                  <a:srgbClr val="232323">
                    <a:lumMod val="75000"/>
                    <a:lumOff val="25000"/>
                  </a:srgbClr>
                </a:solidFill>
                <a:effectLst/>
                <a:uLnTx/>
                <a:uFillTx/>
                <a:latin typeface="Candara"/>
                <a:ea typeface="+mn-ea"/>
                <a:cs typeface="+mn-cs"/>
              </a:rPr>
              <a:t>eCHECKUP</a:t>
            </a:r>
            <a:r>
              <a:rPr kumimoji="0" lang="de-DE" sz="1200" b="0" i="0" u="none" strike="noStrike" kern="1200" cap="none" spc="0" normalizeH="0" baseline="0" noProof="0" dirty="0" smtClean="0">
                <a:ln>
                  <a:noFill/>
                </a:ln>
                <a:solidFill>
                  <a:srgbClr val="232323">
                    <a:lumMod val="75000"/>
                    <a:lumOff val="25000"/>
                  </a:srgbClr>
                </a:solidFill>
                <a:effectLst/>
                <a:uLnTx/>
                <a:uFillTx/>
                <a:latin typeface="Candara"/>
                <a:ea typeface="+mn-ea"/>
                <a:cs typeface="+mn-cs"/>
              </a:rPr>
              <a:t> - Prävention des riskanten Alkoholkonsums bei Studierenden</a:t>
            </a:r>
            <a:endParaRPr kumimoji="0" lang="de-DE" sz="1200" b="0" i="0" u="none" strike="noStrike" kern="1200" cap="none" spc="0" normalizeH="0" baseline="0" noProof="0" dirty="0">
              <a:ln>
                <a:noFill/>
              </a:ln>
              <a:solidFill>
                <a:srgbClr val="232323">
                  <a:lumMod val="75000"/>
                  <a:lumOff val="25000"/>
                </a:srgbClr>
              </a:solidFill>
              <a:effectLst/>
              <a:uLnTx/>
              <a:uFillTx/>
              <a:latin typeface="Candara"/>
              <a:ea typeface="+mn-ea"/>
              <a:cs typeface="+mn-cs"/>
            </a:endParaRPr>
          </a:p>
        </p:txBody>
      </p:sp>
    </p:spTree>
    <p:extLst>
      <p:ext uri="{BB962C8B-B14F-4D97-AF65-F5344CB8AC3E}">
        <p14:creationId xmlns:p14="http://schemas.microsoft.com/office/powerpoint/2010/main" val="112738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dirty="0"/>
              <a:t>Wirksamkeit von eCHECKUP TO GO-Alkohol</a:t>
            </a:r>
            <a:endParaRPr lang="de-DE" altLang="de-DE" dirty="0"/>
          </a:p>
        </p:txBody>
      </p:sp>
      <p:sp>
        <p:nvSpPr>
          <p:cNvPr id="4" name="Inhaltsplatzhalter 3"/>
          <p:cNvSpPr>
            <a:spLocks noGrp="1"/>
          </p:cNvSpPr>
          <p:nvPr>
            <p:ph idx="1"/>
          </p:nvPr>
        </p:nvSpPr>
        <p:spPr/>
        <p:txBody>
          <a:bodyPr/>
          <a:lstStyle/>
          <a:p>
            <a:pPr marL="0" indent="0">
              <a:buNone/>
            </a:pPr>
            <a:r>
              <a:rPr lang="de-DE" sz="2400" dirty="0"/>
              <a:t>Die Ergebnisse </a:t>
            </a:r>
            <a:r>
              <a:rPr lang="de-DE" sz="2400" dirty="0" smtClean="0"/>
              <a:t>der </a:t>
            </a:r>
            <a:r>
              <a:rPr lang="de-DE" sz="2400" dirty="0"/>
              <a:t>randomisiert-kontrollierten Studie</a:t>
            </a:r>
            <a:r>
              <a:rPr lang="de-DE" sz="2400" baseline="30000" dirty="0"/>
              <a:t>1</a:t>
            </a:r>
            <a:r>
              <a:rPr lang="de-DE" sz="2400" dirty="0"/>
              <a:t> zeigen, dass der Alkoholkonsum bei </a:t>
            </a:r>
            <a:r>
              <a:rPr lang="de-DE" sz="2400" dirty="0" smtClean="0"/>
              <a:t>Studierenden </a:t>
            </a:r>
            <a:r>
              <a:rPr lang="de-DE" sz="2400" dirty="0"/>
              <a:t>mit einem riskanten Alkoholkonsum, die eCHECKUP TO GO-Alkohol durchgeführt haben, stärker abnahm als bei </a:t>
            </a:r>
            <a:r>
              <a:rPr lang="de-DE" sz="2400" dirty="0" smtClean="0"/>
              <a:t>Studierenden </a:t>
            </a:r>
            <a:r>
              <a:rPr lang="de-DE" sz="2400" dirty="0"/>
              <a:t>der Kontrollgruppe, die eCHECKUP TO GO-Alkohol nicht absolvierten.</a:t>
            </a:r>
          </a:p>
          <a:p>
            <a:pPr marL="0" indent="0">
              <a:buNone/>
            </a:pPr>
            <a:r>
              <a:rPr lang="de-DE" sz="2400" dirty="0"/>
              <a:t>Die </a:t>
            </a:r>
            <a:r>
              <a:rPr lang="de-DE" sz="2400" u="sng" dirty="0"/>
              <a:t>einmalige Durchführung</a:t>
            </a:r>
            <a:r>
              <a:rPr lang="de-DE" sz="2400" dirty="0"/>
              <a:t> von eCHECKUP TO GO-Alkohol führte dazu, dass diese Studierenden – im Vergleich zur Kontrollgruppe – berichteten, in den letzten vier Wochen:</a:t>
            </a:r>
          </a:p>
          <a:p>
            <a:pPr marL="0" indent="0">
              <a:buNone/>
            </a:pPr>
            <a:endParaRPr lang="de-DE" sz="600" dirty="0"/>
          </a:p>
          <a:p>
            <a:pPr marL="0" indent="0">
              <a:buNone/>
            </a:pPr>
            <a:r>
              <a:rPr lang="de-DE" sz="2400" b="1" dirty="0"/>
              <a:t>signifikant weniger alkoholische Getränke getrunken </a:t>
            </a:r>
            <a:r>
              <a:rPr lang="de-DE" sz="2400" dirty="0"/>
              <a:t>zu haben: </a:t>
            </a:r>
          </a:p>
          <a:p>
            <a:pPr lvl="1"/>
            <a:r>
              <a:rPr lang="de-DE" sz="2400" dirty="0"/>
              <a:t>nach 3 Monaten: 4,11 alkoholische Getränke weniger</a:t>
            </a:r>
          </a:p>
          <a:p>
            <a:pPr lvl="1"/>
            <a:r>
              <a:rPr lang="de-DE" sz="2400" dirty="0"/>
              <a:t>nach 6 Monaten: 4,78 alkoholische Getränke weniger</a:t>
            </a:r>
          </a:p>
          <a:p>
            <a:pPr marL="0" indent="0">
              <a:buNone/>
            </a:pPr>
            <a:endParaRPr lang="de-DE" sz="600" b="1" dirty="0"/>
          </a:p>
          <a:p>
            <a:pPr marL="0" indent="0">
              <a:buNone/>
            </a:pPr>
            <a:r>
              <a:rPr lang="de-DE" sz="2400" b="1" dirty="0"/>
              <a:t>sich signifikant weniger berauscht </a:t>
            </a:r>
            <a:r>
              <a:rPr lang="de-DE" sz="2400" dirty="0"/>
              <a:t>zu haben: </a:t>
            </a:r>
          </a:p>
          <a:p>
            <a:pPr lvl="1"/>
            <a:r>
              <a:rPr lang="de-DE" sz="2400" dirty="0"/>
              <a:t>nach 3 Monaten: um 0,21 Promille weniger</a:t>
            </a:r>
            <a:r>
              <a:rPr lang="de-DE" sz="2400" baseline="30000" dirty="0"/>
              <a:t>1</a:t>
            </a:r>
          </a:p>
          <a:p>
            <a:endParaRPr lang="de-DE" dirty="0"/>
          </a:p>
        </p:txBody>
      </p:sp>
      <p:sp>
        <p:nvSpPr>
          <p:cNvPr id="3" name="Textplatzhalter 2"/>
          <p:cNvSpPr>
            <a:spLocks noGrp="1"/>
          </p:cNvSpPr>
          <p:nvPr>
            <p:ph type="body" sz="quarter" idx="33"/>
          </p:nvPr>
        </p:nvSpPr>
        <p:spPr/>
        <p:txBody>
          <a:bodyPr/>
          <a:lstStyle/>
          <a:p>
            <a:pPr marL="542925" lvl="2" indent="0" algn="r">
              <a:buNone/>
            </a:pPr>
            <a:r>
              <a:rPr lang="de-DE" sz="1400" baseline="30000" dirty="0"/>
              <a:t>1</a:t>
            </a:r>
            <a:r>
              <a:rPr lang="de-DE" sz="1400" dirty="0"/>
              <a:t>Ganz et al., 2018</a:t>
            </a:r>
          </a:p>
          <a:p>
            <a:endParaRPr lang="de-DE" dirty="0"/>
          </a:p>
          <a:p>
            <a:endParaRPr lang="de-DE" dirty="0"/>
          </a:p>
        </p:txBody>
      </p:sp>
    </p:spTree>
    <p:extLst>
      <p:ext uri="{BB962C8B-B14F-4D97-AF65-F5344CB8AC3E}">
        <p14:creationId xmlns:p14="http://schemas.microsoft.com/office/powerpoint/2010/main" val="11057316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dirty="0"/>
              <a:t>Wirksamkeit von eCHECKUP TO GO-Alkohol</a:t>
            </a:r>
            <a:endParaRPr lang="de-DE" altLang="de-DE" dirty="0"/>
          </a:p>
        </p:txBody>
      </p:sp>
      <p:sp>
        <p:nvSpPr>
          <p:cNvPr id="11" name="Textplatzhalter 10"/>
          <p:cNvSpPr>
            <a:spLocks noGrp="1"/>
          </p:cNvSpPr>
          <p:nvPr>
            <p:ph type="body" idx="1"/>
          </p:nvPr>
        </p:nvSpPr>
        <p:spPr/>
        <p:txBody>
          <a:bodyPr/>
          <a:lstStyle/>
          <a:p>
            <a:r>
              <a:rPr lang="de-DE" dirty="0" smtClean="0"/>
              <a:t>Abnahme der konsumierten alkoholischen Getränke</a:t>
            </a:r>
            <a:endParaRPr lang="de-DE" dirty="0"/>
          </a:p>
        </p:txBody>
      </p:sp>
      <p:sp>
        <p:nvSpPr>
          <p:cNvPr id="14" name="Textplatzhalter 13"/>
          <p:cNvSpPr>
            <a:spLocks noGrp="1"/>
          </p:cNvSpPr>
          <p:nvPr>
            <p:ph type="body" sz="quarter" idx="13"/>
          </p:nvPr>
        </p:nvSpPr>
        <p:spPr/>
        <p:txBody>
          <a:bodyPr/>
          <a:lstStyle/>
          <a:p>
            <a:r>
              <a:rPr lang="de-DE" dirty="0" smtClean="0"/>
              <a:t>Abnahme der maximal erreichten Blutalkoholkonzentration</a:t>
            </a:r>
            <a:endParaRPr lang="de-DE" dirty="0"/>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2454" y="2580265"/>
            <a:ext cx="5428527" cy="3264061"/>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2000" y="2580265"/>
            <a:ext cx="5416952" cy="3264060"/>
          </a:xfrm>
          <a:prstGeom prst="rect">
            <a:avLst/>
          </a:prstGeom>
        </p:spPr>
      </p:pic>
      <p:sp>
        <p:nvSpPr>
          <p:cNvPr id="18" name="Textplatzhalter 17"/>
          <p:cNvSpPr>
            <a:spLocks noGrp="1"/>
          </p:cNvSpPr>
          <p:nvPr>
            <p:ph type="body" sz="quarter" idx="34"/>
          </p:nvPr>
        </p:nvSpPr>
        <p:spPr/>
        <p:txBody>
          <a:bodyPr/>
          <a:lstStyle/>
          <a:p>
            <a:pPr marL="542925" lvl="2" indent="0" algn="r">
              <a:buNone/>
            </a:pPr>
            <a:r>
              <a:rPr lang="de-DE" sz="1400" baseline="30000" dirty="0"/>
              <a:t>1</a:t>
            </a:r>
            <a:r>
              <a:rPr lang="de-DE" sz="1400" dirty="0"/>
              <a:t>Ganz et al., 2018</a:t>
            </a:r>
          </a:p>
          <a:p>
            <a:endParaRPr lang="de-DE" dirty="0"/>
          </a:p>
          <a:p>
            <a:endParaRPr lang="de-DE" dirty="0"/>
          </a:p>
          <a:p>
            <a:endParaRPr lang="de-DE" dirty="0"/>
          </a:p>
        </p:txBody>
      </p:sp>
      <p:sp>
        <p:nvSpPr>
          <p:cNvPr id="19" name="Textplatzhalter 18"/>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21905458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de-DE" dirty="0"/>
              <a:t>Wirksamkeit von eCHECKUP TO GO-Alkohol</a:t>
            </a:r>
          </a:p>
        </p:txBody>
      </p:sp>
      <p:sp>
        <p:nvSpPr>
          <p:cNvPr id="13" name="Inhaltsplatzhalter 12"/>
          <p:cNvSpPr>
            <a:spLocks noGrp="1"/>
          </p:cNvSpPr>
          <p:nvPr>
            <p:ph idx="1"/>
          </p:nvPr>
        </p:nvSpPr>
        <p:spPr>
          <a:xfrm>
            <a:off x="432000" y="1008000"/>
            <a:ext cx="11328000" cy="2193549"/>
          </a:xfrm>
        </p:spPr>
        <p:txBody>
          <a:bodyPr/>
          <a:lstStyle/>
          <a:p>
            <a:r>
              <a:rPr lang="de-DE" sz="2800" dirty="0" smtClean="0"/>
              <a:t>Es </a:t>
            </a:r>
            <a:r>
              <a:rPr lang="de-DE" sz="2800" dirty="0"/>
              <a:t>wurde </a:t>
            </a:r>
            <a:r>
              <a:rPr lang="de-DE" sz="2800" dirty="0" smtClean="0"/>
              <a:t>jeweils analysiert</a:t>
            </a:r>
            <a:r>
              <a:rPr lang="de-DE" sz="2800" dirty="0"/>
              <a:t>, inwiefern sich die Veränderung des Alkoholkonsums zwischen den beiden Gruppen unterscheidet. </a:t>
            </a:r>
            <a:endParaRPr lang="de-DE" sz="2800" dirty="0" smtClean="0"/>
          </a:p>
          <a:p>
            <a:r>
              <a:rPr lang="de-DE" sz="2800" dirty="0" smtClean="0"/>
              <a:t>So </a:t>
            </a:r>
            <a:r>
              <a:rPr lang="de-DE" sz="2800" dirty="0"/>
              <a:t>reduzierten </a:t>
            </a:r>
            <a:r>
              <a:rPr lang="de-DE" sz="2800" dirty="0" smtClean="0"/>
              <a:t>bspw. beide </a:t>
            </a:r>
            <a:r>
              <a:rPr lang="de-DE" sz="2800" dirty="0"/>
              <a:t>Gruppen den generellen Alkoholkonsum nach drei Monaten: </a:t>
            </a:r>
            <a:endParaRPr lang="de-DE" sz="2800" dirty="0" smtClean="0"/>
          </a:p>
        </p:txBody>
      </p:sp>
      <p:sp>
        <p:nvSpPr>
          <p:cNvPr id="8" name="Fußzeilenplatzhalter 7"/>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9" name="Foliennummernplatzhalter 8"/>
          <p:cNvSpPr>
            <a:spLocks noGrp="1"/>
          </p:cNvSpPr>
          <p:nvPr>
            <p:ph type="sldNum" sz="quarter" idx="4"/>
          </p:nvPr>
        </p:nvSpPr>
        <p:spPr/>
        <p:txBody>
          <a:bodyPr/>
          <a:lstStyle/>
          <a:p>
            <a:fld id="{19B51A1E-902D-48AF-9020-955120F399B6}" type="slidenum">
              <a:rPr lang="en-US" noProof="0" smtClean="0"/>
              <a:pPr/>
              <a:t>92</a:t>
            </a:fld>
            <a:endParaRPr lang="en-US" noProof="0" dirty="0"/>
          </a:p>
        </p:txBody>
      </p:sp>
      <p:sp>
        <p:nvSpPr>
          <p:cNvPr id="21" name="Textplatzhalter 20"/>
          <p:cNvSpPr>
            <a:spLocks noGrp="1"/>
          </p:cNvSpPr>
          <p:nvPr>
            <p:ph type="body" sz="quarter" idx="33"/>
          </p:nvPr>
        </p:nvSpPr>
        <p:spPr/>
        <p:txBody>
          <a:bodyPr/>
          <a:lstStyle/>
          <a:p>
            <a:pPr marL="542925" lvl="2" indent="0" algn="r">
              <a:buNone/>
            </a:pPr>
            <a:r>
              <a:rPr lang="de-DE" sz="1400" baseline="30000" dirty="0"/>
              <a:t>1</a:t>
            </a:r>
            <a:r>
              <a:rPr lang="de-DE" sz="1400" dirty="0"/>
              <a:t>Ganz et al., 2018</a:t>
            </a:r>
          </a:p>
          <a:p>
            <a:endParaRPr lang="de-DE" dirty="0"/>
          </a:p>
          <a:p>
            <a:endParaRPr lang="de-DE" dirty="0"/>
          </a:p>
          <a:p>
            <a:endParaRPr lang="de-DE" dirty="0"/>
          </a:p>
        </p:txBody>
      </p:sp>
      <p:pic>
        <p:nvPicPr>
          <p:cNvPr id="20" name="Inhaltsplatzhalter 19"/>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7558399" y="3291600"/>
            <a:ext cx="4327525" cy="2606675"/>
          </a:xfrm>
          <a:prstGeom prst="rect">
            <a:avLst/>
          </a:prstGeom>
        </p:spPr>
      </p:pic>
      <p:sp>
        <p:nvSpPr>
          <p:cNvPr id="22" name="Textfeld 21"/>
          <p:cNvSpPr txBox="1"/>
          <p:nvPr/>
        </p:nvSpPr>
        <p:spPr>
          <a:xfrm>
            <a:off x="432000" y="2731625"/>
            <a:ext cx="7126399" cy="4124206"/>
          </a:xfrm>
          <a:prstGeom prst="rect">
            <a:avLst/>
          </a:prstGeom>
          <a:noFill/>
        </p:spPr>
        <p:txBody>
          <a:bodyPr wrap="square" rtlCol="0">
            <a:spAutoFit/>
          </a:bodyPr>
          <a:lstStyle/>
          <a:p>
            <a:pPr marL="914400" lvl="1" indent="-457200">
              <a:buFont typeface="Arial" panose="020B0604020202020204" pitchFamily="34" charset="0"/>
              <a:buChar char="•"/>
            </a:pPr>
            <a:r>
              <a:rPr lang="de-DE" sz="2400" dirty="0">
                <a:solidFill>
                  <a:schemeClr val="tx1">
                    <a:lumMod val="75000"/>
                    <a:lumOff val="25000"/>
                  </a:schemeClr>
                </a:solidFill>
              </a:rPr>
              <a:t>Gruppe 1 reduzierte den Konsum um 7,15 Getränke (22,16 – 15,01), </a:t>
            </a:r>
            <a:endParaRPr lang="de-DE" sz="2400" dirty="0" smtClean="0">
              <a:solidFill>
                <a:schemeClr val="tx1">
                  <a:lumMod val="75000"/>
                  <a:lumOff val="25000"/>
                </a:schemeClr>
              </a:solidFill>
            </a:endParaRPr>
          </a:p>
          <a:p>
            <a:pPr marL="914400" lvl="1" indent="-457200">
              <a:buFont typeface="Arial" panose="020B0604020202020204" pitchFamily="34" charset="0"/>
              <a:buChar char="•"/>
            </a:pPr>
            <a:r>
              <a:rPr lang="de-DE" sz="2400" dirty="0" smtClean="0">
                <a:solidFill>
                  <a:schemeClr val="tx1">
                    <a:lumMod val="75000"/>
                    <a:lumOff val="25000"/>
                  </a:schemeClr>
                </a:solidFill>
              </a:rPr>
              <a:t>Gruppe </a:t>
            </a:r>
            <a:r>
              <a:rPr lang="de-DE" sz="2400" dirty="0">
                <a:solidFill>
                  <a:schemeClr val="tx1">
                    <a:lumMod val="75000"/>
                    <a:lumOff val="25000"/>
                  </a:schemeClr>
                </a:solidFill>
              </a:rPr>
              <a:t>2 um 3,04 Getränke (22,75 – 19,71). </a:t>
            </a:r>
            <a:endParaRPr lang="de-DE" sz="2400" dirty="0" smtClean="0">
              <a:solidFill>
                <a:schemeClr val="tx1">
                  <a:lumMod val="75000"/>
                  <a:lumOff val="25000"/>
                </a:schemeClr>
              </a:solidFill>
            </a:endParaRPr>
          </a:p>
          <a:p>
            <a:pPr marL="914400" lvl="1" indent="-457200">
              <a:buFont typeface="Arial" panose="020B0604020202020204" pitchFamily="34" charset="0"/>
              <a:buChar char="•"/>
            </a:pPr>
            <a:endParaRPr lang="de-DE" sz="2400" dirty="0" smtClean="0">
              <a:solidFill>
                <a:schemeClr val="tx1">
                  <a:lumMod val="75000"/>
                  <a:lumOff val="25000"/>
                </a:schemeClr>
              </a:solidFill>
            </a:endParaRPr>
          </a:p>
          <a:p>
            <a:pPr marL="800100" lvl="1" indent="-342900">
              <a:buFont typeface="Wingdings" panose="05000000000000000000" pitchFamily="2" charset="2"/>
              <a:buChar char="à"/>
            </a:pPr>
            <a:r>
              <a:rPr lang="de-DE" sz="2400" dirty="0" smtClean="0">
                <a:solidFill>
                  <a:schemeClr val="tx1">
                    <a:lumMod val="75000"/>
                    <a:lumOff val="25000"/>
                  </a:schemeClr>
                </a:solidFill>
              </a:rPr>
              <a:t>Studierende, die das </a:t>
            </a:r>
            <a:r>
              <a:rPr lang="de-DE" sz="2400" dirty="0">
                <a:solidFill>
                  <a:schemeClr val="tx1">
                    <a:lumMod val="75000"/>
                    <a:lumOff val="25000"/>
                  </a:schemeClr>
                </a:solidFill>
              </a:rPr>
              <a:t>eCHECKUP TO GO durchgeführt </a:t>
            </a:r>
            <a:r>
              <a:rPr lang="de-DE" sz="2400" dirty="0" smtClean="0">
                <a:solidFill>
                  <a:schemeClr val="tx1">
                    <a:lumMod val="75000"/>
                    <a:lumOff val="25000"/>
                  </a:schemeClr>
                </a:solidFill>
              </a:rPr>
              <a:t>haben (Gruppe 1), reduzierten ihren </a:t>
            </a:r>
            <a:r>
              <a:rPr lang="de-DE" sz="2400" dirty="0">
                <a:solidFill>
                  <a:schemeClr val="tx1">
                    <a:lumMod val="75000"/>
                    <a:lumOff val="25000"/>
                  </a:schemeClr>
                </a:solidFill>
              </a:rPr>
              <a:t>Alkoholkonsum um 4,11 Getränke (7,15 – 3,04</a:t>
            </a:r>
            <a:r>
              <a:rPr lang="de-DE" sz="2400" dirty="0" smtClean="0">
                <a:solidFill>
                  <a:schemeClr val="tx1">
                    <a:lumMod val="75000"/>
                    <a:lumOff val="25000"/>
                  </a:schemeClr>
                </a:solidFill>
              </a:rPr>
              <a:t>) mehr </a:t>
            </a:r>
            <a:r>
              <a:rPr lang="de-DE" sz="2400" dirty="0">
                <a:solidFill>
                  <a:schemeClr val="tx1">
                    <a:lumMod val="75000"/>
                    <a:lumOff val="25000"/>
                  </a:schemeClr>
                </a:solidFill>
              </a:rPr>
              <a:t>als </a:t>
            </a:r>
            <a:r>
              <a:rPr lang="de-DE" sz="2400" dirty="0" smtClean="0">
                <a:solidFill>
                  <a:schemeClr val="tx1">
                    <a:lumMod val="75000"/>
                    <a:lumOff val="25000"/>
                  </a:schemeClr>
                </a:solidFill>
              </a:rPr>
              <a:t>Studierende, die </a:t>
            </a:r>
            <a:r>
              <a:rPr lang="de-DE" sz="2400" dirty="0">
                <a:solidFill>
                  <a:schemeClr val="tx1">
                    <a:lumMod val="75000"/>
                    <a:lumOff val="25000"/>
                  </a:schemeClr>
                </a:solidFill>
              </a:rPr>
              <a:t>das eCHECKUP TO GO nicht </a:t>
            </a:r>
            <a:r>
              <a:rPr lang="de-DE" sz="2400" dirty="0" smtClean="0">
                <a:solidFill>
                  <a:schemeClr val="tx1">
                    <a:lumMod val="75000"/>
                    <a:lumOff val="25000"/>
                  </a:schemeClr>
                </a:solidFill>
              </a:rPr>
              <a:t>absolvierten (Gruppe 2). </a:t>
            </a:r>
            <a:endParaRPr lang="de-DE" sz="2400" dirty="0">
              <a:solidFill>
                <a:schemeClr val="tx1">
                  <a:lumMod val="75000"/>
                  <a:lumOff val="25000"/>
                </a:schemeClr>
              </a:solidFill>
            </a:endParaRPr>
          </a:p>
          <a:p>
            <a:pPr marL="266700" lvl="1" indent="0">
              <a:buNone/>
            </a:pPr>
            <a:endParaRPr lang="de-DE" sz="2800" dirty="0"/>
          </a:p>
          <a:p>
            <a:endParaRPr lang="de-DE" dirty="0"/>
          </a:p>
        </p:txBody>
      </p:sp>
    </p:spTree>
    <p:extLst>
      <p:ext uri="{BB962C8B-B14F-4D97-AF65-F5344CB8AC3E}">
        <p14:creationId xmlns:p14="http://schemas.microsoft.com/office/powerpoint/2010/main" val="10417731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de-DE" dirty="0" smtClean="0"/>
              <a:t>Literatur</a:t>
            </a:r>
            <a:endParaRPr lang="de-DE" dirty="0"/>
          </a:p>
        </p:txBody>
      </p:sp>
      <p:sp>
        <p:nvSpPr>
          <p:cNvPr id="8" name="Fußzeilenplatzhalter 7"/>
          <p:cNvSpPr>
            <a:spLocks noGrp="1"/>
          </p:cNvSpPr>
          <p:nvPr>
            <p:ph type="ftr" sz="quarter" idx="12"/>
          </p:nvPr>
        </p:nvSpPr>
        <p:spPr/>
        <p:txBody>
          <a:bodyPr/>
          <a:lstStyle/>
          <a:p>
            <a:r>
              <a:rPr lang="de-DE" smtClean="0"/>
              <a:t>eCHECKUP - Prävention des riskanten Alkoholkonsums bei Studierenden</a:t>
            </a:r>
            <a:endParaRPr lang="de-DE" dirty="0"/>
          </a:p>
        </p:txBody>
      </p:sp>
      <p:sp>
        <p:nvSpPr>
          <p:cNvPr id="9" name="Foliennummernplatzhalter 8"/>
          <p:cNvSpPr>
            <a:spLocks noGrp="1"/>
          </p:cNvSpPr>
          <p:nvPr>
            <p:ph type="sldNum" sz="quarter" idx="4"/>
          </p:nvPr>
        </p:nvSpPr>
        <p:spPr/>
        <p:txBody>
          <a:bodyPr/>
          <a:lstStyle/>
          <a:p>
            <a:fld id="{19B51A1E-902D-48AF-9020-955120F399B6}" type="slidenum">
              <a:rPr lang="en-US" noProof="0" smtClean="0"/>
              <a:pPr/>
              <a:t>93</a:t>
            </a:fld>
            <a:endParaRPr lang="en-US" noProof="0" dirty="0"/>
          </a:p>
        </p:txBody>
      </p:sp>
      <p:sp>
        <p:nvSpPr>
          <p:cNvPr id="2" name="Inhaltsplatzhalter 1"/>
          <p:cNvSpPr>
            <a:spLocks noGrp="1"/>
          </p:cNvSpPr>
          <p:nvPr>
            <p:ph idx="1"/>
          </p:nvPr>
        </p:nvSpPr>
        <p:spPr>
          <a:xfrm>
            <a:off x="432000" y="1008000"/>
            <a:ext cx="11328000" cy="4883514"/>
          </a:xfrm>
        </p:spPr>
        <p:txBody>
          <a:bodyPr/>
          <a:lstStyle/>
          <a:p>
            <a:pPr marL="0" indent="0">
              <a:buNone/>
            </a:pPr>
            <a:r>
              <a:rPr lang="de-DE" dirty="0"/>
              <a:t>Braun, M., Ganz, T., Heidenreich, T., Laging, M. (2020). </a:t>
            </a:r>
            <a:r>
              <a:rPr lang="de-DE" dirty="0" err="1"/>
              <a:t>Adapting</a:t>
            </a:r>
            <a:r>
              <a:rPr lang="de-DE" dirty="0"/>
              <a:t> an Online </a:t>
            </a:r>
            <a:r>
              <a:rPr lang="de-DE" dirty="0" err="1"/>
              <a:t>Prevention</a:t>
            </a:r>
            <a:r>
              <a:rPr lang="de-DE" dirty="0"/>
              <a:t> </a:t>
            </a:r>
            <a:r>
              <a:rPr lang="de-DE" dirty="0" err="1"/>
              <a:t>Program</a:t>
            </a:r>
            <a:r>
              <a:rPr lang="de-DE" dirty="0"/>
              <a:t> </a:t>
            </a:r>
            <a:r>
              <a:rPr lang="de-DE" dirty="0" err="1"/>
              <a:t>to</a:t>
            </a:r>
            <a:r>
              <a:rPr lang="de-DE" dirty="0"/>
              <a:t> </a:t>
            </a:r>
            <a:r>
              <a:rPr lang="de-DE" dirty="0" err="1"/>
              <a:t>the</a:t>
            </a:r>
            <a:r>
              <a:rPr lang="de-DE" dirty="0"/>
              <a:t> Higher Education Area in Germany. Research on </a:t>
            </a:r>
            <a:r>
              <a:rPr lang="de-DE" dirty="0" err="1"/>
              <a:t>Social</a:t>
            </a:r>
            <a:r>
              <a:rPr lang="de-DE" dirty="0"/>
              <a:t> Work Practice 30, 496-504.</a:t>
            </a:r>
          </a:p>
          <a:p>
            <a:pPr marL="0" indent="0">
              <a:buNone/>
            </a:pPr>
            <a:r>
              <a:rPr lang="de-DE" dirty="0" smtClean="0"/>
              <a:t>Ganz</a:t>
            </a:r>
            <a:r>
              <a:rPr lang="de-DE" dirty="0"/>
              <a:t>, T., Braun, M., Laging, M., </a:t>
            </a:r>
            <a:r>
              <a:rPr lang="de-DE" dirty="0" err="1"/>
              <a:t>Schermelleh</a:t>
            </a:r>
            <a:r>
              <a:rPr lang="de-DE" dirty="0"/>
              <a:t>-Engel, K., </a:t>
            </a:r>
            <a:r>
              <a:rPr lang="de-DE" dirty="0" err="1"/>
              <a:t>Michalak</a:t>
            </a:r>
            <a:r>
              <a:rPr lang="de-DE" dirty="0"/>
              <a:t>, J. &amp; Heidenreich, T. (2018). </a:t>
            </a:r>
            <a:r>
              <a:rPr lang="de-DE" dirty="0" err="1"/>
              <a:t>Effects</a:t>
            </a:r>
            <a:r>
              <a:rPr lang="de-DE" dirty="0"/>
              <a:t> of a stand-</a:t>
            </a:r>
            <a:r>
              <a:rPr lang="de-DE" dirty="0" err="1"/>
              <a:t>alone</a:t>
            </a:r>
            <a:r>
              <a:rPr lang="de-DE" dirty="0"/>
              <a:t> web-</a:t>
            </a:r>
            <a:r>
              <a:rPr lang="de-DE" dirty="0" err="1"/>
              <a:t>based</a:t>
            </a:r>
            <a:r>
              <a:rPr lang="de-DE" dirty="0"/>
              <a:t> electronic </a:t>
            </a:r>
            <a:r>
              <a:rPr lang="de-DE" dirty="0" err="1"/>
              <a:t>screening</a:t>
            </a:r>
            <a:r>
              <a:rPr lang="de-DE" dirty="0"/>
              <a:t> </a:t>
            </a:r>
            <a:r>
              <a:rPr lang="de-DE" dirty="0" err="1"/>
              <a:t>and</a:t>
            </a:r>
            <a:r>
              <a:rPr lang="de-DE" dirty="0"/>
              <a:t> </a:t>
            </a:r>
            <a:r>
              <a:rPr lang="de-DE" dirty="0" err="1"/>
              <a:t>brief</a:t>
            </a:r>
            <a:r>
              <a:rPr lang="de-DE" dirty="0"/>
              <a:t> </a:t>
            </a:r>
            <a:r>
              <a:rPr lang="de-DE" dirty="0" err="1"/>
              <a:t>intervention</a:t>
            </a:r>
            <a:r>
              <a:rPr lang="de-DE" dirty="0"/>
              <a:t> </a:t>
            </a:r>
            <a:r>
              <a:rPr lang="de-DE" dirty="0" err="1"/>
              <a:t>targeting</a:t>
            </a:r>
            <a:r>
              <a:rPr lang="de-DE" dirty="0"/>
              <a:t> </a:t>
            </a:r>
            <a:r>
              <a:rPr lang="de-DE" dirty="0" err="1"/>
              <a:t>alcohol</a:t>
            </a:r>
            <a:r>
              <a:rPr lang="de-DE" dirty="0"/>
              <a:t> </a:t>
            </a:r>
            <a:r>
              <a:rPr lang="de-DE" dirty="0" err="1"/>
              <a:t>use</a:t>
            </a:r>
            <a:r>
              <a:rPr lang="de-DE" dirty="0"/>
              <a:t> in </a:t>
            </a:r>
            <a:r>
              <a:rPr lang="de-DE" dirty="0" err="1"/>
              <a:t>university</a:t>
            </a:r>
            <a:r>
              <a:rPr lang="de-DE" dirty="0"/>
              <a:t> </a:t>
            </a:r>
            <a:r>
              <a:rPr lang="de-DE" dirty="0" err="1"/>
              <a:t>students</a:t>
            </a:r>
            <a:r>
              <a:rPr lang="de-DE" dirty="0"/>
              <a:t> of legal </a:t>
            </a:r>
            <a:r>
              <a:rPr lang="de-DE" dirty="0" err="1"/>
              <a:t>drinking</a:t>
            </a:r>
            <a:r>
              <a:rPr lang="de-DE" dirty="0"/>
              <a:t> </a:t>
            </a:r>
            <a:r>
              <a:rPr lang="de-DE" dirty="0" err="1"/>
              <a:t>age</a:t>
            </a:r>
            <a:r>
              <a:rPr lang="de-DE" dirty="0"/>
              <a:t>: A </a:t>
            </a:r>
            <a:r>
              <a:rPr lang="de-DE" dirty="0" err="1"/>
              <a:t>randomized</a:t>
            </a:r>
            <a:r>
              <a:rPr lang="de-DE" dirty="0"/>
              <a:t> </a:t>
            </a:r>
            <a:r>
              <a:rPr lang="de-DE" dirty="0" err="1"/>
              <a:t>controlled</a:t>
            </a:r>
            <a:r>
              <a:rPr lang="de-DE" dirty="0"/>
              <a:t> </a:t>
            </a:r>
            <a:r>
              <a:rPr lang="de-DE" dirty="0" err="1"/>
              <a:t>trial</a:t>
            </a:r>
            <a:r>
              <a:rPr lang="de-DE" dirty="0"/>
              <a:t>. </a:t>
            </a:r>
            <a:r>
              <a:rPr lang="de-DE" dirty="0" err="1"/>
              <a:t>Addictive</a:t>
            </a:r>
            <a:r>
              <a:rPr lang="de-DE" dirty="0"/>
              <a:t> </a:t>
            </a:r>
            <a:r>
              <a:rPr lang="de-DE" dirty="0" err="1"/>
              <a:t>Behaviors</a:t>
            </a:r>
            <a:r>
              <a:rPr lang="de-DE" dirty="0"/>
              <a:t> 77, 81-88. </a:t>
            </a:r>
            <a:endParaRPr lang="de-DE" dirty="0" smtClean="0"/>
          </a:p>
          <a:p>
            <a:pPr marL="0" indent="0">
              <a:buNone/>
            </a:pPr>
            <a:endParaRPr lang="de-DE" dirty="0"/>
          </a:p>
        </p:txBody>
      </p:sp>
      <p:sp>
        <p:nvSpPr>
          <p:cNvPr id="3" name="Textplatzhalter 2"/>
          <p:cNvSpPr>
            <a:spLocks noGrp="1"/>
          </p:cNvSpPr>
          <p:nvPr>
            <p:ph type="body" sz="quarter" idx="33"/>
          </p:nvPr>
        </p:nvSpPr>
        <p:spPr/>
        <p:txBody>
          <a:bodyPr/>
          <a:lstStyle/>
          <a:p>
            <a:endParaRPr lang="de-DE"/>
          </a:p>
        </p:txBody>
      </p:sp>
    </p:spTree>
    <p:extLst>
      <p:ext uri="{BB962C8B-B14F-4D97-AF65-F5344CB8AC3E}">
        <p14:creationId xmlns:p14="http://schemas.microsoft.com/office/powerpoint/2010/main" val="20665526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074" name="Titel 1"/>
          <p:cNvSpPr>
            <a:spLocks noGrp="1"/>
          </p:cNvSpPr>
          <p:nvPr>
            <p:ph type="ctrTitle"/>
          </p:nvPr>
        </p:nvSpPr>
        <p:spPr>
          <a:xfrm>
            <a:off x="6235700" y="3186604"/>
            <a:ext cx="5956300" cy="1512538"/>
          </a:xfrm>
        </p:spPr>
        <p:txBody>
          <a:bodyPr anchor="ctr"/>
          <a:lstStyle/>
          <a:p>
            <a:pPr>
              <a:spcBef>
                <a:spcPts val="2000"/>
              </a:spcBef>
            </a:pPr>
            <a:r>
              <a:rPr lang="de-DE" altLang="de-DE" b="1" dirty="0"/>
              <a:t>Psychosoziale &amp; physische Auswirkungen von </a:t>
            </a:r>
            <a:r>
              <a:rPr lang="de-DE" altLang="de-DE" b="1" dirty="0" smtClean="0"/>
              <a:t>Alkohol </a:t>
            </a:r>
            <a:endParaRPr lang="de-DE" altLang="de-DE" dirty="0"/>
          </a:p>
        </p:txBody>
      </p:sp>
      <p:sp>
        <p:nvSpPr>
          <p:cNvPr id="3" name="Textplatzhalter 2"/>
          <p:cNvSpPr>
            <a:spLocks noGrp="1"/>
          </p:cNvSpPr>
          <p:nvPr>
            <p:ph type="body" sz="quarter" idx="13"/>
          </p:nvPr>
        </p:nvSpPr>
        <p:spPr>
          <a:xfrm>
            <a:off x="6235700" y="4699142"/>
            <a:ext cx="5956300" cy="906011"/>
          </a:xfrm>
        </p:spPr>
        <p:txBody>
          <a:bodyPr/>
          <a:lstStyle/>
          <a:p>
            <a:endParaRPr lang="de-DE" dirty="0"/>
          </a:p>
        </p:txBody>
      </p:sp>
    </p:spTree>
    <p:extLst>
      <p:ext uri="{BB962C8B-B14F-4D97-AF65-F5344CB8AC3E}">
        <p14:creationId xmlns:p14="http://schemas.microsoft.com/office/powerpoint/2010/main" val="33575679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r>
              <a:rPr lang="de-DE" altLang="de-DE" dirty="0"/>
              <a:t>Erklärungsmodelle der Suchtentstehung</a:t>
            </a:r>
          </a:p>
        </p:txBody>
      </p:sp>
      <p:sp>
        <p:nvSpPr>
          <p:cNvPr id="4099" name="Inhaltsplatzhalter 2"/>
          <p:cNvSpPr>
            <a:spLocks noGrp="1"/>
          </p:cNvSpPr>
          <p:nvPr>
            <p:ph idx="1"/>
          </p:nvPr>
        </p:nvSpPr>
        <p:spPr/>
        <p:txBody>
          <a:bodyPr/>
          <a:lstStyle/>
          <a:p>
            <a:r>
              <a:rPr lang="de-DE" altLang="de-DE" sz="2400" dirty="0"/>
              <a:t>Das Modell der Sucht – Trias: ein bio-psycho-sozialer, multifaktorieller Ansatz. </a:t>
            </a:r>
          </a:p>
          <a:p>
            <a:endParaRPr lang="de-DE" altLang="de-DE" sz="2400" dirty="0" smtClean="0"/>
          </a:p>
          <a:p>
            <a:r>
              <a:rPr lang="de-DE" altLang="de-DE" sz="2400" dirty="0" smtClean="0"/>
              <a:t>Sucht </a:t>
            </a:r>
            <a:r>
              <a:rPr lang="de-DE" altLang="de-DE" sz="2400" dirty="0"/>
              <a:t>wird als Resultat des Zusammenspiels folgender Faktoren gedeutet: </a:t>
            </a:r>
          </a:p>
          <a:p>
            <a:pPr lvl="1" indent="-342900">
              <a:buFontTx/>
              <a:buChar char="-"/>
            </a:pPr>
            <a:r>
              <a:rPr lang="de-DE" altLang="de-DE" sz="2000" dirty="0" smtClean="0"/>
              <a:t>Person/ </a:t>
            </a:r>
            <a:r>
              <a:rPr lang="de-DE" altLang="de-DE" sz="2000" dirty="0"/>
              <a:t>Persönlichkeit </a:t>
            </a:r>
          </a:p>
          <a:p>
            <a:pPr lvl="1" indent="-342900">
              <a:buFontTx/>
              <a:buChar char="-"/>
            </a:pPr>
            <a:r>
              <a:rPr lang="de-DE" altLang="de-DE" sz="2000" dirty="0" smtClean="0"/>
              <a:t>Umwelt/ </a:t>
            </a:r>
            <a:r>
              <a:rPr lang="de-DE" altLang="de-DE" sz="2000" dirty="0"/>
              <a:t>gesellschaftliche Bedingungen </a:t>
            </a:r>
          </a:p>
          <a:p>
            <a:pPr lvl="1" indent="-342900">
              <a:buFontTx/>
              <a:buChar char="-"/>
            </a:pPr>
            <a:r>
              <a:rPr lang="de-DE" altLang="de-DE" sz="2000" dirty="0"/>
              <a:t>suchtmittelspezifische </a:t>
            </a:r>
            <a:r>
              <a:rPr lang="de-DE" altLang="de-DE" sz="2000" dirty="0" smtClean="0"/>
              <a:t>Faktoren/ Droge </a:t>
            </a:r>
            <a:r>
              <a:rPr lang="de-DE" altLang="de-DE" sz="2000" dirty="0"/>
              <a:t>(Wirkungen</a:t>
            </a:r>
            <a:r>
              <a:rPr lang="de-DE" altLang="de-DE" sz="2000" dirty="0" smtClean="0"/>
              <a:t>)</a:t>
            </a:r>
            <a:br>
              <a:rPr lang="de-DE" altLang="de-DE" sz="2000" dirty="0" smtClean="0"/>
            </a:br>
            <a:endParaRPr lang="de-DE" altLang="de-DE" sz="2000" dirty="0"/>
          </a:p>
          <a:p>
            <a:r>
              <a:rPr lang="de-DE" altLang="de-DE" sz="2400" dirty="0"/>
              <a:t>Es wird eine Wechselwirkung einzelner Faktoren angenommen, die sich gegenseitig </a:t>
            </a:r>
            <a:r>
              <a:rPr lang="de-DE" altLang="de-DE" sz="2400" dirty="0" smtClean="0"/>
              <a:t>beeinflussen</a:t>
            </a:r>
            <a:endParaRPr lang="de-DE" altLang="de-DE" sz="2400" dirty="0"/>
          </a:p>
          <a:p>
            <a:r>
              <a:rPr lang="de-DE" altLang="de-DE" sz="2400" dirty="0"/>
              <a:t>Das heißt, dass einzelne Faktoren für sich die Entstehung von Sucht nicht </a:t>
            </a:r>
            <a:r>
              <a:rPr lang="de-DE" altLang="de-DE" sz="2400" dirty="0" smtClean="0"/>
              <a:t>erklären</a:t>
            </a:r>
            <a:endParaRPr lang="de-DE" altLang="de-DE" sz="2400" dirty="0"/>
          </a:p>
          <a:p>
            <a:endParaRPr lang="de-DE" altLang="de-DE" sz="2400" dirty="0"/>
          </a:p>
          <a:p>
            <a:endParaRPr lang="de-DE" altLang="de-DE" sz="2400" dirty="0"/>
          </a:p>
        </p:txBody>
      </p:sp>
      <p:sp>
        <p:nvSpPr>
          <p:cNvPr id="2" name="Textplatzhalter 1"/>
          <p:cNvSpPr>
            <a:spLocks noGrp="1"/>
          </p:cNvSpPr>
          <p:nvPr>
            <p:ph type="body" sz="quarter" idx="33"/>
          </p:nvPr>
        </p:nvSpPr>
        <p:spPr/>
        <p:txBody>
          <a:bodyPr/>
          <a:lstStyle/>
          <a:p>
            <a:r>
              <a:rPr lang="de-DE" altLang="de-DE" dirty="0" err="1">
                <a:ea typeface="Verdana" panose="020B0604030504040204" pitchFamily="34" charset="0"/>
                <a:cs typeface="Verdana" panose="020B0604030504040204" pitchFamily="34" charset="0"/>
              </a:rPr>
              <a:t>Sting</a:t>
            </a:r>
            <a:r>
              <a:rPr lang="de-DE" altLang="de-DE" dirty="0">
                <a:ea typeface="Verdana" panose="020B0604030504040204" pitchFamily="34" charset="0"/>
                <a:cs typeface="Verdana" panose="020B0604030504040204" pitchFamily="34" charset="0"/>
              </a:rPr>
              <a:t> &amp; Blum, </a:t>
            </a:r>
            <a:r>
              <a:rPr lang="de-DE" altLang="de-DE" dirty="0" smtClean="0">
                <a:ea typeface="Verdana" panose="020B0604030504040204" pitchFamily="34" charset="0"/>
                <a:cs typeface="Verdana" panose="020B0604030504040204" pitchFamily="34" charset="0"/>
              </a:rPr>
              <a:t>2003</a:t>
            </a:r>
            <a:endParaRPr lang="de-DE" dirty="0"/>
          </a:p>
        </p:txBody>
      </p:sp>
    </p:spTree>
    <p:extLst>
      <p:ext uri="{BB962C8B-B14F-4D97-AF65-F5344CB8AC3E}">
        <p14:creationId xmlns:p14="http://schemas.microsoft.com/office/powerpoint/2010/main" val="11459739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altLang="de-DE" dirty="0"/>
              <a:t>S</a:t>
            </a:r>
            <a:r>
              <a:rPr lang="de-DE" altLang="de-DE" dirty="0" smtClean="0"/>
              <a:t>uchtmittelspezifische Faktoren/ </a:t>
            </a:r>
            <a:r>
              <a:rPr lang="de-DE" altLang="de-DE" dirty="0"/>
              <a:t>Droge</a:t>
            </a:r>
          </a:p>
        </p:txBody>
      </p:sp>
      <p:sp>
        <p:nvSpPr>
          <p:cNvPr id="6147" name="Inhaltsplatzhalter 2"/>
          <p:cNvSpPr>
            <a:spLocks noGrp="1"/>
          </p:cNvSpPr>
          <p:nvPr>
            <p:ph idx="1"/>
          </p:nvPr>
        </p:nvSpPr>
        <p:spPr/>
        <p:txBody>
          <a:bodyPr/>
          <a:lstStyle/>
          <a:p>
            <a:pPr marL="342900" indent="-342900"/>
            <a:endParaRPr lang="de-DE" altLang="de-DE" sz="2200" dirty="0" smtClean="0"/>
          </a:p>
          <a:p>
            <a:pPr marL="342900" indent="-342900"/>
            <a:r>
              <a:rPr lang="de-DE" altLang="de-DE" sz="2200" dirty="0" smtClean="0"/>
              <a:t>Verfügbarkeit</a:t>
            </a:r>
            <a:r>
              <a:rPr lang="de-DE" altLang="de-DE" sz="2200" dirty="0"/>
              <a:t>, Zugänglichkeit, </a:t>
            </a:r>
            <a:r>
              <a:rPr lang="de-DE" altLang="de-DE" sz="2200" dirty="0" smtClean="0"/>
              <a:t>Griffnähe</a:t>
            </a:r>
            <a:endParaRPr lang="de-DE" altLang="de-DE" sz="2200" dirty="0"/>
          </a:p>
          <a:p>
            <a:pPr marL="342900" indent="-342900"/>
            <a:endParaRPr lang="de-DE" altLang="de-DE" sz="2200" dirty="0" smtClean="0"/>
          </a:p>
          <a:p>
            <a:pPr marL="342900" indent="-342900"/>
            <a:r>
              <a:rPr lang="de-DE" altLang="de-DE" sz="2200" dirty="0" smtClean="0"/>
              <a:t>Art </a:t>
            </a:r>
            <a:r>
              <a:rPr lang="de-DE" altLang="de-DE" sz="2200" dirty="0"/>
              <a:t>und </a:t>
            </a:r>
            <a:r>
              <a:rPr lang="de-DE" altLang="de-DE" sz="2200" dirty="0" smtClean="0"/>
              <a:t>Wirkungsweise</a:t>
            </a:r>
            <a:endParaRPr lang="de-DE" altLang="de-DE" sz="2200" dirty="0"/>
          </a:p>
          <a:p>
            <a:pPr marL="342900" indent="-342900"/>
            <a:endParaRPr lang="de-DE" altLang="de-DE" sz="2200" dirty="0" smtClean="0"/>
          </a:p>
          <a:p>
            <a:pPr marL="342900" indent="-342900"/>
            <a:r>
              <a:rPr lang="de-DE" altLang="de-DE" sz="2200" dirty="0" smtClean="0"/>
              <a:t>Dosis</a:t>
            </a:r>
            <a:endParaRPr lang="de-DE" altLang="de-DE" sz="2200" dirty="0"/>
          </a:p>
          <a:p>
            <a:pPr marL="342900" indent="-342900"/>
            <a:endParaRPr lang="de-DE" altLang="de-DE" sz="2200" dirty="0" smtClean="0"/>
          </a:p>
          <a:p>
            <a:pPr marL="342900" indent="-342900"/>
            <a:r>
              <a:rPr lang="de-DE" altLang="de-DE" sz="2200" dirty="0" smtClean="0"/>
              <a:t>Dauer </a:t>
            </a:r>
            <a:r>
              <a:rPr lang="de-DE" altLang="de-DE" sz="2200" dirty="0"/>
              <a:t>und Intensität der Einnahme</a:t>
            </a:r>
          </a:p>
          <a:p>
            <a:pPr marL="342900" indent="-342900"/>
            <a:endParaRPr lang="de-DE" altLang="de-DE" sz="2200" dirty="0"/>
          </a:p>
        </p:txBody>
      </p:sp>
      <p:sp>
        <p:nvSpPr>
          <p:cNvPr id="5" name="Textplatzhalter 1"/>
          <p:cNvSpPr>
            <a:spLocks noGrp="1"/>
          </p:cNvSpPr>
          <p:nvPr>
            <p:ph type="body" sz="quarter" idx="33"/>
          </p:nvPr>
        </p:nvSpPr>
        <p:spPr/>
        <p:txBody>
          <a:bodyPr/>
          <a:lstStyle/>
          <a:p>
            <a:r>
              <a:rPr lang="de-DE" altLang="de-DE" dirty="0" err="1">
                <a:ea typeface="Verdana" panose="020B0604030504040204" pitchFamily="34" charset="0"/>
                <a:cs typeface="Verdana" panose="020B0604030504040204" pitchFamily="34" charset="0"/>
              </a:rPr>
              <a:t>Sting</a:t>
            </a:r>
            <a:r>
              <a:rPr lang="de-DE" altLang="de-DE" dirty="0">
                <a:ea typeface="Verdana" panose="020B0604030504040204" pitchFamily="34" charset="0"/>
                <a:cs typeface="Verdana" panose="020B0604030504040204" pitchFamily="34" charset="0"/>
              </a:rPr>
              <a:t> &amp; Blum, </a:t>
            </a:r>
            <a:r>
              <a:rPr lang="de-DE" altLang="de-DE" dirty="0" smtClean="0">
                <a:ea typeface="Verdana" panose="020B0604030504040204" pitchFamily="34" charset="0"/>
                <a:cs typeface="Verdana" panose="020B0604030504040204" pitchFamily="34" charset="0"/>
              </a:rPr>
              <a:t>2003</a:t>
            </a:r>
            <a:endParaRPr lang="de-DE" dirty="0"/>
          </a:p>
        </p:txBody>
      </p:sp>
    </p:spTree>
    <p:extLst>
      <p:ext uri="{BB962C8B-B14F-4D97-AF65-F5344CB8AC3E}">
        <p14:creationId xmlns:p14="http://schemas.microsoft.com/office/powerpoint/2010/main" val="29397743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pPr marL="342900" indent="-342900"/>
            <a:r>
              <a:rPr lang="de-DE" altLang="de-DE" dirty="0" smtClean="0"/>
              <a:t>Person/ </a:t>
            </a:r>
            <a:r>
              <a:rPr lang="de-DE" altLang="de-DE" dirty="0"/>
              <a:t>Persönlichkeit </a:t>
            </a:r>
          </a:p>
        </p:txBody>
      </p:sp>
      <p:sp>
        <p:nvSpPr>
          <p:cNvPr id="7171" name="Inhaltsplatzhalter 2"/>
          <p:cNvSpPr>
            <a:spLocks noGrp="1"/>
          </p:cNvSpPr>
          <p:nvPr>
            <p:ph idx="1"/>
          </p:nvPr>
        </p:nvSpPr>
        <p:spPr/>
        <p:txBody>
          <a:bodyPr/>
          <a:lstStyle/>
          <a:p>
            <a:pPr marL="342900" indent="-342900"/>
            <a:endParaRPr lang="de-DE" altLang="de-DE" sz="2200" dirty="0" smtClean="0"/>
          </a:p>
          <a:p>
            <a:pPr marL="342900" indent="-342900"/>
            <a:r>
              <a:rPr lang="de-DE" altLang="de-DE" sz="2200" dirty="0" smtClean="0"/>
              <a:t>genetische </a:t>
            </a:r>
            <a:r>
              <a:rPr lang="de-DE" altLang="de-DE" sz="2200" dirty="0"/>
              <a:t>Disposition </a:t>
            </a:r>
          </a:p>
          <a:p>
            <a:pPr marL="342900" indent="-342900"/>
            <a:endParaRPr lang="de-DE" altLang="de-DE" sz="2200" dirty="0" smtClean="0"/>
          </a:p>
          <a:p>
            <a:pPr marL="342900" indent="-342900"/>
            <a:r>
              <a:rPr lang="de-DE" altLang="de-DE" sz="2200" dirty="0" smtClean="0"/>
              <a:t>Persönlichkeitsfaktoren </a:t>
            </a:r>
            <a:endParaRPr lang="de-DE" altLang="de-DE" sz="2200" dirty="0"/>
          </a:p>
          <a:p>
            <a:pPr marL="342900" indent="-342900"/>
            <a:endParaRPr lang="de-DE" altLang="de-DE" sz="2200" dirty="0" smtClean="0"/>
          </a:p>
          <a:p>
            <a:pPr marL="342900" indent="-342900"/>
            <a:r>
              <a:rPr lang="de-DE" altLang="de-DE" sz="2200" dirty="0" smtClean="0"/>
              <a:t>biomedizinische </a:t>
            </a:r>
            <a:r>
              <a:rPr lang="de-DE" altLang="de-DE" sz="2200" dirty="0"/>
              <a:t>Faktoren bzw. körperliche </a:t>
            </a:r>
            <a:r>
              <a:rPr lang="de-DE" altLang="de-DE" sz="2200" dirty="0" smtClean="0"/>
              <a:t>Situation</a:t>
            </a:r>
            <a:endParaRPr lang="de-DE" altLang="de-DE" sz="2200" dirty="0"/>
          </a:p>
          <a:p>
            <a:pPr marL="342900" indent="-342900"/>
            <a:endParaRPr lang="de-DE" altLang="de-DE" sz="2200" dirty="0" smtClean="0"/>
          </a:p>
          <a:p>
            <a:pPr marL="342900" indent="-342900"/>
            <a:r>
              <a:rPr lang="de-DE" altLang="de-DE" sz="2200" dirty="0" smtClean="0"/>
              <a:t>frühkindliche </a:t>
            </a:r>
            <a:r>
              <a:rPr lang="de-DE" altLang="de-DE" sz="2200" dirty="0"/>
              <a:t>Lebenssituation </a:t>
            </a:r>
          </a:p>
          <a:p>
            <a:pPr marL="342900" indent="-342900"/>
            <a:endParaRPr lang="de-DE" altLang="de-DE" sz="2200" dirty="0" smtClean="0"/>
          </a:p>
          <a:p>
            <a:pPr marL="342900" indent="-342900"/>
            <a:r>
              <a:rPr lang="de-DE" altLang="de-DE" sz="2200" dirty="0" smtClean="0"/>
              <a:t>Erwartungshaltung </a:t>
            </a:r>
            <a:r>
              <a:rPr lang="de-DE" altLang="de-DE" sz="2200" dirty="0"/>
              <a:t>und Lebensstil</a:t>
            </a:r>
          </a:p>
          <a:p>
            <a:pPr marL="342900" indent="-342900"/>
            <a:endParaRPr lang="de-DE" altLang="de-DE" sz="2200" dirty="0"/>
          </a:p>
        </p:txBody>
      </p:sp>
      <p:sp>
        <p:nvSpPr>
          <p:cNvPr id="5" name="Textplatzhalter 1"/>
          <p:cNvSpPr>
            <a:spLocks noGrp="1"/>
          </p:cNvSpPr>
          <p:nvPr>
            <p:ph type="body" sz="quarter" idx="33"/>
          </p:nvPr>
        </p:nvSpPr>
        <p:spPr/>
        <p:txBody>
          <a:bodyPr/>
          <a:lstStyle/>
          <a:p>
            <a:r>
              <a:rPr lang="de-DE" altLang="de-DE" dirty="0" err="1">
                <a:ea typeface="Verdana" panose="020B0604030504040204" pitchFamily="34" charset="0"/>
                <a:cs typeface="Verdana" panose="020B0604030504040204" pitchFamily="34" charset="0"/>
              </a:rPr>
              <a:t>Sting</a:t>
            </a:r>
            <a:r>
              <a:rPr lang="de-DE" altLang="de-DE" dirty="0">
                <a:ea typeface="Verdana" panose="020B0604030504040204" pitchFamily="34" charset="0"/>
                <a:cs typeface="Verdana" panose="020B0604030504040204" pitchFamily="34" charset="0"/>
              </a:rPr>
              <a:t> &amp; Blum, </a:t>
            </a:r>
            <a:r>
              <a:rPr lang="de-DE" altLang="de-DE" dirty="0" smtClean="0">
                <a:ea typeface="Verdana" panose="020B0604030504040204" pitchFamily="34" charset="0"/>
                <a:cs typeface="Verdana" panose="020B0604030504040204" pitchFamily="34" charset="0"/>
              </a:rPr>
              <a:t>2003</a:t>
            </a:r>
            <a:endParaRPr lang="de-DE" dirty="0"/>
          </a:p>
        </p:txBody>
      </p:sp>
    </p:spTree>
    <p:extLst>
      <p:ext uri="{BB962C8B-B14F-4D97-AF65-F5344CB8AC3E}">
        <p14:creationId xmlns:p14="http://schemas.microsoft.com/office/powerpoint/2010/main" val="171036353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pPr marL="342900" indent="-342900"/>
            <a:r>
              <a:rPr lang="de-DE" altLang="de-DE" dirty="0" smtClean="0"/>
              <a:t>Umwelt</a:t>
            </a:r>
            <a:endParaRPr lang="de-DE" altLang="de-DE" dirty="0"/>
          </a:p>
        </p:txBody>
      </p:sp>
      <p:sp>
        <p:nvSpPr>
          <p:cNvPr id="2" name="Textplatzhalter 1"/>
          <p:cNvSpPr>
            <a:spLocks noGrp="1"/>
          </p:cNvSpPr>
          <p:nvPr>
            <p:ph type="body" sz="quarter" idx="32"/>
          </p:nvPr>
        </p:nvSpPr>
        <p:spPr/>
        <p:txBody>
          <a:bodyPr/>
          <a:lstStyle/>
          <a:p>
            <a:r>
              <a:rPr lang="de-DE" altLang="de-DE" dirty="0"/>
              <a:t>- sozialer </a:t>
            </a:r>
            <a:r>
              <a:rPr lang="de-DE" altLang="de-DE" dirty="0" err="1"/>
              <a:t>Nahraum</a:t>
            </a:r>
            <a:endParaRPr lang="de-DE" dirty="0"/>
          </a:p>
        </p:txBody>
      </p:sp>
      <p:sp>
        <p:nvSpPr>
          <p:cNvPr id="8195" name="Inhaltsplatzhalter 2"/>
          <p:cNvSpPr>
            <a:spLocks noGrp="1"/>
          </p:cNvSpPr>
          <p:nvPr>
            <p:ph idx="1"/>
          </p:nvPr>
        </p:nvSpPr>
        <p:spPr/>
        <p:txBody>
          <a:bodyPr/>
          <a:lstStyle/>
          <a:p>
            <a:pPr marL="342900" indent="-342900"/>
            <a:r>
              <a:rPr lang="de-DE" altLang="de-DE" sz="2200" dirty="0" smtClean="0"/>
              <a:t>Suchtbelastung </a:t>
            </a:r>
            <a:r>
              <a:rPr lang="de-DE" altLang="de-DE" sz="2200" dirty="0"/>
              <a:t>in der Familie </a:t>
            </a:r>
          </a:p>
          <a:p>
            <a:pPr marL="342900" indent="-342900"/>
            <a:r>
              <a:rPr lang="de-DE" altLang="de-DE" sz="2200" dirty="0"/>
              <a:t>gefährdende Familiensituation</a:t>
            </a:r>
          </a:p>
          <a:p>
            <a:pPr marL="342900" indent="-342900"/>
            <a:r>
              <a:rPr lang="de-DE" altLang="de-DE" sz="2200" dirty="0" smtClean="0"/>
              <a:t>Persönlichkeitsfaktoren (der Personen aus dem sozialen </a:t>
            </a:r>
            <a:r>
              <a:rPr lang="de-DE" altLang="de-DE" sz="2200" dirty="0" err="1" smtClean="0"/>
              <a:t>Nahraum</a:t>
            </a:r>
            <a:r>
              <a:rPr lang="de-DE" altLang="de-DE" sz="2200" dirty="0" smtClean="0"/>
              <a:t>)</a:t>
            </a:r>
            <a:endParaRPr lang="de-DE" altLang="de-DE" sz="2200" dirty="0"/>
          </a:p>
          <a:p>
            <a:pPr marL="342900" indent="-342900"/>
            <a:r>
              <a:rPr lang="de-DE" altLang="de-DE" sz="2200" dirty="0"/>
              <a:t>Belastung in Schule, Ausbildung, Beruf und Freizeit</a:t>
            </a:r>
          </a:p>
          <a:p>
            <a:pPr marL="342900" indent="-342900"/>
            <a:r>
              <a:rPr lang="de-DE" altLang="de-DE" sz="2200" dirty="0"/>
              <a:t>übertragene Konflikte</a:t>
            </a:r>
          </a:p>
          <a:p>
            <a:pPr marL="342900" indent="-342900"/>
            <a:r>
              <a:rPr lang="de-DE" altLang="de-DE" sz="2200" dirty="0"/>
              <a:t>Partnerschaftsprobleme</a:t>
            </a:r>
          </a:p>
          <a:p>
            <a:pPr marL="342900" indent="-342900"/>
            <a:r>
              <a:rPr lang="de-DE" altLang="de-DE" sz="2200" dirty="0"/>
              <a:t>Mangel an sozialen Ressourcen</a:t>
            </a:r>
          </a:p>
          <a:p>
            <a:pPr marL="342900" indent="-342900"/>
            <a:r>
              <a:rPr lang="de-DE" altLang="de-DE" sz="2200" dirty="0"/>
              <a:t>problematischer Status in Peergroups u. sozialen Beziehungen</a:t>
            </a:r>
          </a:p>
          <a:p>
            <a:pPr marL="342900" indent="-342900"/>
            <a:r>
              <a:rPr lang="de-DE" altLang="de-DE" sz="2200" dirty="0"/>
              <a:t>kritische Lebensereignisse</a:t>
            </a:r>
          </a:p>
          <a:p>
            <a:pPr marL="342900" indent="-342900"/>
            <a:endParaRPr lang="de-DE" altLang="de-DE" sz="2200" dirty="0"/>
          </a:p>
        </p:txBody>
      </p:sp>
      <p:sp>
        <p:nvSpPr>
          <p:cNvPr id="6" name="Textplatzhalter 1"/>
          <p:cNvSpPr>
            <a:spLocks noGrp="1"/>
          </p:cNvSpPr>
          <p:nvPr>
            <p:ph type="body" sz="quarter" idx="33"/>
          </p:nvPr>
        </p:nvSpPr>
        <p:spPr/>
        <p:txBody>
          <a:bodyPr/>
          <a:lstStyle/>
          <a:p>
            <a:r>
              <a:rPr lang="de-DE" altLang="de-DE" dirty="0" err="1">
                <a:ea typeface="Verdana" panose="020B0604030504040204" pitchFamily="34" charset="0"/>
                <a:cs typeface="Verdana" panose="020B0604030504040204" pitchFamily="34" charset="0"/>
              </a:rPr>
              <a:t>Sting</a:t>
            </a:r>
            <a:r>
              <a:rPr lang="de-DE" altLang="de-DE" dirty="0">
                <a:ea typeface="Verdana" panose="020B0604030504040204" pitchFamily="34" charset="0"/>
                <a:cs typeface="Verdana" panose="020B0604030504040204" pitchFamily="34" charset="0"/>
              </a:rPr>
              <a:t> &amp; Blum, </a:t>
            </a:r>
            <a:r>
              <a:rPr lang="de-DE" altLang="de-DE" dirty="0" smtClean="0">
                <a:ea typeface="Verdana" panose="020B0604030504040204" pitchFamily="34" charset="0"/>
                <a:cs typeface="Verdana" panose="020B0604030504040204" pitchFamily="34" charset="0"/>
              </a:rPr>
              <a:t>2003</a:t>
            </a:r>
            <a:endParaRPr lang="de-DE" dirty="0"/>
          </a:p>
        </p:txBody>
      </p:sp>
    </p:spTree>
    <p:extLst>
      <p:ext uri="{BB962C8B-B14F-4D97-AF65-F5344CB8AC3E}">
        <p14:creationId xmlns:p14="http://schemas.microsoft.com/office/powerpoint/2010/main" val="9400229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pPr marL="342900" indent="-342900"/>
            <a:r>
              <a:rPr lang="de-DE" altLang="de-DE" dirty="0" smtClean="0"/>
              <a:t>Umwelt</a:t>
            </a:r>
            <a:endParaRPr lang="de-DE" altLang="de-DE" dirty="0"/>
          </a:p>
        </p:txBody>
      </p:sp>
      <p:sp>
        <p:nvSpPr>
          <p:cNvPr id="2" name="Textplatzhalter 1"/>
          <p:cNvSpPr>
            <a:spLocks noGrp="1"/>
          </p:cNvSpPr>
          <p:nvPr>
            <p:ph type="body" sz="quarter" idx="32"/>
          </p:nvPr>
        </p:nvSpPr>
        <p:spPr/>
        <p:txBody>
          <a:bodyPr/>
          <a:lstStyle/>
          <a:p>
            <a:r>
              <a:rPr lang="de-DE" altLang="de-DE" dirty="0"/>
              <a:t>- Gesellschaft</a:t>
            </a:r>
            <a:endParaRPr lang="de-DE" dirty="0"/>
          </a:p>
        </p:txBody>
      </p:sp>
      <p:sp>
        <p:nvSpPr>
          <p:cNvPr id="9219" name="Inhaltsplatzhalter 2"/>
          <p:cNvSpPr>
            <a:spLocks noGrp="1"/>
          </p:cNvSpPr>
          <p:nvPr>
            <p:ph idx="1"/>
          </p:nvPr>
        </p:nvSpPr>
        <p:spPr/>
        <p:txBody>
          <a:bodyPr/>
          <a:lstStyle/>
          <a:p>
            <a:pPr marL="342900" indent="-342900"/>
            <a:r>
              <a:rPr lang="de-DE" altLang="de-DE" sz="2200" dirty="0"/>
              <a:t>gefährdende Konkurrenz- und Leistungssituation </a:t>
            </a:r>
          </a:p>
          <a:p>
            <a:pPr marL="342900" indent="-342900"/>
            <a:r>
              <a:rPr lang="de-DE" altLang="de-DE" sz="2200" dirty="0"/>
              <a:t>Mangel an Zukunftsperspektiven und Alternativen </a:t>
            </a:r>
          </a:p>
          <a:p>
            <a:pPr marL="342900" indent="-342900"/>
            <a:r>
              <a:rPr lang="de-DE" altLang="de-DE" sz="2200" dirty="0"/>
              <a:t>Konsumorientierung </a:t>
            </a:r>
          </a:p>
          <a:p>
            <a:pPr marL="342900" indent="-342900"/>
            <a:r>
              <a:rPr lang="de-DE" altLang="de-DE" sz="2200" dirty="0"/>
              <a:t>Werte und Lebensweisen </a:t>
            </a:r>
          </a:p>
          <a:p>
            <a:pPr marL="342900" indent="-342900"/>
            <a:r>
              <a:rPr lang="de-DE" altLang="de-DE" sz="2200" dirty="0"/>
              <a:t>Drogenkultur </a:t>
            </a:r>
          </a:p>
          <a:p>
            <a:pPr marL="342900" indent="-342900"/>
            <a:r>
              <a:rPr lang="de-DE" altLang="de-DE" sz="2200" dirty="0"/>
              <a:t>Geschlechtsspezifische Sozialisation</a:t>
            </a:r>
          </a:p>
        </p:txBody>
      </p:sp>
      <p:sp>
        <p:nvSpPr>
          <p:cNvPr id="6" name="Textplatzhalter 1"/>
          <p:cNvSpPr>
            <a:spLocks noGrp="1"/>
          </p:cNvSpPr>
          <p:nvPr>
            <p:ph type="body" sz="quarter" idx="33"/>
          </p:nvPr>
        </p:nvSpPr>
        <p:spPr/>
        <p:txBody>
          <a:bodyPr/>
          <a:lstStyle/>
          <a:p>
            <a:r>
              <a:rPr lang="de-DE" altLang="de-DE" dirty="0" err="1">
                <a:ea typeface="Verdana" panose="020B0604030504040204" pitchFamily="34" charset="0"/>
                <a:cs typeface="Verdana" panose="020B0604030504040204" pitchFamily="34" charset="0"/>
              </a:rPr>
              <a:t>Sting</a:t>
            </a:r>
            <a:r>
              <a:rPr lang="de-DE" altLang="de-DE" dirty="0">
                <a:ea typeface="Verdana" panose="020B0604030504040204" pitchFamily="34" charset="0"/>
                <a:cs typeface="Verdana" panose="020B0604030504040204" pitchFamily="34" charset="0"/>
              </a:rPr>
              <a:t> &amp; Blum, </a:t>
            </a:r>
            <a:r>
              <a:rPr lang="de-DE" altLang="de-DE" dirty="0" smtClean="0">
                <a:ea typeface="Verdana" panose="020B0604030504040204" pitchFamily="34" charset="0"/>
                <a:cs typeface="Verdana" panose="020B0604030504040204" pitchFamily="34" charset="0"/>
              </a:rPr>
              <a:t>2003</a:t>
            </a:r>
            <a:endParaRPr lang="de-DE" dirty="0"/>
          </a:p>
        </p:txBody>
      </p:sp>
    </p:spTree>
    <p:extLst>
      <p:ext uri="{BB962C8B-B14F-4D97-AF65-F5344CB8AC3E}">
        <p14:creationId xmlns:p14="http://schemas.microsoft.com/office/powerpoint/2010/main" val="1852062454"/>
      </p:ext>
    </p:extLst>
  </p:cSld>
  <p:clrMapOvr>
    <a:masterClrMapping/>
  </p:clrMapOvr>
  <p:timing>
    <p:tnLst>
      <p:par>
        <p:cTn id="1" dur="indefinite" restart="never" nodeType="tmRoot"/>
      </p:par>
    </p:tnLst>
  </p:timing>
</p:sld>
</file>

<file path=ppt/theme/theme1.xml><?xml version="1.0" encoding="utf-8"?>
<a:theme xmlns:a="http://schemas.openxmlformats.org/drawingml/2006/main" name="eCHECKUP-Alkohol">
  <a:themeElements>
    <a:clrScheme name="eCHECKUPTOGO_Website">
      <a:dk1>
        <a:srgbClr val="232323"/>
      </a:dk1>
      <a:lt1>
        <a:srgbClr val="F6F7F9"/>
      </a:lt1>
      <a:dk2>
        <a:srgbClr val="950505"/>
      </a:dk2>
      <a:lt2>
        <a:srgbClr val="F6F7F9"/>
      </a:lt2>
      <a:accent1>
        <a:srgbClr val="950505"/>
      </a:accent1>
      <a:accent2>
        <a:srgbClr val="456174"/>
      </a:accent2>
      <a:accent3>
        <a:srgbClr val="5A5A5A"/>
      </a:accent3>
      <a:accent4>
        <a:srgbClr val="6F0303"/>
      </a:accent4>
      <a:accent5>
        <a:srgbClr val="F6F7F9"/>
      </a:accent5>
      <a:accent6>
        <a:srgbClr val="232323"/>
      </a:accent6>
      <a:hlink>
        <a:srgbClr val="950505"/>
      </a:hlink>
      <a:folHlink>
        <a:srgbClr val="456174"/>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1_eCHECKUP-Alkohol">
  <a:themeElements>
    <a:clrScheme name="eCHECKUPTOGO_Website">
      <a:dk1>
        <a:srgbClr val="232323"/>
      </a:dk1>
      <a:lt1>
        <a:srgbClr val="F6F7F9"/>
      </a:lt1>
      <a:dk2>
        <a:srgbClr val="950505"/>
      </a:dk2>
      <a:lt2>
        <a:srgbClr val="F6F7F9"/>
      </a:lt2>
      <a:accent1>
        <a:srgbClr val="950505"/>
      </a:accent1>
      <a:accent2>
        <a:srgbClr val="456174"/>
      </a:accent2>
      <a:accent3>
        <a:srgbClr val="5A5A5A"/>
      </a:accent3>
      <a:accent4>
        <a:srgbClr val="6F0303"/>
      </a:accent4>
      <a:accent5>
        <a:srgbClr val="F6F7F9"/>
      </a:accent5>
      <a:accent6>
        <a:srgbClr val="232323"/>
      </a:accent6>
      <a:hlink>
        <a:srgbClr val="950505"/>
      </a:hlink>
      <a:folHlink>
        <a:srgbClr val="456174"/>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CHECKUPTOGO_Website">
    <a:dk1>
      <a:srgbClr val="232323"/>
    </a:dk1>
    <a:lt1>
      <a:srgbClr val="F6F7F9"/>
    </a:lt1>
    <a:dk2>
      <a:srgbClr val="950505"/>
    </a:dk2>
    <a:lt2>
      <a:srgbClr val="F6F7F9"/>
    </a:lt2>
    <a:accent1>
      <a:srgbClr val="950505"/>
    </a:accent1>
    <a:accent2>
      <a:srgbClr val="456174"/>
    </a:accent2>
    <a:accent3>
      <a:srgbClr val="5A5A5A"/>
    </a:accent3>
    <a:accent4>
      <a:srgbClr val="6F0303"/>
    </a:accent4>
    <a:accent5>
      <a:srgbClr val="F6F7F9"/>
    </a:accent5>
    <a:accent6>
      <a:srgbClr val="232323"/>
    </a:accent6>
    <a:hlink>
      <a:srgbClr val="950505"/>
    </a:hlink>
    <a:folHlink>
      <a:srgbClr val="45617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90D0D0-7C1D-47FF-A2F0-9937AA567A3D}">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3.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24922</Words>
  <Application>Microsoft Office PowerPoint</Application>
  <PresentationFormat>Breitbild</PresentationFormat>
  <Paragraphs>3402</Paragraphs>
  <Slides>274</Slides>
  <Notes>274</Notes>
  <HiddenSlides>3</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274</vt:i4>
      </vt:variant>
    </vt:vector>
  </HeadingPairs>
  <TitlesOfParts>
    <vt:vector size="286" baseType="lpstr">
      <vt:lpstr>Microsoft YaHei</vt:lpstr>
      <vt:lpstr>Arial</vt:lpstr>
      <vt:lpstr>Arial Unicode MS</vt:lpstr>
      <vt:lpstr>Calibri</vt:lpstr>
      <vt:lpstr>Candara</vt:lpstr>
      <vt:lpstr>Corbel</vt:lpstr>
      <vt:lpstr>Times New Roman</vt:lpstr>
      <vt:lpstr>Verdana</vt:lpstr>
      <vt:lpstr>Wingdings</vt:lpstr>
      <vt:lpstr>Wingdings 3</vt:lpstr>
      <vt:lpstr>eCHECKUP-Alkohol</vt:lpstr>
      <vt:lpstr>1_eCHECKUP-Alkohol</vt:lpstr>
      <vt:lpstr>Ausbildung zum:r  eCHECKUP-Peer-Berater:in</vt:lpstr>
      <vt:lpstr>Kurze Vorstellungsrunde</vt:lpstr>
      <vt:lpstr>Erwartungen und Befürchtungen</vt:lpstr>
      <vt:lpstr>Inhalte der Ausbildung zum:r Peer-Berater:in</vt:lpstr>
      <vt:lpstr>Seminarplan</vt:lpstr>
      <vt:lpstr>Zum Thema Alkohol</vt:lpstr>
      <vt:lpstr>Alkohol als gesellschaftsfähige Droge – veränderte Rahmenbedingungen</vt:lpstr>
      <vt:lpstr>Alkohol als gesellschaftsfähige Droge – veränderte Rahmenbedingungen</vt:lpstr>
      <vt:lpstr>Alkohol als gesellschaftsfähige Droge – veränderte Rahmenbedingungen</vt:lpstr>
      <vt:lpstr>Begriffsbestimmung „Alkohol“</vt:lpstr>
      <vt:lpstr>Auf den historischen Spuren des Alkohols</vt:lpstr>
      <vt:lpstr>Alkoholkonsum in Zahlen</vt:lpstr>
      <vt:lpstr>Alkoholkonsum in Zahlen</vt:lpstr>
      <vt:lpstr>Alkoholkonsum in Zahlen</vt:lpstr>
      <vt:lpstr>Alkoholkonsum unter Studierenden</vt:lpstr>
      <vt:lpstr>Alkoholkonsum an unserer Hochschule</vt:lpstr>
      <vt:lpstr>Die Hochschule Esslingen im Visier</vt:lpstr>
      <vt:lpstr>Die Hochschule Esslingen im Visier</vt:lpstr>
      <vt:lpstr>Die Situation an der Hochschule Esslingen: Alkoholkonsum im Semester</vt:lpstr>
      <vt:lpstr>Die Hochschule Esslingen im Visier</vt:lpstr>
      <vt:lpstr>AUDIT: Fragen 1 – 5 </vt:lpstr>
      <vt:lpstr>AUDIT: Fragen 6 – 10 </vt:lpstr>
      <vt:lpstr>Die Situation an der Hochschule Esslingen: AUDIT</vt:lpstr>
      <vt:lpstr>Die Situation an der Hochschule Esslingen: AUDIT</vt:lpstr>
      <vt:lpstr>Schätzfrage</vt:lpstr>
      <vt:lpstr>Werbeaufwendungen</vt:lpstr>
      <vt:lpstr>Selbstreflexion &amp; Diskussion</vt:lpstr>
      <vt:lpstr>"Volksdroge Alkohol - Der legale Rausch" &amp; Wie die Alkoholindustrie uns dazu bringt, immer weiter zu trinken</vt:lpstr>
      <vt:lpstr>Literatur</vt:lpstr>
      <vt:lpstr>Literatur</vt:lpstr>
      <vt:lpstr>Möglichkeiten der Prävention des riskanten Alkoholkonsums bei Studierenden  –  Gesundheitsförderung im Setting Hochschule</vt:lpstr>
      <vt:lpstr>Gesundheitsförderung im Setting Hochschule</vt:lpstr>
      <vt:lpstr>Gesundheitsförderung und Prävention</vt:lpstr>
      <vt:lpstr>Gesundheitsförderung und Prävention</vt:lpstr>
      <vt:lpstr>Gesundheitsförderung und Prävention</vt:lpstr>
      <vt:lpstr>Präventionsansätze</vt:lpstr>
      <vt:lpstr>Präventionsansätze</vt:lpstr>
      <vt:lpstr>Präventionsansätze</vt:lpstr>
      <vt:lpstr>Präventionsansätze</vt:lpstr>
      <vt:lpstr>Präventionsansätze</vt:lpstr>
      <vt:lpstr>Präventionsansätze</vt:lpstr>
      <vt:lpstr>Setting-Ansatz der Gesundheitsförderung</vt:lpstr>
      <vt:lpstr>Setting-Ansatz der Gesundheitsförderung</vt:lpstr>
      <vt:lpstr>Setting-Ansatz der Gesundheitsförderung</vt:lpstr>
      <vt:lpstr>Setting-Ansatz der Gesundheitsförderung</vt:lpstr>
      <vt:lpstr>Gesundheitsförderung und Prävention im Setting Hochschule </vt:lpstr>
      <vt:lpstr>Gesundheitsförderung und Prävention im Setting Hochschule </vt:lpstr>
      <vt:lpstr>Gesundheitsförderung und Prävention im Setting Hochschule </vt:lpstr>
      <vt:lpstr> </vt:lpstr>
      <vt:lpstr>Alkoholprävention im Setting Hochschule</vt:lpstr>
      <vt:lpstr>Alkoholprävention im Setting Hochschule</vt:lpstr>
      <vt:lpstr>Ausblick: webbasierte Präventionsprogramme</vt:lpstr>
      <vt:lpstr>Theoretischer Exkurs: Social Norms Theory </vt:lpstr>
      <vt:lpstr>Theoretischer Exkurs: Social Norms</vt:lpstr>
      <vt:lpstr>Literatur: Möglichkeiten der Prävention des riskanten Alkoholkonsums bei Studierenden  –  Gesundheitsförderung im Setting Hochschule (1/2)</vt:lpstr>
      <vt:lpstr>Literatur: Möglichkeiten der Prävention des riskanten Alkoholkonsums bei Studierenden  –  Gesundheitsförderung im Setting Hochschule (2 / 2)</vt:lpstr>
      <vt:lpstr>Wie viel ist zu viel?</vt:lpstr>
      <vt:lpstr>Alkoholmengen</vt:lpstr>
      <vt:lpstr>Wie viel ist zu viel?</vt:lpstr>
      <vt:lpstr>Wie viel ist zu viel?</vt:lpstr>
      <vt:lpstr>Wie viel ist zu viel?</vt:lpstr>
      <vt:lpstr>Riskanter Alkoholkonsum - Aktueller Forschungsstand</vt:lpstr>
      <vt:lpstr>Aktuelle Empfehlungen zum Umgang mit Alkohol1</vt:lpstr>
      <vt:lpstr>Aktuelle Empfehlungen zum Umgang mit Alkohol1</vt:lpstr>
      <vt:lpstr>Der Standardglas-Ansatz</vt:lpstr>
      <vt:lpstr>Nüchtern werden</vt:lpstr>
      <vt:lpstr>Riskanter Alkoholkonsum - Literatur</vt:lpstr>
      <vt:lpstr>Aufgabe bis zur nächsten Veranstaltung</vt:lpstr>
      <vt:lpstr>eCHECKUP TO GO-Alkohol</vt:lpstr>
      <vt:lpstr>Durchführung von eCHECKUP TO GO-Alkohol</vt:lpstr>
      <vt:lpstr>   Entwicklung und Adaptation von eCHECKUP  TO  GO-Alkohol </vt:lpstr>
      <vt:lpstr>1. Entwicklung von eCHECKUP  TO  GO</vt:lpstr>
      <vt:lpstr>Anwendung von eCHECKUP  TO  GO in den USA</vt:lpstr>
      <vt:lpstr>Anwendung von eCHECKUP  TO  GO in den USA</vt:lpstr>
      <vt:lpstr>Inhalte von eCHECKUP  TO  GO </vt:lpstr>
      <vt:lpstr>Inhalte von eCHECKUP  TO  GO </vt:lpstr>
      <vt:lpstr>Wie ist die Funktionsweise von eCHECKUP  TO  GO ?</vt:lpstr>
      <vt:lpstr>PowerPoint-Präsentation</vt:lpstr>
      <vt:lpstr>PowerPoint-Präsentation</vt:lpstr>
      <vt:lpstr>Inhalte von eCHECKUP  TO  GO </vt:lpstr>
      <vt:lpstr>eCHECKUP  TO GO - Deutschland</vt:lpstr>
      <vt:lpstr>eCHECKUP  TO GO-Deutschland</vt:lpstr>
      <vt:lpstr>eCHECKUP  TO GO-Deutschland</vt:lpstr>
      <vt:lpstr>eCHECKUP  TO GO-Deutschland</vt:lpstr>
      <vt:lpstr>eCHECKUP  TO GO-Deutschland</vt:lpstr>
      <vt:lpstr>Darstellung der Social Norms in eCHECKUP  TO  GO</vt:lpstr>
      <vt:lpstr>Wirksamkeit von  eCHECKUP  TO  GO-Alkohol</vt:lpstr>
      <vt:lpstr>Wie wurde die Wirksamkeit von eCHECKUP TO GO-Alkohol überprüft?</vt:lpstr>
      <vt:lpstr>Wie wurde die Wirksamkeit von eCHECKUP TO GO-Alkohol überprüft?</vt:lpstr>
      <vt:lpstr>Wirksamkeit von eCHECKUP TO GO-Alkohol</vt:lpstr>
      <vt:lpstr>Wirksamkeit von eCHECKUP TO GO-Alkohol</vt:lpstr>
      <vt:lpstr>Wirksamkeit von eCHECKUP TO GO-Alkohol</vt:lpstr>
      <vt:lpstr>Literatur</vt:lpstr>
      <vt:lpstr>Psychosoziale &amp; physische Auswirkungen von Alkohol </vt:lpstr>
      <vt:lpstr>Erklärungsmodelle der Suchtentstehung</vt:lpstr>
      <vt:lpstr>Suchtmittelspezifische Faktoren/ Droge</vt:lpstr>
      <vt:lpstr>Person/ Persönlichkeit </vt:lpstr>
      <vt:lpstr>Umwelt</vt:lpstr>
      <vt:lpstr>Umwelt</vt:lpstr>
      <vt:lpstr>Phasen der Suchtentwicklung</vt:lpstr>
      <vt:lpstr>Phasen der Suchtentwicklung</vt:lpstr>
      <vt:lpstr>Diagnostik</vt:lpstr>
      <vt:lpstr>Missbrauch F10.1 (ICD-10)</vt:lpstr>
      <vt:lpstr>Alkoholabhängigkeitssyndrom F10.2 (ICD-10)</vt:lpstr>
      <vt:lpstr>Alkoholabhängigkeitssyndrom F10.2 (ICD-10)</vt:lpstr>
      <vt:lpstr>Film „Trocken oder Tot“</vt:lpstr>
      <vt:lpstr>Alkohol im Körper –  Absorption des Alkohols </vt:lpstr>
      <vt:lpstr>Alkohol im Körper – Absorption des Alkohols </vt:lpstr>
      <vt:lpstr>Aufnahme des Alkohols</vt:lpstr>
      <vt:lpstr>Aufnahme des Alkohols</vt:lpstr>
      <vt:lpstr>Alkoholabbau im Körper</vt:lpstr>
      <vt:lpstr>Körperliche Auswirkungen</vt:lpstr>
      <vt:lpstr>Alkohol und Schwangerschaft</vt:lpstr>
      <vt:lpstr>Alkohol und Schwangerschaft</vt:lpstr>
      <vt:lpstr>Alkohol und Stillen</vt:lpstr>
      <vt:lpstr>Alkohol und Stillen</vt:lpstr>
      <vt:lpstr>Literatur</vt:lpstr>
      <vt:lpstr> Das transtheoretische Modell der Verhaltensänderung (TTM) </vt:lpstr>
      <vt:lpstr>Das Transtheoretische Modell der Verhaltensänderung (TTM)</vt:lpstr>
      <vt:lpstr>Kernannahmen des TTM</vt:lpstr>
      <vt:lpstr>Kernannahmen des TTM</vt:lpstr>
      <vt:lpstr>Kernannahmen des TTM</vt:lpstr>
      <vt:lpstr>Absichtslosigkeit (Precontemplation) </vt:lpstr>
      <vt:lpstr>II. Absichtsbildung (Contemplation)</vt:lpstr>
      <vt:lpstr>III. Vorbereitung (Preparation)</vt:lpstr>
      <vt:lpstr>IV. Handlung (Action)</vt:lpstr>
      <vt:lpstr>V. Aufrechterhaltung (Maintenance)</vt:lpstr>
      <vt:lpstr>VI. Abschlussstadium (Termination)</vt:lpstr>
      <vt:lpstr>Gruppenarbeit</vt:lpstr>
      <vt:lpstr>Überblick über die Stadien</vt:lpstr>
      <vt:lpstr>Interventionen &amp; Strategien</vt:lpstr>
      <vt:lpstr>Interventionen &amp; Strategien</vt:lpstr>
      <vt:lpstr>Interventionen &amp; Strategien</vt:lpstr>
      <vt:lpstr>Interventionen &amp; Strategien</vt:lpstr>
      <vt:lpstr>Interventionen &amp; Strategien</vt:lpstr>
      <vt:lpstr>Veränderungsprozesse im TTM</vt:lpstr>
      <vt:lpstr>Veränderungsprozesse im TTM</vt:lpstr>
      <vt:lpstr>Literatur</vt:lpstr>
      <vt:lpstr>Motivierende Gesprächsführung </vt:lpstr>
      <vt:lpstr>Motivierende Gesprächsführung (Motivational Interwieving = MI) </vt:lpstr>
      <vt:lpstr>Grundannahmen &amp; Ethik</vt:lpstr>
      <vt:lpstr>Der „Spirit“ des MI</vt:lpstr>
      <vt:lpstr>Der „Spirit“ des MI</vt:lpstr>
      <vt:lpstr>Der „Spirit“ des MI</vt:lpstr>
      <vt:lpstr>Das „Herzstück“ von MI</vt:lpstr>
      <vt:lpstr>Das „Herzstück“ von MI</vt:lpstr>
      <vt:lpstr>1. Empathie zeigen</vt:lpstr>
      <vt:lpstr>2. Diskrepanzen entwickeln</vt:lpstr>
      <vt:lpstr>3. Flexibler Umgang mit Widerstand</vt:lpstr>
      <vt:lpstr>4. Selbstwirksamkeitserwartung stärken</vt:lpstr>
      <vt:lpstr>Die sieben Strategien / Methoden des MI</vt:lpstr>
      <vt:lpstr>Offene Fragen stellen</vt:lpstr>
      <vt:lpstr>Die sieben Strategien / Methoden des MI</vt:lpstr>
      <vt:lpstr>Aktives Zuhören</vt:lpstr>
      <vt:lpstr>Aktives Zuhören</vt:lpstr>
      <vt:lpstr>Aktives Zuhören</vt:lpstr>
      <vt:lpstr>Aktives Zuhören</vt:lpstr>
      <vt:lpstr>Aktives Zuhören</vt:lpstr>
      <vt:lpstr>Die sieben Strategien / Methoden des MI</vt:lpstr>
      <vt:lpstr>Wertschätzen und Bestätigen </vt:lpstr>
      <vt:lpstr>Die sieben Strategien / Methoden des MI</vt:lpstr>
      <vt:lpstr>Veränderungsorientierte Aussagen fördern</vt:lpstr>
      <vt:lpstr>Veränderungsorientierte Aussagen fördern</vt:lpstr>
      <vt:lpstr>Aktives Zuhören</vt:lpstr>
      <vt:lpstr>Die sieben Strategien / Methoden des MI</vt:lpstr>
      <vt:lpstr>Widerstand schwächen</vt:lpstr>
      <vt:lpstr>8 Methoden für einen „geschmeidigen“ Umgang mit Widerstand </vt:lpstr>
      <vt:lpstr>8 Methoden für einen „geschmeidigen“ Umgang mit Widerstand</vt:lpstr>
      <vt:lpstr>8 Methoden für einen „geschmeidigen“ Umgang mit Widerstand</vt:lpstr>
      <vt:lpstr>Die sieben Strategien / Methoden des MI</vt:lpstr>
      <vt:lpstr>Änderungszuversicht stärken</vt:lpstr>
      <vt:lpstr>Die sieben Strategien / Methoden des MI</vt:lpstr>
      <vt:lpstr>Zusammenfassungen</vt:lpstr>
      <vt:lpstr>Fallen der Gesprächsführung</vt:lpstr>
      <vt:lpstr>Die (weiteren) Phasen des MI</vt:lpstr>
      <vt:lpstr>Literatur</vt:lpstr>
      <vt:lpstr>Der Peer-Education-Ansatz  </vt:lpstr>
      <vt:lpstr>Der Peer-Education-Ansatz  </vt:lpstr>
      <vt:lpstr>Ziele der  studentischen Peer-Beraterung</vt:lpstr>
      <vt:lpstr>Welche Ziele hat die Peerberatung?</vt:lpstr>
      <vt:lpstr>Welche Ziele haben Sie?</vt:lpstr>
      <vt:lpstr>Welche Ziele haben Sie?</vt:lpstr>
      <vt:lpstr>Brainstorming</vt:lpstr>
      <vt:lpstr>Mögliche Peer-Aktionen</vt:lpstr>
      <vt:lpstr>Peer-Aktionen – auf dem Campus</vt:lpstr>
      <vt:lpstr>Peer-Aktionen – im virtuellen Hochschulraum</vt:lpstr>
      <vt:lpstr>Wie unterscheiden sich Online- und Offline-Peer-Aktionen?</vt:lpstr>
      <vt:lpstr>Wie unterscheiden sich Online- und Offline-Peer-Aktionen?</vt:lpstr>
      <vt:lpstr>Fazit – Online oder Offline</vt:lpstr>
      <vt:lpstr>Peer-Aktionen - Online</vt:lpstr>
      <vt:lpstr>Peer-Aktionen im virtuellen Hochschulraum</vt:lpstr>
      <vt:lpstr>(Social Media) Kanäle</vt:lpstr>
      <vt:lpstr>(Social-Media) Kanäle</vt:lpstr>
      <vt:lpstr>Vor- und Nachteile von Instagram, Youtube und Co</vt:lpstr>
      <vt:lpstr>Vor- und Nachteile von Instagram, Youtube und Co</vt:lpstr>
      <vt:lpstr>Diskussion: Welche Kanäle sind potentiell interessant?</vt:lpstr>
      <vt:lpstr>Umsetzung von Online-Aktionen</vt:lpstr>
      <vt:lpstr>Social-Media-Kampagne  „Trink mit Maß“</vt:lpstr>
      <vt:lpstr>Umsetzung von Online-Aktionen – „Trink mit Maß“</vt:lpstr>
      <vt:lpstr>Umsetzung von Online-Aktionen – „Trink mit Maß“</vt:lpstr>
      <vt:lpstr>Umsetzung von Online-Aktionen – „Trink mit Maß“</vt:lpstr>
      <vt:lpstr>Umsetzung von Online-Aktionen – „Trink mit Maß“</vt:lpstr>
      <vt:lpstr>Online-Aktionen anderer Peer-Berater:innen</vt:lpstr>
      <vt:lpstr>Umsetzung von Online-Aktionen – bisherige Online-Peer-Aktionen </vt:lpstr>
      <vt:lpstr>Umsetzung von Online-Aktionen</vt:lpstr>
      <vt:lpstr>Einwilligungserklärung</vt:lpstr>
      <vt:lpstr>Einwilligungserklärung</vt:lpstr>
      <vt:lpstr>Instagram-Takeover</vt:lpstr>
      <vt:lpstr>Instagram-Takeover</vt:lpstr>
      <vt:lpstr>Nutzung von Instagram</vt:lpstr>
      <vt:lpstr>Planung des Instagram-Takeovers</vt:lpstr>
      <vt:lpstr>Planung des Instagram-Takeovers</vt:lpstr>
      <vt:lpstr>Planung des Instagram-Takeovers</vt:lpstr>
      <vt:lpstr>Möglicher Ablauf und Inhalte des Takeovers</vt:lpstr>
      <vt:lpstr>Vorstellung &amp; Begrüßung</vt:lpstr>
      <vt:lpstr>Eye-Catcher / Alltagsbeobachtungen</vt:lpstr>
      <vt:lpstr>Moderation</vt:lpstr>
      <vt:lpstr>Quiz &amp; Wissensfragen</vt:lpstr>
      <vt:lpstr>Quiz &amp; Wissensfragen</vt:lpstr>
      <vt:lpstr>Reflexionsfragen</vt:lpstr>
      <vt:lpstr>Fakten &amp; Wissenswertes </vt:lpstr>
      <vt:lpstr>Q&amp;A</vt:lpstr>
      <vt:lpstr>Rezepte für alkoholfreie Cocktails</vt:lpstr>
      <vt:lpstr>Rezepte für alkoholfreie Cocktails</vt:lpstr>
      <vt:lpstr>Selbstversuch „1 Monat ohne Alkohol“ </vt:lpstr>
      <vt:lpstr>Verlinkung von eCHECKUP TO GO-Alkohol</vt:lpstr>
      <vt:lpstr>Verlinkung von eCHECKUP TO GO-Alkohol</vt:lpstr>
      <vt:lpstr>E-Mails</vt:lpstr>
      <vt:lpstr>Versand von E-Mails</vt:lpstr>
      <vt:lpstr>Videos/  YouTube</vt:lpstr>
      <vt:lpstr>Videos/  YouTube</vt:lpstr>
      <vt:lpstr>mögliche Videoformen/ Nutzung von YouTube</vt:lpstr>
      <vt:lpstr>Legevideos - Tipps zur Umsetzung</vt:lpstr>
      <vt:lpstr>Legevideos - Tipps zur Umsetzung</vt:lpstr>
      <vt:lpstr>Legevideos - Tipps zur Umsetzung</vt:lpstr>
      <vt:lpstr>Podcasts</vt:lpstr>
      <vt:lpstr>Podcasts</vt:lpstr>
      <vt:lpstr>Podcasts – Tipps zur Umsetzung</vt:lpstr>
      <vt:lpstr>Podcasts – Tipps zur Umsetzung</vt:lpstr>
      <vt:lpstr>Podcasts – Tipps zur Umsetzung</vt:lpstr>
      <vt:lpstr>Peer-Aktionen ohne Vorbild?</vt:lpstr>
      <vt:lpstr>Umsetzung von Online-Aktionen – neue kreative Ideen </vt:lpstr>
      <vt:lpstr>Planung eigener Aktionen</vt:lpstr>
      <vt:lpstr>Brainstorming</vt:lpstr>
      <vt:lpstr>Erste Ideensammlung</vt:lpstr>
      <vt:lpstr>Konkretisierung: Umsetzung der bisher gesammelten Ideen</vt:lpstr>
      <vt:lpstr>Optional: Verwendung des Logos „eCHECKUP-Peer-Beratung“</vt:lpstr>
      <vt:lpstr>Aufgabe bis zur nächsten Veranstaltung</vt:lpstr>
      <vt:lpstr>Quellen</vt:lpstr>
      <vt:lpstr>Nüchterner bleiben</vt:lpstr>
      <vt:lpstr>Do´s and Dont´s - Weitere Ideensammlung</vt:lpstr>
      <vt:lpstr>Do´s and Dont´s</vt:lpstr>
      <vt:lpstr>Do´s and Dont´s</vt:lpstr>
      <vt:lpstr>Outreach-Aktionen</vt:lpstr>
      <vt:lpstr>Outreach-Aktionen</vt:lpstr>
      <vt:lpstr>Outreach-Aktionen</vt:lpstr>
      <vt:lpstr>Outreach-Aktionen</vt:lpstr>
      <vt:lpstr>Outreach-Aktionen</vt:lpstr>
      <vt:lpstr>Outreach-Aktionen</vt:lpstr>
      <vt:lpstr>Outreach-Aktionen</vt:lpstr>
      <vt:lpstr>Logo / Button</vt:lpstr>
      <vt:lpstr>Flyer</vt:lpstr>
      <vt:lpstr>Stellwand</vt:lpstr>
      <vt:lpstr>Zusätzliche Option: Aktionswoche Alkohol</vt:lpstr>
      <vt:lpstr>Berichte von Peer-Berater:Innen (1):</vt:lpstr>
      <vt:lpstr>Berichte von Peer-Berater:Innen (2):</vt:lpstr>
      <vt:lpstr>Berichte von Peer-Berater:Innen (3): </vt:lpstr>
      <vt:lpstr>Beratungsangebote an der Hochschule und im Umkreis</vt:lpstr>
      <vt:lpstr>Beratungsangebote an unserer Hochschule und im Umkreis</vt:lpstr>
      <vt:lpstr>Beratungsangebote an unserer Hochschule und im Umkreis</vt:lpstr>
      <vt:lpstr>Abschlussveranstaltung</vt:lpstr>
      <vt:lpstr>Welche Ziele hatten Sie und was haben Sie erreicht?</vt:lpstr>
      <vt:lpstr>PowerPoint-Präsentation</vt:lpstr>
      <vt:lpstr>Evaluation des Seminars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2019-06-12T11:34:52Z</dcterms:created>
  <dcterms:modified xsi:type="dcterms:W3CDTF">2023-09-06T08:34:52Z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